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oleObject4.bin" ContentType="application/vnd.openxmlformats-officedocument.oleObject"/>
  <Override PartName="/ppt/slideLayouts/slideLayout35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ppt/notesSlides/notesSlide4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s/slide1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Masters/slideMaster5.xml" ContentType="application/vnd.openxmlformats-officedocument.presentationml.slideMaster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3.bin" ContentType="application/vnd.openxmlformats-officedocument.oleObject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Default Extension="emf" ContentType="image/x-emf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theme/theme5.xml" ContentType="application/vnd.openxmlformats-officedocument.theme+xml"/>
  <Default Extension="vml" ContentType="application/vnd.openxmlformats-officedocument.vmlDrawing"/>
  <Default Extension="png" ContentType="image/png"/>
  <Override PartName="/ppt/slides/slide27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9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Default Extension="pptx" ContentType="application/vnd.openxmlformats-officedocument.presentationml.presentation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5.xml" ContentType="application/vnd.openxmlformats-officedocument.presentationml.slideLayout+xml"/>
  <Override PartName="/ppt/embeddings/oleObject6.bin" ContentType="application/vnd.openxmlformats-officedocument.oleObject"/>
  <Override PartName="/ppt/slideLayouts/slideLayout43.xml" ContentType="application/vnd.openxmlformats-officedocument.presentationml.slideLayout+xml"/>
  <Override PartName="/ppt/notesSlides/notesSlide3.xml" ContentType="application/vnd.openxmlformats-officedocument.presentationml.notesSlide+xml"/>
  <Default Extension="xml" ContentType="application/xml"/>
  <Override PartName="/ppt/slideLayouts/slideLayout29.xml" ContentType="application/vnd.openxmlformats-officedocument.presentationml.slideLayout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46.xml" ContentType="application/vnd.openxmlformats-officedocument.presentationml.slideLayout+xml"/>
  <Override PartName="/ppt/embeddings/oleObject5.bin" ContentType="application/vnd.openxmlformats-officedocument.oleObject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embeddings/oleObject1.bin" ContentType="application/vnd.openxmlformats-officedocument.oleObject"/>
  <Override PartName="/ppt/slideLayouts/slideLayout2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  <p:sldMasterId r:id="rId2"/>
    <p:sldMasterId r:id="rId3"/>
    <p:sldMasterId r:id="rId4"/>
    <p:sldMasterId r:id="rId5"/>
  </p:sldMasterIdLst>
  <p:notesMasterIdLst>
    <p:notesMasterId r:id="rId38"/>
  </p:notesMasterIdLst>
  <p:sldIdLst>
    <p:sldId id="256" r:id="rId6"/>
    <p:sldId id="288" r:id="rId7"/>
    <p:sldId id="289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4" r:id="rId16"/>
    <p:sldId id="283" r:id="rId17"/>
    <p:sldId id="258" r:id="rId18"/>
    <p:sldId id="259" r:id="rId19"/>
    <p:sldId id="262" r:id="rId20"/>
    <p:sldId id="265" r:id="rId21"/>
    <p:sldId id="260" r:id="rId22"/>
    <p:sldId id="269" r:id="rId23"/>
    <p:sldId id="287" r:id="rId24"/>
    <p:sldId id="291" r:id="rId25"/>
    <p:sldId id="290" r:id="rId26"/>
    <p:sldId id="296" r:id="rId27"/>
    <p:sldId id="272" r:id="rId28"/>
    <p:sldId id="292" r:id="rId29"/>
    <p:sldId id="294" r:id="rId30"/>
    <p:sldId id="295" r:id="rId31"/>
    <p:sldId id="286" r:id="rId32"/>
    <p:sldId id="266" r:id="rId33"/>
    <p:sldId id="268" r:id="rId34"/>
    <p:sldId id="271" r:id="rId35"/>
    <p:sldId id="257" r:id="rId36"/>
    <p:sldId id="263" r:id="rId3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493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0"/>
    </p:cViewPr>
  </p:sorterViewPr>
  <p:notesViewPr>
    <p:cSldViewPr showGuides="1">
      <p:cViewPr varScale="1">
        <p:scale>
          <a:sx n="54" d="100"/>
          <a:sy n="54" d="100"/>
        </p:scale>
        <p:origin x="-184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0.xml"/><Relationship Id="rId31" Type="http://schemas.openxmlformats.org/officeDocument/2006/relationships/slide" Target="slides/slide26.xml"/><Relationship Id="rId34" Type="http://schemas.openxmlformats.org/officeDocument/2006/relationships/slide" Target="slides/slide29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7" Type="http://schemas.openxmlformats.org/officeDocument/2006/relationships/slide" Target="slides/slide2.xml"/><Relationship Id="rId36" Type="http://schemas.openxmlformats.org/officeDocument/2006/relationships/slide" Target="slides/slide31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9" Type="http://schemas.openxmlformats.org/officeDocument/2006/relationships/slide" Target="slides/slide4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7" Type="http://schemas.openxmlformats.org/officeDocument/2006/relationships/slide" Target="slides/slide22.xml"/><Relationship Id="rId14" Type="http://schemas.openxmlformats.org/officeDocument/2006/relationships/slide" Target="slides/slide9.xml"/><Relationship Id="rId23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23.xml"/><Relationship Id="rId26" Type="http://schemas.openxmlformats.org/officeDocument/2006/relationships/slide" Target="slides/slide21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42" Type="http://schemas.openxmlformats.org/officeDocument/2006/relationships/theme" Target="theme/theme1.xml"/><Relationship Id="rId29" Type="http://schemas.openxmlformats.org/officeDocument/2006/relationships/slide" Target="slides/slide24.xml"/><Relationship Id="rId6" Type="http://schemas.openxmlformats.org/officeDocument/2006/relationships/slide" Target="slides/slide1.xml"/><Relationship Id="rId16" Type="http://schemas.openxmlformats.org/officeDocument/2006/relationships/slide" Target="slides/slide11.xml"/><Relationship Id="rId33" Type="http://schemas.openxmlformats.org/officeDocument/2006/relationships/slide" Target="slides/slide28.xml"/><Relationship Id="rId4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9" Type="http://schemas.openxmlformats.org/officeDocument/2006/relationships/slide" Target="slides/slide14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3" Type="http://schemas.openxmlformats.org/officeDocument/2006/relationships/image" Target="../media/image11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3" Type="http://schemas.openxmlformats.org/officeDocument/2006/relationships/image" Target="../media/image16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83EFB-3909-4942-A235-2AEE5A31ACE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9388D-A8B2-42C5-B938-84AE86FDC70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9F8D2-E342-4A5B-925F-97971ACB4566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92240-7512-4532-94D0-0A7603EBB1F1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78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78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1137B5-AA1B-4E16-899D-62E6D234E642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397B4-3430-4CB7-B972-0F0FEC7D7DE0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sz="16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07B2FF-4F05-4D14-9660-BC96B905234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CEC5-5F75-4269-B502-43C254B6571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C74C-F183-4F11-A15E-D4B8DA5CCCED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9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2011/5/17-18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PISA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CADC5-C3F9-4C53-97F1-2A084B976C5A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4AC0F-C642-4489-85DD-3FA95A2591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A07F4-4732-46AE-B171-EB84ACD0D33E}" type="datetimeFigureOut">
              <a:rPr kumimoji="1" lang="ja-JP" altLang="en-US" smtClean="0"/>
              <a:pPr/>
              <a:t>5/17/11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815A5-FDA7-450F-AD69-05F171E29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2011/5/17-18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PISA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0DA3E-F45F-4DF9-8233-8AD6330CDC2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69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altLang="ja-JP" smtClean="0"/>
              <a:t>2011/5/17-18</a:t>
            </a:r>
            <a:endParaRPr lang="ja-JP" altLang="en-US" dirty="0"/>
          </a:p>
        </p:txBody>
      </p:sp>
      <p:sp>
        <p:nvSpPr>
          <p:cNvPr id="369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389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altLang="ja-JP" smtClean="0"/>
              <a:t>PISA</a:t>
            </a:r>
            <a:endParaRPr lang="ja-JP" altLang="en-US" dirty="0"/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C3B0A03-0A96-4254-BBC1-B3FC4169EBC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wmf"/><Relationship Id="rId5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3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5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package" Target="../embeddings/Microsoft_Office_PowerPoint__________11.pptx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Relationship Id="rId5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7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6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6.bin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4.xml"/><Relationship Id="rId5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8541" y="1340768"/>
            <a:ext cx="893545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/>
              <a:t>  </a:t>
            </a:r>
            <a:r>
              <a:rPr kumimoji="1" lang="en-US" altLang="ja-JP" sz="2400" dirty="0" smtClean="0">
                <a:latin typeface="Comic Sans MS" pitchFamily="66" charset="0"/>
              </a:rPr>
              <a:t>General introduction of CALET </a:t>
            </a:r>
          </a:p>
          <a:p>
            <a:endParaRPr kumimoji="1" lang="en-US" altLang="ja-JP" sz="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>
                <a:latin typeface="Comic Sans MS" pitchFamily="66" charset="0"/>
              </a:rPr>
              <a:t>  CALET design: Frozen and Opened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Most of the design was frozen for PDR, Nov. 2010 except CHD.  However </a:t>
            </a:r>
          </a:p>
          <a:p>
            <a:r>
              <a:rPr kumimoji="1"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there is a little possibility to make a  modification within a boundary of cost,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weight, schedule. The CHD design should be frozen by the end of June for the </a:t>
            </a:r>
          </a:p>
          <a:p>
            <a:r>
              <a:rPr kumimoji="1"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“delta” PDR. The CDR is scheduled in Aug. (~ Dec.), 2011. This schedule depends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on the budget plan of JEM, which will be fixed in July, 2011.</a:t>
            </a:r>
          </a:p>
          <a:p>
            <a:endParaRPr lang="en-US" altLang="ja-JP" sz="8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>
                <a:latin typeface="Comic Sans MS" pitchFamily="66" charset="0"/>
              </a:rPr>
              <a:t>  Status  and  schedule  of the CALET  production/test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The BBMs of TASC, IMC, MDC were already made, and the STM  of some critical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components will be made by Aug. 2011. The FM production will start after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 CDR. Then, the test of FM will be done at CERN-SPS around the end off 2012</a:t>
            </a:r>
            <a:r>
              <a:rPr lang="en-US" altLang="ja-JP" sz="1600" dirty="0" smtClean="0">
                <a:latin typeface="Comic Sans MS" pitchFamily="66" charset="0"/>
              </a:rPr>
              <a:t>. </a:t>
            </a:r>
          </a:p>
          <a:p>
            <a:endParaRPr lang="en-US" altLang="ja-JP" sz="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Comic Sans MS" pitchFamily="66" charset="0"/>
              </a:rPr>
              <a:t>  CALET data </a:t>
            </a:r>
            <a:r>
              <a:rPr lang="en-US" altLang="ja-JP" sz="2400" dirty="0">
                <a:latin typeface="Comic Sans MS" pitchFamily="66" charset="0"/>
              </a:rPr>
              <a:t>s</a:t>
            </a:r>
            <a:r>
              <a:rPr lang="en-US" altLang="ja-JP" sz="2400" dirty="0" smtClean="0">
                <a:latin typeface="Comic Sans MS" pitchFamily="66" charset="0"/>
              </a:rPr>
              <a:t>tructure : raw –calibrated –science variables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See for definition of the Data Level  the draft of DPAP by Guzik and Wefel.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S&amp;M Team should have a TIM with Data Analysis and Data Handling Team, and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we should discuss how is the data structure and the analysis tool in each level.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Comic Sans MS" pitchFamily="66" charset="0"/>
              </a:rPr>
              <a:t>          </a:t>
            </a:r>
            <a:r>
              <a:rPr lang="en-US" altLang="ja-JP" sz="1600" dirty="0" smtClean="0">
                <a:solidFill>
                  <a:srgbClr val="002060"/>
                </a:solidFill>
                <a:latin typeface="Comic Sans MS" pitchFamily="66" charset="0"/>
              </a:rPr>
              <a:t>*) Japanese, JAXA, Team will have a responsibility the data structure up to Level 1.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8415" y="332656"/>
            <a:ext cx="7927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mic Sans MS" pitchFamily="66" charset="0"/>
              </a:rPr>
              <a:t>Simulation and Modeling Team  Interface Meeting</a:t>
            </a:r>
          </a:p>
          <a:p>
            <a:r>
              <a:rPr lang="en-US" altLang="ja-JP" sz="2400" dirty="0" smtClean="0">
                <a:latin typeface="Comic Sans MS" pitchFamily="66" charset="0"/>
              </a:rPr>
              <a:t>                                    S. Torii   (</a:t>
            </a:r>
            <a:r>
              <a:rPr lang="en-US" altLang="ja-JP" sz="2400" dirty="0" err="1" smtClean="0">
                <a:latin typeface="Comic Sans MS" pitchFamily="66" charset="0"/>
              </a:rPr>
              <a:t>Waseda</a:t>
            </a:r>
            <a:r>
              <a:rPr lang="en-US" altLang="ja-JP" sz="2400" dirty="0" smtClean="0">
                <a:latin typeface="Comic Sans MS" pitchFamily="66" charset="0"/>
              </a:rPr>
              <a:t> U. &amp; JAXA</a:t>
            </a:r>
            <a:r>
              <a:rPr kumimoji="1" lang="en-US" altLang="ja-JP" sz="2400" dirty="0" smtClean="0">
                <a:latin typeface="Comic Sans MS" pitchFamily="66" charset="0"/>
              </a:rPr>
              <a:t> )</a:t>
            </a:r>
            <a:endParaRPr kumimoji="1" lang="ja-JP" altLang="en-US" sz="2400" dirty="0">
              <a:latin typeface="Comic Sans MS" pitchFamily="66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51920" y="6381328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Comic Sans MS" pitchFamily="66" charset="0"/>
              </a:rPr>
              <a:t>Pisa                         2011/5/17-18</a:t>
            </a:r>
            <a:endParaRPr kumimoji="1" lang="ja-JP" alt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日付プレースホルダ 1"/>
          <p:cNvSpPr>
            <a:spLocks noGrp="1"/>
          </p:cNvSpPr>
          <p:nvPr>
            <p:ph type="dt" sz="quarter" idx="10"/>
          </p:nvPr>
        </p:nvSpPr>
        <p:spPr>
          <a:xfrm>
            <a:off x="457200" y="6310313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3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7938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COSPAR </a:t>
            </a:r>
            <a:endParaRPr lang="en-US" altLang="ja-JP" dirty="0"/>
          </a:p>
        </p:txBody>
      </p:sp>
      <p:sp>
        <p:nvSpPr>
          <p:cNvPr id="3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724650" y="6381750"/>
            <a:ext cx="2133600" cy="476250"/>
          </a:xfrm>
        </p:spPr>
        <p:txBody>
          <a:bodyPr/>
          <a:lstStyle/>
          <a:p>
            <a:pPr>
              <a:defRPr/>
            </a:pPr>
            <a:fld id="{40F8F1AD-8DD8-4161-BBD7-42A7446F2186}" type="slidenum">
              <a:rPr lang="en-US" altLang="ja-JP"/>
              <a:pPr>
                <a:defRPr/>
              </a:pPr>
              <a:t>10</a:t>
            </a:fld>
            <a:endParaRPr lang="en-US" altLang="ja-JP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11413" y="763588"/>
            <a:ext cx="3276600" cy="2465387"/>
            <a:chOff x="648" y="2734"/>
            <a:chExt cx="1632" cy="120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48" y="2935"/>
              <a:ext cx="1632" cy="1006"/>
              <a:chOff x="340" y="3060"/>
              <a:chExt cx="1632" cy="1006"/>
            </a:xfrm>
          </p:grpSpPr>
          <p:pic>
            <p:nvPicPr>
              <p:cNvPr id="5225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0" y="3060"/>
                <a:ext cx="1632" cy="1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57" name="Freeform 6"/>
              <p:cNvSpPr>
                <a:spLocks/>
              </p:cNvSpPr>
              <p:nvPr/>
            </p:nvSpPr>
            <p:spPr bwMode="auto">
              <a:xfrm>
                <a:off x="926" y="3352"/>
                <a:ext cx="194" cy="390"/>
              </a:xfrm>
              <a:custGeom>
                <a:avLst/>
                <a:gdLst>
                  <a:gd name="T0" fmla="*/ 0 w 194"/>
                  <a:gd name="T1" fmla="*/ 36 h 390"/>
                  <a:gd name="T2" fmla="*/ 0 w 194"/>
                  <a:gd name="T3" fmla="*/ 104 h 390"/>
                  <a:gd name="T4" fmla="*/ 16 w 194"/>
                  <a:gd name="T5" fmla="*/ 120 h 390"/>
                  <a:gd name="T6" fmla="*/ 12 w 194"/>
                  <a:gd name="T7" fmla="*/ 284 h 390"/>
                  <a:gd name="T8" fmla="*/ 102 w 194"/>
                  <a:gd name="T9" fmla="*/ 390 h 390"/>
                  <a:gd name="T10" fmla="*/ 190 w 194"/>
                  <a:gd name="T11" fmla="*/ 348 h 390"/>
                  <a:gd name="T12" fmla="*/ 194 w 194"/>
                  <a:gd name="T13" fmla="*/ 130 h 390"/>
                  <a:gd name="T14" fmla="*/ 92 w 194"/>
                  <a:gd name="T15" fmla="*/ 0 h 390"/>
                  <a:gd name="T16" fmla="*/ 0 w 194"/>
                  <a:gd name="T17" fmla="*/ 36 h 3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4"/>
                  <a:gd name="T28" fmla="*/ 0 h 390"/>
                  <a:gd name="T29" fmla="*/ 194 w 194"/>
                  <a:gd name="T30" fmla="*/ 390 h 3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4" h="390">
                    <a:moveTo>
                      <a:pt x="0" y="36"/>
                    </a:moveTo>
                    <a:lnTo>
                      <a:pt x="0" y="104"/>
                    </a:lnTo>
                    <a:lnTo>
                      <a:pt x="16" y="120"/>
                    </a:lnTo>
                    <a:lnTo>
                      <a:pt x="12" y="284"/>
                    </a:lnTo>
                    <a:lnTo>
                      <a:pt x="102" y="390"/>
                    </a:lnTo>
                    <a:lnTo>
                      <a:pt x="190" y="348"/>
                    </a:lnTo>
                    <a:lnTo>
                      <a:pt x="194" y="130"/>
                    </a:lnTo>
                    <a:lnTo>
                      <a:pt x="9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F0000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433" tIns="45717" rIns="91433" bIns="45717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1148" y="2734"/>
              <a:ext cx="520" cy="515"/>
              <a:chOff x="500" y="2498"/>
              <a:chExt cx="520" cy="515"/>
            </a:xfrm>
          </p:grpSpPr>
          <p:sp>
            <p:nvSpPr>
              <p:cNvPr id="52252" name="Line 8"/>
              <p:cNvSpPr>
                <a:spLocks noChangeShapeType="1"/>
              </p:cNvSpPr>
              <p:nvPr/>
            </p:nvSpPr>
            <p:spPr bwMode="auto">
              <a:xfrm>
                <a:off x="564" y="2665"/>
                <a:ext cx="110" cy="34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 wrap="none" lIns="91433" tIns="45717" rIns="91433" bIns="45717">
                <a:sp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500" y="2498"/>
                <a:ext cx="520" cy="179"/>
                <a:chOff x="1220" y="2907"/>
                <a:chExt cx="520" cy="179"/>
              </a:xfrm>
            </p:grpSpPr>
            <p:sp>
              <p:nvSpPr>
                <p:cNvPr id="52254" name="Rectangle 10"/>
                <p:cNvSpPr>
                  <a:spLocks noChangeArrowheads="1"/>
                </p:cNvSpPr>
                <p:nvPr/>
              </p:nvSpPr>
              <p:spPr bwMode="auto">
                <a:xfrm>
                  <a:off x="1220" y="2907"/>
                  <a:ext cx="520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1433" tIns="45717" rIns="91433" bIns="45717">
                  <a:spAutoFit/>
                </a:bodyPr>
                <a:lstStyle/>
                <a:p>
                  <a:r>
                    <a:rPr lang="en-US" altLang="ja-JP" sz="1400" b="1" dirty="0">
                      <a:solidFill>
                        <a:srgbClr val="FF0000"/>
                      </a:solidFill>
                    </a:rPr>
                    <a:t>  </a:t>
                  </a:r>
                  <a:r>
                    <a:rPr lang="en-US" altLang="ja-JP" b="1" dirty="0">
                      <a:solidFill>
                        <a:srgbClr val="FF0000"/>
                      </a:solidFill>
                    </a:rPr>
                    <a:t>CALET</a:t>
                  </a:r>
                </a:p>
              </p:txBody>
            </p:sp>
            <p:sp>
              <p:nvSpPr>
                <p:cNvPr id="5225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1284" y="3080"/>
                  <a:ext cx="386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lIns="91433" tIns="45717" rIns="91433" bIns="45717">
                  <a:spAutoFit/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097087" y="4572008"/>
            <a:ext cx="2474913" cy="1385888"/>
            <a:chOff x="838" y="4500"/>
            <a:chExt cx="1442" cy="814"/>
          </a:xfrm>
        </p:grpSpPr>
        <p:pic>
          <p:nvPicPr>
            <p:cNvPr id="52248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" y="4500"/>
              <a:ext cx="1442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9" name="Rectangle 14"/>
            <p:cNvSpPr>
              <a:spLocks noChangeArrowheads="1"/>
            </p:cNvSpPr>
            <p:nvPr/>
          </p:nvSpPr>
          <p:spPr bwMode="auto">
            <a:xfrm>
              <a:off x="1185" y="4926"/>
              <a:ext cx="285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HTV</a:t>
              </a:r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3995738" y="3355975"/>
            <a:ext cx="2592387" cy="1582738"/>
            <a:chOff x="2048" y="3844"/>
            <a:chExt cx="1377" cy="892"/>
          </a:xfrm>
        </p:grpSpPr>
        <p:pic>
          <p:nvPicPr>
            <p:cNvPr id="52245" name="Picture 16"/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48" y="3844"/>
              <a:ext cx="1377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6" name="Rectangle 17"/>
            <p:cNvSpPr>
              <a:spLocks noChangeArrowheads="1"/>
            </p:cNvSpPr>
            <p:nvPr/>
          </p:nvSpPr>
          <p:spPr bwMode="auto">
            <a:xfrm>
              <a:off x="2243" y="4358"/>
              <a:ext cx="26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HTV</a:t>
              </a:r>
            </a:p>
          </p:txBody>
        </p:sp>
        <p:sp>
          <p:nvSpPr>
            <p:cNvPr id="52247" name="Rectangle 18"/>
            <p:cNvSpPr>
              <a:spLocks noChangeArrowheads="1"/>
            </p:cNvSpPr>
            <p:nvPr/>
          </p:nvSpPr>
          <p:spPr bwMode="auto">
            <a:xfrm>
              <a:off x="2388" y="3948"/>
              <a:ext cx="22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ISS</a:t>
              </a:r>
            </a:p>
          </p:txBody>
        </p:sp>
      </p:grpSp>
      <p:sp>
        <p:nvSpPr>
          <p:cNvPr id="52232" name="Rectangle 19"/>
          <p:cNvSpPr>
            <a:spLocks noChangeArrowheads="1"/>
          </p:cNvSpPr>
          <p:nvPr/>
        </p:nvSpPr>
        <p:spPr bwMode="auto">
          <a:xfrm>
            <a:off x="4643438" y="5011738"/>
            <a:ext cx="14493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 dirty="0">
                <a:latin typeface="Comic Sans MS" pitchFamily="66" charset="0"/>
              </a:rPr>
              <a:t>Approach to ISS</a:t>
            </a:r>
          </a:p>
        </p:txBody>
      </p:sp>
      <p:sp>
        <p:nvSpPr>
          <p:cNvPr id="52233" name="Rectangle 20"/>
          <p:cNvSpPr>
            <a:spLocks noChangeArrowheads="1"/>
          </p:cNvSpPr>
          <p:nvPr/>
        </p:nvSpPr>
        <p:spPr bwMode="auto">
          <a:xfrm>
            <a:off x="6804025" y="4003675"/>
            <a:ext cx="1830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 dirty="0">
                <a:latin typeface="Comic Sans MS" pitchFamily="66" charset="0"/>
              </a:rPr>
              <a:t>Pickup of </a:t>
            </a:r>
            <a:r>
              <a:rPr lang="en-US" altLang="ja-JP" sz="1400" b="1" dirty="0" smtClean="0">
                <a:latin typeface="Comic Sans MS" pitchFamily="66" charset="0"/>
              </a:rPr>
              <a:t>CALET</a:t>
            </a:r>
            <a:endParaRPr lang="en-US" altLang="ja-JP" sz="1400" b="1" dirty="0">
              <a:latin typeface="Comic Sans MS" pitchFamily="66" charset="0"/>
            </a:endParaRPr>
          </a:p>
        </p:txBody>
      </p:sp>
      <p:sp>
        <p:nvSpPr>
          <p:cNvPr id="52234" name="Rectangle 21"/>
          <p:cNvSpPr>
            <a:spLocks noChangeArrowheads="1"/>
          </p:cNvSpPr>
          <p:nvPr/>
        </p:nvSpPr>
        <p:spPr bwMode="auto">
          <a:xfrm>
            <a:off x="5786446" y="1643050"/>
            <a:ext cx="3087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ＭＳ Ｐゴシック" pitchFamily="50" charset="-128"/>
              </a:rPr>
              <a:t>H2-B  Transfer Vehicle</a:t>
            </a:r>
            <a:r>
              <a:rPr lang="ja-JP" altLang="en-US" b="1" dirty="0">
                <a:solidFill>
                  <a:srgbClr val="FF0000"/>
                </a:solidFill>
                <a:latin typeface="ＭＳ Ｐゴシック" pitchFamily="50" charset="-128"/>
              </a:rPr>
              <a:t>（</a:t>
            </a:r>
            <a:r>
              <a:rPr lang="en-US" altLang="ja-JP" b="1" dirty="0">
                <a:solidFill>
                  <a:srgbClr val="FF0000"/>
                </a:solidFill>
                <a:latin typeface="ＭＳ Ｐゴシック" pitchFamily="50" charset="-128"/>
              </a:rPr>
              <a:t>HTV)</a:t>
            </a:r>
          </a:p>
        </p:txBody>
      </p:sp>
      <p:pic>
        <p:nvPicPr>
          <p:cNvPr id="52235" name="Picture 22"/>
          <p:cNvPicPr>
            <a:picLocks noChangeAspect="1" noChangeArrowheads="1"/>
          </p:cNvPicPr>
          <p:nvPr/>
        </p:nvPicPr>
        <p:blipFill>
          <a:blip r:embed="rId6" cstate="print"/>
          <a:srcRect l="17021" r="14185"/>
          <a:stretch>
            <a:fillRect/>
          </a:stretch>
        </p:blipFill>
        <p:spPr bwMode="auto">
          <a:xfrm>
            <a:off x="357158" y="2208213"/>
            <a:ext cx="1584325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6" name="Rectangle 23"/>
          <p:cNvSpPr>
            <a:spLocks noChangeArrowheads="1"/>
          </p:cNvSpPr>
          <p:nvPr/>
        </p:nvSpPr>
        <p:spPr bwMode="auto">
          <a:xfrm>
            <a:off x="285720" y="5786454"/>
            <a:ext cx="14830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latin typeface="Comic Sans MS" pitchFamily="66" charset="0"/>
              </a:rPr>
              <a:t> Launching by</a:t>
            </a:r>
          </a:p>
          <a:p>
            <a:r>
              <a:rPr lang="en-US" altLang="ja-JP" sz="1400" b="1" dirty="0" smtClean="0">
                <a:latin typeface="Comic Sans MS" pitchFamily="66" charset="0"/>
              </a:rPr>
              <a:t> </a:t>
            </a:r>
            <a:r>
              <a:rPr lang="en-US" altLang="ja-JP" sz="1400" b="1" dirty="0">
                <a:latin typeface="Comic Sans MS" pitchFamily="66" charset="0"/>
              </a:rPr>
              <a:t>H-IIB Rocket</a:t>
            </a:r>
          </a:p>
        </p:txBody>
      </p:sp>
      <p:sp>
        <p:nvSpPr>
          <p:cNvPr id="52237" name="Rectangle 24"/>
          <p:cNvSpPr>
            <a:spLocks noChangeArrowheads="1"/>
          </p:cNvSpPr>
          <p:nvPr/>
        </p:nvSpPr>
        <p:spPr bwMode="auto">
          <a:xfrm>
            <a:off x="2285984" y="6000768"/>
            <a:ext cx="21547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Comic Sans MS" pitchFamily="66" charset="0"/>
              </a:rPr>
              <a:t>Separation from H2-B</a:t>
            </a:r>
          </a:p>
        </p:txBody>
      </p:sp>
      <p:sp>
        <p:nvSpPr>
          <p:cNvPr id="52238" name="Rectangle 25"/>
          <p:cNvSpPr>
            <a:spLocks noChangeArrowheads="1"/>
          </p:cNvSpPr>
          <p:nvPr/>
        </p:nvSpPr>
        <p:spPr bwMode="auto">
          <a:xfrm>
            <a:off x="1857375" y="214313"/>
            <a:ext cx="5529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mic Sans MS" pitchFamily="66" charset="0"/>
              </a:rPr>
              <a:t>Launching Procedure of CALET</a:t>
            </a:r>
          </a:p>
        </p:txBody>
      </p:sp>
      <p:pic>
        <p:nvPicPr>
          <p:cNvPr id="52239" name="Picture 26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4362450"/>
            <a:ext cx="27368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0" name="Line 27"/>
          <p:cNvSpPr>
            <a:spLocks noChangeShapeType="1"/>
          </p:cNvSpPr>
          <p:nvPr/>
        </p:nvSpPr>
        <p:spPr bwMode="auto">
          <a:xfrm flipV="1">
            <a:off x="7654925" y="5803900"/>
            <a:ext cx="327025" cy="812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 lIns="91433" tIns="45717" rIns="91433" bIns="45717">
            <a:spAutoFit/>
          </a:bodyPr>
          <a:lstStyle/>
          <a:p>
            <a:endParaRPr lang="ja-JP" altLang="en-US"/>
          </a:p>
        </p:txBody>
      </p: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7627406" y="6276014"/>
            <a:ext cx="1192213" cy="365692"/>
            <a:chOff x="1280" y="2937"/>
            <a:chExt cx="497" cy="150"/>
          </a:xfrm>
        </p:grpSpPr>
        <p:sp>
          <p:nvSpPr>
            <p:cNvPr id="52243" name="Rectangle 29"/>
            <p:cNvSpPr>
              <a:spLocks noChangeArrowheads="1"/>
            </p:cNvSpPr>
            <p:nvPr/>
          </p:nvSpPr>
          <p:spPr bwMode="auto">
            <a:xfrm>
              <a:off x="1280" y="2937"/>
              <a:ext cx="497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r>
                <a:rPr lang="en-US" altLang="ja-JP" sz="1400" b="1" dirty="0">
                  <a:solidFill>
                    <a:srgbClr val="FF0000"/>
                  </a:solidFill>
                </a:rPr>
                <a:t>     </a:t>
              </a:r>
              <a:r>
                <a:rPr lang="en-US" altLang="ja-JP" b="1" dirty="0">
                  <a:solidFill>
                    <a:srgbClr val="FF0000"/>
                  </a:solidFill>
                </a:rPr>
                <a:t>CALET</a:t>
              </a:r>
            </a:p>
          </p:txBody>
        </p:sp>
        <p:sp>
          <p:nvSpPr>
            <p:cNvPr id="52244" name="Line 30"/>
            <p:cNvSpPr>
              <a:spLocks noChangeShapeType="1"/>
            </p:cNvSpPr>
            <p:nvPr/>
          </p:nvSpPr>
          <p:spPr bwMode="auto">
            <a:xfrm flipH="1">
              <a:off x="1290" y="3073"/>
              <a:ext cx="38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52242" name="Freeform 31"/>
          <p:cNvSpPr>
            <a:spLocks/>
          </p:cNvSpPr>
          <p:nvPr/>
        </p:nvSpPr>
        <p:spPr bwMode="auto">
          <a:xfrm>
            <a:off x="7667625" y="5514975"/>
            <a:ext cx="563563" cy="363538"/>
          </a:xfrm>
          <a:custGeom>
            <a:avLst/>
            <a:gdLst>
              <a:gd name="T0" fmla="*/ 2 w 278"/>
              <a:gd name="T1" fmla="*/ 110 h 164"/>
              <a:gd name="T2" fmla="*/ 0 w 278"/>
              <a:gd name="T3" fmla="*/ 20 h 164"/>
              <a:gd name="T4" fmla="*/ 50 w 278"/>
              <a:gd name="T5" fmla="*/ 0 h 164"/>
              <a:gd name="T6" fmla="*/ 244 w 278"/>
              <a:gd name="T7" fmla="*/ 16 h 164"/>
              <a:gd name="T8" fmla="*/ 278 w 278"/>
              <a:gd name="T9" fmla="*/ 26 h 164"/>
              <a:gd name="T10" fmla="*/ 272 w 278"/>
              <a:gd name="T11" fmla="*/ 82 h 164"/>
              <a:gd name="T12" fmla="*/ 254 w 278"/>
              <a:gd name="T13" fmla="*/ 82 h 164"/>
              <a:gd name="T14" fmla="*/ 244 w 278"/>
              <a:gd name="T15" fmla="*/ 126 h 164"/>
              <a:gd name="T16" fmla="*/ 244 w 278"/>
              <a:gd name="T17" fmla="*/ 144 h 164"/>
              <a:gd name="T18" fmla="*/ 216 w 278"/>
              <a:gd name="T19" fmla="*/ 144 h 164"/>
              <a:gd name="T20" fmla="*/ 204 w 278"/>
              <a:gd name="T21" fmla="*/ 164 h 164"/>
              <a:gd name="T22" fmla="*/ 172 w 278"/>
              <a:gd name="T23" fmla="*/ 162 h 164"/>
              <a:gd name="T24" fmla="*/ 162 w 278"/>
              <a:gd name="T25" fmla="*/ 134 h 164"/>
              <a:gd name="T26" fmla="*/ 8 w 278"/>
              <a:gd name="T27" fmla="*/ 122 h 164"/>
              <a:gd name="T28" fmla="*/ 2 w 278"/>
              <a:gd name="T29" fmla="*/ 110 h 16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78"/>
              <a:gd name="T46" fmla="*/ 0 h 164"/>
              <a:gd name="T47" fmla="*/ 278 w 278"/>
              <a:gd name="T48" fmla="*/ 164 h 16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78" h="164">
                <a:moveTo>
                  <a:pt x="2" y="110"/>
                </a:moveTo>
                <a:lnTo>
                  <a:pt x="0" y="20"/>
                </a:lnTo>
                <a:lnTo>
                  <a:pt x="50" y="0"/>
                </a:lnTo>
                <a:lnTo>
                  <a:pt x="244" y="16"/>
                </a:lnTo>
                <a:lnTo>
                  <a:pt x="278" y="26"/>
                </a:lnTo>
                <a:lnTo>
                  <a:pt x="272" y="82"/>
                </a:lnTo>
                <a:lnTo>
                  <a:pt x="254" y="82"/>
                </a:lnTo>
                <a:lnTo>
                  <a:pt x="244" y="126"/>
                </a:lnTo>
                <a:lnTo>
                  <a:pt x="244" y="144"/>
                </a:lnTo>
                <a:lnTo>
                  <a:pt x="216" y="144"/>
                </a:lnTo>
                <a:lnTo>
                  <a:pt x="204" y="164"/>
                </a:lnTo>
                <a:lnTo>
                  <a:pt x="172" y="162"/>
                </a:lnTo>
                <a:lnTo>
                  <a:pt x="162" y="134"/>
                </a:lnTo>
                <a:lnTo>
                  <a:pt x="8" y="122"/>
                </a:lnTo>
                <a:lnTo>
                  <a:pt x="2" y="110"/>
                </a:ln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付プレースホルダ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11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12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AD2AD-5055-464D-8BC5-686CD073F9E3}" type="slidenum">
              <a:rPr lang="en-US" altLang="ja-JP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39925"/>
            <a:ext cx="307975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5" descr="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1844675"/>
            <a:ext cx="3097212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647700" y="26035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ja-JP" sz="2400" b="1">
                <a:latin typeface="Comic Sans MS" pitchFamily="66" charset="0"/>
              </a:rPr>
              <a:t>Launch of the H-IIB Launch Vehicle Test Flight</a:t>
            </a:r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683419" y="692696"/>
            <a:ext cx="777716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p"/>
            </a:pPr>
            <a:r>
              <a:rPr lang="en-US" altLang="ja-JP" b="1" dirty="0"/>
              <a:t>  Launched on </a:t>
            </a:r>
            <a:r>
              <a:rPr lang="en-US" altLang="ja-JP" b="1" dirty="0">
                <a:solidFill>
                  <a:srgbClr val="FF0000"/>
                </a:solidFill>
              </a:rPr>
              <a:t>Sep.11, 2009 </a:t>
            </a:r>
            <a:r>
              <a:rPr lang="en-US" altLang="ja-JP" b="1" dirty="0"/>
              <a:t>at </a:t>
            </a:r>
            <a:r>
              <a:rPr lang="en-US" altLang="ja-JP" b="1" dirty="0" err="1"/>
              <a:t>Yoshinobu</a:t>
            </a:r>
            <a:r>
              <a:rPr lang="en-US" altLang="ja-JP" b="1" dirty="0"/>
              <a:t>   Launch Complex at </a:t>
            </a:r>
          </a:p>
          <a:p>
            <a:pPr>
              <a:buFont typeface="Wingdings" pitchFamily="2" charset="2"/>
              <a:buNone/>
            </a:pPr>
            <a:r>
              <a:rPr lang="en-US" altLang="ja-JP" b="1" dirty="0"/>
              <a:t>     the  </a:t>
            </a:r>
            <a:r>
              <a:rPr lang="en-US" altLang="ja-JP" b="1" dirty="0" err="1"/>
              <a:t>Tanegashima</a:t>
            </a:r>
            <a:r>
              <a:rPr lang="en-US" altLang="ja-JP" b="1" dirty="0"/>
              <a:t>  Space Center in Japan</a:t>
            </a:r>
          </a:p>
          <a:p>
            <a:pPr>
              <a:buFont typeface="Wingdings" pitchFamily="2" charset="2"/>
              <a:buChar char="p"/>
            </a:pPr>
            <a:r>
              <a:rPr lang="en-US" altLang="ja-JP" b="1" dirty="0">
                <a:solidFill>
                  <a:srgbClr val="FF0000"/>
                </a:solidFill>
              </a:rPr>
              <a:t>  </a:t>
            </a:r>
            <a:r>
              <a:rPr lang="en-US" altLang="ja-JP" sz="2000" b="1" dirty="0">
                <a:solidFill>
                  <a:srgbClr val="FF0000"/>
                </a:solidFill>
              </a:rPr>
              <a:t>Docked successfully to ISS on Sep. 18, 2009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p"/>
            </a:pPr>
            <a:r>
              <a:rPr lang="en-US" altLang="ja-JP" sz="2000" b="1" dirty="0" smtClean="0">
                <a:solidFill>
                  <a:srgbClr val="0070C0"/>
                </a:solidFill>
              </a:rPr>
              <a:t> HTV-2 was also launched in Jan, 2011</a:t>
            </a:r>
            <a:endParaRPr lang="en-US" altLang="ja-JP" sz="2000" b="1" dirty="0">
              <a:solidFill>
                <a:srgbClr val="0070C0"/>
              </a:solidFill>
            </a:endParaRPr>
          </a:p>
        </p:txBody>
      </p:sp>
      <p:pic>
        <p:nvPicPr>
          <p:cNvPr id="65545" name="Picture 10" descr="P-024-16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3933825"/>
            <a:ext cx="45370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6" name="Text Box 13"/>
          <p:cNvSpPr txBox="1">
            <a:spLocks noChangeArrowheads="1"/>
          </p:cNvSpPr>
          <p:nvPr/>
        </p:nvSpPr>
        <p:spPr bwMode="auto">
          <a:xfrm>
            <a:off x="4260850" y="33940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c</a:t>
            </a:r>
          </a:p>
        </p:txBody>
      </p:sp>
      <p:sp>
        <p:nvSpPr>
          <p:cNvPr id="65547" name="Oval 14"/>
          <p:cNvSpPr>
            <a:spLocks noChangeArrowheads="1"/>
          </p:cNvSpPr>
          <p:nvPr/>
        </p:nvSpPr>
        <p:spPr bwMode="auto">
          <a:xfrm>
            <a:off x="4284663" y="3429000"/>
            <a:ext cx="287337" cy="28733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8" name="Text Box 15"/>
          <p:cNvSpPr txBox="1">
            <a:spLocks noChangeArrowheads="1"/>
          </p:cNvSpPr>
          <p:nvPr/>
        </p:nvSpPr>
        <p:spPr bwMode="auto">
          <a:xfrm>
            <a:off x="4572000" y="3429000"/>
            <a:ext cx="6621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JAXA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2087185" y="357166"/>
            <a:ext cx="4969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kumimoji="0" lang="en-US" altLang="ja-JP" sz="2800" b="1" dirty="0" smtClean="0">
                <a:latin typeface="Comic Sans MS" pitchFamily="66" charset="0"/>
              </a:rPr>
              <a:t>Concept of Data Downlink </a:t>
            </a:r>
            <a:r>
              <a:rPr kumimoji="0" lang="ja-JP" altLang="en-US" sz="2800" b="1" dirty="0" smtClean="0">
                <a:latin typeface="Comic Sans MS" pitchFamily="66" charset="0"/>
              </a:rPr>
              <a:t> </a:t>
            </a:r>
            <a:endParaRPr kumimoji="0" lang="ja-JP" altLang="en-US" sz="2800" b="1" dirty="0">
              <a:latin typeface="Comic Sans MS" pitchFamily="66" charset="0"/>
            </a:endParaRPr>
          </a:p>
        </p:txBody>
      </p:sp>
      <p:grpSp>
        <p:nvGrpSpPr>
          <p:cNvPr id="2" name="グループ化 15"/>
          <p:cNvGrpSpPr/>
          <p:nvPr/>
        </p:nvGrpSpPr>
        <p:grpSpPr>
          <a:xfrm>
            <a:off x="214282" y="1420811"/>
            <a:ext cx="6786610" cy="4240214"/>
            <a:chOff x="395288" y="981079"/>
            <a:chExt cx="6530975" cy="4025900"/>
          </a:xfrm>
        </p:grpSpPr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395288" y="981079"/>
              <a:ext cx="5832475" cy="4025900"/>
              <a:chOff x="249" y="890"/>
              <a:chExt cx="3674" cy="2536"/>
            </a:xfrm>
          </p:grpSpPr>
          <p:sp>
            <p:nvSpPr>
              <p:cNvPr id="66584" name="Text Box 24"/>
              <p:cNvSpPr txBox="1">
                <a:spLocks noChangeArrowheads="1"/>
              </p:cNvSpPr>
              <p:nvPr/>
            </p:nvSpPr>
            <p:spPr bwMode="auto">
              <a:xfrm>
                <a:off x="975" y="2976"/>
                <a:ext cx="95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JAXA ICS Link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Real-Time Connection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~20 % (5 hr/day)</a:t>
                </a:r>
              </a:p>
            </p:txBody>
          </p:sp>
          <p:pic>
            <p:nvPicPr>
              <p:cNvPr id="66600" name="Picture 4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49" y="890"/>
                <a:ext cx="3674" cy="2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6603" name="Text Box 43"/>
              <p:cNvSpPr txBox="1">
                <a:spLocks noChangeArrowheads="1"/>
              </p:cNvSpPr>
              <p:nvPr/>
            </p:nvSpPr>
            <p:spPr bwMode="auto">
              <a:xfrm>
                <a:off x="431" y="1026"/>
                <a:ext cx="994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NASA Link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Real-Time Connection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&gt; 50 % (max. 17 hr/day)</a:t>
                </a:r>
              </a:p>
            </p:txBody>
          </p:sp>
        </p:grpSp>
        <p:sp>
          <p:nvSpPr>
            <p:cNvPr id="66606" name="Text Box 46"/>
            <p:cNvSpPr txBox="1">
              <a:spLocks noChangeArrowheads="1"/>
            </p:cNvSpPr>
            <p:nvPr/>
          </p:nvSpPr>
          <p:spPr bwMode="auto">
            <a:xfrm>
              <a:off x="874713" y="3097213"/>
              <a:ext cx="5937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000" b="1">
                  <a:latin typeface="Comic Sans MS" pitchFamily="66" charset="0"/>
                </a:rPr>
                <a:t>CALET</a:t>
              </a:r>
            </a:p>
          </p:txBody>
        </p:sp>
        <p:sp>
          <p:nvSpPr>
            <p:cNvPr id="66611" name="Line 51"/>
            <p:cNvSpPr>
              <a:spLocks noChangeShapeType="1"/>
            </p:cNvSpPr>
            <p:nvPr/>
          </p:nvSpPr>
          <p:spPr bwMode="auto">
            <a:xfrm flipV="1">
              <a:off x="6134100" y="3306763"/>
              <a:ext cx="7921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16"/>
          <p:cNvGrpSpPr/>
          <p:nvPr/>
        </p:nvGrpSpPr>
        <p:grpSpPr>
          <a:xfrm>
            <a:off x="7081868" y="2071678"/>
            <a:ext cx="1720850" cy="3533775"/>
            <a:chOff x="6948488" y="1484313"/>
            <a:chExt cx="1720850" cy="3533775"/>
          </a:xfrm>
        </p:grpSpPr>
        <p:sp>
          <p:nvSpPr>
            <p:cNvPr id="66608" name="Text Box 48"/>
            <p:cNvSpPr txBox="1">
              <a:spLocks noChangeArrowheads="1"/>
            </p:cNvSpPr>
            <p:nvPr/>
          </p:nvSpPr>
          <p:spPr bwMode="auto">
            <a:xfrm>
              <a:off x="6948488" y="2781300"/>
              <a:ext cx="1595309" cy="92333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002060"/>
                  </a:solidFill>
                </a:rPr>
                <a:t>Waseda Univ.</a:t>
              </a:r>
            </a:p>
            <a:p>
              <a:r>
                <a:rPr lang="en-US" altLang="ja-JP" dirty="0">
                  <a:solidFill>
                    <a:srgbClr val="002060"/>
                  </a:solidFill>
                </a:rPr>
                <a:t>CALET Mission </a:t>
              </a:r>
            </a:p>
            <a:p>
              <a:r>
                <a:rPr lang="en-US" altLang="ja-JP" dirty="0">
                  <a:solidFill>
                    <a:srgbClr val="002060"/>
                  </a:solidFill>
                </a:rPr>
                <a:t>Science Center</a:t>
              </a:r>
            </a:p>
          </p:txBody>
        </p:sp>
        <p:sp>
          <p:nvSpPr>
            <p:cNvPr id="66612" name="Text Box 52"/>
            <p:cNvSpPr txBox="1">
              <a:spLocks noChangeArrowheads="1"/>
            </p:cNvSpPr>
            <p:nvPr/>
          </p:nvSpPr>
          <p:spPr bwMode="auto">
            <a:xfrm>
              <a:off x="6948488" y="1484313"/>
              <a:ext cx="1720850" cy="6667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NASA Data</a:t>
              </a:r>
            </a:p>
            <a:p>
              <a:r>
                <a:rPr lang="en-US" altLang="ja-JP"/>
                <a:t>Archive Center</a:t>
              </a:r>
            </a:p>
          </p:txBody>
        </p:sp>
        <p:sp>
          <p:nvSpPr>
            <p:cNvPr id="66613" name="Line 53"/>
            <p:cNvSpPr>
              <a:spLocks noChangeShapeType="1"/>
            </p:cNvSpPr>
            <p:nvPr/>
          </p:nvSpPr>
          <p:spPr bwMode="auto">
            <a:xfrm>
              <a:off x="7740650" y="2133600"/>
              <a:ext cx="0" cy="669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6614" name="Text Box 54"/>
            <p:cNvSpPr txBox="1">
              <a:spLocks noChangeArrowheads="1"/>
            </p:cNvSpPr>
            <p:nvPr/>
          </p:nvSpPr>
          <p:spPr bwMode="auto">
            <a:xfrm>
              <a:off x="7019925" y="4076700"/>
              <a:ext cx="1619250" cy="9413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International</a:t>
              </a:r>
              <a:endParaRPr lang="en-US" altLang="ja-JP" dirty="0"/>
            </a:p>
            <a:p>
              <a:r>
                <a:rPr lang="en-US" altLang="ja-JP" dirty="0"/>
                <a:t>Collaboration </a:t>
              </a:r>
            </a:p>
            <a:p>
              <a:r>
                <a:rPr lang="en-US" altLang="ja-JP" dirty="0"/>
                <a:t>Organization</a:t>
              </a:r>
            </a:p>
          </p:txBody>
        </p:sp>
        <p:sp>
          <p:nvSpPr>
            <p:cNvPr id="66615" name="Line 55"/>
            <p:cNvSpPr>
              <a:spLocks noChangeShapeType="1"/>
            </p:cNvSpPr>
            <p:nvPr/>
          </p:nvSpPr>
          <p:spPr bwMode="auto">
            <a:xfrm>
              <a:off x="7740650" y="3716338"/>
              <a:ext cx="0" cy="3587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B2FF-4F05-4D14-9660-BC96B9052346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</p:spTree>
  </p:cSld>
  <p:clrMapOvr>
    <a:masterClrMapping/>
  </p:clrMapOvr>
  <p:transition advTm="2560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図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5799374" cy="478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198241" y="188640"/>
            <a:ext cx="474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Current Version of the CALET System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9636" y="980728"/>
            <a:ext cx="37643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Calorimeter: CHD+IMC+TASC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CGBM:  SGM+HXM </a:t>
            </a:r>
            <a:r>
              <a:rPr lang="en-US" altLang="ja-JP" dirty="0" smtClean="0">
                <a:solidFill>
                  <a:srgbClr val="FF0000"/>
                </a:solidFill>
              </a:rPr>
              <a:t>( reduced :3 </a:t>
            </a:r>
            <a:r>
              <a:rPr lang="ja-JP" altLang="en-US" dirty="0" smtClean="0">
                <a:solidFill>
                  <a:srgbClr val="FF0000"/>
                </a:solidFill>
              </a:rPr>
              <a:t>⇒</a:t>
            </a:r>
            <a:r>
              <a:rPr lang="en-US" altLang="ja-JP" dirty="0" smtClean="0">
                <a:solidFill>
                  <a:srgbClr val="FF0000"/>
                </a:solidFill>
              </a:rPr>
              <a:t>2)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ASC: Advanced Star Camera</a:t>
            </a:r>
          </a:p>
          <a:p>
            <a:r>
              <a:rPr lang="en-US" altLang="ja-JP" dirty="0" smtClean="0"/>
              <a:t>       </a:t>
            </a:r>
            <a:r>
              <a:rPr lang="en-US" altLang="ja-JP" dirty="0" smtClean="0">
                <a:solidFill>
                  <a:srgbClr val="FF0000"/>
                </a:solidFill>
              </a:rPr>
              <a:t>( will be move to top)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 GPSR: GPS Receiver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MDC: Mission Data Controller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 HV: HV Brick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24128" y="3347700"/>
            <a:ext cx="12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Calorimeter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25649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HXM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99792" y="14847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SGM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0" y="278092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ASC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9752" y="3429000"/>
            <a:ext cx="6479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MDC</a:t>
            </a:r>
          </a:p>
          <a:p>
            <a:r>
              <a:rPr lang="en-US" altLang="ja-JP" dirty="0" smtClean="0"/>
              <a:t>HV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755576" y="2276872"/>
            <a:ext cx="1728192" cy="648072"/>
          </a:xfrm>
          <a:prstGeom prst="ellipse">
            <a:avLst/>
          </a:prstGeom>
          <a:noFill/>
          <a:ln w="34925">
            <a:solidFill>
              <a:srgbClr val="FF000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3419872" y="2276872"/>
            <a:ext cx="1152128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U ターン矢印 15"/>
          <p:cNvSpPr/>
          <p:nvPr/>
        </p:nvSpPr>
        <p:spPr>
          <a:xfrm flipH="1">
            <a:off x="3275856" y="1268760"/>
            <a:ext cx="1008112" cy="94983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6818"/>
              <a:gd name="adj5" fmla="val 73733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ALET-HTV_ICD用図"/>
          <p:cNvPicPr>
            <a:picLocks noChangeAspect="1" noChangeArrowheads="1"/>
          </p:cNvPicPr>
          <p:nvPr/>
        </p:nvPicPr>
        <p:blipFill>
          <a:blip r:embed="rId2" cstate="print"/>
          <a:srcRect l="12592" t="9340" r="23451" b="7471"/>
          <a:stretch>
            <a:fillRect/>
          </a:stretch>
        </p:blipFill>
        <p:spPr bwMode="auto">
          <a:xfrm rot="5400000">
            <a:off x="2632001" y="-319633"/>
            <a:ext cx="4467225" cy="822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331226" y="332656"/>
            <a:ext cx="444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CALET views from various aspects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ShojiTorii\Pictures\2011-05-15 CALET-WEIGHT\CALET-WEIGHT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1268825" y="-1152192"/>
            <a:ext cx="6741367" cy="9279017"/>
          </a:xfrm>
          <a:prstGeom prst="rect">
            <a:avLst/>
          </a:prstGeom>
          <a:noFill/>
        </p:spPr>
      </p:pic>
      <p:sp>
        <p:nvSpPr>
          <p:cNvPr id="3" name="正方形/長方形 2"/>
          <p:cNvSpPr/>
          <p:nvPr/>
        </p:nvSpPr>
        <p:spPr>
          <a:xfrm>
            <a:off x="4572000" y="1052736"/>
            <a:ext cx="1152128" cy="439248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87824" y="188640"/>
            <a:ext cx="347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Mass Allocation </a:t>
            </a:r>
            <a:r>
              <a:rPr lang="en-US" altLang="ja-JP" dirty="0" smtClean="0"/>
              <a:t>in </a:t>
            </a:r>
            <a:r>
              <a:rPr kumimoji="1" lang="en-US" altLang="ja-JP" dirty="0" smtClean="0"/>
              <a:t>Sub-Component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0" y="573325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</a:t>
            </a:r>
            <a:r>
              <a:rPr kumimoji="1" lang="en-US" altLang="ja-JP" dirty="0" smtClean="0">
                <a:solidFill>
                  <a:srgbClr val="FF0000"/>
                </a:solidFill>
              </a:rPr>
              <a:t>s of April/E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79912" y="692696"/>
            <a:ext cx="2037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Weight  (Nominal    Max.)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11560" y="1052736"/>
            <a:ext cx="1800200" cy="446449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04664"/>
            <a:ext cx="12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Component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 l="11330" t="827" r="13142" b="12405"/>
          <a:stretch>
            <a:fillRect/>
          </a:stretch>
        </p:blipFill>
        <p:spPr bwMode="auto">
          <a:xfrm>
            <a:off x="611560" y="935964"/>
            <a:ext cx="7920880" cy="498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771800" y="476672"/>
            <a:ext cx="3271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Side View of Calorimeter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2474893"/>
            <a:ext cx="1224136" cy="116955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IMC is supported by a structure of JEM/EF  bus </a:t>
            </a:r>
          </a:p>
          <a:p>
            <a:r>
              <a:rPr lang="en-US" altLang="ja-JP" sz="1400" dirty="0" smtClean="0"/>
              <a:t>system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9" name="Group 5"/>
          <p:cNvGrpSpPr>
            <a:grpSpLocks noChangeAspect="1"/>
          </p:cNvGrpSpPr>
          <p:nvPr/>
        </p:nvGrpSpPr>
        <p:grpSpPr bwMode="auto">
          <a:xfrm>
            <a:off x="272565" y="1696691"/>
            <a:ext cx="8598870" cy="3464618"/>
            <a:chOff x="1835" y="7412"/>
            <a:chExt cx="7544" cy="3041"/>
          </a:xfrm>
        </p:grpSpPr>
        <p:pic>
          <p:nvPicPr>
            <p:cNvPr id="5735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27657" t="11523" r="26718" b="42383"/>
            <a:stretch>
              <a:fillRect/>
            </a:stretch>
          </p:blipFill>
          <p:spPr bwMode="auto">
            <a:xfrm>
              <a:off x="1835" y="7412"/>
              <a:ext cx="3465" cy="2801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  <a:effectLst/>
          </p:spPr>
        </p:pic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94" y="7529"/>
              <a:ext cx="3485" cy="2924"/>
            </a:xfrm>
            <a:prstGeom prst="rect">
              <a:avLst/>
            </a:prstGeom>
            <a:noFill/>
          </p:spPr>
        </p:pic>
      </p:grpSp>
      <p:sp>
        <p:nvSpPr>
          <p:cNvPr id="5" name="テキスト ボックス 4"/>
          <p:cNvSpPr txBox="1"/>
          <p:nvPr/>
        </p:nvSpPr>
        <p:spPr>
          <a:xfrm>
            <a:off x="2123728" y="692696"/>
            <a:ext cx="5514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Calorimeter with Front End Electronics Box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310" y="1340768"/>
            <a:ext cx="8631379" cy="45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4722853" y="1268760"/>
            <a:ext cx="4421147" cy="184665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Configuration of IMC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rgbClr val="FFFF00"/>
                </a:solidFill>
              </a:rPr>
              <a:t> Sensitive Layer: 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1mm Sq </a:t>
            </a:r>
            <a:r>
              <a:rPr kumimoji="1" lang="en-US" altLang="ja-JP" sz="1600" dirty="0" err="1" smtClean="0">
                <a:solidFill>
                  <a:srgbClr val="FFFF00"/>
                </a:solidFill>
              </a:rPr>
              <a:t>SciFi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 Belt 448mm L x 448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rgbClr val="FFFF00"/>
                </a:solidFill>
              </a:rPr>
              <a:t> Layer Number: 8Layers  for X and Y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 Tungsten Absorber: 0.2 r.l.x5 + 1 </a:t>
            </a:r>
            <a:r>
              <a:rPr kumimoji="1" lang="en-US" altLang="ja-JP" sz="1600" dirty="0" err="1" smtClean="0">
                <a:solidFill>
                  <a:srgbClr val="FFFF00"/>
                </a:solidFill>
              </a:rPr>
              <a:t>r.l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. x 2 (from top)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rgbClr val="FFFF00"/>
                </a:solidFill>
              </a:rPr>
              <a:t> Total Number of </a:t>
            </a:r>
            <a:r>
              <a:rPr lang="en-US" altLang="ja-JP" sz="1600" dirty="0" err="1" smtClean="0">
                <a:solidFill>
                  <a:srgbClr val="FFFF00"/>
                </a:solidFill>
              </a:rPr>
              <a:t>SciFi</a:t>
            </a:r>
            <a:r>
              <a:rPr lang="en-US" altLang="ja-JP" sz="1600" dirty="0" smtClean="0">
                <a:solidFill>
                  <a:srgbClr val="FFFF00"/>
                </a:solidFill>
              </a:rPr>
              <a:t>: 7168 (=448x8x2)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rgbClr val="FFFF00"/>
                </a:solidFill>
              </a:rPr>
              <a:t> Number of 64-anode PMT:  112 </a:t>
            </a:r>
          </a:p>
          <a:p>
            <a:r>
              <a:rPr lang="en-US" altLang="ja-JP" sz="1600" dirty="0" smtClean="0">
                <a:solidFill>
                  <a:srgbClr val="FFFF00"/>
                </a:solidFill>
              </a:rPr>
              <a:t>    (Dynode sum signal  is used for trigger)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264" y="0"/>
            <a:ext cx="9324528" cy="6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9"/>
          <p:cNvSpPr txBox="1">
            <a:spLocks noChangeArrowheads="1"/>
          </p:cNvSpPr>
          <p:nvPr/>
        </p:nvSpPr>
        <p:spPr bwMode="auto">
          <a:xfrm>
            <a:off x="2063750" y="1354138"/>
            <a:ext cx="2994025" cy="116998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400" dirty="0">
                <a:latin typeface="+mn-lt"/>
              </a:rPr>
              <a:t>IEC (</a:t>
            </a:r>
            <a:r>
              <a:rPr lang="is-IS" altLang="ja-JP" sz="1400">
                <a:latin typeface="+mn-lt"/>
              </a:rPr>
              <a:t>International Executive Committee</a:t>
            </a:r>
            <a:r>
              <a:rPr lang="en-US" altLang="ja-JP" sz="1400" dirty="0">
                <a:latin typeface="+mn-lt"/>
              </a:rPr>
              <a:t>)</a:t>
            </a:r>
          </a:p>
          <a:p>
            <a:pPr algn="ctr">
              <a:defRPr/>
            </a:pPr>
            <a:endParaRPr lang="en-US" altLang="ja-JP" sz="1400" dirty="0">
              <a:latin typeface="+mn-lt"/>
            </a:endParaRPr>
          </a:p>
          <a:p>
            <a:pPr algn="ctr">
              <a:defRPr/>
            </a:pPr>
            <a:endParaRPr lang="en-US" altLang="ja-JP" sz="1400" dirty="0">
              <a:latin typeface="+mn-lt"/>
            </a:endParaRPr>
          </a:p>
          <a:p>
            <a:pPr algn="ctr">
              <a:defRPr/>
            </a:pPr>
            <a:endParaRPr lang="en-US" altLang="ja-JP" sz="1400" dirty="0">
              <a:latin typeface="+mn-lt"/>
            </a:endParaRPr>
          </a:p>
        </p:txBody>
      </p:sp>
      <p:sp>
        <p:nvSpPr>
          <p:cNvPr id="205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7F02E4-C362-4807-9560-993CDA04A437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46" name="Rectangle 54"/>
          <p:cNvSpPr txBox="1">
            <a:spLocks noChangeArrowheads="1"/>
          </p:cNvSpPr>
          <p:nvPr/>
        </p:nvSpPr>
        <p:spPr bwMode="auto">
          <a:xfrm>
            <a:off x="1133475" y="141288"/>
            <a:ext cx="627856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ja-JP" sz="2800" kern="0" dirty="0">
                <a:solidFill>
                  <a:schemeClr val="accent2"/>
                </a:solidFill>
                <a:latin typeface="+mn-lt"/>
                <a:ea typeface="+mn-ea"/>
              </a:rPr>
              <a:t>CALET</a:t>
            </a:r>
            <a:r>
              <a:rPr lang="ja-JP" altLang="en-US" sz="2800" kern="0" dirty="0">
                <a:solidFill>
                  <a:schemeClr val="accent2"/>
                </a:solidFill>
                <a:latin typeface="+mn-lt"/>
                <a:ea typeface="+mn-ea"/>
              </a:rPr>
              <a:t>　</a:t>
            </a:r>
            <a:r>
              <a:rPr lang="en-US" altLang="ja-JP" sz="2800" kern="0" dirty="0">
                <a:solidFill>
                  <a:schemeClr val="accent2"/>
                </a:solidFill>
                <a:latin typeface="+mn-lt"/>
                <a:ea typeface="+mn-ea"/>
              </a:rPr>
              <a:t>Team</a:t>
            </a:r>
            <a:r>
              <a:rPr lang="ja-JP" altLang="en-US" sz="2800" kern="0" dirty="0">
                <a:solidFill>
                  <a:schemeClr val="accent2"/>
                </a:solidFill>
                <a:latin typeface="+mn-lt"/>
                <a:ea typeface="+mn-ea"/>
              </a:rPr>
              <a:t>　</a:t>
            </a:r>
            <a:r>
              <a:rPr lang="en-US" altLang="ja-JP" sz="2800" kern="0" dirty="0">
                <a:solidFill>
                  <a:schemeClr val="accent2"/>
                </a:solidFill>
                <a:latin typeface="+mn-lt"/>
                <a:ea typeface="+mn-ea"/>
              </a:rPr>
              <a:t>Organization</a:t>
            </a:r>
            <a:r>
              <a:rPr lang="ja-JP" altLang="en-US" sz="2800" kern="0">
                <a:solidFill>
                  <a:schemeClr val="accent2"/>
                </a:solidFill>
                <a:latin typeface="+mn-lt"/>
                <a:ea typeface="+mn-ea"/>
              </a:rPr>
              <a:t>　</a:t>
            </a:r>
            <a:r>
              <a:rPr lang="en-US" altLang="ja-JP" sz="2800" kern="0">
                <a:solidFill>
                  <a:schemeClr val="accent2"/>
                </a:solidFill>
                <a:latin typeface="+mn-lt"/>
                <a:ea typeface="+mn-ea"/>
              </a:rPr>
              <a:t>|B</a:t>
            </a:r>
            <a:endParaRPr lang="ja-JP" altLang="en-US" sz="2800" kern="0" dirty="0">
              <a:solidFill>
                <a:schemeClr val="accent2"/>
              </a:solidFill>
              <a:latin typeface="+mn-lt"/>
              <a:ea typeface="+mn-ea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 rot="16200000" flipH="1">
            <a:off x="4320381" y="3958432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Text Box 35"/>
          <p:cNvSpPr txBox="1">
            <a:spLocks noChangeArrowheads="1"/>
          </p:cNvSpPr>
          <p:nvPr/>
        </p:nvSpPr>
        <p:spPr bwMode="auto">
          <a:xfrm>
            <a:off x="2054225" y="2009775"/>
            <a:ext cx="3013075" cy="8302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0000"/>
                </a:solidFill>
              </a:rPr>
              <a:t>  </a:t>
            </a:r>
            <a:r>
              <a:rPr lang="en-US" altLang="ja-JP" sz="1200">
                <a:solidFill>
                  <a:srgbClr val="FF0000"/>
                </a:solidFill>
              </a:rPr>
              <a:t>PI</a:t>
            </a:r>
            <a:r>
              <a:rPr lang="ja-JP" altLang="en-US" sz="1200">
                <a:solidFill>
                  <a:srgbClr val="FF0000"/>
                </a:solidFill>
              </a:rPr>
              <a:t>：　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S.Torii </a:t>
            </a:r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(JP)</a:t>
            </a:r>
          </a:p>
          <a:p>
            <a:pPr algn="ctr">
              <a:defRPr/>
            </a:pPr>
            <a:r>
              <a:rPr lang="en-US" altLang="ja-JP" sz="1200">
                <a:solidFill>
                  <a:srgbClr val="FF0000"/>
                </a:solidFill>
                <a:latin typeface="+mn-lt"/>
              </a:rPr>
              <a:t>Co-PI:</a:t>
            </a:r>
            <a:r>
              <a:rPr lang="ja-JP" altLang="en-US" sz="1200">
                <a:solidFill>
                  <a:srgbClr val="FF0000"/>
                </a:solidFill>
                <a:latin typeface="+mn-lt"/>
              </a:rPr>
              <a:t>　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J.Wefel </a:t>
            </a:r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(US)</a:t>
            </a:r>
          </a:p>
          <a:p>
            <a:pPr algn="ctr">
              <a:defRPr/>
            </a:pPr>
            <a:r>
              <a:rPr lang="en-US" altLang="ja-JP" sz="1200">
                <a:solidFill>
                  <a:srgbClr val="FF0000"/>
                </a:solidFill>
                <a:latin typeface="+mn-lt"/>
              </a:rPr>
              <a:t>  Co-PI</a:t>
            </a:r>
            <a:r>
              <a:rPr lang="ja-JP" altLang="en-US" sz="1200">
                <a:solidFill>
                  <a:srgbClr val="FF0000"/>
                </a:solidFill>
                <a:latin typeface="+mn-lt"/>
              </a:rPr>
              <a:t>：　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P</a:t>
            </a:r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. Marrocchesi (IT)</a:t>
            </a:r>
          </a:p>
          <a:p>
            <a:pPr algn="ctr">
              <a:defRPr/>
            </a:pPr>
            <a:endParaRPr lang="en-US" altLang="ja-JP" sz="1200" dirty="0">
              <a:latin typeface="+mn-lt"/>
            </a:endParaRPr>
          </a:p>
        </p:txBody>
      </p:sp>
      <p:sp>
        <p:nvSpPr>
          <p:cNvPr id="4106" name="Text Box 48"/>
          <p:cNvSpPr txBox="1">
            <a:spLocks noChangeArrowheads="1"/>
          </p:cNvSpPr>
          <p:nvPr/>
        </p:nvSpPr>
        <p:spPr bwMode="auto">
          <a:xfrm>
            <a:off x="7092950" y="2095500"/>
            <a:ext cx="1898650" cy="26320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dirty="0">
                <a:latin typeface="+mn-lt"/>
              </a:rPr>
              <a:t>JAXA</a:t>
            </a:r>
          </a:p>
          <a:p>
            <a:pPr>
              <a:buFontTx/>
              <a:buChar char="-"/>
              <a:defRPr/>
            </a:pPr>
            <a:r>
              <a:rPr lang="en-US" altLang="ja-JP" sz="1100" b="1" i="1" dirty="0">
                <a:latin typeface="+mn-lt"/>
              </a:rPr>
              <a:t>System &amp; Hardware  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    Development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- Launch &amp; Operation</a:t>
            </a:r>
          </a:p>
          <a:p>
            <a:pPr>
              <a:defRPr/>
            </a:pPr>
            <a:endParaRPr lang="en-US" altLang="ja-JP" sz="1100" b="1" i="1" dirty="0">
              <a:latin typeface="+mn-lt"/>
            </a:endParaRP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NASA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-  Technical Support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-  ISS downlink   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   resources</a:t>
            </a:r>
          </a:p>
          <a:p>
            <a:pPr>
              <a:defRPr/>
            </a:pPr>
            <a:endParaRPr lang="en-US" altLang="ja-JP" sz="1100" b="1" i="1" dirty="0">
              <a:latin typeface="+mn-lt"/>
            </a:endParaRP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ASI</a:t>
            </a:r>
          </a:p>
          <a:p>
            <a:pPr>
              <a:buFontTx/>
              <a:buChar char="-"/>
              <a:defRPr/>
            </a:pPr>
            <a:r>
              <a:rPr lang="en-US" altLang="ja-JP" sz="1100" b="1" i="1" dirty="0">
                <a:latin typeface="+mn-lt"/>
              </a:rPr>
              <a:t>Technical Support </a:t>
            </a:r>
          </a:p>
          <a:p>
            <a:pPr>
              <a:buFontTx/>
              <a:buChar char="-"/>
              <a:defRPr/>
            </a:pPr>
            <a:r>
              <a:rPr lang="en-US" altLang="ja-JP" sz="1100" b="1" i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ja-JP" sz="1100" b="1" i="1" dirty="0">
                <a:latin typeface="+mn-lt"/>
              </a:rPr>
              <a:t>Hardware   Development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   HV  FM &amp;  CHD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   </a:t>
            </a:r>
          </a:p>
        </p:txBody>
      </p:sp>
      <p:sp>
        <p:nvSpPr>
          <p:cNvPr id="2056" name="Rectangle 55"/>
          <p:cNvSpPr>
            <a:spLocks noChangeArrowheads="1"/>
          </p:cNvSpPr>
          <p:nvPr/>
        </p:nvSpPr>
        <p:spPr bwMode="auto">
          <a:xfrm>
            <a:off x="214313" y="1052513"/>
            <a:ext cx="6691312" cy="5281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3" name="Text Box 54"/>
          <p:cNvSpPr txBox="1">
            <a:spLocks noChangeArrowheads="1"/>
          </p:cNvSpPr>
          <p:nvPr/>
        </p:nvSpPr>
        <p:spPr bwMode="auto">
          <a:xfrm>
            <a:off x="280988" y="4049713"/>
            <a:ext cx="1528762" cy="1938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i="1" u="sng" dirty="0">
                <a:latin typeface="+mn-lt"/>
              </a:rPr>
              <a:t>Task Team1:</a:t>
            </a:r>
          </a:p>
          <a:p>
            <a:pPr>
              <a:defRPr/>
            </a:pPr>
            <a:r>
              <a:rPr lang="en-US" altLang="ja-JP" sz="1200" u="sng" dirty="0">
                <a:latin typeface="+mn-lt"/>
              </a:rPr>
              <a:t>Data Handling &amp;</a:t>
            </a:r>
          </a:p>
          <a:p>
            <a:pPr>
              <a:defRPr/>
            </a:pPr>
            <a:r>
              <a:rPr lang="en-US" altLang="ja-JP" sz="1200" u="sng" dirty="0">
                <a:latin typeface="+mn-lt"/>
              </a:rPr>
              <a:t>Data Analysis</a:t>
            </a:r>
          </a:p>
          <a:p>
            <a:pPr>
              <a:defRPr/>
            </a:pPr>
            <a:endParaRPr lang="en-US" altLang="ja-JP" sz="1200" u="sng" dirty="0">
              <a:latin typeface="+mn-lt"/>
            </a:endParaRPr>
          </a:p>
          <a:p>
            <a:pPr>
              <a:defRPr/>
            </a:pPr>
            <a:r>
              <a:rPr lang="en-US" altLang="ja-JP" sz="1200">
                <a:latin typeface="+mn-lt"/>
              </a:rPr>
              <a:t>S.Torii 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/S.Ueno </a:t>
            </a:r>
            <a:r>
              <a:rPr lang="en-US" altLang="ja-JP" sz="1200">
                <a:latin typeface="+mn-lt"/>
              </a:rPr>
              <a:t>(JP</a:t>
            </a:r>
            <a:r>
              <a:rPr lang="en-US" altLang="ja-JP" sz="1200" dirty="0">
                <a:latin typeface="+mn-lt"/>
              </a:rPr>
              <a:t>)</a:t>
            </a:r>
          </a:p>
          <a:p>
            <a:pPr>
              <a:defRPr/>
            </a:pPr>
            <a:r>
              <a:rPr lang="is-IS" altLang="ja-JP" sz="1200" dirty="0">
                <a:latin typeface="+mn-lt"/>
              </a:rPr>
              <a:t>T. Guzik</a:t>
            </a:r>
            <a:r>
              <a:rPr lang="en-US" altLang="ja-JP" sz="1200" dirty="0">
                <a:latin typeface="+mn-lt"/>
              </a:rPr>
              <a:t> (US)</a:t>
            </a:r>
          </a:p>
          <a:p>
            <a:pPr>
              <a:defRPr/>
            </a:pPr>
            <a:r>
              <a:rPr lang="en-US" altLang="ja-JP" sz="1200" dirty="0">
                <a:latin typeface="+mn-lt"/>
              </a:rPr>
              <a:t>P . Marrocchesi (IT)</a:t>
            </a:r>
          </a:p>
          <a:p>
            <a:pPr>
              <a:defRPr/>
            </a:pPr>
            <a:endParaRPr lang="en-US" altLang="ja-JP" sz="1200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and other members</a:t>
            </a:r>
            <a:endParaRPr lang="en-US" altLang="ja-JP" sz="1200" dirty="0"/>
          </a:p>
          <a:p>
            <a:pPr>
              <a:defRPr/>
            </a:pPr>
            <a:endParaRPr lang="en-US" altLang="ja-JP" sz="1200" dirty="0"/>
          </a:p>
        </p:txBody>
      </p:sp>
      <p:sp>
        <p:nvSpPr>
          <p:cNvPr id="4115" name="Text Box 58"/>
          <p:cNvSpPr txBox="1">
            <a:spLocks noChangeArrowheads="1"/>
          </p:cNvSpPr>
          <p:nvPr/>
        </p:nvSpPr>
        <p:spPr bwMode="auto">
          <a:xfrm>
            <a:off x="3686175" y="4059238"/>
            <a:ext cx="1533525" cy="21240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i="1" u="sng" dirty="0">
                <a:latin typeface="+mn-lt"/>
              </a:rPr>
              <a:t>Task Team3: </a:t>
            </a:r>
            <a:r>
              <a:rPr lang="is-IS" altLang="ja-JP" sz="1200" u="sng">
                <a:latin typeface="+mn-lt"/>
              </a:rPr>
              <a:t>Accelerator</a:t>
            </a:r>
            <a:r>
              <a:rPr lang="en-US" altLang="ja-JP" sz="1200" u="sng" dirty="0">
                <a:latin typeface="+mn-lt"/>
              </a:rPr>
              <a:t> Calibration &amp; other testing /Planning</a:t>
            </a:r>
          </a:p>
          <a:p>
            <a:pPr>
              <a:defRPr/>
            </a:pPr>
            <a:endParaRPr lang="en-US" altLang="ja-JP" sz="1200" u="sng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T.Tamura (JP)</a:t>
            </a:r>
          </a:p>
          <a:p>
            <a:pPr>
              <a:defRPr/>
            </a:pPr>
            <a:r>
              <a:rPr lang="en-US" altLang="ja-JP" sz="1200" dirty="0">
                <a:latin typeface="+mn-lt"/>
              </a:rPr>
              <a:t>J.</a:t>
            </a:r>
            <a:r>
              <a:rPr lang="is-IS" altLang="ja-JP" sz="1200" dirty="0">
                <a:latin typeface="+mn-lt"/>
              </a:rPr>
              <a:t> Mitchell </a:t>
            </a:r>
            <a:r>
              <a:rPr lang="en-US" altLang="ja-JP" sz="1200" dirty="0">
                <a:latin typeface="+mn-lt"/>
              </a:rPr>
              <a:t> (US)</a:t>
            </a:r>
          </a:p>
          <a:p>
            <a:pPr>
              <a:defRPr/>
            </a:pPr>
            <a:r>
              <a:rPr lang="en-US" altLang="ja-JP" sz="1200" dirty="0">
                <a:latin typeface="+mn-lt"/>
              </a:rPr>
              <a:t>O.Adriani /</a:t>
            </a:r>
          </a:p>
          <a:p>
            <a:pPr>
              <a:defRPr/>
            </a:pPr>
            <a:r>
              <a:rPr lang="en-US" altLang="ja-JP" sz="1200" dirty="0">
                <a:latin typeface="+mn-lt"/>
              </a:rPr>
              <a:t> P.</a:t>
            </a:r>
            <a:r>
              <a:rPr lang="en-US" altLang="ja-JP" sz="1200" dirty="0">
                <a:latin typeface="+mj-lt"/>
              </a:rPr>
              <a:t> Marrocchesi </a:t>
            </a:r>
            <a:r>
              <a:rPr lang="en-US" altLang="ja-JP" sz="1200" dirty="0">
                <a:latin typeface="+mn-lt"/>
              </a:rPr>
              <a:t>(IT)</a:t>
            </a:r>
          </a:p>
          <a:p>
            <a:pPr>
              <a:defRPr/>
            </a:pPr>
            <a:endParaRPr lang="en-US" altLang="ja-JP" sz="1200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and other members</a:t>
            </a:r>
          </a:p>
        </p:txBody>
      </p:sp>
      <p:sp>
        <p:nvSpPr>
          <p:cNvPr id="4118" name="Text Box 54"/>
          <p:cNvSpPr txBox="1">
            <a:spLocks noChangeArrowheads="1"/>
          </p:cNvSpPr>
          <p:nvPr/>
        </p:nvSpPr>
        <p:spPr bwMode="auto">
          <a:xfrm>
            <a:off x="1866900" y="4064000"/>
            <a:ext cx="1733550" cy="19383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i="1" u="sng" dirty="0">
                <a:latin typeface="+mn-lt"/>
              </a:rPr>
              <a:t>Task Team2: </a:t>
            </a:r>
            <a:r>
              <a:rPr lang="en-US" altLang="ja-JP" sz="1200" i="1" u="sng" dirty="0">
                <a:latin typeface="+mn-lt"/>
              </a:rPr>
              <a:t>Modeling &amp; Simulation</a:t>
            </a:r>
          </a:p>
          <a:p>
            <a:pPr>
              <a:defRPr/>
            </a:pPr>
            <a:endParaRPr lang="en-US" altLang="ja-JP" sz="1200" u="sng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K.Yoshida (JP)</a:t>
            </a:r>
          </a:p>
          <a:p>
            <a:pPr marL="228600" indent="-228600">
              <a:buFontTx/>
              <a:buAutoNum type="alphaUcPeriod"/>
              <a:defRPr/>
            </a:pPr>
            <a:r>
              <a:rPr lang="en-US" altLang="ja-JP" sz="1200" dirty="0">
                <a:latin typeface="+mn-lt"/>
              </a:rPr>
              <a:t>Moiseev,/ </a:t>
            </a:r>
          </a:p>
          <a:p>
            <a:pPr marL="228600" indent="-228600">
              <a:defRPr/>
            </a:pPr>
            <a:r>
              <a:rPr lang="en-US" altLang="ja-JP" sz="1200" dirty="0">
                <a:latin typeface="+mn-lt"/>
              </a:rPr>
              <a:t>J. </a:t>
            </a:r>
            <a:r>
              <a:rPr lang="is-IS" altLang="ja-JP" sz="1200" dirty="0">
                <a:latin typeface="+mn-lt"/>
              </a:rPr>
              <a:t>Krizmanic</a:t>
            </a:r>
            <a:r>
              <a:rPr lang="en-US" altLang="ja-JP" sz="1200" dirty="0">
                <a:latin typeface="+mn-lt"/>
              </a:rPr>
              <a:t> (US)</a:t>
            </a:r>
          </a:p>
          <a:p>
            <a:pPr>
              <a:defRPr/>
            </a:pPr>
            <a:r>
              <a:rPr lang="en-US" altLang="ja-JP" sz="1200" dirty="0">
                <a:latin typeface="+mn-lt"/>
              </a:rPr>
              <a:t>P . </a:t>
            </a:r>
            <a:r>
              <a:rPr lang="is-IS" altLang="ja-JP" sz="1200" dirty="0">
                <a:latin typeface="+mn-lt"/>
              </a:rPr>
              <a:t>Maestro</a:t>
            </a:r>
            <a:r>
              <a:rPr lang="en-US" altLang="ja-JP" sz="1200" dirty="0">
                <a:latin typeface="+mn-lt"/>
              </a:rPr>
              <a:t> (IT)</a:t>
            </a:r>
          </a:p>
          <a:p>
            <a:pPr>
              <a:defRPr/>
            </a:pPr>
            <a:endParaRPr lang="en-US" altLang="ja-JP" sz="1200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and other members.</a:t>
            </a:r>
          </a:p>
          <a:p>
            <a:pPr>
              <a:defRPr/>
            </a:pPr>
            <a:endParaRPr lang="en-US" altLang="ja-JP" sz="1200" dirty="0">
              <a:latin typeface="+mn-lt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1095375" y="3821113"/>
            <a:ext cx="4876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rot="5400000">
            <a:off x="3361532" y="3671094"/>
            <a:ext cx="2968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rot="16200000" flipH="1">
            <a:off x="987425" y="3922713"/>
            <a:ext cx="215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201</a:t>
            </a:r>
            <a:r>
              <a:rPr lang="ja-JP" altLang="en-US" smtClean="0"/>
              <a:t>１</a:t>
            </a:r>
            <a:r>
              <a:rPr lang="en-US" altLang="ja-JP" smtClean="0"/>
              <a:t>/05/11</a:t>
            </a:r>
            <a:r>
              <a:rPr lang="ja-JP" altLang="en-US" smtClean="0"/>
              <a:t>　</a:t>
            </a:r>
            <a:r>
              <a:rPr lang="en-US" altLang="ja-JP" smtClean="0"/>
              <a:t>Rev.B</a:t>
            </a:r>
          </a:p>
        </p:txBody>
      </p:sp>
      <p:sp>
        <p:nvSpPr>
          <p:cNvPr id="58" name="Text Box 58"/>
          <p:cNvSpPr txBox="1">
            <a:spLocks noChangeArrowheads="1"/>
          </p:cNvSpPr>
          <p:nvPr/>
        </p:nvSpPr>
        <p:spPr bwMode="auto">
          <a:xfrm>
            <a:off x="7105650" y="1370013"/>
            <a:ext cx="1876425" cy="7381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400" dirty="0">
                <a:latin typeface="+mn-lt"/>
              </a:rPr>
              <a:t>JAXA </a:t>
            </a:r>
          </a:p>
          <a:p>
            <a:pPr algn="ctr">
              <a:defRPr/>
            </a:pPr>
            <a:r>
              <a:rPr lang="en-US" altLang="ja-JP" sz="1400" dirty="0">
                <a:latin typeface="+mn-lt"/>
              </a:rPr>
              <a:t>NASA</a:t>
            </a:r>
          </a:p>
          <a:p>
            <a:pPr algn="ctr">
              <a:defRPr/>
            </a:pPr>
            <a:r>
              <a:rPr lang="en-US" altLang="ja-JP" sz="1400" dirty="0">
                <a:latin typeface="+mn-lt"/>
              </a:rPr>
              <a:t>ASI</a:t>
            </a:r>
          </a:p>
        </p:txBody>
      </p:sp>
      <p:sp>
        <p:nvSpPr>
          <p:cNvPr id="2065" name="Line 68"/>
          <p:cNvSpPr>
            <a:spLocks noChangeShapeType="1"/>
          </p:cNvSpPr>
          <p:nvPr/>
        </p:nvSpPr>
        <p:spPr bwMode="auto">
          <a:xfrm flipV="1">
            <a:off x="5248275" y="1752600"/>
            <a:ext cx="1876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5" name="Text Box 48"/>
          <p:cNvSpPr txBox="1">
            <a:spLocks noChangeArrowheads="1"/>
          </p:cNvSpPr>
          <p:nvPr/>
        </p:nvSpPr>
        <p:spPr bwMode="auto">
          <a:xfrm>
            <a:off x="657225" y="1771650"/>
            <a:ext cx="1924050" cy="6000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dirty="0">
                <a:latin typeface="+mn-lt"/>
              </a:rPr>
              <a:t>- Science Data Handling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- Science Analysis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- Science Publications</a:t>
            </a:r>
            <a:endParaRPr lang="ja-JP" altLang="en-US" dirty="0"/>
          </a:p>
        </p:txBody>
      </p:sp>
      <p:sp>
        <p:nvSpPr>
          <p:cNvPr id="4109" name="Text Box 56"/>
          <p:cNvSpPr txBox="1">
            <a:spLocks noChangeArrowheads="1"/>
          </p:cNvSpPr>
          <p:nvPr/>
        </p:nvSpPr>
        <p:spPr bwMode="auto">
          <a:xfrm>
            <a:off x="2427288" y="915988"/>
            <a:ext cx="2363787" cy="3079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+mn-lt"/>
              </a:rPr>
              <a:t>CALET Science Team</a:t>
            </a:r>
          </a:p>
        </p:txBody>
      </p:sp>
      <p:sp>
        <p:nvSpPr>
          <p:cNvPr id="2068" name="正方形/長方形 19"/>
          <p:cNvSpPr>
            <a:spLocks noChangeArrowheads="1"/>
          </p:cNvSpPr>
          <p:nvPr/>
        </p:nvSpPr>
        <p:spPr bwMode="auto">
          <a:xfrm>
            <a:off x="7080250" y="4972050"/>
            <a:ext cx="2006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dirty="0">
                <a:latin typeface="+mn-lt"/>
              </a:rPr>
              <a:t>Public Outreach will be 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coordinated by related agencies and Science Team.</a:t>
            </a:r>
          </a:p>
        </p:txBody>
      </p:sp>
      <p:sp>
        <p:nvSpPr>
          <p:cNvPr id="21" name="Text Box 48"/>
          <p:cNvSpPr txBox="1">
            <a:spLocks noChangeArrowheads="1"/>
          </p:cNvSpPr>
          <p:nvPr/>
        </p:nvSpPr>
        <p:spPr bwMode="auto">
          <a:xfrm>
            <a:off x="2324100" y="2724150"/>
            <a:ext cx="2543175" cy="7699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u="sng" dirty="0">
                <a:latin typeface="+mn-lt"/>
              </a:rPr>
              <a:t>Data Processing &amp;</a:t>
            </a:r>
            <a:r>
              <a:rPr lang="ja-JP" altLang="en-US" sz="1100" b="1" i="1" u="sng" dirty="0">
                <a:latin typeface="+mn-lt"/>
              </a:rPr>
              <a:t>　</a:t>
            </a:r>
            <a:r>
              <a:rPr lang="en-US" altLang="ja-JP" sz="1100" b="1" i="1" u="sng" dirty="0">
                <a:latin typeface="+mn-lt"/>
              </a:rPr>
              <a:t>Analysis Plan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</a:rPr>
              <a:t>will specifies all international collaboration such as Modeling, Analysis, Testing, Publication, etc.</a:t>
            </a:r>
          </a:p>
        </p:txBody>
      </p:sp>
      <p:sp>
        <p:nvSpPr>
          <p:cNvPr id="23" name="Text Box 58"/>
          <p:cNvSpPr txBox="1">
            <a:spLocks noChangeArrowheads="1"/>
          </p:cNvSpPr>
          <p:nvPr/>
        </p:nvSpPr>
        <p:spPr bwMode="auto">
          <a:xfrm>
            <a:off x="5267325" y="4059238"/>
            <a:ext cx="1590675" cy="17541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i="1" u="sng" dirty="0">
                <a:latin typeface="+mn-lt"/>
              </a:rPr>
              <a:t>Task Team4: Science Publication Policy</a:t>
            </a:r>
            <a:endParaRPr lang="en-US" altLang="ja-JP" sz="1200" u="sng" dirty="0">
              <a:latin typeface="+mn-lt"/>
            </a:endParaRPr>
          </a:p>
          <a:p>
            <a:pPr>
              <a:defRPr/>
            </a:pPr>
            <a:endParaRPr lang="en-US" altLang="ja-JP" sz="1200" u="sng" dirty="0">
              <a:latin typeface="+mn-lt"/>
            </a:endParaRPr>
          </a:p>
          <a:p>
            <a:pPr>
              <a:defRPr/>
            </a:pPr>
            <a:r>
              <a:rPr lang="en-US" altLang="ja-JP" sz="1200">
                <a:solidFill>
                  <a:srgbClr val="FF0000"/>
                </a:solidFill>
                <a:latin typeface="+mn-lt"/>
              </a:rPr>
              <a:t>M. Mori</a:t>
            </a:r>
            <a:r>
              <a:rPr lang="ja-JP" altLang="en-US" sz="1200">
                <a:solidFill>
                  <a:srgbClr val="FF0000"/>
                </a:solidFill>
                <a:latin typeface="+mn-lt"/>
              </a:rPr>
              <a:t>　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(JP</a:t>
            </a:r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lang="is-IS" altLang="ja-JP" sz="1200">
                <a:solidFill>
                  <a:srgbClr val="FF0000"/>
                </a:solidFill>
                <a:latin typeface="+mn-lt"/>
              </a:rPr>
              <a:t>M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.</a:t>
            </a:r>
            <a:r>
              <a:rPr lang="is-IS" altLang="ja-JP" sz="1200">
                <a:solidFill>
                  <a:srgbClr val="FF0000"/>
                </a:solidFill>
                <a:latin typeface="+mn-lt"/>
              </a:rPr>
              <a:t>Cherry 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(US</a:t>
            </a:r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lang="en-US" altLang="ja-JP" sz="1200">
                <a:solidFill>
                  <a:srgbClr val="FF0000"/>
                </a:solidFill>
                <a:latin typeface="+mn-lt"/>
              </a:rPr>
              <a:t>P.</a:t>
            </a:r>
            <a:r>
              <a:rPr lang="ja-JP" altLang="en-US" sz="120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ja-JP" sz="1200">
                <a:solidFill>
                  <a:srgbClr val="FF0000"/>
                </a:solidFill>
                <a:latin typeface="+mn-lt"/>
              </a:rPr>
              <a:t>Marrocchesi (IT</a:t>
            </a:r>
            <a:r>
              <a:rPr lang="en-US" altLang="ja-JP" sz="1200" dirty="0">
                <a:latin typeface="+mn-lt"/>
              </a:rPr>
              <a:t>)</a:t>
            </a:r>
          </a:p>
          <a:p>
            <a:pPr>
              <a:defRPr/>
            </a:pPr>
            <a:endParaRPr lang="en-US" altLang="ja-JP" sz="1200" dirty="0">
              <a:latin typeface="+mn-lt"/>
            </a:endParaRPr>
          </a:p>
          <a:p>
            <a:pPr>
              <a:defRPr/>
            </a:pPr>
            <a:r>
              <a:rPr lang="en-US" altLang="ja-JP" sz="1200" dirty="0">
                <a:latin typeface="+mn-lt"/>
              </a:rPr>
              <a:t>and other members</a:t>
            </a:r>
          </a:p>
        </p:txBody>
      </p:sp>
      <p:cxnSp>
        <p:nvCxnSpPr>
          <p:cNvPr id="25" name="直線コネクタ 24"/>
          <p:cNvCxnSpPr/>
          <p:nvPr/>
        </p:nvCxnSpPr>
        <p:spPr>
          <a:xfrm rot="16200000" flipH="1">
            <a:off x="5853906" y="3920332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2586831" y="3948907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/>
          <a:srcRect l="7567" t="8060" r="7368" b="9211"/>
          <a:stretch>
            <a:fillRect/>
          </a:stretch>
        </p:blipFill>
        <p:spPr bwMode="auto">
          <a:xfrm>
            <a:off x="149154" y="453272"/>
            <a:ext cx="8845692" cy="595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6689" y="7"/>
            <a:ext cx="9777377" cy="685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12297"/>
            <a:ext cx="3744416" cy="29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522542"/>
            <a:ext cx="3816424" cy="290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717032"/>
            <a:ext cx="381795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17032"/>
            <a:ext cx="3744416" cy="2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3605228" y="0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BBM of IMC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3429000"/>
            <a:ext cx="292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SciFi</a:t>
            </a:r>
            <a:r>
              <a:rPr kumimoji="1" lang="en-US" altLang="ja-JP" dirty="0" smtClean="0"/>
              <a:t> Belt Glued on Substrate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0112" y="3429000"/>
            <a:ext cx="26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PMT and </a:t>
            </a:r>
            <a:r>
              <a:rPr kumimoji="1" lang="en-US" altLang="ja-JP" dirty="0" err="1" smtClean="0"/>
              <a:t>SciFi</a:t>
            </a:r>
            <a:r>
              <a:rPr kumimoji="1" lang="en-US" altLang="ja-JP" dirty="0" smtClean="0"/>
              <a:t> Connection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03648" y="188640"/>
            <a:ext cx="21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Vibration Test of IMC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1053" y="1772816"/>
            <a:ext cx="8765501" cy="454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4815123" y="1336119"/>
            <a:ext cx="4328877" cy="209288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FFFF00"/>
                </a:solidFill>
              </a:rPr>
              <a:t>Configuration of TASC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400" dirty="0" smtClean="0">
                <a:solidFill>
                  <a:srgbClr val="FFFF00"/>
                </a:solidFill>
              </a:rPr>
              <a:t> Sensitive Layer: PWO log 20mmH x 19mmW x 326mmL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400" dirty="0" smtClean="0">
                <a:solidFill>
                  <a:srgbClr val="FFFF00"/>
                </a:solidFill>
              </a:rPr>
              <a:t> Layer Number: 6Layers  for X and Y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Number of PWO in one layer: 16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400" dirty="0" smtClean="0">
                <a:solidFill>
                  <a:srgbClr val="FFFF00"/>
                </a:solidFill>
              </a:rPr>
              <a:t> Total Number of PWO log: 192 (=16x2x6)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400" dirty="0" smtClean="0">
                <a:solidFill>
                  <a:srgbClr val="FFFF00"/>
                </a:solidFill>
              </a:rPr>
              <a:t> Number of Sensor: </a:t>
            </a: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      Top(X) layer  16 PMT: Sum signal is used for Trigger</a:t>
            </a: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       Top(Y) + 2-6 layer (X,Y) APD/PD ( 16x11=176)</a:t>
            </a:r>
          </a:p>
          <a:p>
            <a:r>
              <a:rPr lang="en-US" altLang="ja-JP" sz="1600" dirty="0" smtClean="0">
                <a:solidFill>
                  <a:srgbClr val="FFFF00"/>
                </a:solidFill>
              </a:rPr>
              <a:t>     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2" cstate="print"/>
          <a:srcRect l="10024" t="6401" r="9041" b="8071"/>
          <a:stretch>
            <a:fillRect/>
          </a:stretch>
        </p:blipFill>
        <p:spPr bwMode="auto">
          <a:xfrm>
            <a:off x="305780" y="245265"/>
            <a:ext cx="8532440" cy="636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/>
          <p:cNvPicPr>
            <a:picLocks noChangeAspect="1" noChangeArrowheads="1"/>
          </p:cNvPicPr>
          <p:nvPr/>
        </p:nvPicPr>
        <p:blipFill>
          <a:blip r:embed="rId2" cstate="print"/>
          <a:srcRect l="6141" t="2333" r="9310" b="6707"/>
          <a:stretch>
            <a:fillRect/>
          </a:stretch>
        </p:blipFill>
        <p:spPr bwMode="auto">
          <a:xfrm>
            <a:off x="0" y="0"/>
            <a:ext cx="9144000" cy="668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 cstate="print"/>
          <a:srcRect l="6118" t="8724" r="14408" b="11257"/>
          <a:stretch>
            <a:fillRect/>
          </a:stretch>
        </p:blipFill>
        <p:spPr bwMode="auto">
          <a:xfrm>
            <a:off x="0" y="200578"/>
            <a:ext cx="9144000" cy="645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703548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176465" cy="313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1403484"/>
            <a:ext cx="412845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6444208" y="2420888"/>
            <a:ext cx="1342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PWO Crystal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15608" y="465313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Silicone Rubber at Four Corners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74498" y="620688"/>
            <a:ext cx="3995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BBM of TASC for Vibration Test</a:t>
            </a:r>
            <a:endParaRPr kumimoji="1" lang="ja-JP" altLang="en-US" sz="2400" dirty="0"/>
          </a:p>
        </p:txBody>
      </p:sp>
      <p:sp>
        <p:nvSpPr>
          <p:cNvPr id="13" name="円/楕円 12"/>
          <p:cNvSpPr/>
          <p:nvPr/>
        </p:nvSpPr>
        <p:spPr>
          <a:xfrm>
            <a:off x="1619672" y="2924944"/>
            <a:ext cx="576064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rot="10800000" flipV="1">
            <a:off x="2411760" y="2780928"/>
            <a:ext cx="2160240" cy="21602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772" y="2420888"/>
            <a:ext cx="8676456" cy="507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グループ化 13"/>
          <p:cNvGrpSpPr/>
          <p:nvPr/>
        </p:nvGrpSpPr>
        <p:grpSpPr>
          <a:xfrm>
            <a:off x="1475656" y="1144980"/>
            <a:ext cx="6624736" cy="1392538"/>
            <a:chOff x="1811336" y="4876147"/>
            <a:chExt cx="5496968" cy="929117"/>
          </a:xfrm>
        </p:grpSpPr>
        <p:sp>
          <p:nvSpPr>
            <p:cNvPr id="4" name="正方形/長方形 3"/>
            <p:cNvSpPr/>
            <p:nvPr/>
          </p:nvSpPr>
          <p:spPr>
            <a:xfrm>
              <a:off x="1811336" y="4967117"/>
              <a:ext cx="3711157" cy="1799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/>
            <p:cNvSpPr/>
            <p:nvPr/>
          </p:nvSpPr>
          <p:spPr>
            <a:xfrm rot="16200000">
              <a:off x="5718879" y="4725743"/>
              <a:ext cx="269937" cy="662708"/>
            </a:xfrm>
            <a:prstGeom prst="trapezoid">
              <a:avLst>
                <a:gd name="adj" fmla="val 1984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6185200" y="4922128"/>
              <a:ext cx="662707" cy="2699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1811336" y="4876147"/>
              <a:ext cx="3711157" cy="99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4201322" y="5198956"/>
              <a:ext cx="644993" cy="230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45cm</a:t>
              </a:r>
              <a:endParaRPr kumimoji="1" lang="ja-JP" altLang="en-US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059808" y="5282044"/>
              <a:ext cx="1248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    PMT</a:t>
              </a:r>
            </a:p>
            <a:p>
              <a:r>
                <a:rPr kumimoji="1" lang="en-US" altLang="ja-JP" sz="1400" dirty="0" smtClean="0"/>
                <a:t>(R7600U)</a:t>
              </a:r>
              <a:endParaRPr kumimoji="1" lang="ja-JP" altLang="en-US" sz="1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208960" y="5282044"/>
              <a:ext cx="1877057" cy="3490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Plastic </a:t>
              </a:r>
              <a:r>
                <a:rPr lang="en-US" altLang="ja-JP" sz="1400" dirty="0" err="1" smtClean="0"/>
                <a:t>Scintillator</a:t>
              </a:r>
              <a:endParaRPr lang="en-US" altLang="ja-JP" sz="1400" dirty="0" smtClean="0"/>
            </a:p>
            <a:p>
              <a:r>
                <a:rPr kumimoji="1" lang="en-US" altLang="ja-JP" sz="1400" dirty="0" smtClean="0"/>
                <a:t>(L:</a:t>
              </a:r>
              <a:r>
                <a:rPr lang="en-US" altLang="ja-JP" sz="1400" dirty="0" smtClean="0"/>
                <a:t> 45 cm  W: 3.2cm  H:1cm )</a:t>
              </a:r>
              <a:endParaRPr kumimoji="1" lang="ja-JP" altLang="en-US" sz="14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245379" y="5282044"/>
              <a:ext cx="842176" cy="205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Light Guide</a:t>
              </a:r>
              <a:endParaRPr kumimoji="1" lang="ja-JP" altLang="en-US" sz="14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940784" y="332656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CHD Baseline Design 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576" y="2204864"/>
            <a:ext cx="103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Top View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" y="908720"/>
            <a:ext cx="9143578" cy="578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131840" y="404664"/>
            <a:ext cx="233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Side View of CHD</a:t>
            </a:r>
            <a:endParaRPr kumimoji="1" lang="ja-JP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1" y="692696"/>
            <a:ext cx="5149463" cy="5256584"/>
          </a:xfrm>
          <a:prstGeom prst="rect">
            <a:avLst/>
          </a:prstGeom>
          <a:noFill/>
        </p:spPr>
      </p:pic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3860"/>
            <a:ext cx="4247769" cy="6294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直方体 47"/>
          <p:cNvSpPr/>
          <p:nvPr/>
        </p:nvSpPr>
        <p:spPr>
          <a:xfrm>
            <a:off x="827584" y="1163653"/>
            <a:ext cx="1872208" cy="360040"/>
          </a:xfrm>
          <a:prstGeom prst="cube">
            <a:avLst>
              <a:gd name="adj" fmla="val 56086"/>
            </a:avLst>
          </a:prstGeom>
          <a:ln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柱 103"/>
          <p:cNvSpPr/>
          <p:nvPr/>
        </p:nvSpPr>
        <p:spPr>
          <a:xfrm rot="5400000">
            <a:off x="2663788" y="1127649"/>
            <a:ext cx="288032" cy="504056"/>
          </a:xfrm>
          <a:prstGeom prst="can">
            <a:avLst>
              <a:gd name="adj" fmla="val 50404"/>
            </a:avLst>
          </a:prstGeom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直方体 3"/>
          <p:cNvSpPr/>
          <p:nvPr/>
        </p:nvSpPr>
        <p:spPr>
          <a:xfrm>
            <a:off x="611560" y="1379677"/>
            <a:ext cx="1872208" cy="360040"/>
          </a:xfrm>
          <a:prstGeom prst="cube">
            <a:avLst>
              <a:gd name="adj" fmla="val 560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柱 4"/>
          <p:cNvSpPr/>
          <p:nvPr/>
        </p:nvSpPr>
        <p:spPr>
          <a:xfrm rot="5400000">
            <a:off x="2447764" y="1343673"/>
            <a:ext cx="288032" cy="504056"/>
          </a:xfrm>
          <a:prstGeom prst="can">
            <a:avLst>
              <a:gd name="adj" fmla="val 5040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>
            <a:off x="3239852" y="152078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87824" y="365755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Charge sensitive amp.</a:t>
            </a:r>
            <a:endParaRPr kumimoji="1" lang="en-US" altLang="ja-JP" sz="1600" dirty="0" smtClean="0"/>
          </a:p>
        </p:txBody>
      </p:sp>
      <p:sp>
        <p:nvSpPr>
          <p:cNvPr id="10" name="二等辺三角形 9"/>
          <p:cNvSpPr/>
          <p:nvPr/>
        </p:nvSpPr>
        <p:spPr>
          <a:xfrm rot="5400000">
            <a:off x="3887924" y="152078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2" name="直線コネクタ 11"/>
          <p:cNvCxnSpPr>
            <a:stCxn id="6" idx="0"/>
            <a:endCxn id="10" idx="3"/>
          </p:cNvCxnSpPr>
          <p:nvPr/>
        </p:nvCxnSpPr>
        <p:spPr>
          <a:xfrm>
            <a:off x="3707904" y="1736812"/>
            <a:ext cx="216024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 rot="5400000">
            <a:off x="5976156" y="1520788"/>
            <a:ext cx="504056" cy="4320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4" name="直線コネクタ 13"/>
          <p:cNvCxnSpPr>
            <a:stCxn id="34" idx="6"/>
            <a:endCxn id="27" idx="3"/>
          </p:cNvCxnSpPr>
          <p:nvPr/>
        </p:nvCxnSpPr>
        <p:spPr>
          <a:xfrm rot="10800000" flipH="1">
            <a:off x="4499992" y="1736812"/>
            <a:ext cx="576064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644008" y="509771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Shaping </a:t>
            </a:r>
          </a:p>
          <a:p>
            <a:pPr algn="ctr"/>
            <a:r>
              <a:rPr lang="en-US" altLang="ja-JP" sz="1600" dirty="0"/>
              <a:t>a</a:t>
            </a:r>
            <a:r>
              <a:rPr lang="en-US" altLang="ja-JP" sz="1600" dirty="0" smtClean="0"/>
              <a:t>mp.</a:t>
            </a:r>
          </a:p>
          <a:p>
            <a:pPr algn="ctr"/>
            <a:r>
              <a:rPr kumimoji="1" lang="en-US" altLang="ja-JP" sz="1600" dirty="0" smtClean="0"/>
              <a:t>(slow)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24128" y="683985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Sample &amp;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hold </a:t>
            </a:r>
          </a:p>
        </p:txBody>
      </p:sp>
      <p:sp>
        <p:nvSpPr>
          <p:cNvPr id="19" name="正方形/長方形 18"/>
          <p:cNvSpPr/>
          <p:nvPr/>
        </p:nvSpPr>
        <p:spPr>
          <a:xfrm rot="5400000">
            <a:off x="7128284" y="1448780"/>
            <a:ext cx="50405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0" name="直線コネクタ 19"/>
          <p:cNvCxnSpPr>
            <a:stCxn id="13" idx="0"/>
            <a:endCxn id="19" idx="2"/>
          </p:cNvCxnSpPr>
          <p:nvPr/>
        </p:nvCxnSpPr>
        <p:spPr>
          <a:xfrm>
            <a:off x="6444208" y="1736812"/>
            <a:ext cx="648072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020272" y="755993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16bit ADC</a:t>
            </a:r>
          </a:p>
        </p:txBody>
      </p:sp>
      <p:sp>
        <p:nvSpPr>
          <p:cNvPr id="27" name="二等辺三角形 26"/>
          <p:cNvSpPr/>
          <p:nvPr/>
        </p:nvSpPr>
        <p:spPr>
          <a:xfrm rot="5400000">
            <a:off x="5040052" y="152078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9" name="直線コネクタ 28"/>
          <p:cNvCxnSpPr>
            <a:stCxn id="27" idx="0"/>
            <a:endCxn id="13" idx="2"/>
          </p:cNvCxnSpPr>
          <p:nvPr/>
        </p:nvCxnSpPr>
        <p:spPr>
          <a:xfrm>
            <a:off x="5508104" y="1736812"/>
            <a:ext cx="504056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851920" y="506870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Buffer</a:t>
            </a:r>
          </a:p>
          <a:p>
            <a:pPr algn="ctr"/>
            <a:r>
              <a:rPr lang="en-US" altLang="ja-JP" sz="1600" dirty="0"/>
              <a:t>a</a:t>
            </a:r>
            <a:r>
              <a:rPr lang="en-US" altLang="ja-JP" sz="1600" dirty="0" smtClean="0"/>
              <a:t>mp.</a:t>
            </a:r>
          </a:p>
        </p:txBody>
      </p:sp>
      <p:sp>
        <p:nvSpPr>
          <p:cNvPr id="34" name="円/楕円 33"/>
          <p:cNvSpPr>
            <a:spLocks noChangeAspect="1"/>
          </p:cNvSpPr>
          <p:nvPr/>
        </p:nvSpPr>
        <p:spPr>
          <a:xfrm flipH="1" flipV="1">
            <a:off x="4499992" y="1700808"/>
            <a:ext cx="45719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>
            <a:stCxn id="10" idx="0"/>
            <a:endCxn id="34" idx="6"/>
          </p:cNvCxnSpPr>
          <p:nvPr/>
        </p:nvCxnSpPr>
        <p:spPr>
          <a:xfrm>
            <a:off x="4355976" y="1736812"/>
            <a:ext cx="1440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 rot="5400000">
            <a:off x="4644008" y="3789040"/>
            <a:ext cx="100811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7544" y="692696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Plastic </a:t>
            </a:r>
            <a:r>
              <a:rPr lang="en-US" altLang="ja-JP" sz="1600" dirty="0" err="1" smtClean="0"/>
              <a:t>Scintillator</a:t>
            </a:r>
            <a:endParaRPr lang="en-US" altLang="ja-JP" sz="1600" dirty="0" smtClean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411760" y="692696"/>
            <a:ext cx="564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PMT</a:t>
            </a:r>
          </a:p>
        </p:txBody>
      </p:sp>
      <p:sp>
        <p:nvSpPr>
          <p:cNvPr id="47" name="直方体 46"/>
          <p:cNvSpPr/>
          <p:nvPr/>
        </p:nvSpPr>
        <p:spPr>
          <a:xfrm>
            <a:off x="395536" y="1595701"/>
            <a:ext cx="1872208" cy="360040"/>
          </a:xfrm>
          <a:prstGeom prst="cube">
            <a:avLst>
              <a:gd name="adj" fmla="val 560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柱 48"/>
          <p:cNvSpPr/>
          <p:nvPr/>
        </p:nvSpPr>
        <p:spPr>
          <a:xfrm rot="5400000">
            <a:off x="2231740" y="1559697"/>
            <a:ext cx="288032" cy="504056"/>
          </a:xfrm>
          <a:prstGeom prst="can">
            <a:avLst>
              <a:gd name="adj" fmla="val 5040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直方体 49"/>
          <p:cNvSpPr/>
          <p:nvPr/>
        </p:nvSpPr>
        <p:spPr>
          <a:xfrm>
            <a:off x="179512" y="1811725"/>
            <a:ext cx="1908720" cy="360040"/>
          </a:xfrm>
          <a:prstGeom prst="cube">
            <a:avLst>
              <a:gd name="adj" fmla="val 56086"/>
            </a:avLst>
          </a:prstGeom>
          <a:ln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カギ線コネクタ 51"/>
          <p:cNvCxnSpPr>
            <a:stCxn id="34" idx="7"/>
            <a:endCxn id="87" idx="6"/>
          </p:cNvCxnSpPr>
          <p:nvPr/>
        </p:nvCxnSpPr>
        <p:spPr>
          <a:xfrm rot="16200000" flipH="1">
            <a:off x="3759985" y="2508972"/>
            <a:ext cx="1990765" cy="497361"/>
          </a:xfrm>
          <a:prstGeom prst="bentConnector2">
            <a:avLst/>
          </a:prstGeom>
          <a:ln>
            <a:noFill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二等辺三角形 65"/>
          <p:cNvSpPr/>
          <p:nvPr/>
        </p:nvSpPr>
        <p:spPr>
          <a:xfrm rot="5400000">
            <a:off x="3239852" y="2168860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二等辺三角形 67"/>
          <p:cNvSpPr/>
          <p:nvPr/>
        </p:nvSpPr>
        <p:spPr>
          <a:xfrm rot="5400000">
            <a:off x="3887924" y="2168860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9" name="直線コネクタ 68"/>
          <p:cNvCxnSpPr>
            <a:stCxn id="66" idx="0"/>
            <a:endCxn id="68" idx="3"/>
          </p:cNvCxnSpPr>
          <p:nvPr/>
        </p:nvCxnSpPr>
        <p:spPr>
          <a:xfrm>
            <a:off x="3707904" y="2384884"/>
            <a:ext cx="216024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直線コネクタ 71"/>
          <p:cNvCxnSpPr>
            <a:stCxn id="73" idx="6"/>
          </p:cNvCxnSpPr>
          <p:nvPr/>
        </p:nvCxnSpPr>
        <p:spPr>
          <a:xfrm rot="10800000" flipH="1">
            <a:off x="4670297" y="2384884"/>
            <a:ext cx="504058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円/楕円 72"/>
          <p:cNvSpPr>
            <a:spLocks noChangeAspect="1"/>
          </p:cNvSpPr>
          <p:nvPr/>
        </p:nvSpPr>
        <p:spPr>
          <a:xfrm flipH="1" flipV="1">
            <a:off x="4670297" y="2348880"/>
            <a:ext cx="45719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cxnSp>
        <p:nvCxnSpPr>
          <p:cNvPr id="74" name="直線コネクタ 73"/>
          <p:cNvCxnSpPr>
            <a:stCxn id="68" idx="0"/>
            <a:endCxn id="73" idx="6"/>
          </p:cNvCxnSpPr>
          <p:nvPr/>
        </p:nvCxnSpPr>
        <p:spPr>
          <a:xfrm>
            <a:off x="4355976" y="2384884"/>
            <a:ext cx="3143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4776237" y="3162454"/>
            <a:ext cx="731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/>
              <a:t>S</a:t>
            </a:r>
            <a:r>
              <a:rPr lang="en-US" altLang="ja-JP" sz="1600" dirty="0" smtClean="0"/>
              <a:t>witch</a:t>
            </a:r>
            <a:endParaRPr kumimoji="1" lang="ja-JP" altLang="en-US" sz="1600" dirty="0"/>
          </a:p>
        </p:txBody>
      </p:sp>
      <p:cxnSp>
        <p:nvCxnSpPr>
          <p:cNvPr id="84" name="直線コネクタ 83"/>
          <p:cNvCxnSpPr>
            <a:stCxn id="87" idx="3"/>
          </p:cNvCxnSpPr>
          <p:nvPr/>
        </p:nvCxnSpPr>
        <p:spPr>
          <a:xfrm rot="5400000" flipH="1" flipV="1">
            <a:off x="5126301" y="3561796"/>
            <a:ext cx="82553" cy="2490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円/楕円 86"/>
          <p:cNvSpPr>
            <a:spLocks noChangeAspect="1"/>
          </p:cNvSpPr>
          <p:nvPr/>
        </p:nvSpPr>
        <p:spPr>
          <a:xfrm flipH="1" flipV="1">
            <a:off x="5004048" y="3717032"/>
            <a:ext cx="45719" cy="72008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92" name="円/楕円 91"/>
          <p:cNvSpPr>
            <a:spLocks noChangeAspect="1"/>
          </p:cNvSpPr>
          <p:nvPr/>
        </p:nvSpPr>
        <p:spPr>
          <a:xfrm flipH="1" flipV="1">
            <a:off x="5246361" y="3717032"/>
            <a:ext cx="45719" cy="72008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cxnSp>
        <p:nvCxnSpPr>
          <p:cNvPr id="94" name="カギ線コネクタ 93"/>
          <p:cNvCxnSpPr>
            <a:stCxn id="73" idx="7"/>
            <a:endCxn id="97" idx="6"/>
          </p:cNvCxnSpPr>
          <p:nvPr/>
        </p:nvCxnSpPr>
        <p:spPr>
          <a:xfrm rot="16200000" flipH="1">
            <a:off x="4061160" y="3026174"/>
            <a:ext cx="1558717" cy="3270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直線コネクタ 95"/>
          <p:cNvCxnSpPr>
            <a:stCxn id="97" idx="3"/>
          </p:cNvCxnSpPr>
          <p:nvPr/>
        </p:nvCxnSpPr>
        <p:spPr>
          <a:xfrm rot="5400000" flipH="1" flipV="1">
            <a:off x="5126298" y="3777820"/>
            <a:ext cx="82553" cy="2490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円/楕円 96"/>
          <p:cNvSpPr>
            <a:spLocks noChangeAspect="1"/>
          </p:cNvSpPr>
          <p:nvPr/>
        </p:nvSpPr>
        <p:spPr>
          <a:xfrm flipH="1" flipV="1">
            <a:off x="5004045" y="3933056"/>
            <a:ext cx="45719" cy="72008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>
            <a:spLocks noChangeAspect="1"/>
          </p:cNvSpPr>
          <p:nvPr/>
        </p:nvSpPr>
        <p:spPr>
          <a:xfrm flipH="1" flipV="1">
            <a:off x="5246358" y="3933056"/>
            <a:ext cx="45719" cy="72008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0" name="カギ線コネクタ 93"/>
          <p:cNvCxnSpPr>
            <a:stCxn id="34" idx="0"/>
            <a:endCxn id="87" idx="6"/>
          </p:cNvCxnSpPr>
          <p:nvPr/>
        </p:nvCxnSpPr>
        <p:spPr>
          <a:xfrm rot="16200000" flipH="1">
            <a:off x="3773339" y="2522327"/>
            <a:ext cx="1980220" cy="48119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円柱 102"/>
          <p:cNvSpPr/>
          <p:nvPr/>
        </p:nvSpPr>
        <p:spPr>
          <a:xfrm rot="5400000">
            <a:off x="2015716" y="1775721"/>
            <a:ext cx="288032" cy="504056"/>
          </a:xfrm>
          <a:prstGeom prst="can">
            <a:avLst>
              <a:gd name="adj" fmla="val 50404"/>
            </a:avLst>
          </a:prstGeom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二等辺三角形 111"/>
          <p:cNvSpPr/>
          <p:nvPr/>
        </p:nvSpPr>
        <p:spPr>
          <a:xfrm rot="5400000">
            <a:off x="5833605" y="376232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3" name="テキスト ボックス 112"/>
          <p:cNvSpPr txBox="1"/>
          <p:nvPr/>
        </p:nvSpPr>
        <p:spPr>
          <a:xfrm rot="16200000">
            <a:off x="4491209" y="413100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114" name="テキスト ボックス 113"/>
          <p:cNvSpPr txBox="1"/>
          <p:nvPr/>
        </p:nvSpPr>
        <p:spPr>
          <a:xfrm rot="18788621">
            <a:off x="518355" y="217118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cxnSp>
        <p:nvCxnSpPr>
          <p:cNvPr id="115" name="直線コネクタ 114"/>
          <p:cNvCxnSpPr>
            <a:stCxn id="92" idx="2"/>
          </p:cNvCxnSpPr>
          <p:nvPr/>
        </p:nvCxnSpPr>
        <p:spPr>
          <a:xfrm>
            <a:off x="5292080" y="3753036"/>
            <a:ext cx="576064" cy="4529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>
            <a:stCxn id="98" idx="3"/>
          </p:cNvCxnSpPr>
          <p:nvPr/>
        </p:nvCxnSpPr>
        <p:spPr>
          <a:xfrm rot="5400000" flipH="1" flipV="1">
            <a:off x="5576138" y="3651593"/>
            <a:ext cx="1253" cy="5827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 rot="16200000">
            <a:off x="5491493" y="41402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827584" y="2531805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×14</a:t>
            </a: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4427984" y="4571836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×14</a:t>
            </a: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5436096" y="4571836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×14</a:t>
            </a:r>
          </a:p>
        </p:txBody>
      </p:sp>
      <p:sp>
        <p:nvSpPr>
          <p:cNvPr id="137" name="二等辺三角形 136"/>
          <p:cNvSpPr/>
          <p:nvPr/>
        </p:nvSpPr>
        <p:spPr>
          <a:xfrm rot="5400000">
            <a:off x="6696236" y="376232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5652120" y="306024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Sum</a:t>
            </a:r>
          </a:p>
          <a:p>
            <a:pPr algn="ctr"/>
            <a:r>
              <a:rPr lang="en-US" altLang="ja-JP" sz="1600" dirty="0" smtClean="0"/>
              <a:t>amp.</a:t>
            </a:r>
          </a:p>
        </p:txBody>
      </p:sp>
      <p:cxnSp>
        <p:nvCxnSpPr>
          <p:cNvPr id="139" name="直線コネクタ 138"/>
          <p:cNvCxnSpPr>
            <a:stCxn id="143" idx="2"/>
            <a:endCxn id="137" idx="3"/>
          </p:cNvCxnSpPr>
          <p:nvPr/>
        </p:nvCxnSpPr>
        <p:spPr>
          <a:xfrm>
            <a:off x="6489927" y="3978352"/>
            <a:ext cx="242313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テキスト ボックス 141"/>
          <p:cNvSpPr txBox="1"/>
          <p:nvPr/>
        </p:nvSpPr>
        <p:spPr>
          <a:xfrm>
            <a:off x="6444208" y="2886035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Shaping  amp.</a:t>
            </a:r>
          </a:p>
          <a:p>
            <a:pPr algn="ctr"/>
            <a:r>
              <a:rPr kumimoji="1" lang="en-US" altLang="ja-JP" sz="1600" dirty="0" smtClean="0"/>
              <a:t>(fast)</a:t>
            </a:r>
          </a:p>
        </p:txBody>
      </p:sp>
      <p:sp>
        <p:nvSpPr>
          <p:cNvPr id="143" name="円/楕円 142"/>
          <p:cNvSpPr>
            <a:spLocks noChangeAspect="1"/>
          </p:cNvSpPr>
          <p:nvPr/>
        </p:nvSpPr>
        <p:spPr>
          <a:xfrm flipH="1" flipV="1">
            <a:off x="6444208" y="3942348"/>
            <a:ext cx="45719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6" name="直線コネクタ 145"/>
          <p:cNvCxnSpPr>
            <a:stCxn id="112" idx="0"/>
            <a:endCxn id="143" idx="6"/>
          </p:cNvCxnSpPr>
          <p:nvPr/>
        </p:nvCxnSpPr>
        <p:spPr>
          <a:xfrm>
            <a:off x="6301657" y="3978352"/>
            <a:ext cx="1425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二等辺三角形 146"/>
          <p:cNvSpPr/>
          <p:nvPr/>
        </p:nvSpPr>
        <p:spPr>
          <a:xfrm rot="5400000">
            <a:off x="6696236" y="5481228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49" name="図形 148"/>
          <p:cNvCxnSpPr>
            <a:stCxn id="143" idx="0"/>
            <a:endCxn id="147" idx="3"/>
          </p:cNvCxnSpPr>
          <p:nvPr/>
        </p:nvCxnSpPr>
        <p:spPr>
          <a:xfrm rot="16200000" flipH="1">
            <a:off x="5758205" y="4723217"/>
            <a:ext cx="1682896" cy="26517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0" name="二等辺三角形 149"/>
          <p:cNvSpPr/>
          <p:nvPr/>
        </p:nvSpPr>
        <p:spPr>
          <a:xfrm rot="5400000">
            <a:off x="7488324" y="3834336"/>
            <a:ext cx="504056" cy="432048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1" name="二等辺三角形 150"/>
          <p:cNvSpPr/>
          <p:nvPr/>
        </p:nvSpPr>
        <p:spPr>
          <a:xfrm rot="5400000">
            <a:off x="7488324" y="5553236"/>
            <a:ext cx="504056" cy="432047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58" name="直線コネクタ 157"/>
          <p:cNvCxnSpPr/>
          <p:nvPr/>
        </p:nvCxnSpPr>
        <p:spPr>
          <a:xfrm rot="420000" flipV="1">
            <a:off x="7164288" y="5688143"/>
            <a:ext cx="360040" cy="3600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正方形/長方形 162"/>
          <p:cNvSpPr/>
          <p:nvPr/>
        </p:nvSpPr>
        <p:spPr>
          <a:xfrm rot="5400000">
            <a:off x="7416318" y="4689140"/>
            <a:ext cx="36004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77" name="カギ線コネクタ 176"/>
          <p:cNvCxnSpPr>
            <a:stCxn id="163" idx="2"/>
          </p:cNvCxnSpPr>
          <p:nvPr/>
        </p:nvCxnSpPr>
        <p:spPr>
          <a:xfrm rot="10800000" flipH="1">
            <a:off x="7308306" y="4149080"/>
            <a:ext cx="216022" cy="828092"/>
          </a:xfrm>
          <a:prstGeom prst="bentConnector4">
            <a:avLst>
              <a:gd name="adj1" fmla="val -105823"/>
              <a:gd name="adj2" fmla="val 10017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1" name="正方形/長方形 190"/>
          <p:cNvSpPr/>
          <p:nvPr/>
        </p:nvSpPr>
        <p:spPr>
          <a:xfrm rot="5400000">
            <a:off x="7416317" y="6129300"/>
            <a:ext cx="36004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2" name="カギ線コネクタ 176"/>
          <p:cNvCxnSpPr>
            <a:stCxn id="191" idx="2"/>
          </p:cNvCxnSpPr>
          <p:nvPr/>
        </p:nvCxnSpPr>
        <p:spPr>
          <a:xfrm rot="10800000" flipH="1">
            <a:off x="7308304" y="5949280"/>
            <a:ext cx="216023" cy="468052"/>
          </a:xfrm>
          <a:prstGeom prst="bentConnector4">
            <a:avLst>
              <a:gd name="adj1" fmla="val -105822"/>
              <a:gd name="adj2" fmla="val 9908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直線コネクタ 192"/>
          <p:cNvCxnSpPr>
            <a:stCxn id="150" idx="0"/>
            <a:endCxn id="222" idx="1"/>
          </p:cNvCxnSpPr>
          <p:nvPr/>
        </p:nvCxnSpPr>
        <p:spPr>
          <a:xfrm flipV="1">
            <a:off x="7956376" y="3937412"/>
            <a:ext cx="343894" cy="11294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直線コネクタ 197"/>
          <p:cNvCxnSpPr/>
          <p:nvPr/>
        </p:nvCxnSpPr>
        <p:spPr>
          <a:xfrm rot="-240000">
            <a:off x="7983271" y="5760295"/>
            <a:ext cx="294201" cy="19455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1" name="テキスト ボックス 200"/>
          <p:cNvSpPr txBox="1"/>
          <p:nvPr/>
        </p:nvSpPr>
        <p:spPr>
          <a:xfrm>
            <a:off x="7164288" y="3234462"/>
            <a:ext cx="1183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Comparator</a:t>
            </a:r>
            <a:endParaRPr kumimoji="1" lang="ja-JP" altLang="en-US" sz="1600" dirty="0"/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7377628" y="4437112"/>
            <a:ext cx="578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DAC</a:t>
            </a:r>
            <a:endParaRPr kumimoji="1" lang="ja-JP" altLang="en-US" dirty="0"/>
          </a:p>
        </p:txBody>
      </p:sp>
      <p:cxnSp>
        <p:nvCxnSpPr>
          <p:cNvPr id="217" name="直線コネクタ 216"/>
          <p:cNvCxnSpPr/>
          <p:nvPr/>
        </p:nvCxnSpPr>
        <p:spPr>
          <a:xfrm rot="-120000">
            <a:off x="7668344" y="1736812"/>
            <a:ext cx="662637" cy="3164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8330981" y="1476073"/>
            <a:ext cx="75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DAQ</a:t>
            </a:r>
          </a:p>
          <a:p>
            <a:r>
              <a:rPr kumimoji="1" lang="en-US" altLang="ja-JP" sz="1600" dirty="0" smtClean="0"/>
              <a:t>(FPGA)</a:t>
            </a:r>
            <a:endParaRPr kumimoji="1" lang="ja-JP" altLang="en-US" sz="1600" dirty="0"/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8300270" y="3645024"/>
            <a:ext cx="75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Trigger</a:t>
            </a:r>
          </a:p>
          <a:p>
            <a:pPr algn="ctr"/>
            <a:r>
              <a:rPr lang="en-US" altLang="ja-JP" sz="1600" dirty="0" smtClean="0"/>
              <a:t>(FPGA)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8300270" y="5373216"/>
            <a:ext cx="75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Trigger</a:t>
            </a:r>
          </a:p>
          <a:p>
            <a:pPr algn="ctr"/>
            <a:r>
              <a:rPr lang="en-US" altLang="ja-JP" sz="1600" dirty="0" smtClean="0"/>
              <a:t>(FPGA)</a:t>
            </a:r>
          </a:p>
        </p:txBody>
      </p:sp>
      <p:cxnSp>
        <p:nvCxnSpPr>
          <p:cNvPr id="244" name="カギ線コネクタ 243"/>
          <p:cNvCxnSpPr>
            <a:stCxn id="5" idx="1"/>
            <a:endCxn id="6" idx="3"/>
          </p:cNvCxnSpPr>
          <p:nvPr/>
        </p:nvCxnSpPr>
        <p:spPr>
          <a:xfrm>
            <a:off x="2843808" y="1595701"/>
            <a:ext cx="432048" cy="14111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カギ線コネクタ 247"/>
          <p:cNvCxnSpPr>
            <a:stCxn id="49" idx="1"/>
            <a:endCxn id="66" idx="3"/>
          </p:cNvCxnSpPr>
          <p:nvPr/>
        </p:nvCxnSpPr>
        <p:spPr>
          <a:xfrm>
            <a:off x="2627784" y="1811725"/>
            <a:ext cx="648072" cy="57315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2" name="正方形/長方形 251"/>
          <p:cNvSpPr/>
          <p:nvPr/>
        </p:nvSpPr>
        <p:spPr>
          <a:xfrm>
            <a:off x="4788024" y="260648"/>
            <a:ext cx="3528392" cy="244827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テキスト ボックス 252"/>
          <p:cNvSpPr txBox="1"/>
          <p:nvPr/>
        </p:nvSpPr>
        <p:spPr>
          <a:xfrm>
            <a:off x="6588224" y="260648"/>
            <a:ext cx="135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Pulse Height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4" name="正方形/長方形 253"/>
          <p:cNvSpPr/>
          <p:nvPr/>
        </p:nvSpPr>
        <p:spPr>
          <a:xfrm>
            <a:off x="4427984" y="2852936"/>
            <a:ext cx="3888432" cy="38164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テキスト ボックス 254"/>
          <p:cNvSpPr txBox="1"/>
          <p:nvPr/>
        </p:nvSpPr>
        <p:spPr>
          <a:xfrm>
            <a:off x="4486299" y="6237312"/>
            <a:ext cx="144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Discriminator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6" name="正方形/長方形 255"/>
          <p:cNvSpPr/>
          <p:nvPr/>
        </p:nvSpPr>
        <p:spPr>
          <a:xfrm>
            <a:off x="3131840" y="260648"/>
            <a:ext cx="1296144" cy="3240360"/>
          </a:xfrm>
          <a:prstGeom prst="rect">
            <a:avLst/>
          </a:pr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テキスト ボックス 256"/>
          <p:cNvSpPr txBox="1"/>
          <p:nvPr/>
        </p:nvSpPr>
        <p:spPr>
          <a:xfrm>
            <a:off x="3131840" y="3131676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Amp</a:t>
            </a:r>
            <a:endParaRPr kumimoji="1" lang="ja-JP" altLang="en-US" dirty="0"/>
          </a:p>
        </p:txBody>
      </p:sp>
      <p:sp>
        <p:nvSpPr>
          <p:cNvPr id="274" name="テキスト ボックス 273"/>
          <p:cNvSpPr txBox="1"/>
          <p:nvPr/>
        </p:nvSpPr>
        <p:spPr>
          <a:xfrm rot="16200000">
            <a:off x="5067273" y="206963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275" name="テキスト ボックス 274"/>
          <p:cNvSpPr txBox="1"/>
          <p:nvPr/>
        </p:nvSpPr>
        <p:spPr>
          <a:xfrm rot="16200000">
            <a:off x="5994084" y="206963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276" name="テキスト ボックス 275"/>
          <p:cNvSpPr txBox="1"/>
          <p:nvPr/>
        </p:nvSpPr>
        <p:spPr>
          <a:xfrm rot="16200000">
            <a:off x="7146212" y="206963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277" name="テキスト ボックス 276"/>
          <p:cNvSpPr txBox="1"/>
          <p:nvPr/>
        </p:nvSpPr>
        <p:spPr>
          <a:xfrm>
            <a:off x="5341911" y="2204864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×14</a:t>
            </a:r>
          </a:p>
        </p:txBody>
      </p:sp>
      <p:sp>
        <p:nvSpPr>
          <p:cNvPr id="278" name="テキスト ボックス 277"/>
          <p:cNvSpPr txBox="1"/>
          <p:nvPr/>
        </p:nvSpPr>
        <p:spPr>
          <a:xfrm>
            <a:off x="6300192" y="2204864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×14</a:t>
            </a:r>
          </a:p>
        </p:txBody>
      </p:sp>
      <p:sp>
        <p:nvSpPr>
          <p:cNvPr id="279" name="テキスト ボックス 278"/>
          <p:cNvSpPr txBox="1"/>
          <p:nvPr/>
        </p:nvSpPr>
        <p:spPr>
          <a:xfrm>
            <a:off x="7380312" y="2204864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×14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380312" y="4293096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Trig #1:single</a:t>
            </a:r>
            <a:endParaRPr kumimoji="1" lang="ja-JP" altLang="en-US" sz="1100" dirty="0"/>
          </a:p>
        </p:txBody>
      </p:sp>
      <p:sp>
        <p:nvSpPr>
          <p:cNvPr id="95" name="正方形/長方形 94"/>
          <p:cNvSpPr/>
          <p:nvPr/>
        </p:nvSpPr>
        <p:spPr>
          <a:xfrm>
            <a:off x="7452320" y="5949280"/>
            <a:ext cx="95410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/>
              <a:t>Trig #2:heavy</a:t>
            </a:r>
            <a:endParaRPr lang="ja-JP" altLang="en-US" sz="1100" dirty="0"/>
          </a:p>
        </p:txBody>
      </p:sp>
      <p:cxnSp>
        <p:nvCxnSpPr>
          <p:cNvPr id="106" name="直線コネクタ 105"/>
          <p:cNvCxnSpPr/>
          <p:nvPr/>
        </p:nvCxnSpPr>
        <p:spPr>
          <a:xfrm rot="-540000">
            <a:off x="7164288" y="3968916"/>
            <a:ext cx="360040" cy="4529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>
            <a:off x="611560" y="4293096"/>
            <a:ext cx="32569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Read out system of CHD:</a:t>
            </a:r>
            <a:endParaRPr lang="en-US" altLang="ja-JP" dirty="0" smtClean="0"/>
          </a:p>
          <a:p>
            <a:r>
              <a:rPr kumimoji="1" lang="en-US" altLang="ja-JP" dirty="0" smtClean="0"/>
              <a:t>Sum of 14 PMTs in X and Y </a:t>
            </a:r>
          </a:p>
          <a:p>
            <a:r>
              <a:rPr lang="en-US" altLang="ja-JP" dirty="0" smtClean="0"/>
              <a:t>Is used for trigger signal</a:t>
            </a:r>
          </a:p>
          <a:p>
            <a:r>
              <a:rPr lang="en-US" altLang="ja-JP" dirty="0" smtClean="0"/>
              <a:t>with two kind of discrimination </a:t>
            </a:r>
          </a:p>
          <a:p>
            <a:r>
              <a:rPr lang="en-US" altLang="ja-JP" dirty="0" smtClean="0"/>
              <a:t>level for protons and Heavy Ions </a:t>
            </a:r>
          </a:p>
          <a:p>
            <a:r>
              <a:rPr kumimoji="1" lang="en-US" altLang="ja-JP" dirty="0" smtClean="0"/>
              <a:t>(Z &gt;2).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6565"/>
            <a:ext cx="4572000" cy="426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90489"/>
            <a:ext cx="4248472" cy="387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2843808" y="548680"/>
            <a:ext cx="258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Structure and Size of CHD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491504" y="368982"/>
          <a:ext cx="8160991" cy="6120036"/>
        </p:xfrm>
        <a:graphic>
          <a:graphicData uri="http://schemas.openxmlformats.org/presentationml/2006/ole">
            <p:oleObj spid="_x0000_s60419" name="プレゼンテーション" r:id="rId3" imgW="4559300" imgH="3429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0179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F0FA78-1357-416C-B383-08446A4EC7F5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50181" name="Text Box 2"/>
          <p:cNvSpPr txBox="1">
            <a:spLocks noChangeArrowheads="1"/>
          </p:cNvSpPr>
          <p:nvPr/>
        </p:nvSpPr>
        <p:spPr bwMode="auto">
          <a:xfrm>
            <a:off x="857250" y="130175"/>
            <a:ext cx="3462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3333FF"/>
                </a:solidFill>
                <a:latin typeface="Comic Sans MS" pitchFamily="66" charset="0"/>
              </a:rPr>
              <a:t>CALET Overview</a:t>
            </a:r>
          </a:p>
        </p:txBody>
      </p:sp>
      <p:sp>
        <p:nvSpPr>
          <p:cNvPr id="50182" name="Text Box 3"/>
          <p:cNvSpPr txBox="1">
            <a:spLocks noChangeArrowheads="1"/>
          </p:cNvSpPr>
          <p:nvPr/>
        </p:nvSpPr>
        <p:spPr bwMode="auto">
          <a:xfrm>
            <a:off x="214313" y="785813"/>
            <a:ext cx="4572000" cy="20256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1900"/>
              </a:lnSpc>
              <a:buFont typeface="Wingdings" pitchFamily="2" charset="2"/>
              <a:buChar char="p"/>
            </a:pPr>
            <a:r>
              <a:rPr lang="en-US" altLang="ja-JP" sz="14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  <a:latin typeface="Comic Sans MS" pitchFamily="66" charset="0"/>
              </a:rPr>
              <a:t>Observation</a:t>
            </a:r>
            <a:endParaRPr lang="en-US" altLang="ja-JP" b="1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Electrons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 -20,000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endParaRPr lang="en-US" altLang="ja-JP" sz="1400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Gamma-rays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10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 -10,000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(GRB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&gt; 1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+ Gamma-ray Bursts : 7 keV-20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MeV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Protons, Heavy Nuclei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several 10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-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1000TeV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( per particle)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Solar Particles and Modulated Particles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   in Solar System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</a:t>
            </a:r>
            <a:r>
              <a:rPr lang="ja-JP" altLang="en-US" sz="14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GeV-10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(Electrons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50184" name="テキスト ボックス 123"/>
          <p:cNvSpPr txBox="1">
            <a:spLocks noChangeArrowheads="1"/>
          </p:cNvSpPr>
          <p:nvPr/>
        </p:nvSpPr>
        <p:spPr bwMode="auto">
          <a:xfrm>
            <a:off x="4857750" y="285728"/>
            <a:ext cx="4286250" cy="322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buFont typeface="Wingdings" pitchFamily="2" charset="2"/>
              <a:buChar char="p"/>
            </a:pPr>
            <a:r>
              <a:rPr lang="en-US" altLang="ja-JP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  <a:latin typeface="Comic Sans MS" pitchFamily="66" charset="0"/>
              </a:rPr>
              <a:t>Instrument</a:t>
            </a:r>
            <a:r>
              <a:rPr lang="en-US" altLang="ja-JP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US" altLang="ja-JP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High Energy Electron and Gamma- Ray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Telescope Consisted of :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- Imaging Calorimeter </a:t>
            </a:r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(Particle ID, Direction)</a:t>
            </a:r>
          </a:p>
          <a:p>
            <a:r>
              <a:rPr lang="en-US" altLang="ja-JP" sz="1600" dirty="0">
                <a:solidFill>
                  <a:schemeClr val="hlink"/>
                </a:solidFill>
                <a:latin typeface="Comic Sans MS" pitchFamily="66" charset="0"/>
              </a:rPr>
              <a:t>     </a:t>
            </a:r>
            <a:r>
              <a:rPr lang="en-US" altLang="ja-JP" sz="1200" dirty="0">
                <a:latin typeface="Comic Sans MS" pitchFamily="66" charset="0"/>
              </a:rPr>
              <a:t>Total Thickness of Tungsten (W) </a:t>
            </a:r>
            <a:r>
              <a:rPr lang="ja-JP" altLang="en-US" sz="1200" dirty="0">
                <a:latin typeface="Comic Sans MS" pitchFamily="66" charset="0"/>
              </a:rPr>
              <a:t>：　</a:t>
            </a:r>
            <a:r>
              <a:rPr lang="en-US" altLang="ja-JP" sz="1200" dirty="0">
                <a:latin typeface="Comic Sans MS" pitchFamily="66" charset="0"/>
              </a:rPr>
              <a:t>3 </a:t>
            </a:r>
            <a:r>
              <a:rPr lang="en-US" altLang="ja-JP" sz="1200" i="1" dirty="0">
                <a:latin typeface="Comic Sans MS" pitchFamily="66" charset="0"/>
              </a:rPr>
              <a:t>X</a:t>
            </a:r>
            <a:r>
              <a:rPr lang="en-US" altLang="ja-JP" sz="1200" i="1" baseline="-25000" dirty="0">
                <a:latin typeface="Comic Sans MS" pitchFamily="66" charset="0"/>
              </a:rPr>
              <a:t>0</a:t>
            </a:r>
          </a:p>
          <a:p>
            <a:r>
              <a:rPr lang="en-US" altLang="ja-JP" sz="1200" dirty="0">
                <a:latin typeface="Comic Sans MS" pitchFamily="66" charset="0"/>
              </a:rPr>
              <a:t>       Layer Number of </a:t>
            </a:r>
            <a:r>
              <a:rPr lang="en-US" altLang="ja-JP" sz="1200" dirty="0" err="1">
                <a:latin typeface="Comic Sans MS" pitchFamily="66" charset="0"/>
              </a:rPr>
              <a:t>Scifi</a:t>
            </a:r>
            <a:r>
              <a:rPr lang="en-US" altLang="ja-JP" sz="1200" dirty="0">
                <a:latin typeface="Comic Sans MS" pitchFamily="66" charset="0"/>
              </a:rPr>
              <a:t> Belts</a:t>
            </a:r>
            <a:r>
              <a:rPr lang="ja-JP" altLang="en-US" sz="1200" dirty="0">
                <a:latin typeface="Comic Sans MS" pitchFamily="66" charset="0"/>
              </a:rPr>
              <a:t>：  </a:t>
            </a:r>
            <a:r>
              <a:rPr lang="en-US" altLang="ja-JP" sz="1200" dirty="0">
                <a:latin typeface="Comic Sans MS" pitchFamily="66" charset="0"/>
              </a:rPr>
              <a:t>8 Layers ×2(X,Y</a:t>
            </a:r>
            <a:r>
              <a:rPr lang="en-US" altLang="ja-JP" sz="1200" dirty="0" smtClean="0">
                <a:latin typeface="Comic Sans MS" pitchFamily="66" charset="0"/>
              </a:rPr>
              <a:t>)</a:t>
            </a:r>
            <a:endParaRPr lang="en-US" altLang="ja-JP" sz="1600" dirty="0">
              <a:solidFill>
                <a:schemeClr val="hlink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- Total Absorption Calorimeter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   </a:t>
            </a:r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(Energy Measurement, Particle ID)</a:t>
            </a:r>
          </a:p>
          <a:p>
            <a:r>
              <a:rPr lang="en-US" altLang="ja-JP" sz="1200" b="1" dirty="0">
                <a:solidFill>
                  <a:schemeClr val="hlink"/>
                </a:solidFill>
                <a:latin typeface="Comic Sans MS" pitchFamily="66" charset="0"/>
              </a:rPr>
              <a:t>     </a:t>
            </a:r>
            <a:r>
              <a:rPr lang="en-US" altLang="ja-JP" sz="1200" dirty="0">
                <a:latin typeface="Comic Sans MS" pitchFamily="66" charset="0"/>
              </a:rPr>
              <a:t>PWO</a:t>
            </a:r>
            <a:r>
              <a:rPr lang="ja-JP" altLang="en-US" sz="1200" dirty="0">
                <a:latin typeface="Comic Sans MS" pitchFamily="66" charset="0"/>
              </a:rPr>
              <a:t>　</a:t>
            </a:r>
            <a:r>
              <a:rPr lang="en-US" altLang="ja-JP" sz="1200" dirty="0">
                <a:latin typeface="Comic Sans MS" pitchFamily="66" charset="0"/>
              </a:rPr>
              <a:t>20mm</a:t>
            </a:r>
            <a:r>
              <a:rPr lang="ja-JP" altLang="en-US" sz="1200" dirty="0" err="1" smtClean="0">
                <a:latin typeface="Comic Sans MS" pitchFamily="66" charset="0"/>
              </a:rPr>
              <a:t>ｘ</a:t>
            </a:r>
            <a:r>
              <a:rPr lang="en-US" altLang="ja-JP" sz="1200" dirty="0" smtClean="0">
                <a:latin typeface="Comic Sans MS" pitchFamily="66" charset="0"/>
              </a:rPr>
              <a:t>19mm</a:t>
            </a:r>
            <a:r>
              <a:rPr lang="ja-JP" altLang="en-US" sz="1200" dirty="0" err="1">
                <a:latin typeface="Comic Sans MS" pitchFamily="66" charset="0"/>
              </a:rPr>
              <a:t>ｘ</a:t>
            </a:r>
            <a:r>
              <a:rPr lang="en-US" altLang="ja-JP" sz="1200" dirty="0" smtClean="0">
                <a:latin typeface="Comic Sans MS" pitchFamily="66" charset="0"/>
              </a:rPr>
              <a:t>326mm</a:t>
            </a:r>
            <a:endParaRPr lang="ja-JP" altLang="en-US" sz="1200" dirty="0">
              <a:latin typeface="Comic Sans MS" pitchFamily="66" charset="0"/>
            </a:endParaRPr>
          </a:p>
          <a:p>
            <a:r>
              <a:rPr lang="ja-JP" altLang="en-US" sz="1200" dirty="0">
                <a:latin typeface="Comic Sans MS" pitchFamily="66" charset="0"/>
              </a:rPr>
              <a:t>　    </a:t>
            </a:r>
            <a:r>
              <a:rPr lang="en-US" altLang="ja-JP" sz="1200" dirty="0">
                <a:latin typeface="Comic Sans MS" pitchFamily="66" charset="0"/>
              </a:rPr>
              <a:t>Total </a:t>
            </a:r>
            <a:r>
              <a:rPr lang="en-US" altLang="ja-JP" sz="1200" dirty="0" smtClean="0">
                <a:latin typeface="Comic Sans MS" pitchFamily="66" charset="0"/>
              </a:rPr>
              <a:t>Depth </a:t>
            </a:r>
            <a:r>
              <a:rPr lang="en-US" altLang="ja-JP" sz="1200" dirty="0">
                <a:latin typeface="Comic Sans MS" pitchFamily="66" charset="0"/>
              </a:rPr>
              <a:t>of PWO</a:t>
            </a:r>
            <a:r>
              <a:rPr lang="ja-JP" altLang="en-US" sz="1200" dirty="0">
                <a:latin typeface="Comic Sans MS" pitchFamily="66" charset="0"/>
              </a:rPr>
              <a:t>： </a:t>
            </a:r>
            <a:r>
              <a:rPr lang="en-US" altLang="ja-JP" sz="1200" dirty="0">
                <a:latin typeface="Comic Sans MS" pitchFamily="66" charset="0"/>
              </a:rPr>
              <a:t>27 </a:t>
            </a:r>
            <a:r>
              <a:rPr lang="en-US" altLang="ja-JP" sz="1200" i="1" dirty="0">
                <a:latin typeface="Comic Sans MS" pitchFamily="66" charset="0"/>
              </a:rPr>
              <a:t>X</a:t>
            </a:r>
            <a:r>
              <a:rPr lang="en-US" altLang="ja-JP" sz="1200" i="1" baseline="-25000" dirty="0">
                <a:latin typeface="Comic Sans MS" pitchFamily="66" charset="0"/>
              </a:rPr>
              <a:t>0</a:t>
            </a:r>
            <a:r>
              <a:rPr lang="en-US" altLang="ja-JP" sz="1200" dirty="0">
                <a:latin typeface="Comic Sans MS" pitchFamily="66" charset="0"/>
              </a:rPr>
              <a:t>  (24cm</a:t>
            </a:r>
            <a:r>
              <a:rPr lang="en-US" altLang="ja-JP" sz="1200" dirty="0" smtClean="0">
                <a:latin typeface="Comic Sans MS" pitchFamily="66" charset="0"/>
              </a:rPr>
              <a:t>)</a:t>
            </a:r>
            <a:endParaRPr lang="en-US" altLang="ja-JP" sz="1400" b="1" dirty="0">
              <a:solidFill>
                <a:schemeClr val="hlink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n-US" altLang="ja-JP" sz="1400" b="1" dirty="0">
                <a:latin typeface="Comic Sans MS" pitchFamily="66" charset="0"/>
              </a:rPr>
              <a:t> </a:t>
            </a:r>
            <a:r>
              <a:rPr lang="en-US" altLang="ja-JP" sz="1400" b="1" dirty="0" smtClean="0">
                <a:solidFill>
                  <a:schemeClr val="accent2"/>
                </a:solidFill>
                <a:latin typeface="Comic Sans MS" pitchFamily="66" charset="0"/>
              </a:rPr>
              <a:t>Charge Detector (with Italy)</a:t>
            </a:r>
            <a:endParaRPr lang="en-US" altLang="ja-JP" sz="1400" b="1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    (Charge </a:t>
            </a:r>
            <a:r>
              <a:rPr lang="en-US" altLang="ja-JP" sz="1400" b="1" dirty="0" smtClean="0">
                <a:solidFill>
                  <a:schemeClr val="hlink"/>
                </a:solidFill>
                <a:latin typeface="Comic Sans MS" pitchFamily="66" charset="0"/>
              </a:rPr>
              <a:t>Measurement in Z=1-30)</a:t>
            </a:r>
            <a:endParaRPr lang="en-US" altLang="ja-JP" sz="1400" b="1" dirty="0">
              <a:solidFill>
                <a:schemeClr val="hlink"/>
              </a:solidFill>
              <a:latin typeface="Comic Sans MS" pitchFamily="66" charset="0"/>
            </a:endParaRPr>
          </a:p>
          <a:p>
            <a:r>
              <a:rPr lang="en-US" altLang="ja-JP" sz="1200" dirty="0">
                <a:latin typeface="Comic Sans MS" pitchFamily="66" charset="0"/>
              </a:rPr>
              <a:t>       </a:t>
            </a:r>
            <a:r>
              <a:rPr lang="en-US" altLang="ja-JP" sz="1200" dirty="0" smtClean="0">
                <a:latin typeface="Comic Sans MS" pitchFamily="66" charset="0"/>
              </a:rPr>
              <a:t>Plastic </a:t>
            </a:r>
            <a:r>
              <a:rPr lang="en-US" altLang="ja-JP" sz="1200" dirty="0" err="1" smtClean="0">
                <a:latin typeface="Comic Sans MS" pitchFamily="66" charset="0"/>
              </a:rPr>
              <a:t>Scintillator</a:t>
            </a:r>
            <a:r>
              <a:rPr lang="en-US" altLang="ja-JP" sz="1200" dirty="0" smtClean="0">
                <a:latin typeface="Comic Sans MS" pitchFamily="66" charset="0"/>
              </a:rPr>
              <a:t> 32mmx450mmx10mm (TBD)</a:t>
            </a:r>
            <a:endParaRPr lang="en-US" altLang="ja-JP" sz="1200" dirty="0">
              <a:latin typeface="Comic Sans MS" pitchFamily="66" charset="0"/>
            </a:endParaRPr>
          </a:p>
          <a:p>
            <a:r>
              <a:rPr lang="en-US" altLang="ja-JP" sz="1200" dirty="0">
                <a:latin typeface="Comic Sans MS" pitchFamily="66" charset="0"/>
              </a:rPr>
              <a:t>       2 Layers with a coverage of </a:t>
            </a:r>
            <a:r>
              <a:rPr lang="en-US" altLang="ja-JP" sz="1200" dirty="0" smtClean="0">
                <a:latin typeface="Comic Sans MS" pitchFamily="66" charset="0"/>
              </a:rPr>
              <a:t>45 x45 </a:t>
            </a:r>
            <a:r>
              <a:rPr lang="en-US" altLang="ja-JP" sz="1200" dirty="0">
                <a:latin typeface="Comic Sans MS" pitchFamily="66" charset="0"/>
              </a:rPr>
              <a:t>cm</a:t>
            </a:r>
            <a:r>
              <a:rPr lang="en-US" altLang="ja-JP" sz="1200" baseline="30000" dirty="0">
                <a:latin typeface="Comic Sans MS" pitchFamily="66" charset="0"/>
              </a:rPr>
              <a:t>2</a:t>
            </a:r>
          </a:p>
          <a:p>
            <a:endParaRPr lang="en-US" altLang="ja-JP" sz="14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pic>
        <p:nvPicPr>
          <p:cNvPr id="50185" name="Picture 1" descr="C:\Documents and Settings\torii\デスクトップ\図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143250"/>
            <a:ext cx="4643438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6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2838" y="3571875"/>
            <a:ext cx="42211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6588224" y="3823156"/>
            <a:ext cx="171393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 smtClean="0"/>
              <a:t>CHD ( Size </a:t>
            </a:r>
            <a:r>
              <a:rPr lang="en-US" altLang="ja-JP" sz="1050" dirty="0" err="1" smtClean="0"/>
              <a:t>wlll</a:t>
            </a:r>
            <a:r>
              <a:rPr lang="en-US" altLang="ja-JP" sz="1050" dirty="0" smtClean="0"/>
              <a:t> be modified )</a:t>
            </a:r>
            <a:endParaRPr kumimoji="1" lang="ja-JP" altLang="en-US" sz="105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04048" y="3717032"/>
            <a:ext cx="45397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 smtClean="0"/>
              <a:t>CHD </a:t>
            </a:r>
            <a:endParaRPr kumimoji="1" lang="ja-JP" alt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232025"/>
            <a:ext cx="4929187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6BB82-597E-4C71-88A9-27138346E8C0}" type="slidenum">
              <a:rPr lang="en-US" altLang="ja-JP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51206" name="Text Box 10"/>
          <p:cNvSpPr txBox="1">
            <a:spLocks noChangeArrowheads="1"/>
          </p:cNvSpPr>
          <p:nvPr/>
        </p:nvSpPr>
        <p:spPr bwMode="auto">
          <a:xfrm>
            <a:off x="71438" y="714375"/>
            <a:ext cx="5429256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b="1" dirty="0">
                <a:latin typeface="Comic Sans MS" pitchFamily="66" charset="0"/>
              </a:rPr>
              <a:t>The CALET mission instrument </a:t>
            </a:r>
            <a:r>
              <a:rPr lang="en-US" altLang="ja-JP" b="1" dirty="0" smtClean="0">
                <a:latin typeface="Comic Sans MS" pitchFamily="66" charset="0"/>
              </a:rPr>
              <a:t> satisfies </a:t>
            </a:r>
            <a:r>
              <a:rPr lang="en-US" altLang="ja-JP" b="1" dirty="0">
                <a:latin typeface="Comic Sans MS" pitchFamily="66" charset="0"/>
              </a:rPr>
              <a:t>the requirements as a standard payload in size, weight, power, telemetry etc. for launching by HTV and </a:t>
            </a:r>
            <a:r>
              <a:rPr lang="en-US" altLang="ja-JP" b="1" dirty="0" smtClean="0">
                <a:latin typeface="Comic Sans MS" pitchFamily="66" charset="0"/>
              </a:rPr>
              <a:t>for observation </a:t>
            </a:r>
            <a:r>
              <a:rPr lang="en-US" altLang="ja-JP" b="1" dirty="0">
                <a:latin typeface="Comic Sans MS" pitchFamily="66" charset="0"/>
              </a:rPr>
              <a:t>at JEM/EF</a:t>
            </a:r>
            <a:r>
              <a:rPr lang="en-US" altLang="ja-JP" b="1" dirty="0">
                <a:solidFill>
                  <a:srgbClr val="FFC000"/>
                </a:solidFill>
                <a:latin typeface="Comic Sans MS" pitchFamily="66" charset="0"/>
              </a:rPr>
              <a:t>.</a:t>
            </a:r>
          </a:p>
        </p:txBody>
      </p:sp>
      <p:cxnSp>
        <p:nvCxnSpPr>
          <p:cNvPr id="37" name="直線矢印コネクタ 36"/>
          <p:cNvCxnSpPr/>
          <p:nvPr/>
        </p:nvCxnSpPr>
        <p:spPr>
          <a:xfrm rot="16200000" flipH="1">
            <a:off x="785813" y="3738563"/>
            <a:ext cx="823912" cy="6778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rot="5400000">
            <a:off x="3892550" y="3465513"/>
            <a:ext cx="358775" cy="28575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rot="16200000" flipV="1">
            <a:off x="1603698" y="5245174"/>
            <a:ext cx="642938" cy="3492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0" name="Text Box 4"/>
          <p:cNvSpPr txBox="1">
            <a:spLocks noChangeArrowheads="1"/>
          </p:cNvSpPr>
          <p:nvPr/>
        </p:nvSpPr>
        <p:spPr bwMode="auto">
          <a:xfrm>
            <a:off x="2143125" y="71438"/>
            <a:ext cx="4857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>
                <a:latin typeface="Comic Sans MS" pitchFamily="66" charset="0"/>
              </a:rPr>
              <a:t>CALET System Design</a:t>
            </a:r>
          </a:p>
        </p:txBody>
      </p:sp>
      <p:pic>
        <p:nvPicPr>
          <p:cNvPr id="512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960438"/>
            <a:ext cx="3500438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2" name="Oval 23"/>
          <p:cNvSpPr>
            <a:spLocks noChangeArrowheads="1"/>
          </p:cNvSpPr>
          <p:nvPr/>
        </p:nvSpPr>
        <p:spPr bwMode="auto">
          <a:xfrm>
            <a:off x="7286625" y="2997200"/>
            <a:ext cx="714375" cy="642938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3" name="Text Box 24"/>
          <p:cNvSpPr txBox="1">
            <a:spLocks noChangeArrowheads="1"/>
          </p:cNvSpPr>
          <p:nvPr/>
        </p:nvSpPr>
        <p:spPr bwMode="auto">
          <a:xfrm>
            <a:off x="7929563" y="3354388"/>
            <a:ext cx="48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b="1">
                <a:solidFill>
                  <a:srgbClr val="FFFF00"/>
                </a:solidFill>
                <a:latin typeface="ＭＳ Ｐゴシック" pitchFamily="50" charset="-128"/>
              </a:rPr>
              <a:t>＃９</a:t>
            </a:r>
          </a:p>
        </p:txBody>
      </p:sp>
      <p:sp>
        <p:nvSpPr>
          <p:cNvPr id="51214" name="Text Box 25"/>
          <p:cNvSpPr txBox="1">
            <a:spLocks noChangeArrowheads="1"/>
          </p:cNvSpPr>
          <p:nvPr/>
        </p:nvSpPr>
        <p:spPr bwMode="auto">
          <a:xfrm>
            <a:off x="3714750" y="3143250"/>
            <a:ext cx="1330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B050"/>
                </a:solidFill>
                <a:latin typeface="Comic Sans MS" pitchFamily="66" charset="0"/>
              </a:rPr>
              <a:t>Calorimeter</a:t>
            </a:r>
          </a:p>
        </p:txBody>
      </p:sp>
      <p:sp>
        <p:nvSpPr>
          <p:cNvPr id="51215" name="Text Box 26"/>
          <p:cNvSpPr txBox="1">
            <a:spLocks noChangeArrowheads="1"/>
          </p:cNvSpPr>
          <p:nvPr/>
        </p:nvSpPr>
        <p:spPr bwMode="auto">
          <a:xfrm>
            <a:off x="2428875" y="2286000"/>
            <a:ext cx="2789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Comic Sans MS" pitchFamily="66" charset="0"/>
              </a:rPr>
              <a:t>Gamma-ray Burst Monitor</a:t>
            </a:r>
          </a:p>
        </p:txBody>
      </p:sp>
      <p:sp>
        <p:nvSpPr>
          <p:cNvPr id="51216" name="Text Box 27"/>
          <p:cNvSpPr txBox="1">
            <a:spLocks noChangeArrowheads="1"/>
          </p:cNvSpPr>
          <p:nvPr/>
        </p:nvSpPr>
        <p:spPr bwMode="auto">
          <a:xfrm>
            <a:off x="214313" y="2286000"/>
            <a:ext cx="15128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7030A0"/>
                </a:solidFill>
                <a:latin typeface="Comic Sans MS" pitchFamily="66" charset="0"/>
              </a:rPr>
              <a:t>Star Tracker</a:t>
            </a:r>
          </a:p>
        </p:txBody>
      </p:sp>
      <p:sp>
        <p:nvSpPr>
          <p:cNvPr id="51217" name="Text Box 28"/>
          <p:cNvSpPr txBox="1">
            <a:spLocks noChangeArrowheads="1"/>
          </p:cNvSpPr>
          <p:nvPr/>
        </p:nvSpPr>
        <p:spPr bwMode="auto">
          <a:xfrm>
            <a:off x="179512" y="5517232"/>
            <a:ext cx="2517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rgbClr val="C00000"/>
                </a:solidFill>
                <a:latin typeface="Comic Sans MS" pitchFamily="66" charset="0"/>
              </a:rPr>
              <a:t>Mission Data Controller</a:t>
            </a:r>
          </a:p>
        </p:txBody>
      </p:sp>
      <p:sp>
        <p:nvSpPr>
          <p:cNvPr id="51218" name="Text Box 29"/>
          <p:cNvSpPr txBox="1">
            <a:spLocks noChangeArrowheads="1"/>
          </p:cNvSpPr>
          <p:nvPr/>
        </p:nvSpPr>
        <p:spPr bwMode="auto">
          <a:xfrm>
            <a:off x="5357813" y="3906838"/>
            <a:ext cx="3929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/>
              <a:t>Field of View (45 degrees from the zenith)</a:t>
            </a:r>
          </a:p>
        </p:txBody>
      </p:sp>
      <p:pic>
        <p:nvPicPr>
          <p:cNvPr id="51219" name="Picture 30" descr="CALET_09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0838" y="4225925"/>
            <a:ext cx="35464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0" name="テキスト ボックス 25"/>
          <p:cNvSpPr txBox="1">
            <a:spLocks noChangeArrowheads="1"/>
          </p:cNvSpPr>
          <p:nvPr/>
        </p:nvSpPr>
        <p:spPr bwMode="auto">
          <a:xfrm>
            <a:off x="5857875" y="642938"/>
            <a:ext cx="27035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JEM/EF &amp; the CALET Port</a:t>
            </a:r>
            <a:endParaRPr lang="ja-JP" altLang="en-US" sz="1600" b="1"/>
          </a:p>
        </p:txBody>
      </p:sp>
      <p:cxnSp>
        <p:nvCxnSpPr>
          <p:cNvPr id="29" name="直線矢印コネクタ 28"/>
          <p:cNvCxnSpPr/>
          <p:nvPr/>
        </p:nvCxnSpPr>
        <p:spPr>
          <a:xfrm rot="16200000" flipH="1">
            <a:off x="750094" y="2750344"/>
            <a:ext cx="357188" cy="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5400000" flipH="1" flipV="1">
            <a:off x="1518444" y="5196682"/>
            <a:ext cx="534987" cy="28575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10800000" flipV="1">
            <a:off x="2465388" y="2595563"/>
            <a:ext cx="500062" cy="214312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24" name="テキスト ボックス 54"/>
          <p:cNvSpPr txBox="1">
            <a:spLocks noChangeArrowheads="1"/>
          </p:cNvSpPr>
          <p:nvPr/>
        </p:nvSpPr>
        <p:spPr bwMode="auto">
          <a:xfrm>
            <a:off x="1857375" y="1857375"/>
            <a:ext cx="190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CALET Payload</a:t>
            </a:r>
            <a:endParaRPr lang="ja-JP" altLang="en-US" b="1"/>
          </a:p>
        </p:txBody>
      </p:sp>
      <p:sp>
        <p:nvSpPr>
          <p:cNvPr id="51225" name="テキスト ボックス 57"/>
          <p:cNvSpPr txBox="1">
            <a:spLocks noChangeArrowheads="1"/>
          </p:cNvSpPr>
          <p:nvPr/>
        </p:nvSpPr>
        <p:spPr bwMode="auto">
          <a:xfrm>
            <a:off x="441325" y="5929313"/>
            <a:ext cx="2834531" cy="738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2060"/>
                </a:solidFill>
              </a:rPr>
              <a:t>Weight :  </a:t>
            </a:r>
            <a:r>
              <a:rPr lang="en-US" altLang="ja-JP" sz="1400" dirty="0" smtClean="0">
                <a:solidFill>
                  <a:srgbClr val="002060"/>
                </a:solidFill>
              </a:rPr>
              <a:t>   600kg</a:t>
            </a:r>
            <a:endParaRPr lang="en-US" altLang="ja-JP" sz="1400" dirty="0">
              <a:solidFill>
                <a:srgbClr val="002060"/>
              </a:solidFill>
            </a:endParaRPr>
          </a:p>
          <a:p>
            <a:r>
              <a:rPr lang="en-US" altLang="ja-JP" sz="1400" dirty="0">
                <a:solidFill>
                  <a:srgbClr val="002060"/>
                </a:solidFill>
              </a:rPr>
              <a:t>Power Consumption: </a:t>
            </a:r>
            <a:r>
              <a:rPr lang="en-US" altLang="ja-JP" sz="1400" dirty="0" smtClean="0">
                <a:solidFill>
                  <a:srgbClr val="002060"/>
                </a:solidFill>
              </a:rPr>
              <a:t>  500 W</a:t>
            </a:r>
            <a:endParaRPr lang="en-US" altLang="ja-JP" sz="1400" dirty="0">
              <a:solidFill>
                <a:srgbClr val="002060"/>
              </a:solidFill>
            </a:endParaRPr>
          </a:p>
          <a:p>
            <a:endParaRPr lang="ja-JP" altLang="en-US" sz="1400" dirty="0">
              <a:solidFill>
                <a:srgbClr val="002060"/>
              </a:solidFill>
            </a:endParaRPr>
          </a:p>
        </p:txBody>
      </p:sp>
      <p:sp>
        <p:nvSpPr>
          <p:cNvPr id="59" name="横巻き 58"/>
          <p:cNvSpPr/>
          <p:nvPr/>
        </p:nvSpPr>
        <p:spPr>
          <a:xfrm>
            <a:off x="323528" y="5877272"/>
            <a:ext cx="2520280" cy="648072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054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2055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7C78F8-E6B9-4D3B-9C38-4F06B9DA7987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1158875" y="92075"/>
            <a:ext cx="682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omic Sans MS" pitchFamily="66" charset="0"/>
              </a:rPr>
              <a:t>CALET Performance for Electron Observation </a:t>
            </a:r>
          </a:p>
        </p:txBody>
      </p:sp>
      <p:sp>
        <p:nvSpPr>
          <p:cNvPr id="2057" name="Text Box 12"/>
          <p:cNvSpPr txBox="1">
            <a:spLocks noChangeArrowheads="1"/>
          </p:cNvSpPr>
          <p:nvPr/>
        </p:nvSpPr>
        <p:spPr bwMode="auto">
          <a:xfrm>
            <a:off x="509588" y="1252538"/>
            <a:ext cx="585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SIA</a:t>
            </a:r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auto">
          <a:xfrm>
            <a:off x="481013" y="1898650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IMC</a:t>
            </a:r>
          </a:p>
        </p:txBody>
      </p:sp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395288" y="2865438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TASC</a:t>
            </a:r>
          </a:p>
        </p:txBody>
      </p:sp>
      <p:pic>
        <p:nvPicPr>
          <p:cNvPr id="2060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298575"/>
            <a:ext cx="2592388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4132263"/>
            <a:ext cx="273526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763713" y="908050"/>
            <a:ext cx="1855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Electron 100 GeV</a:t>
            </a: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1908175" y="3689350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Electron 1 TeV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5724525" y="2620963"/>
          <a:ext cx="3419475" cy="1960562"/>
        </p:xfrm>
        <a:graphic>
          <a:graphicData uri="http://schemas.openxmlformats.org/presentationml/2006/ole">
            <p:oleObj spid="_x0000_s119810" name="Acrobat Document" r:id="rId6" imgW="7213600" imgH="4508500" progId="">
              <p:embed/>
            </p:oleObj>
          </a:graphicData>
        </a:graphic>
      </p:graphicFrame>
      <p:graphicFrame>
        <p:nvGraphicFramePr>
          <p:cNvPr id="2051" name="Object 20"/>
          <p:cNvGraphicFramePr>
            <a:graphicFrameLocks noChangeAspect="1"/>
          </p:cNvGraphicFramePr>
          <p:nvPr/>
        </p:nvGraphicFramePr>
        <p:xfrm>
          <a:off x="5795963" y="4506913"/>
          <a:ext cx="3348037" cy="2090737"/>
        </p:xfrm>
        <a:graphic>
          <a:graphicData uri="http://schemas.openxmlformats.org/presentationml/2006/ole">
            <p:oleObj spid="_x0000_s119811" name="Acrobat Document" r:id="rId7" imgW="7213600" imgH="4508500" progId="">
              <p:embed/>
            </p:oleObj>
          </a:graphicData>
        </a:graphic>
      </p:graphicFrame>
      <p:graphicFrame>
        <p:nvGraphicFramePr>
          <p:cNvPr id="2052" name="Object 2"/>
          <p:cNvGraphicFramePr>
            <a:graphicFrameLocks noChangeAspect="1"/>
          </p:cNvGraphicFramePr>
          <p:nvPr/>
        </p:nvGraphicFramePr>
        <p:xfrm>
          <a:off x="5867400" y="620713"/>
          <a:ext cx="2881313" cy="2068512"/>
        </p:xfrm>
        <a:graphic>
          <a:graphicData uri="http://schemas.openxmlformats.org/presentationml/2006/ole">
            <p:oleObj spid="_x0000_s119812" name="Acrobat Document" r:id="rId8" imgW="7213600" imgH="5181600" progId="">
              <p:embed/>
            </p:oleObj>
          </a:graphicData>
        </a:graphic>
      </p:graphicFrame>
      <p:sp>
        <p:nvSpPr>
          <p:cNvPr id="2064" name="Text Box 23"/>
          <p:cNvSpPr txBox="1">
            <a:spLocks noChangeArrowheads="1"/>
          </p:cNvSpPr>
          <p:nvPr/>
        </p:nvSpPr>
        <p:spPr bwMode="auto">
          <a:xfrm>
            <a:off x="4572000" y="908050"/>
            <a:ext cx="13604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Geometrical</a:t>
            </a:r>
          </a:p>
          <a:p>
            <a:r>
              <a:rPr lang="en-US" altLang="ja-JP" sz="1600" b="1"/>
              <a:t>Factor</a:t>
            </a:r>
          </a:p>
          <a:p>
            <a:r>
              <a:rPr lang="en-US" altLang="ja-JP" sz="1600" b="1"/>
              <a:t>(Blue Mark)</a:t>
            </a:r>
          </a:p>
        </p:txBody>
      </p:sp>
      <p:sp>
        <p:nvSpPr>
          <p:cNvPr id="2065" name="Text Box 24"/>
          <p:cNvSpPr txBox="1">
            <a:spLocks noChangeArrowheads="1"/>
          </p:cNvSpPr>
          <p:nvPr/>
        </p:nvSpPr>
        <p:spPr bwMode="auto">
          <a:xfrm>
            <a:off x="4572000" y="2852738"/>
            <a:ext cx="1144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Detection</a:t>
            </a:r>
          </a:p>
          <a:p>
            <a:r>
              <a:rPr lang="en-US" altLang="ja-JP" sz="1600" b="1"/>
              <a:t>Efficiency</a:t>
            </a:r>
          </a:p>
        </p:txBody>
      </p:sp>
      <p:sp>
        <p:nvSpPr>
          <p:cNvPr id="2066" name="Text Box 25"/>
          <p:cNvSpPr txBox="1">
            <a:spLocks noChangeArrowheads="1"/>
          </p:cNvSpPr>
          <p:nvPr/>
        </p:nvSpPr>
        <p:spPr bwMode="auto">
          <a:xfrm>
            <a:off x="4572000" y="4724400"/>
            <a:ext cx="1233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Energy </a:t>
            </a:r>
          </a:p>
          <a:p>
            <a:r>
              <a:rPr lang="en-US" altLang="ja-JP" sz="1600" b="1"/>
              <a:t>Resolution</a:t>
            </a:r>
          </a:p>
        </p:txBody>
      </p:sp>
      <p:sp>
        <p:nvSpPr>
          <p:cNvPr id="2067" name="Text Box 26"/>
          <p:cNvSpPr txBox="1">
            <a:spLocks noChangeArrowheads="1"/>
          </p:cNvSpPr>
          <p:nvPr/>
        </p:nvSpPr>
        <p:spPr bwMode="auto">
          <a:xfrm>
            <a:off x="7072313" y="53927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~2%</a:t>
            </a:r>
          </a:p>
        </p:txBody>
      </p:sp>
      <p:sp>
        <p:nvSpPr>
          <p:cNvPr id="2068" name="テキスト ボックス 19"/>
          <p:cNvSpPr txBox="1">
            <a:spLocks noChangeArrowheads="1"/>
          </p:cNvSpPr>
          <p:nvPr/>
        </p:nvSpPr>
        <p:spPr bwMode="auto">
          <a:xfrm>
            <a:off x="4071938" y="6000750"/>
            <a:ext cx="196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2060"/>
                </a:solidFill>
              </a:rPr>
              <a:t>See Poster for details</a:t>
            </a:r>
          </a:p>
          <a:p>
            <a:r>
              <a:rPr lang="en-US" altLang="ja-JP" sz="1400">
                <a:solidFill>
                  <a:srgbClr val="002060"/>
                </a:solidFill>
              </a:rPr>
              <a:t>( Akaike et al.)</a:t>
            </a:r>
            <a:endParaRPr lang="ja-JP" altLang="en-US" sz="14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10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103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69E87E-957B-4225-B4B6-AD0094629928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4787900" y="3860800"/>
          <a:ext cx="4033838" cy="2897188"/>
        </p:xfrm>
        <a:graphic>
          <a:graphicData uri="http://schemas.openxmlformats.org/presentationml/2006/ole">
            <p:oleObj spid="_x0000_s120834" name="Acrobat Document" r:id="rId4" imgW="7213600" imgH="5181600" progId="">
              <p:embed/>
            </p:oleObj>
          </a:graphicData>
        </a:graphic>
      </p:graphicFrame>
      <p:graphicFrame>
        <p:nvGraphicFramePr>
          <p:cNvPr id="4099" name="Object 9"/>
          <p:cNvGraphicFramePr>
            <a:graphicFrameLocks noChangeAspect="1"/>
          </p:cNvGraphicFramePr>
          <p:nvPr/>
        </p:nvGraphicFramePr>
        <p:xfrm>
          <a:off x="4787900" y="1341438"/>
          <a:ext cx="4032250" cy="2516187"/>
        </p:xfrm>
        <a:graphic>
          <a:graphicData uri="http://schemas.openxmlformats.org/presentationml/2006/ole">
            <p:oleObj spid="_x0000_s120835" name="Acrobat Document" r:id="rId5" imgW="7213600" imgH="4508500" progId="">
              <p:embed/>
            </p:oleObj>
          </a:graphicData>
        </a:graphic>
      </p:graphicFrame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6877050" y="4365625"/>
            <a:ext cx="1655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/>
              <a:t>Gamma-ray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79388" y="2363788"/>
          <a:ext cx="4392612" cy="3152775"/>
        </p:xfrm>
        <a:graphic>
          <a:graphicData uri="http://schemas.openxmlformats.org/presentationml/2006/ole">
            <p:oleObj spid="_x0000_s120836" name="Acrobat Document" r:id="rId6" imgW="7213600" imgH="5181600" progId="">
              <p:embed/>
            </p:oleObj>
          </a:graphicData>
        </a:graphic>
      </p:graphicFrame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1158875" y="260350"/>
            <a:ext cx="732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omic Sans MS" pitchFamily="66" charset="0"/>
              </a:rPr>
              <a:t>CALET Performance for Electron Observation (2) </a:t>
            </a:r>
          </a:p>
        </p:txBody>
      </p:sp>
      <p:sp>
        <p:nvSpPr>
          <p:cNvPr id="4106" name="Text Box 20"/>
          <p:cNvSpPr txBox="1">
            <a:spLocks noChangeArrowheads="1"/>
          </p:cNvSpPr>
          <p:nvPr/>
        </p:nvSpPr>
        <p:spPr bwMode="auto">
          <a:xfrm>
            <a:off x="5220072" y="980728"/>
            <a:ext cx="3650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Angular </a:t>
            </a:r>
            <a:r>
              <a:rPr lang="en-US" altLang="ja-JP" b="1" dirty="0" smtClean="0"/>
              <a:t>Resolution </a:t>
            </a:r>
            <a:r>
              <a:rPr lang="en-US" altLang="ja-JP" b="1" i="1" dirty="0" smtClean="0"/>
              <a:t>( to be updated)</a:t>
            </a:r>
            <a:r>
              <a:rPr lang="en-US" altLang="ja-JP" b="1" i="1" dirty="0" smtClean="0">
                <a:solidFill>
                  <a:srgbClr val="FFFF00"/>
                </a:solidFill>
              </a:rPr>
              <a:t> </a:t>
            </a:r>
            <a:endParaRPr lang="en-US" altLang="ja-JP" b="1" i="1" dirty="0">
              <a:solidFill>
                <a:srgbClr val="FFFF00"/>
              </a:solidFill>
            </a:endParaRPr>
          </a:p>
        </p:txBody>
      </p:sp>
      <p:sp>
        <p:nvSpPr>
          <p:cNvPr id="4107" name="Text Box 21"/>
          <p:cNvSpPr txBox="1">
            <a:spLocks noChangeArrowheads="1"/>
          </p:cNvSpPr>
          <p:nvPr/>
        </p:nvSpPr>
        <p:spPr bwMode="auto">
          <a:xfrm>
            <a:off x="7235825" y="1628775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Electron</a:t>
            </a:r>
          </a:p>
        </p:txBody>
      </p:sp>
      <p:sp>
        <p:nvSpPr>
          <p:cNvPr id="4108" name="Text Box 22"/>
          <p:cNvSpPr txBox="1">
            <a:spLocks noChangeArrowheads="1"/>
          </p:cNvSpPr>
          <p:nvPr/>
        </p:nvSpPr>
        <p:spPr bwMode="auto">
          <a:xfrm>
            <a:off x="233363" y="1557338"/>
            <a:ext cx="4338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SΩ ( for electrons)</a:t>
            </a:r>
            <a:r>
              <a:rPr lang="ja-JP" altLang="en-US" b="1"/>
              <a:t>　</a:t>
            </a:r>
            <a:r>
              <a:rPr lang="en-US" altLang="ja-JP" b="1"/>
              <a:t>vs  Incident Angle</a:t>
            </a:r>
          </a:p>
        </p:txBody>
      </p:sp>
      <p:sp>
        <p:nvSpPr>
          <p:cNvPr id="4109" name="Text Box 23"/>
          <p:cNvSpPr txBox="1">
            <a:spLocks noChangeArrowheads="1"/>
          </p:cNvSpPr>
          <p:nvPr/>
        </p:nvSpPr>
        <p:spPr bwMode="auto">
          <a:xfrm>
            <a:off x="2987675" y="4221163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Integral</a:t>
            </a:r>
          </a:p>
        </p:txBody>
      </p:sp>
      <p:sp>
        <p:nvSpPr>
          <p:cNvPr id="4110" name="Text Box 24"/>
          <p:cNvSpPr txBox="1">
            <a:spLocks noChangeArrowheads="1"/>
          </p:cNvSpPr>
          <p:nvPr/>
        </p:nvSpPr>
        <p:spPr bwMode="auto">
          <a:xfrm>
            <a:off x="827088" y="2205038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Differential</a:t>
            </a:r>
          </a:p>
        </p:txBody>
      </p:sp>
      <p:sp>
        <p:nvSpPr>
          <p:cNvPr id="4111" name="Line 25"/>
          <p:cNvSpPr>
            <a:spLocks noChangeShapeType="1"/>
          </p:cNvSpPr>
          <p:nvPr/>
        </p:nvSpPr>
        <p:spPr bwMode="auto">
          <a:xfrm>
            <a:off x="2354263" y="2563813"/>
            <a:ext cx="0" cy="2519362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12" name="Text Box 27"/>
          <p:cNvSpPr txBox="1">
            <a:spLocks noChangeArrowheads="1"/>
          </p:cNvSpPr>
          <p:nvPr/>
        </p:nvSpPr>
        <p:spPr bwMode="auto">
          <a:xfrm>
            <a:off x="2484438" y="2205038"/>
            <a:ext cx="1685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FF"/>
                </a:solidFill>
              </a:rPr>
              <a:t>See Blue Marks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38F87F-5058-4720-B87B-5D95AB14F731}" type="slidenum">
              <a:rPr lang="en-US" altLang="ja-JP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744538" y="188913"/>
            <a:ext cx="795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Comic Sans MS" pitchFamily="66" charset="0"/>
              </a:rPr>
              <a:t>Comparison of Detector Performance for Electrons </a:t>
            </a:r>
          </a:p>
        </p:txBody>
      </p:sp>
      <p:graphicFrame>
        <p:nvGraphicFramePr>
          <p:cNvPr id="134210" name="Group 66"/>
          <p:cNvGraphicFramePr>
            <a:graphicFrameLocks noGrp="1"/>
          </p:cNvGraphicFramePr>
          <p:nvPr/>
        </p:nvGraphicFramePr>
        <p:xfrm>
          <a:off x="214313" y="1306513"/>
          <a:ext cx="8713787" cy="5185601"/>
        </p:xfrm>
        <a:graphic>
          <a:graphicData uri="http://schemas.openxmlformats.org/drawingml/2006/table">
            <a:tbl>
              <a:tblPr/>
              <a:tblGrid>
                <a:gridCol w="1244600"/>
                <a:gridCol w="1311275"/>
                <a:gridCol w="1277937"/>
                <a:gridCol w="1384300"/>
                <a:gridCol w="2308225"/>
                <a:gridCol w="1187450"/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Detector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 Range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Resolution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e/p Selection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Key Instrument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(Thickness of CAL)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SΩT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</a:t>
                      </a:r>
                      <a:r>
                        <a:rPr kumimoji="1" lang="ja-JP" alt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２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srday)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PPB-BETS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(+BETS)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10 -1000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13%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@100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(&gt; 10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: (Lead: 9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~0.42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ATIC1+2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(+ ATIC4)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10 -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 few 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&lt;3%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( &gt;100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Thick Seg. CAL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(BGO: 22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C Targets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3.08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PAMELA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@200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Magnet+IMC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(W:16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~1.4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 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FERMI-LAT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20-1,000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5-20 %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(20-1000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-10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(20-1000GeV)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dep. GF 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Tracker+ACD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Thin Seg. CAL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(W:1.5X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+CsI:8.6X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300@TeV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(1 year)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AMS-02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(less capability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in PM model)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1-1,000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(Due to Magnet)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2.5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＠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(x 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by TRD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Magnet+IMC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+TRD+RICH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(Lead: 17X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(3year)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CALET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1-10,000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(&gt;100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IMC+Thick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Seg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. CAL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 3 X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PWO : 27 X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(5 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0" name="Text Box 77"/>
          <p:cNvSpPr txBox="1">
            <a:spLocks noChangeArrowheads="1"/>
          </p:cNvSpPr>
          <p:nvPr/>
        </p:nvSpPr>
        <p:spPr bwMode="auto">
          <a:xfrm>
            <a:off x="428625" y="620713"/>
            <a:ext cx="8553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FF00"/>
                </a:solidFill>
                <a:latin typeface="Comic Sans MS" pitchFamily="66" charset="0"/>
              </a:rPr>
              <a:t>CALET is optimized for the electron observation in  the tran-TeV region, and the </a:t>
            </a:r>
          </a:p>
          <a:p>
            <a:r>
              <a:rPr lang="en-US" altLang="ja-JP" sz="1600" b="1">
                <a:solidFill>
                  <a:srgbClr val="FFFF00"/>
                </a:solidFill>
                <a:latin typeface="Comic Sans MS" pitchFamily="66" charset="0"/>
              </a:rPr>
              <a:t>performance is best also in 10-1000 GeV</a:t>
            </a:r>
            <a:r>
              <a:rPr lang="en-US" altLang="ja-JP" sz="16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7587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7588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9F2AB2-53D4-4226-956C-D1906CA10D82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58762" y="857232"/>
            <a:ext cx="8626476" cy="5738813"/>
            <a:chOff x="163" y="482"/>
            <a:chExt cx="5434" cy="3615"/>
          </a:xfrm>
        </p:grpSpPr>
        <p:pic>
          <p:nvPicPr>
            <p:cNvPr id="67592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3" y="482"/>
              <a:ext cx="5434" cy="3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593" name="Line 10"/>
            <p:cNvSpPr>
              <a:spLocks noChangeShapeType="1"/>
            </p:cNvSpPr>
            <p:nvPr/>
          </p:nvSpPr>
          <p:spPr bwMode="auto">
            <a:xfrm flipV="1">
              <a:off x="1457" y="3361"/>
              <a:ext cx="118" cy="31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4" name="Line 11"/>
            <p:cNvSpPr>
              <a:spLocks noChangeShapeType="1"/>
            </p:cNvSpPr>
            <p:nvPr/>
          </p:nvSpPr>
          <p:spPr bwMode="auto">
            <a:xfrm flipV="1">
              <a:off x="2042" y="3406"/>
              <a:ext cx="28" cy="27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5" name="Line 13"/>
            <p:cNvSpPr>
              <a:spLocks noChangeShapeType="1"/>
            </p:cNvSpPr>
            <p:nvPr/>
          </p:nvSpPr>
          <p:spPr bwMode="auto">
            <a:xfrm>
              <a:off x="2818" y="931"/>
              <a:ext cx="152" cy="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6" name="Text Box 6"/>
            <p:cNvSpPr txBox="1">
              <a:spLocks noChangeArrowheads="1"/>
            </p:cNvSpPr>
            <p:nvPr/>
          </p:nvSpPr>
          <p:spPr bwMode="auto">
            <a:xfrm>
              <a:off x="1232" y="3703"/>
              <a:ext cx="45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b="1" dirty="0">
                  <a:latin typeface="+mn-lt"/>
                </a:rPr>
                <a:t>MAXI</a:t>
              </a:r>
            </a:p>
          </p:txBody>
        </p:sp>
        <p:sp>
          <p:nvSpPr>
            <p:cNvPr id="67597" name="Text Box 7"/>
            <p:cNvSpPr txBox="1">
              <a:spLocks noChangeArrowheads="1"/>
            </p:cNvSpPr>
            <p:nvPr/>
          </p:nvSpPr>
          <p:spPr bwMode="auto">
            <a:xfrm>
              <a:off x="1817" y="3703"/>
              <a:ext cx="58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b="1" dirty="0">
                  <a:latin typeface="+mn-lt"/>
                </a:rPr>
                <a:t>SMILES</a:t>
              </a:r>
            </a:p>
          </p:txBody>
        </p:sp>
        <p:sp>
          <p:nvSpPr>
            <p:cNvPr id="67598" name="Text Box 9"/>
            <p:cNvSpPr txBox="1">
              <a:spLocks noChangeArrowheads="1"/>
            </p:cNvSpPr>
            <p:nvPr/>
          </p:nvSpPr>
          <p:spPr bwMode="auto">
            <a:xfrm>
              <a:off x="2475" y="556"/>
              <a:ext cx="765" cy="3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+mn-lt"/>
                </a:rPr>
                <a:t> SEDA-AP </a:t>
              </a:r>
            </a:p>
            <a:p>
              <a:r>
                <a:rPr lang="en-US" altLang="ja-JP" sz="1400" b="1" dirty="0" smtClean="0">
                  <a:latin typeface="+mn-lt"/>
                </a:rPr>
                <a:t>(in  storage)</a:t>
              </a:r>
              <a:endParaRPr lang="en-US" altLang="ja-JP" sz="1400" b="1" dirty="0">
                <a:latin typeface="+mn-lt"/>
              </a:endParaRPr>
            </a:p>
          </p:txBody>
        </p:sp>
        <p:sp>
          <p:nvSpPr>
            <p:cNvPr id="67599" name="Line 15"/>
            <p:cNvSpPr>
              <a:spLocks noChangeShapeType="1"/>
            </p:cNvSpPr>
            <p:nvPr/>
          </p:nvSpPr>
          <p:spPr bwMode="auto">
            <a:xfrm flipH="1" flipV="1">
              <a:off x="3240" y="3507"/>
              <a:ext cx="91" cy="22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1" name="Text Box 8"/>
            <p:cNvSpPr txBox="1">
              <a:spLocks noChangeArrowheads="1"/>
            </p:cNvSpPr>
            <p:nvPr/>
          </p:nvSpPr>
          <p:spPr bwMode="auto">
            <a:xfrm>
              <a:off x="3240" y="3766"/>
              <a:ext cx="540" cy="1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+mn-lt"/>
                </a:rPr>
                <a:t>ICS-EF</a:t>
              </a:r>
              <a:endParaRPr lang="ja-JP" altLang="en-US" sz="1400" b="1" dirty="0">
                <a:latin typeface="+mn-lt"/>
              </a:endParaRPr>
            </a:p>
          </p:txBody>
        </p:sp>
        <p:sp>
          <p:nvSpPr>
            <p:cNvPr id="67604" name="Text Box 7"/>
            <p:cNvSpPr txBox="1">
              <a:spLocks noChangeArrowheads="1"/>
            </p:cNvSpPr>
            <p:nvPr/>
          </p:nvSpPr>
          <p:spPr bwMode="auto">
            <a:xfrm>
              <a:off x="3555" y="557"/>
              <a:ext cx="900" cy="1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+mn-lt"/>
                </a:rPr>
                <a:t>  HREP (USA)</a:t>
              </a:r>
              <a:endParaRPr lang="en-US" altLang="ja-JP" sz="1400" b="1" dirty="0">
                <a:latin typeface="+mn-lt"/>
              </a:endParaRPr>
            </a:p>
          </p:txBody>
        </p:sp>
        <p:sp>
          <p:nvSpPr>
            <p:cNvPr id="67605" name="Text Box 7"/>
            <p:cNvSpPr txBox="1">
              <a:spLocks noChangeArrowheads="1"/>
            </p:cNvSpPr>
            <p:nvPr/>
          </p:nvSpPr>
          <p:spPr bwMode="auto">
            <a:xfrm>
              <a:off x="5085" y="963"/>
              <a:ext cx="405" cy="1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400" b="1" dirty="0">
                  <a:latin typeface="+mn-lt"/>
                </a:rPr>
                <a:t>MCE</a:t>
              </a:r>
            </a:p>
          </p:txBody>
        </p:sp>
        <p:sp>
          <p:nvSpPr>
            <p:cNvPr id="67606" name="Text Box 7"/>
            <p:cNvSpPr txBox="1">
              <a:spLocks noChangeArrowheads="1"/>
            </p:cNvSpPr>
            <p:nvPr/>
          </p:nvSpPr>
          <p:spPr bwMode="auto">
            <a:xfrm>
              <a:off x="4320" y="2596"/>
              <a:ext cx="630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600" b="1" dirty="0" smtClean="0">
                  <a:latin typeface="+mn-lt"/>
                </a:rPr>
                <a:t> 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+mn-lt"/>
                </a:rPr>
                <a:t>CALET</a:t>
              </a:r>
              <a:endParaRPr lang="en-US" altLang="ja-JP" sz="1600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67607" name="Line 17"/>
            <p:cNvSpPr>
              <a:spLocks noChangeShapeType="1"/>
            </p:cNvSpPr>
            <p:nvPr/>
          </p:nvSpPr>
          <p:spPr bwMode="auto">
            <a:xfrm flipH="1" flipV="1">
              <a:off x="3960" y="796"/>
              <a:ext cx="1" cy="36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8" name="Line 17"/>
            <p:cNvSpPr>
              <a:spLocks noChangeShapeType="1"/>
            </p:cNvSpPr>
            <p:nvPr/>
          </p:nvSpPr>
          <p:spPr bwMode="auto">
            <a:xfrm flipV="1">
              <a:off x="4562" y="1066"/>
              <a:ext cx="495" cy="2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67590" name="Picture 2" descr="JAXA_logo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6225" y="15875"/>
            <a:ext cx="10461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Text Box 24"/>
          <p:cNvSpPr txBox="1">
            <a:spLocks noChangeArrowheads="1"/>
          </p:cNvSpPr>
          <p:nvPr/>
        </p:nvSpPr>
        <p:spPr bwMode="auto">
          <a:xfrm>
            <a:off x="250825" y="188913"/>
            <a:ext cx="50257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 dirty="0">
                <a:latin typeface="Comic Sans MS" pitchFamily="66" charset="0"/>
              </a:rPr>
              <a:t>Future Plan of JEM/EF </a:t>
            </a:r>
            <a:r>
              <a:rPr lang="en-US" altLang="ja-JP" sz="2000" b="1" dirty="0" smtClean="0">
                <a:latin typeface="Comic Sans MS" pitchFamily="66" charset="0"/>
              </a:rPr>
              <a:t>( as of ~2013</a:t>
            </a:r>
            <a:r>
              <a:rPr lang="en-US" altLang="ja-JP" sz="2000" b="1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1878</Words>
  <Application>Microsoft Office PowerPoint</Application>
  <PresentationFormat>On-screen Show (4:3)</PresentationFormat>
  <Paragraphs>406</Paragraphs>
  <Slides>32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Office テーマ</vt:lpstr>
      <vt:lpstr>2_デザインの設定</vt:lpstr>
      <vt:lpstr>1_デザインの設定</vt:lpstr>
      <vt:lpstr>デザインの設定</vt:lpstr>
      <vt:lpstr>Textured</vt:lpstr>
      <vt:lpstr>Acrobat Document</vt:lpstr>
      <vt:lpstr>プレゼンテーション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Waseda University RISE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早稲田大学</dc:creator>
  <cp:lastModifiedBy>paolo maestro</cp:lastModifiedBy>
  <cp:revision>44</cp:revision>
  <dcterms:created xsi:type="dcterms:W3CDTF">2011-05-17T16:15:12Z</dcterms:created>
  <dcterms:modified xsi:type="dcterms:W3CDTF">2011-05-17T16:16:05Z</dcterms:modified>
</cp:coreProperties>
</file>