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7"/>
  </p:notesMasterIdLst>
  <p:handoutMasterIdLst>
    <p:handoutMasterId r:id="rId28"/>
  </p:handoutMasterIdLst>
  <p:sldIdLst>
    <p:sldId id="261" r:id="rId2"/>
    <p:sldId id="336" r:id="rId3"/>
    <p:sldId id="316" r:id="rId4"/>
    <p:sldId id="317" r:id="rId5"/>
    <p:sldId id="318" r:id="rId6"/>
    <p:sldId id="337" r:id="rId7"/>
    <p:sldId id="338" r:id="rId8"/>
    <p:sldId id="339" r:id="rId9"/>
    <p:sldId id="340" r:id="rId10"/>
    <p:sldId id="319" r:id="rId11"/>
    <p:sldId id="327" r:id="rId12"/>
    <p:sldId id="320" r:id="rId13"/>
    <p:sldId id="259" r:id="rId14"/>
    <p:sldId id="323" r:id="rId15"/>
    <p:sldId id="315" r:id="rId16"/>
    <p:sldId id="324" r:id="rId17"/>
    <p:sldId id="326" r:id="rId18"/>
    <p:sldId id="329" r:id="rId19"/>
    <p:sldId id="331" r:id="rId20"/>
    <p:sldId id="330" r:id="rId21"/>
    <p:sldId id="334" r:id="rId22"/>
    <p:sldId id="322" r:id="rId23"/>
    <p:sldId id="333" r:id="rId24"/>
    <p:sldId id="335" r:id="rId25"/>
    <p:sldId id="341" r:id="rId26"/>
  </p:sldIdLst>
  <p:sldSz cx="10688638" cy="7562850"/>
  <p:notesSz cx="9144000" cy="6858000"/>
  <p:defaultTextStyle>
    <a:defPPr>
      <a:defRPr lang="en-US"/>
    </a:defPPr>
    <a:lvl1pPr marL="0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24186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48372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72557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96742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120928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45114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69300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93486" algn="l" defTabSz="42418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744" y="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2944" y="-10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24088-6BB4-AC43-A4B5-4E987DF53001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ECC7C-5EC5-5140-8542-79F5370D0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21DF4-5772-F64E-8ACE-67E74AD6784F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FE20B-86AE-7549-BD27-CE824FBFA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24186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48372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72557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96742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20928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5114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9300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3486" algn="l" defTabSz="42418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54313" y="514350"/>
            <a:ext cx="3635375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FE20B-86AE-7549-BD27-CE824FBFA8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FE20B-86AE-7549-BD27-CE824FBFA8A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FE20B-86AE-7549-BD27-CE824FBFA8A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90"/>
            <a:ext cx="9085342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8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2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6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0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5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69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8"/>
            <a:ext cx="2404944" cy="6452932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8"/>
            <a:ext cx="7036687" cy="6452932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4"/>
            <a:ext cx="9085342" cy="1502066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241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483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25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674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092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511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693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348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8"/>
            <a:ext cx="4720815" cy="49911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8"/>
            <a:ext cx="4720815" cy="49911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90"/>
            <a:ext cx="4722671" cy="7055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186" indent="0">
              <a:buNone/>
              <a:defRPr sz="1900" b="1"/>
            </a:lvl2pPr>
            <a:lvl3pPr marL="848372" indent="0">
              <a:buNone/>
              <a:defRPr sz="1600" b="1"/>
            </a:lvl3pPr>
            <a:lvl4pPr marL="1272557" indent="0">
              <a:buNone/>
              <a:defRPr sz="1500" b="1"/>
            </a:lvl4pPr>
            <a:lvl5pPr marL="1696742" indent="0">
              <a:buNone/>
              <a:defRPr sz="1500" b="1"/>
            </a:lvl5pPr>
            <a:lvl6pPr marL="2120928" indent="0">
              <a:buNone/>
              <a:defRPr sz="1500" b="1"/>
            </a:lvl6pPr>
            <a:lvl7pPr marL="2545114" indent="0">
              <a:buNone/>
              <a:defRPr sz="1500" b="1"/>
            </a:lvl7pPr>
            <a:lvl8pPr marL="2969300" indent="0">
              <a:buNone/>
              <a:defRPr sz="1500" b="1"/>
            </a:lvl8pPr>
            <a:lvl9pPr marL="3393486" indent="0">
              <a:buNone/>
              <a:defRPr sz="15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2" y="1692890"/>
            <a:ext cx="4724527" cy="7055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4186" indent="0">
              <a:buNone/>
              <a:defRPr sz="1900" b="1"/>
            </a:lvl2pPr>
            <a:lvl3pPr marL="848372" indent="0">
              <a:buNone/>
              <a:defRPr sz="1600" b="1"/>
            </a:lvl3pPr>
            <a:lvl4pPr marL="1272557" indent="0">
              <a:buNone/>
              <a:defRPr sz="1500" b="1"/>
            </a:lvl4pPr>
            <a:lvl5pPr marL="1696742" indent="0">
              <a:buNone/>
              <a:defRPr sz="1500" b="1"/>
            </a:lvl5pPr>
            <a:lvl6pPr marL="2120928" indent="0">
              <a:buNone/>
              <a:defRPr sz="1500" b="1"/>
            </a:lvl6pPr>
            <a:lvl7pPr marL="2545114" indent="0">
              <a:buNone/>
              <a:defRPr sz="1500" b="1"/>
            </a:lvl7pPr>
            <a:lvl8pPr marL="2969300" indent="0">
              <a:buNone/>
              <a:defRPr sz="1500" b="1"/>
            </a:lvl8pPr>
            <a:lvl9pPr marL="3393486" indent="0">
              <a:buNone/>
              <a:defRPr sz="15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2" y="2398404"/>
            <a:ext cx="4724527" cy="43573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4" y="301114"/>
            <a:ext cx="3516489" cy="128148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3" y="301118"/>
            <a:ext cx="5975245" cy="6454683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4" y="1582600"/>
            <a:ext cx="3516489" cy="5173200"/>
          </a:xfrm>
        </p:spPr>
        <p:txBody>
          <a:bodyPr/>
          <a:lstStyle>
            <a:lvl1pPr marL="0" indent="0">
              <a:buNone/>
              <a:defRPr sz="1300"/>
            </a:lvl1pPr>
            <a:lvl2pPr marL="424186" indent="0">
              <a:buNone/>
              <a:defRPr sz="1100"/>
            </a:lvl2pPr>
            <a:lvl3pPr marL="848372" indent="0">
              <a:buNone/>
              <a:defRPr sz="1000"/>
            </a:lvl3pPr>
            <a:lvl4pPr marL="1272557" indent="0">
              <a:buNone/>
              <a:defRPr sz="900"/>
            </a:lvl4pPr>
            <a:lvl5pPr marL="1696742" indent="0">
              <a:buNone/>
              <a:defRPr sz="900"/>
            </a:lvl5pPr>
            <a:lvl6pPr marL="2120928" indent="0">
              <a:buNone/>
              <a:defRPr sz="900"/>
            </a:lvl6pPr>
            <a:lvl7pPr marL="2545114" indent="0">
              <a:buNone/>
              <a:defRPr sz="900"/>
            </a:lvl7pPr>
            <a:lvl8pPr marL="2969300" indent="0">
              <a:buNone/>
              <a:defRPr sz="900"/>
            </a:lvl8pPr>
            <a:lvl9pPr marL="3393486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7" y="5293997"/>
            <a:ext cx="6413183" cy="62498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7" y="675755"/>
            <a:ext cx="6413183" cy="4537710"/>
          </a:xfrm>
        </p:spPr>
        <p:txBody>
          <a:bodyPr/>
          <a:lstStyle>
            <a:lvl1pPr marL="0" indent="0">
              <a:buNone/>
              <a:defRPr sz="2900"/>
            </a:lvl1pPr>
            <a:lvl2pPr marL="424186" indent="0">
              <a:buNone/>
              <a:defRPr sz="2600"/>
            </a:lvl2pPr>
            <a:lvl3pPr marL="848372" indent="0">
              <a:buNone/>
              <a:defRPr sz="2200"/>
            </a:lvl3pPr>
            <a:lvl4pPr marL="1272557" indent="0">
              <a:buNone/>
              <a:defRPr sz="1900"/>
            </a:lvl4pPr>
            <a:lvl5pPr marL="1696742" indent="0">
              <a:buNone/>
              <a:defRPr sz="1900"/>
            </a:lvl5pPr>
            <a:lvl6pPr marL="2120928" indent="0">
              <a:buNone/>
              <a:defRPr sz="1900"/>
            </a:lvl6pPr>
            <a:lvl7pPr marL="2545114" indent="0">
              <a:buNone/>
              <a:defRPr sz="1900"/>
            </a:lvl7pPr>
            <a:lvl8pPr marL="2969300" indent="0">
              <a:buNone/>
              <a:defRPr sz="1900"/>
            </a:lvl8pPr>
            <a:lvl9pPr marL="3393486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7" y="5918983"/>
            <a:ext cx="6413183" cy="887585"/>
          </a:xfrm>
        </p:spPr>
        <p:txBody>
          <a:bodyPr/>
          <a:lstStyle>
            <a:lvl1pPr marL="0" indent="0">
              <a:buNone/>
              <a:defRPr sz="1300"/>
            </a:lvl1pPr>
            <a:lvl2pPr marL="424186" indent="0">
              <a:buNone/>
              <a:defRPr sz="1100"/>
            </a:lvl2pPr>
            <a:lvl3pPr marL="848372" indent="0">
              <a:buNone/>
              <a:defRPr sz="1000"/>
            </a:lvl3pPr>
            <a:lvl4pPr marL="1272557" indent="0">
              <a:buNone/>
              <a:defRPr sz="900"/>
            </a:lvl4pPr>
            <a:lvl5pPr marL="1696742" indent="0">
              <a:buNone/>
              <a:defRPr sz="900"/>
            </a:lvl5pPr>
            <a:lvl6pPr marL="2120928" indent="0">
              <a:buNone/>
              <a:defRPr sz="900"/>
            </a:lvl6pPr>
            <a:lvl7pPr marL="2545114" indent="0">
              <a:buNone/>
              <a:defRPr sz="900"/>
            </a:lvl7pPr>
            <a:lvl8pPr marL="2969300" indent="0">
              <a:buNone/>
              <a:defRPr sz="900"/>
            </a:lvl8pPr>
            <a:lvl9pPr marL="3393486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-40822" y="-28575"/>
            <a:ext cx="10729462" cy="714270"/>
          </a:xfrm>
          <a:prstGeom prst="rect">
            <a:avLst/>
          </a:prstGeom>
          <a:gradFill rotWithShape="0">
            <a:gsLst>
              <a:gs pos="0">
                <a:srgbClr val="3366FF">
                  <a:alpha val="78999"/>
                </a:srgbClr>
              </a:gs>
              <a:gs pos="50000">
                <a:srgbClr val="99CCFF"/>
              </a:gs>
              <a:gs pos="100000">
                <a:srgbClr val="3366FF">
                  <a:alpha val="78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84837" tIns="42419" rIns="84837" bIns="42419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-33262"/>
            <a:ext cx="9619774" cy="705516"/>
          </a:xfrm>
          <a:prstGeom prst="rect">
            <a:avLst/>
          </a:prstGeom>
        </p:spPr>
        <p:txBody>
          <a:bodyPr vert="horz" lIns="84837" tIns="42419" rIns="84837" bIns="4241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8"/>
            <a:ext cx="9619774" cy="4991131"/>
          </a:xfrm>
          <a:prstGeom prst="rect">
            <a:avLst/>
          </a:prstGeom>
        </p:spPr>
        <p:txBody>
          <a:bodyPr vert="horz" lIns="84837" tIns="42419" rIns="84837" bIns="4241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vert="horz" lIns="84837" tIns="42419" rIns="84837" bIns="4241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82DED-6D2D-8649-A5AD-51E8C59092C3}" type="datetimeFigureOut">
              <a:rPr lang="en-US" smtClean="0"/>
              <a:pPr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vert="horz" lIns="84837" tIns="42419" rIns="84837" bIns="4241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vert="horz" lIns="84837" tIns="42419" rIns="84837" bIns="424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6D61-A3E2-1D4B-91D7-728EDC11B3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0" y="7274554"/>
            <a:ext cx="10688638" cy="316871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100000">
                <a:srgbClr val="333399">
                  <a:alpha val="87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84837" tIns="42419" rIns="84837" bIns="42419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12" name="Rectangle 5"/>
          <p:cNvSpPr txBox="1">
            <a:spLocks noChangeArrowheads="1"/>
          </p:cNvSpPr>
          <p:nvPr userDrawn="1"/>
        </p:nvSpPr>
        <p:spPr bwMode="auto">
          <a:xfrm>
            <a:off x="462490" y="7298328"/>
            <a:ext cx="4043629" cy="5216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3501" tIns="43421" rIns="83501" bIns="4342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FF9933"/>
                </a:solidFill>
                <a:latin typeface="+mn-lt"/>
              </a:defRPr>
            </a:lvl1pPr>
          </a:lstStyle>
          <a:p>
            <a:pPr marL="0" marR="0" lvl="0" indent="0" algn="l" defTabSz="4241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Arial" charset="0"/>
              <a:buNone/>
              <a:tabLst>
                <a:tab pos="0" algn="l"/>
                <a:tab pos="424186" algn="l"/>
                <a:tab pos="848372" algn="l"/>
                <a:tab pos="1272557" algn="l"/>
                <a:tab pos="1696742" algn="l"/>
                <a:tab pos="2120928" algn="l"/>
                <a:tab pos="2545114" algn="l"/>
                <a:tab pos="2969300" algn="l"/>
                <a:tab pos="3393486" algn="l"/>
                <a:tab pos="3817671" algn="l"/>
                <a:tab pos="4241856" algn="l"/>
                <a:tab pos="4666042" algn="l"/>
                <a:tab pos="5090228" algn="l"/>
                <a:tab pos="5514414" algn="l"/>
                <a:tab pos="5938599" algn="l"/>
                <a:tab pos="6362785" algn="l"/>
                <a:tab pos="6786970" algn="l"/>
                <a:tab pos="7211156" algn="l"/>
                <a:tab pos="7635342" algn="l"/>
                <a:tab pos="8059527" algn="l"/>
                <a:tab pos="8483713" algn="l"/>
              </a:tabLst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Paolo Maestro   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Univ. of Siena / INFN-Pisa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                           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Rectangle 6"/>
          <p:cNvSpPr txBox="1">
            <a:spLocks noChangeArrowheads="1"/>
          </p:cNvSpPr>
          <p:nvPr userDrawn="1"/>
        </p:nvSpPr>
        <p:spPr bwMode="auto">
          <a:xfrm>
            <a:off x="5967824" y="7298328"/>
            <a:ext cx="4965764" cy="5216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3501" tIns="43421" rIns="83501" bIns="43421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FFFF00"/>
              </a:buClr>
              <a:buFont typeface="Comic Sans MS" pitchFamily="-107" charset="0"/>
              <a:buNone/>
              <a:defRPr sz="1200">
                <a:solidFill>
                  <a:srgbClr val="FFFF00"/>
                </a:solidFill>
                <a:latin typeface="Arial" pitchFamily="-107" charset="0"/>
              </a:defRPr>
            </a:lvl1pPr>
          </a:lstStyle>
          <a:p>
            <a:pPr marL="0" marR="0" lvl="0" indent="0" algn="ctr" defTabSz="4241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Comic Sans MS" pitchFamily="-107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-107" charset="0"/>
                <a:ea typeface="+mn-ea"/>
                <a:cs typeface="+mn-cs"/>
              </a:rPr>
              <a:t>                 	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-107" charset="0"/>
                <a:ea typeface="+mn-ea"/>
                <a:cs typeface="+mn-cs"/>
              </a:rPr>
              <a:t>CALET ISM group meeting Pisa 17/5/2011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-107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24186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139" indent="-318139" algn="l" defTabSz="424186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9302" indent="-265116" algn="l" defTabSz="424186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60465" indent="-212093" algn="l" defTabSz="424186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84649" indent="-212093" algn="l" defTabSz="424186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8835" indent="-212093" algn="l" defTabSz="424186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021" indent="-212093" algn="l" defTabSz="42418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7207" indent="-212093" algn="l" defTabSz="42418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1393" indent="-212093" algn="l" defTabSz="42418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5578" indent="-212093" algn="l" defTabSz="42418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6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72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72557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742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928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45114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69300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93486" algn="l" defTabSz="4241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df"/><Relationship Id="rId5" Type="http://schemas.openxmlformats.org/officeDocument/2006/relationships/image" Target="../media/image10.pdf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df"/><Relationship Id="rId5" Type="http://schemas.openxmlformats.org/officeDocument/2006/relationships/image" Target="../media/image14.pd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df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Relationship Id="rId6" Type="http://schemas.openxmlformats.org/officeDocument/2006/relationships/image" Target="../media/image26.pd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df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ng"/><Relationship Id="rId5" Type="http://schemas.openxmlformats.org/officeDocument/2006/relationships/image" Target="../media/image33.pdf"/><Relationship Id="rId7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1.pdf"/><Relationship Id="rId6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df"/><Relationship Id="rId5" Type="http://schemas.openxmlformats.org/officeDocument/2006/relationships/image" Target="../media/image38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Relationship Id="rId3" Type="http://schemas.openxmlformats.org/officeDocument/2006/relationships/image" Target="../media/image36.png"/><Relationship Id="rId6" Type="http://schemas.openxmlformats.org/officeDocument/2006/relationships/image" Target="../media/image39.pd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df"/><Relationship Id="rId5" Type="http://schemas.openxmlformats.org/officeDocument/2006/relationships/image" Target="../media/image44.png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df"/><Relationship Id="rId3" Type="http://schemas.openxmlformats.org/officeDocument/2006/relationships/image" Target="../media/image42.png"/><Relationship Id="rId6" Type="http://schemas.openxmlformats.org/officeDocument/2006/relationships/image" Target="../media/image45.pdf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df"/><Relationship Id="rId5" Type="http://schemas.openxmlformats.org/officeDocument/2006/relationships/image" Target="../media/image50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Relationship Id="rId6" Type="http://schemas.openxmlformats.org/officeDocument/2006/relationships/image" Target="../media/image51.pdf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5.pdf"/><Relationship Id="rId5" Type="http://schemas.openxmlformats.org/officeDocument/2006/relationships/image" Target="../media/image56.png"/><Relationship Id="rId7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df"/><Relationship Id="rId3" Type="http://schemas.openxmlformats.org/officeDocument/2006/relationships/image" Target="../media/image54.png"/><Relationship Id="rId6" Type="http://schemas.openxmlformats.org/officeDocument/2006/relationships/image" Target="../media/image57.pdf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df"/><Relationship Id="rId5" Type="http://schemas.openxmlformats.org/officeDocument/2006/relationships/image" Target="../media/image62.png"/><Relationship Id="rId7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df"/><Relationship Id="rId3" Type="http://schemas.openxmlformats.org/officeDocument/2006/relationships/image" Target="../media/image60.png"/><Relationship Id="rId6" Type="http://schemas.openxmlformats.org/officeDocument/2006/relationships/image" Target="../media/image63.pd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6080" y="2140777"/>
            <a:ext cx="8105550" cy="3163433"/>
          </a:xfrm>
          <a:prstGeom prst="rect">
            <a:avLst/>
          </a:prstGeom>
          <a:noFill/>
        </p:spPr>
        <p:txBody>
          <a:bodyPr wrap="square" lIns="84837" tIns="42419" rIns="84837" bIns="42419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-based CALET simulation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Design, status and preliminary performance </a:t>
            </a:r>
          </a:p>
          <a:p>
            <a:pPr algn="ctr"/>
            <a:endParaRPr lang="en-US" sz="1800" b="1" dirty="0" smtClean="0">
              <a:latin typeface="Arial"/>
              <a:cs typeface="Arial"/>
            </a:endParaRPr>
          </a:p>
          <a:p>
            <a:pPr algn="ctr"/>
            <a:endParaRPr lang="en-US" sz="1800" b="1" dirty="0" smtClean="0">
              <a:latin typeface="Arial"/>
              <a:cs typeface="Arial"/>
            </a:endParaRPr>
          </a:p>
          <a:p>
            <a:pPr algn="ctr"/>
            <a:endParaRPr lang="en-US" sz="1800" b="1" dirty="0" smtClean="0">
              <a:latin typeface="Arial"/>
              <a:cs typeface="Arial"/>
            </a:endParaRPr>
          </a:p>
          <a:p>
            <a:pPr algn="ctr"/>
            <a:r>
              <a:rPr lang="en-US" sz="1800" b="1" dirty="0" smtClean="0">
                <a:latin typeface="Arial"/>
                <a:cs typeface="Arial"/>
              </a:rPr>
              <a:t>Paolo Maestro</a:t>
            </a:r>
          </a:p>
          <a:p>
            <a:pPr algn="ctr"/>
            <a:endParaRPr lang="en-US" sz="1800" dirty="0" smtClean="0">
              <a:latin typeface="Arial"/>
              <a:cs typeface="Arial"/>
            </a:endParaRPr>
          </a:p>
          <a:p>
            <a:pPr algn="ctr"/>
            <a:endParaRPr lang="en-US" sz="1800" dirty="0" smtClean="0">
              <a:latin typeface="Arial"/>
              <a:cs typeface="Arial"/>
            </a:endParaRPr>
          </a:p>
          <a:p>
            <a:pPr algn="ctr"/>
            <a:r>
              <a:rPr lang="en-US" sz="1800" dirty="0" smtClean="0">
                <a:latin typeface="Arial"/>
                <a:cs typeface="Arial"/>
              </a:rPr>
              <a:t>CALET Modeling &amp; simulation meeting</a:t>
            </a:r>
          </a:p>
          <a:p>
            <a:pPr algn="ctr"/>
            <a:r>
              <a:rPr lang="en-US" sz="1800" dirty="0" smtClean="0">
                <a:latin typeface="Arial"/>
                <a:cs typeface="Arial"/>
              </a:rPr>
              <a:t>Pisa 17-18/5/2011</a:t>
            </a:r>
            <a:endParaRPr lang="en-US" sz="1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Data output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885825"/>
            <a:ext cx="9619774" cy="499113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err="1" smtClean="0">
                <a:latin typeface="Arial"/>
                <a:cs typeface="Arial"/>
              </a:rPr>
              <a:t>Fluka</a:t>
            </a:r>
            <a:r>
              <a:rPr lang="en-US" sz="1600" dirty="0" smtClean="0">
                <a:latin typeface="Arial"/>
                <a:cs typeface="Arial"/>
              </a:rPr>
              <a:t> provides standard binary output files. </a:t>
            </a: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	- Flexible (user may choose which quantity to score, in which region, for all particles or only a given type). </a:t>
            </a: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	- Formatted in a compact array, they are written during simulation and must be post-processed by the user with standard Fortran routines.</a:t>
            </a: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     </a:t>
            </a:r>
          </a:p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File types:</a:t>
            </a: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EVENTBIN: scores energy or star densities in a binning structure independent from the geometry, and prints the binning output after each "event”. Used for 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energy deposited in CHD paddles, IMC fibers and TASC crystals, event-by-event. </a:t>
            </a:r>
          </a:p>
          <a:p>
            <a:pPr algn="just"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EVENTDAT: prints event by event the scored star production and/or energy deposition in each region, and the total energy balance, energy leaking out of TASC from bottom and lateral sides for both neutral and charged particles</a:t>
            </a:r>
          </a:p>
          <a:p>
            <a:pPr algn="just"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USRBIN  scores distribution of one of several quantities (energy, </a:t>
            </a:r>
            <a:r>
              <a:rPr lang="en-US" sz="1600" dirty="0" err="1" smtClean="0">
                <a:latin typeface="Arial"/>
                <a:cs typeface="Arial"/>
              </a:rPr>
              <a:t>e.m</a:t>
            </a:r>
            <a:r>
              <a:rPr lang="en-US" sz="1600" dirty="0" smtClean="0">
                <a:latin typeface="Arial"/>
                <a:cs typeface="Arial"/>
              </a:rPr>
              <a:t>. energy, dose, neutron </a:t>
            </a:r>
            <a:r>
              <a:rPr lang="en-US" sz="1600" dirty="0" err="1" smtClean="0">
                <a:latin typeface="Arial"/>
                <a:cs typeface="Arial"/>
              </a:rPr>
              <a:t>fluence</a:t>
            </a:r>
            <a:r>
              <a:rPr lang="en-US" sz="1600" dirty="0" smtClean="0">
                <a:latin typeface="Arial"/>
                <a:cs typeface="Arial"/>
              </a:rPr>
              <a:t>, particles momentum etc.) in a regular spatial structure (binning detector) independent from the geometry.  It can be visualized with </a:t>
            </a:r>
            <a:r>
              <a:rPr lang="en-US" sz="1600" dirty="0" err="1" smtClean="0">
                <a:latin typeface="Arial"/>
                <a:cs typeface="Arial"/>
              </a:rPr>
              <a:t>flukaGUI</a:t>
            </a:r>
            <a:endParaRPr lang="en-US" sz="1600" dirty="0" smtClean="0">
              <a:latin typeface="Arial"/>
              <a:cs typeface="Arial"/>
            </a:endParaRPr>
          </a:p>
          <a:p>
            <a:pPr algn="just"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None/>
            </a:pPr>
            <a:r>
              <a:rPr lang="en-US" sz="1600" dirty="0" smtClean="0">
                <a:latin typeface="Arial"/>
                <a:cs typeface="Arial"/>
              </a:rPr>
              <a:t>USERDUMP  a collision file and defines the events to be written. In our case, it stores the </a:t>
            </a:r>
            <a:r>
              <a:rPr lang="en-US" sz="1600" b="1" dirty="0" smtClean="0">
                <a:latin typeface="Arial"/>
                <a:cs typeface="Arial"/>
              </a:rPr>
              <a:t>backscattered particle tracks </a:t>
            </a:r>
            <a:r>
              <a:rPr lang="en-US" sz="1600" dirty="0" smtClean="0">
                <a:latin typeface="Arial"/>
                <a:cs typeface="Arial"/>
              </a:rPr>
              <a:t>(kinetic energy, direction, type) crossing CHD and the energy they deposited in CHD.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Energy deposited by primary particle vs. </a:t>
            </a:r>
            <a:r>
              <a:rPr lang="en-US" sz="1600" b="1" dirty="0" err="1" smtClean="0">
                <a:solidFill>
                  <a:srgbClr val="FF0000"/>
                </a:solidFill>
                <a:latin typeface="Arial"/>
                <a:cs typeface="Arial"/>
              </a:rPr>
              <a:t>albedo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 particles</a:t>
            </a:r>
            <a:r>
              <a:rPr lang="en-US" sz="1600" dirty="0" smtClean="0">
                <a:latin typeface="Arial"/>
                <a:cs typeface="Arial"/>
              </a:rPr>
              <a:t>, important to understand </a:t>
            </a:r>
            <a:r>
              <a:rPr lang="en-US" sz="1600" dirty="0" err="1" smtClean="0">
                <a:latin typeface="Arial"/>
                <a:cs typeface="Arial"/>
              </a:rPr>
              <a:t>albedo</a:t>
            </a:r>
            <a:r>
              <a:rPr lang="en-US" sz="1600" dirty="0" smtClean="0">
                <a:latin typeface="Arial"/>
                <a:cs typeface="Arial"/>
              </a:rPr>
              <a:t> contribution to charge measurement with CHD and contamination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(see Simone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Bonechi’s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 talk)</a:t>
            </a:r>
            <a:r>
              <a:rPr lang="en-US" sz="1600" dirty="0" smtClean="0"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Data output (2)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04894"/>
            <a:ext cx="9619774" cy="4991131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After the simulation, the standard output files are processed by a C++ program which reads the arrays stored in the binary files and writes the information in a ROOT </a:t>
            </a:r>
            <a:r>
              <a:rPr lang="en-US" sz="1600" dirty="0" err="1" smtClean="0">
                <a:latin typeface="Arial"/>
                <a:cs typeface="Arial"/>
              </a:rPr>
              <a:t>TTree</a:t>
            </a:r>
            <a:r>
              <a:rPr lang="en-US" sz="1600" dirty="0" smtClean="0">
                <a:latin typeface="Arial"/>
                <a:cs typeface="Arial"/>
              </a:rPr>
              <a:t>, and then in a  </a:t>
            </a:r>
            <a:r>
              <a:rPr lang="en-US" sz="1600" dirty="0" err="1" smtClean="0">
                <a:latin typeface="Arial"/>
                <a:cs typeface="Arial"/>
              </a:rPr>
              <a:t>TFile</a:t>
            </a:r>
            <a:r>
              <a:rPr lang="en-US" sz="1600" dirty="0" smtClean="0">
                <a:latin typeface="Arial"/>
                <a:cs typeface="Arial"/>
              </a:rPr>
              <a:t>. </a:t>
            </a:r>
          </a:p>
          <a:p>
            <a:pPr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sz="16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Our conversion program is based on two libraries:</a:t>
            </a:r>
          </a:p>
          <a:p>
            <a:pPr>
              <a:buNone/>
            </a:pPr>
            <a:r>
              <a:rPr lang="en-US" sz="1600" i="1" dirty="0" smtClean="0">
                <a:solidFill>
                  <a:srgbClr val="0000FF"/>
                </a:solidFill>
                <a:latin typeface="Arial"/>
                <a:cs typeface="Arial"/>
              </a:rPr>
              <a:t>	- </a:t>
            </a:r>
            <a:r>
              <a:rPr lang="en-US" sz="1600" i="1" dirty="0" err="1" smtClean="0">
                <a:solidFill>
                  <a:srgbClr val="0000FF"/>
                </a:solidFill>
                <a:latin typeface="Arial"/>
                <a:cs typeface="Arial"/>
              </a:rPr>
              <a:t>libReadCalet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en-US" sz="1600" dirty="0" smtClean="0">
                <a:latin typeface="Arial"/>
                <a:cs typeface="Arial"/>
              </a:rPr>
              <a:t>containing the definition of the formats of the different </a:t>
            </a:r>
            <a:r>
              <a:rPr lang="en-US" sz="1600" dirty="0" err="1" smtClean="0">
                <a:latin typeface="Arial"/>
                <a:cs typeface="Arial"/>
              </a:rPr>
              <a:t>Fluka</a:t>
            </a:r>
            <a:r>
              <a:rPr lang="en-US" sz="1600" dirty="0" smtClean="0">
                <a:latin typeface="Arial"/>
                <a:cs typeface="Arial"/>
              </a:rPr>
              <a:t> binary files. 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General purpose library independent on the specific application (i.e. detector geometry)</a:t>
            </a:r>
            <a:r>
              <a:rPr lang="en-US" sz="1600" b="1" dirty="0" smtClean="0">
                <a:latin typeface="Arial"/>
                <a:cs typeface="Arial"/>
              </a:rPr>
              <a:t>.  Frozen</a:t>
            </a:r>
          </a:p>
          <a:p>
            <a:pPr>
              <a:buNone/>
            </a:pPr>
            <a:endParaRPr lang="en-US" sz="800" b="1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1600" i="1" dirty="0" smtClean="0">
                <a:solidFill>
                  <a:srgbClr val="0000FF"/>
                </a:solidFill>
                <a:latin typeface="Arial"/>
                <a:cs typeface="Arial"/>
              </a:rPr>
              <a:t>	-	</a:t>
            </a:r>
            <a:r>
              <a:rPr lang="en-US" sz="1600" i="1" dirty="0" err="1" smtClean="0">
                <a:solidFill>
                  <a:srgbClr val="0000FF"/>
                </a:solidFill>
                <a:latin typeface="Arial"/>
                <a:cs typeface="Arial"/>
              </a:rPr>
              <a:t>libCaletEvent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contains the definition of the class written in the ROOT </a:t>
            </a:r>
            <a:r>
              <a:rPr lang="en-US" sz="1600" dirty="0" err="1" smtClean="0">
                <a:latin typeface="Arial"/>
                <a:cs typeface="Arial"/>
              </a:rPr>
              <a:t>TTree</a:t>
            </a:r>
            <a:r>
              <a:rPr lang="en-US" sz="1600" dirty="0" smtClean="0">
                <a:latin typeface="Arial"/>
                <a:cs typeface="Arial"/>
              </a:rPr>
              <a:t>. 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This library depends on  the specific application. 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It can be changed (undergoing work to </a:t>
            </a:r>
            <a:r>
              <a:rPr lang="en-US" sz="1600" dirty="0" err="1" smtClean="0">
                <a:latin typeface="Arial"/>
                <a:cs typeface="Arial"/>
              </a:rPr>
              <a:t>uniformize</a:t>
            </a:r>
            <a:r>
              <a:rPr lang="en-US" sz="1600" dirty="0" smtClean="0">
                <a:latin typeface="Arial"/>
                <a:cs typeface="Arial"/>
              </a:rPr>
              <a:t> with G4 output)</a:t>
            </a:r>
          </a:p>
          <a:p>
            <a:pPr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Information stored in the </a:t>
            </a:r>
            <a:r>
              <a:rPr lang="en-US" sz="1600" dirty="0" err="1" smtClean="0">
                <a:latin typeface="Arial"/>
                <a:cs typeface="Arial"/>
              </a:rPr>
              <a:t>TTree</a:t>
            </a:r>
            <a:r>
              <a:rPr lang="en-US" sz="1600" dirty="0" smtClean="0">
                <a:latin typeface="Arial"/>
                <a:cs typeface="Arial"/>
              </a:rPr>
              <a:t>: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- collection of hits (no threshold on energy deposited is applied at this step) for CHD, IMC, TASC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- Primary particle  momentum, kin. energy, direction, generation point, A, Z.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- </a:t>
            </a:r>
            <a:r>
              <a:rPr lang="en-US" sz="1600" b="1" dirty="0" err="1" smtClean="0">
                <a:latin typeface="Arial"/>
                <a:cs typeface="Arial"/>
              </a:rPr>
              <a:t>Albedo</a:t>
            </a:r>
            <a:r>
              <a:rPr lang="en-US" sz="1600" b="1" dirty="0" smtClean="0">
                <a:latin typeface="Arial"/>
                <a:cs typeface="Arial"/>
              </a:rPr>
              <a:t> particle tracks crossing CHD and their energy deposit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- Energy balance in the detectors (deposited energy, </a:t>
            </a:r>
            <a:r>
              <a:rPr lang="en-US" sz="1600" dirty="0" err="1" smtClean="0">
                <a:latin typeface="Arial"/>
                <a:cs typeface="Arial"/>
              </a:rPr>
              <a:t>e.m</a:t>
            </a:r>
            <a:r>
              <a:rPr lang="en-US" sz="1600" dirty="0" smtClean="0">
                <a:latin typeface="Arial"/>
                <a:cs typeface="Arial"/>
              </a:rPr>
              <a:t>. energy, energy leaking out, transported 	by neutron, gamma etc.)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	- </a:t>
            </a:r>
            <a:r>
              <a:rPr lang="en-US" sz="1600" b="1" dirty="0" smtClean="0">
                <a:latin typeface="Arial"/>
                <a:cs typeface="Arial"/>
              </a:rPr>
              <a:t>Coordinate of the point in which the first inelastic interaction occurs (for nuclei)    </a:t>
            </a:r>
          </a:p>
          <a:p>
            <a:pPr>
              <a:buNone/>
            </a:pPr>
            <a:endParaRPr lang="en-US" sz="1600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Benchmarks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419225"/>
            <a:ext cx="9619774" cy="4991131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Need for common benchmarks to check different MC simulation and validate results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So far, simple common benchmarks have been generated with </a:t>
            </a:r>
            <a:r>
              <a:rPr lang="en-US" sz="1800" dirty="0" err="1" smtClean="0">
                <a:latin typeface="Arial"/>
                <a:cs typeface="Arial"/>
              </a:rPr>
              <a:t>Fluka</a:t>
            </a:r>
            <a:r>
              <a:rPr lang="en-US" sz="1800" dirty="0" smtClean="0">
                <a:latin typeface="Arial"/>
                <a:cs typeface="Arial"/>
              </a:rPr>
              <a:t> and G4</a:t>
            </a:r>
          </a:p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	-	Proton and electron @ 10, 100, 1000 </a:t>
            </a:r>
            <a:r>
              <a:rPr lang="en-US" sz="1800" dirty="0" err="1" smtClean="0">
                <a:latin typeface="Arial"/>
                <a:cs typeface="Arial"/>
              </a:rPr>
              <a:t>GeV</a:t>
            </a:r>
            <a:r>
              <a:rPr lang="en-US" sz="1800" dirty="0" smtClean="0">
                <a:latin typeface="Arial"/>
                <a:cs typeface="Arial"/>
              </a:rPr>
              <a:t> kinetic energy</a:t>
            </a:r>
          </a:p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	- Normal incidence </a:t>
            </a:r>
          </a:p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	-	Generated in 4x4 cm</a:t>
            </a:r>
            <a:r>
              <a:rPr lang="en-US" sz="1800" baseline="30000" dirty="0" smtClean="0">
                <a:latin typeface="Arial"/>
                <a:cs typeface="Arial"/>
              </a:rPr>
              <a:t>2</a:t>
            </a:r>
            <a:r>
              <a:rPr lang="en-US" sz="1800" dirty="0" smtClean="0">
                <a:latin typeface="Arial"/>
                <a:cs typeface="Arial"/>
              </a:rPr>
              <a:t> area on top of CHD at the center of the detector</a:t>
            </a:r>
          </a:p>
          <a:p>
            <a:pPr>
              <a:buNone/>
            </a:pPr>
            <a:endParaRPr lang="en-US" sz="1800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Comparison (G4 vs. </a:t>
            </a:r>
            <a:r>
              <a:rPr lang="en-US" sz="1800" dirty="0" err="1" smtClean="0">
                <a:latin typeface="Arial"/>
                <a:cs typeface="Arial"/>
              </a:rPr>
              <a:t>Fluka</a:t>
            </a:r>
            <a:r>
              <a:rPr lang="en-US" sz="1800" dirty="0" smtClean="0">
                <a:latin typeface="Arial"/>
                <a:cs typeface="Arial"/>
              </a:rPr>
              <a:t>) of the following quantities (in progress): 	</a:t>
            </a:r>
          </a:p>
          <a:p>
            <a:pPr lvl="2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Total energy deposited in TASC of interacting particles</a:t>
            </a:r>
          </a:p>
          <a:p>
            <a:pPr lvl="2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Distribution of energy deposited by </a:t>
            </a:r>
            <a:r>
              <a:rPr lang="en-US" sz="1800" dirty="0" err="1" smtClean="0">
                <a:latin typeface="Arial"/>
                <a:cs typeface="Arial"/>
              </a:rPr>
              <a:t>mip’s</a:t>
            </a:r>
            <a:endParaRPr lang="en-US" sz="1800" dirty="0" smtClean="0">
              <a:latin typeface="Arial"/>
              <a:cs typeface="Arial"/>
            </a:endParaRPr>
          </a:p>
          <a:p>
            <a:pPr lvl="2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Longitudinal profile </a:t>
            </a:r>
          </a:p>
          <a:p>
            <a:pPr lvl="2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Lateral profile at shower max</a:t>
            </a:r>
          </a:p>
          <a:p>
            <a:pPr lvl="2">
              <a:buFontTx/>
              <a:buChar char="-"/>
            </a:pPr>
            <a:r>
              <a:rPr lang="en-US" sz="1800" dirty="0" smtClean="0">
                <a:latin typeface="Arial"/>
                <a:cs typeface="Arial"/>
              </a:rPr>
              <a:t>For nuclei: probability of inelastic interactions vs. interaction depth in the 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e100yz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572919" y="1213485"/>
            <a:ext cx="4680585" cy="4680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0719" y="64471"/>
            <a:ext cx="4621267" cy="516554"/>
          </a:xfrm>
          <a:prstGeom prst="rect">
            <a:avLst/>
          </a:prstGeom>
          <a:noFill/>
        </p:spPr>
        <p:txBody>
          <a:bodyPr wrap="none" lIns="84837" tIns="42419" rIns="84837" bIns="42419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Electron event @ 100 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GeV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0" name="Picture 9" descr="e100x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87534" y="1213485"/>
            <a:ext cx="4680585" cy="4680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1000x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87534" y="1213200"/>
            <a:ext cx="4680585" cy="4680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86919" y="64471"/>
            <a:ext cx="4813627" cy="516554"/>
          </a:xfrm>
          <a:prstGeom prst="rect">
            <a:avLst/>
          </a:prstGeom>
          <a:noFill/>
        </p:spPr>
        <p:txBody>
          <a:bodyPr wrap="none" lIns="84837" tIns="42419" rIns="84837" bIns="42419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Electron event @ 1000 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GeV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Picture 5" descr="e100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572919" y="1213200"/>
            <a:ext cx="4680585" cy="4680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73893" y="64471"/>
            <a:ext cx="4532626" cy="516554"/>
          </a:xfrm>
          <a:prstGeom prst="rect">
            <a:avLst/>
          </a:prstGeom>
          <a:noFill/>
        </p:spPr>
        <p:txBody>
          <a:bodyPr wrap="none" lIns="84837" tIns="42419" rIns="84837" bIns="42419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Proton event @ 1000 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GeV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7" name="Picture 6" descr="p1000x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86800" y="1213200"/>
            <a:ext cx="4680585" cy="4680585"/>
          </a:xfrm>
          <a:prstGeom prst="rect">
            <a:avLst/>
          </a:prstGeom>
        </p:spPr>
      </p:pic>
      <p:pic>
        <p:nvPicPr>
          <p:cNvPr id="8" name="Picture 7" descr="p1000yz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72800" y="1213200"/>
            <a:ext cx="4680585" cy="4680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Nuclear inelastic interactions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Content Placeholder 3" descr="Zint_1000p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319" y="1266825"/>
            <a:ext cx="7014210" cy="4750364"/>
          </a:xfrm>
        </p:spPr>
      </p:pic>
      <p:sp>
        <p:nvSpPr>
          <p:cNvPr id="6" name="TextBox 5"/>
          <p:cNvSpPr txBox="1"/>
          <p:nvPr/>
        </p:nvSpPr>
        <p:spPr>
          <a:xfrm>
            <a:off x="5801519" y="4433471"/>
            <a:ext cx="629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CHD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8529" y="4052471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IMC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5145" y="4509671"/>
            <a:ext cx="72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TASC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3994" y="1876425"/>
            <a:ext cx="38957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Very useful to tag the Z coordinate of the first inelastic interactions in the detector, to study the </a:t>
            </a:r>
            <a:r>
              <a:rPr lang="en-US" b="1" dirty="0" smtClean="0">
                <a:latin typeface="Arial"/>
                <a:cs typeface="Arial"/>
              </a:rPr>
              <a:t>TASC energy response to </a:t>
            </a:r>
            <a:r>
              <a:rPr lang="en-US" b="1" dirty="0" err="1" smtClean="0">
                <a:latin typeface="Arial"/>
                <a:cs typeface="Arial"/>
              </a:rPr>
              <a:t>p</a:t>
            </a:r>
            <a:r>
              <a:rPr lang="en-US" b="1" dirty="0" smtClean="0">
                <a:latin typeface="Arial"/>
                <a:cs typeface="Arial"/>
              </a:rPr>
              <a:t>/heavy nuclei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About the same probability of interaction for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dirty="0" smtClean="0">
                <a:latin typeface="Arial"/>
                <a:cs typeface="Arial"/>
              </a:rPr>
              <a:t> @ 10, 100, 1000 </a:t>
            </a:r>
            <a:r>
              <a:rPr lang="en-US" dirty="0" err="1" smtClean="0">
                <a:latin typeface="Arial"/>
                <a:cs typeface="Arial"/>
              </a:rPr>
              <a:t>GeV</a:t>
            </a:r>
            <a:r>
              <a:rPr lang="en-US" dirty="0" smtClean="0">
                <a:latin typeface="Arial"/>
                <a:cs typeface="Arial"/>
              </a:rPr>
              <a:t>: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latin typeface="Arial"/>
                <a:cs typeface="Arial"/>
              </a:rPr>
              <a:t>~ 24% </a:t>
            </a:r>
            <a:r>
              <a:rPr lang="en-US" b="1" dirty="0" err="1" smtClean="0">
                <a:latin typeface="Arial"/>
                <a:cs typeface="Arial"/>
              </a:rPr>
              <a:t>mip</a:t>
            </a:r>
            <a:endParaRPr lang="en-US" b="1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~ 45% interact in	CHD (3%) or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				IMC (12%) or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			first 4 TASC layers  (30%)</a:t>
            </a:r>
          </a:p>
          <a:p>
            <a:pPr algn="just"/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Energy deposited in TASC by protons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Picture 4" descr="TASCetot_1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91918" y="672254"/>
            <a:ext cx="5040630" cy="3413760"/>
          </a:xfrm>
          <a:prstGeom prst="rect">
            <a:avLst/>
          </a:prstGeom>
        </p:spPr>
      </p:pic>
      <p:pic>
        <p:nvPicPr>
          <p:cNvPr id="6" name="Picture 5" descr="TASCetot_10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7489" y="3842174"/>
            <a:ext cx="5040630" cy="3413760"/>
          </a:xfrm>
          <a:prstGeom prst="rect">
            <a:avLst/>
          </a:prstGeom>
        </p:spPr>
      </p:pic>
      <p:pic>
        <p:nvPicPr>
          <p:cNvPr id="7" name="Picture 6" descr="TASCetot_1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38918" y="672254"/>
            <a:ext cx="5040630" cy="34137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8300" y="23336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20919" y="237607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29316" y="542407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 </a:t>
            </a:r>
            <a:r>
              <a:rPr lang="en-US" dirty="0" err="1" smtClean="0"/>
              <a:t>GeV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240388" y="4772025"/>
          <a:ext cx="513313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731"/>
                <a:gridCol w="1066800"/>
                <a:gridCol w="842348"/>
                <a:gridCol w="726243"/>
                <a:gridCol w="13270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gen E (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&lt;E&gt;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σ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σ</a:t>
                      </a:r>
                      <a:r>
                        <a:rPr lang="en-US" dirty="0" smtClean="0"/>
                        <a:t>/&lt;E&gt;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&lt;E&gt;/</a:t>
                      </a:r>
                      <a:r>
                        <a:rPr lang="en-US" dirty="0" err="1" smtClean="0"/>
                        <a:t>genE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Non interacting protons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Content Placeholder 3" descr="TASCmip_10p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24919" y="1038225"/>
            <a:ext cx="6042943" cy="4092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Zint_100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-65881" y="657225"/>
            <a:ext cx="5760720" cy="3901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100 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GeV/n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en-US" sz="2800" b="1" baseline="30000" dirty="0" smtClean="0">
                <a:solidFill>
                  <a:srgbClr val="FF0000"/>
                </a:solidFill>
                <a:latin typeface="Arial"/>
                <a:cs typeface="Arial"/>
              </a:rPr>
              <a:t>12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C nuclei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2" name="Picture 11" descr="TASCetot_100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201443" y="657225"/>
            <a:ext cx="5760720" cy="390144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8849519" y="2936009"/>
          <a:ext cx="1076087" cy="472826"/>
        </p:xfrm>
        <a:graphic>
          <a:graphicData uri="http://schemas.openxmlformats.org/presentationml/2006/ole">
            <p:oleObj spid="_x0000_s37890" name="Equation" r:id="rId7" imgW="838200" imgH="36830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391319" y="4467225"/>
            <a:ext cx="72538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~ 5% non interacting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~ 73% interact in	CHD (10%) or  IMC (23%) or  first 4 TASC layers  (40%)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58519" y="3123042"/>
            <a:ext cx="629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CHD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44119" y="2699596"/>
            <a:ext cx="560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IMC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2146" y="3690196"/>
            <a:ext cx="72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TASC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3951" y="5305425"/>
            <a:ext cx="10488168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							How to measure the energy of heavy nuclei</a:t>
            </a:r>
          </a:p>
          <a:p>
            <a:endParaRPr lang="en-US" b="1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IMC W thickness 1.05 cm = 3 X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= 0.11 </a:t>
            </a:r>
            <a:r>
              <a:rPr lang="en-US" dirty="0" err="1" smtClean="0">
                <a:latin typeface="Arial"/>
                <a:cs typeface="Arial"/>
              </a:rPr>
              <a:t>λ</a:t>
            </a:r>
            <a:r>
              <a:rPr lang="en-US" dirty="0" smtClean="0">
                <a:latin typeface="Arial"/>
                <a:cs typeface="Arial"/>
              </a:rPr>
              <a:t> (interaction length)</a:t>
            </a:r>
          </a:p>
          <a:p>
            <a:r>
              <a:rPr lang="en-US" dirty="0" smtClean="0">
                <a:latin typeface="Arial"/>
                <a:cs typeface="Arial"/>
              </a:rPr>
              <a:t>TASC thickness  24 cm = 27 X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= 1.23 </a:t>
            </a:r>
            <a:r>
              <a:rPr lang="en-US" dirty="0" err="1" smtClean="0">
                <a:latin typeface="Arial"/>
                <a:cs typeface="Arial"/>
              </a:rPr>
              <a:t>λ</a:t>
            </a:r>
            <a:r>
              <a:rPr lang="en-US" dirty="0" smtClean="0">
                <a:latin typeface="Arial"/>
                <a:cs typeface="Arial"/>
              </a:rPr>
              <a:t>        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To force nuclei interaction, it needs about  0.5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λ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= (IMC + 1/3 TASC) thickness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     </a:t>
            </a:r>
            <a:r>
              <a:rPr lang="en-US" dirty="0" smtClean="0">
                <a:latin typeface="Arial"/>
                <a:cs typeface="Arial"/>
              </a:rPr>
              <a:t>(e.g.: </a:t>
            </a: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CREAM, ATIC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The remaining  2/3 of TASC thickness = 0.8 </a:t>
            </a:r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λ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 = 8  layers = 18 X</a:t>
            </a:r>
            <a:r>
              <a:rPr lang="en-US" b="1" baseline="-25000" dirty="0" smtClean="0">
                <a:solidFill>
                  <a:srgbClr val="FF0000"/>
                </a:solidFill>
                <a:latin typeface="Arial"/>
                <a:cs typeface="Arial"/>
              </a:rPr>
              <a:t>0  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are used to measure the </a:t>
            </a:r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e.m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. shower core   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Monte Carlo simulation package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962025"/>
            <a:ext cx="9619774" cy="499113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FLUKA is a general purpose tool for calculations of particle transport and interactions with matter, covering an extended range of applications (</a:t>
            </a:r>
            <a:r>
              <a:rPr lang="en-US" sz="1600" dirty="0" err="1" smtClean="0">
                <a:latin typeface="Arial"/>
                <a:cs typeface="Arial"/>
              </a:rPr>
              <a:t>calorimetry</a:t>
            </a:r>
            <a:r>
              <a:rPr lang="en-US" sz="1600" dirty="0" smtClean="0">
                <a:latin typeface="Arial"/>
                <a:cs typeface="Arial"/>
              </a:rPr>
              <a:t>, </a:t>
            </a:r>
            <a:r>
              <a:rPr lang="en-US" sz="1600" dirty="0" err="1" smtClean="0">
                <a:latin typeface="Arial"/>
                <a:cs typeface="Arial"/>
              </a:rPr>
              <a:t>dosimetry</a:t>
            </a:r>
            <a:r>
              <a:rPr lang="en-US" sz="1600" dirty="0" smtClean="0">
                <a:latin typeface="Arial"/>
                <a:cs typeface="Arial"/>
              </a:rPr>
              <a:t>, detector design, cosmic rays, neutrino physics, radiotherapy, accelerator shielding …)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Accurate physical models have been developed and are maintained/updated.  </a:t>
            </a: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err="1" smtClean="0">
                <a:latin typeface="Arial"/>
                <a:cs typeface="Arial"/>
              </a:rPr>
              <a:t>Fluka</a:t>
            </a:r>
            <a:r>
              <a:rPr lang="en-US" sz="1600" dirty="0" smtClean="0">
                <a:latin typeface="Arial"/>
                <a:cs typeface="Arial"/>
              </a:rPr>
              <a:t> can simulate with high accuracy the interaction and propagation in matter of about 60 different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dirty="0" smtClean="0">
                <a:latin typeface="Arial"/>
                <a:cs typeface="Arial"/>
              </a:rPr>
              <a:t> 	particles.  </a:t>
            </a: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FLUKA can handle even very complex geometries, using an improved version of the well-known Combinatorial Geometry (CG) package.</a:t>
            </a: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For most applications, no programming is required from the user.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dirty="0" smtClean="0">
                <a:latin typeface="Arial"/>
                <a:cs typeface="Arial"/>
              </a:rPr>
              <a:t>	</a:t>
            </a:r>
            <a:r>
              <a:rPr lang="en-US" sz="1600" b="1" dirty="0" smtClean="0">
                <a:latin typeface="Arial"/>
                <a:cs typeface="Arial"/>
              </a:rPr>
              <a:t>User can implement a specific applications by preparing an input card describing 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b="1" dirty="0" smtClean="0">
                <a:latin typeface="Arial"/>
                <a:cs typeface="Arial"/>
              </a:rPr>
              <a:t>      the geometry, materials, physical processes, beam and quantities to score.  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dirty="0" smtClean="0">
                <a:latin typeface="Arial"/>
                <a:cs typeface="Arial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The input card is a formatted ASCII cards written as a list of OPTIONS (commands) with 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	parameters chosen by the user.   </a:t>
            </a:r>
          </a:p>
          <a:p>
            <a:pPr algn="just">
              <a:buClr>
                <a:srgbClr val="FF0000"/>
              </a:buClr>
              <a:buSzPct val="80000"/>
              <a:buNone/>
            </a:pPr>
            <a:r>
              <a:rPr lang="en-US" sz="1600" dirty="0" smtClean="0">
                <a:latin typeface="Arial"/>
                <a:cs typeface="Arial"/>
              </a:rPr>
              <a:t>     However, a number of user interface routines (in Fortran 77) are available for special requirements or complex task. Possible interface with C++ classes.</a:t>
            </a: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600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Well documented  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http://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www.fluka.org</a:t>
            </a:r>
            <a:endParaRPr lang="en-US" sz="1600" dirty="0" smtClean="0">
              <a:latin typeface="Arial"/>
              <a:cs typeface="Arial"/>
            </a:endParaRPr>
          </a:p>
          <a:p>
            <a:pPr algn="just">
              <a:buClr>
                <a:srgbClr val="FF0000"/>
              </a:buClr>
              <a:buSzPct val="80000"/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SChlong_10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2719" y="3872865"/>
            <a:ext cx="5040630" cy="3413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Protons – Longitudinal profile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7" name="Picture 6" descr="TASChlong_1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04289" y="748665"/>
            <a:ext cx="5040630" cy="3413760"/>
          </a:xfrm>
          <a:prstGeom prst="rect">
            <a:avLst/>
          </a:prstGeom>
        </p:spPr>
      </p:pic>
      <p:pic>
        <p:nvPicPr>
          <p:cNvPr id="8" name="Picture 7" descr="TASChlong_1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4387" y="733425"/>
            <a:ext cx="5040630" cy="34137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4289" y="730448"/>
            <a:ext cx="13830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Protons – Lateral profile @ shower max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4289" y="730448"/>
            <a:ext cx="13830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pic>
        <p:nvPicPr>
          <p:cNvPr id="11" name="Picture 10" descr="TASChlat_1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04289" y="730448"/>
            <a:ext cx="5040630" cy="3413760"/>
          </a:xfrm>
          <a:prstGeom prst="rect">
            <a:avLst/>
          </a:prstGeom>
        </p:spPr>
      </p:pic>
      <p:pic>
        <p:nvPicPr>
          <p:cNvPr id="12" name="Picture 11" descr="TASChlat_100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1289" y="3857625"/>
            <a:ext cx="5040630" cy="3413760"/>
          </a:xfrm>
          <a:prstGeom prst="rect">
            <a:avLst/>
          </a:prstGeom>
        </p:spPr>
      </p:pic>
      <p:pic>
        <p:nvPicPr>
          <p:cNvPr id="10" name="Picture 9" descr="TASChlat_10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3659" y="730448"/>
            <a:ext cx="5040630" cy="341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6832" y="-28575"/>
            <a:ext cx="9619774" cy="705516"/>
          </a:xfrm>
          <a:prstGeom prst="rect">
            <a:avLst/>
          </a:prstGeom>
        </p:spPr>
        <p:txBody>
          <a:bodyPr vert="horz" lIns="84837" tIns="42419" rIns="84837" bIns="42419" rtlCol="0" anchor="ctr">
            <a:normAutofit/>
          </a:bodyPr>
          <a:lstStyle/>
          <a:p>
            <a:pPr marL="0" marR="0" lvl="0" indent="0" algn="ctr" defTabSz="4241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Energy deposited in TASC by electrons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8" name="Picture 7" descr="TASCetot_10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3781425"/>
            <a:ext cx="5040630" cy="3413760"/>
          </a:xfrm>
          <a:prstGeom prst="rect">
            <a:avLst/>
          </a:prstGeom>
        </p:spPr>
      </p:pic>
      <p:pic>
        <p:nvPicPr>
          <p:cNvPr id="9" name="Picture 8" descr="TASCetot_1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332889" y="657225"/>
            <a:ext cx="5040630" cy="34137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39519" y="4543425"/>
            <a:ext cx="54762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 Rough energy resolution:  &lt;1%   @ E&gt;100 </a:t>
            </a:r>
            <a:r>
              <a:rPr lang="en-US" dirty="0" err="1" smtClean="0">
                <a:latin typeface="Arial"/>
                <a:cs typeface="Arial"/>
              </a:rPr>
              <a:t>GeV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 At this level not realistic response: add digitization,</a:t>
            </a:r>
          </a:p>
          <a:p>
            <a:r>
              <a:rPr lang="en-US" dirty="0" smtClean="0">
                <a:latin typeface="Arial"/>
                <a:cs typeface="Arial"/>
              </a:rPr>
              <a:t>  channel non-</a:t>
            </a:r>
            <a:r>
              <a:rPr lang="en-US" dirty="0" err="1" smtClean="0">
                <a:latin typeface="Arial"/>
                <a:cs typeface="Arial"/>
              </a:rPr>
              <a:t>unifomity</a:t>
            </a:r>
            <a:r>
              <a:rPr lang="en-US" dirty="0" smtClean="0">
                <a:latin typeface="Arial"/>
                <a:cs typeface="Arial"/>
              </a:rPr>
              <a:t>, etc.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- Asymmetric distributions: left-hand tail to due fluctuations </a:t>
            </a:r>
          </a:p>
          <a:p>
            <a:r>
              <a:rPr lang="en-US" dirty="0" smtClean="0">
                <a:latin typeface="Arial"/>
                <a:cs typeface="Arial"/>
              </a:rPr>
              <a:t>in energy deposited in 3 X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of IMC.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- Understand how to cross-calibrate IMC and TASC</a:t>
            </a:r>
          </a:p>
          <a:p>
            <a:r>
              <a:rPr lang="en-US" dirty="0" smtClean="0">
                <a:latin typeface="Arial"/>
                <a:cs typeface="Arial"/>
              </a:rPr>
              <a:t>to provide a unique energy measurement. </a:t>
            </a:r>
          </a:p>
        </p:txBody>
      </p:sp>
      <p:pic>
        <p:nvPicPr>
          <p:cNvPr id="12" name="Picture 11" descr="TASCetot_1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75089" y="672465"/>
            <a:ext cx="5040630" cy="341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ASChlong_10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6059" y="3933825"/>
            <a:ext cx="5040630" cy="3413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Electrons – Longitudinal profile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4289" y="730448"/>
            <a:ext cx="13830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pic>
        <p:nvPicPr>
          <p:cNvPr id="10" name="Picture 9" descr="TASChlong_1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256689" y="733425"/>
            <a:ext cx="5040630" cy="3413760"/>
          </a:xfrm>
          <a:prstGeom prst="rect">
            <a:avLst/>
          </a:prstGeom>
        </p:spPr>
      </p:pic>
      <p:pic>
        <p:nvPicPr>
          <p:cNvPr id="11" name="Picture 10" descr="TASChlong_1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62719" y="748665"/>
            <a:ext cx="5040630" cy="341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Electrons – Lateral profile @ shower max in TASC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4289" y="730448"/>
            <a:ext cx="13830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pic>
        <p:nvPicPr>
          <p:cNvPr id="7" name="Picture 6" descr="TASChlat_1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496719" y="730448"/>
            <a:ext cx="5040630" cy="3413760"/>
          </a:xfrm>
          <a:prstGeom prst="rect">
            <a:avLst/>
          </a:prstGeom>
        </p:spPr>
      </p:pic>
      <p:pic>
        <p:nvPicPr>
          <p:cNvPr id="13" name="Picture 12" descr="TASChlat_100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8919" y="3872865"/>
            <a:ext cx="5040630" cy="3413760"/>
          </a:xfrm>
          <a:prstGeom prst="rect">
            <a:avLst/>
          </a:prstGeom>
        </p:spPr>
      </p:pic>
      <p:pic>
        <p:nvPicPr>
          <p:cNvPr id="14" name="Picture 13" descr="TASChlat_10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38919" y="730448"/>
            <a:ext cx="5040630" cy="341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/>
          <p:nvPr/>
        </p:nvGrpSpPr>
        <p:grpSpPr>
          <a:xfrm>
            <a:off x="-65881" y="1260115"/>
            <a:ext cx="5840719" cy="4273910"/>
            <a:chOff x="-65881" y="1260115"/>
            <a:chExt cx="5840719" cy="427391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65881" y="1260115"/>
              <a:ext cx="5840719" cy="427391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191919" y="4342626"/>
              <a:ext cx="228600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68119" y="3428226"/>
              <a:ext cx="228600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Common scheme to handle MC data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77719" y="3248025"/>
            <a:ext cx="46585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An interface program converts these formats to common </a:t>
            </a:r>
            <a:r>
              <a:rPr lang="en-US" b="1" dirty="0" smtClean="0">
                <a:latin typeface="Arial"/>
                <a:cs typeface="Arial"/>
              </a:rPr>
              <a:t>ROOT </a:t>
            </a:r>
            <a:r>
              <a:rPr lang="en-US" b="1" dirty="0" err="1" smtClean="0">
                <a:latin typeface="Arial"/>
                <a:cs typeface="Arial"/>
              </a:rPr>
              <a:t>sim</a:t>
            </a:r>
            <a:r>
              <a:rPr lang="en-US" b="1" dirty="0" smtClean="0">
                <a:latin typeface="Arial"/>
                <a:cs typeface="Arial"/>
              </a:rPr>
              <a:t>. </a:t>
            </a:r>
            <a:r>
              <a:rPr lang="en-US" dirty="0" smtClean="0">
                <a:latin typeface="Arial"/>
                <a:cs typeface="Arial"/>
              </a:rPr>
              <a:t>files, containing hit collections + MC truth.</a:t>
            </a:r>
          </a:p>
          <a:p>
            <a:pPr algn="just"/>
            <a:r>
              <a:rPr lang="en-US" dirty="0" smtClean="0">
                <a:latin typeface="Arial"/>
                <a:cs typeface="Arial"/>
              </a:rPr>
              <a:t>At this stage, 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a hit is the raw energy deposited in a crystal/fiber/paddle: no digitization, light yield, attenuation, pedestal fluctuations, calibration, etc. are applied  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20119" y="1260115"/>
            <a:ext cx="762000" cy="42739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82119" y="3705225"/>
            <a:ext cx="8382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20319" y="3857625"/>
            <a:ext cx="1954519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05919" y="1260115"/>
            <a:ext cx="2792719" cy="25213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8195" y="885825"/>
            <a:ext cx="46680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Each MC code has its own output format (text, binary, ROOT files).</a:t>
            </a:r>
          </a:p>
          <a:p>
            <a:pPr algn="just">
              <a:buClr>
                <a:srgbClr val="FF0000"/>
              </a:buClr>
              <a:buSzPct val="90000"/>
            </a:pP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 algn="just"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Need for a common and unique MC data format to be used by the different simulations (EPICS, G4, </a:t>
            </a:r>
            <a:r>
              <a:rPr lang="en-US" dirty="0" err="1" smtClean="0">
                <a:latin typeface="Arial"/>
                <a:cs typeface="Arial"/>
              </a:rPr>
              <a:t>Fluka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pPr algn="just"/>
            <a:r>
              <a:rPr lang="en-US" dirty="0" smtClean="0">
                <a:latin typeface="Arial"/>
                <a:cs typeface="Arial"/>
              </a:rPr>
              <a:t>	- easy data sharing/comparison between MC  </a:t>
            </a:r>
          </a:p>
          <a:p>
            <a:pPr algn="just"/>
            <a:r>
              <a:rPr lang="en-US" dirty="0" smtClean="0">
                <a:latin typeface="Arial"/>
                <a:cs typeface="Arial"/>
              </a:rPr>
              <a:t>	- same analysis programs can be used</a:t>
            </a:r>
          </a:p>
          <a:p>
            <a:pPr algn="just"/>
            <a:r>
              <a:rPr lang="en-US" dirty="0" smtClean="0">
                <a:latin typeface="Arial"/>
                <a:cs typeface="Arial"/>
              </a:rPr>
              <a:t>	- common benchmarks to validate results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58670" y="5000625"/>
            <a:ext cx="47434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>
                <a:latin typeface="Arial"/>
                <a:cs typeface="Arial"/>
              </a:rPr>
              <a:t> At a next stage, a digitization program will be applied to ROOT </a:t>
            </a:r>
            <a:r>
              <a:rPr lang="en-US" dirty="0" err="1" smtClean="0">
                <a:latin typeface="Arial"/>
                <a:cs typeface="Arial"/>
              </a:rPr>
              <a:t>sim</a:t>
            </a:r>
            <a:r>
              <a:rPr lang="en-US" dirty="0" smtClean="0">
                <a:latin typeface="Arial"/>
                <a:cs typeface="Arial"/>
              </a:rPr>
              <a:t>. files to  produce ROOT </a:t>
            </a:r>
          </a:p>
          <a:p>
            <a:pPr algn="just"/>
            <a:r>
              <a:rPr lang="en-US" dirty="0" smtClean="0">
                <a:latin typeface="Arial"/>
                <a:cs typeface="Arial"/>
              </a:rPr>
              <a:t>Level 0 data (digitized hits, electronics threshold, calibration, attenuation, etc.). </a:t>
            </a:r>
          </a:p>
          <a:p>
            <a:pPr algn="just">
              <a:buFontTx/>
              <a:buChar char="-"/>
            </a:pPr>
            <a:r>
              <a:rPr lang="en-US" b="1" dirty="0" smtClean="0">
                <a:latin typeface="Arial"/>
                <a:cs typeface="Arial"/>
              </a:rPr>
              <a:t> No need to produce new MC data when the detector response parameters are changed.  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77719" y="6600825"/>
            <a:ext cx="39679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- Same format as flight data (level 0) </a:t>
            </a:r>
            <a:r>
              <a:rPr lang="en-US" dirty="0" smtClean="0">
                <a:latin typeface="Arial"/>
                <a:cs typeface="Arial"/>
              </a:rPr>
              <a:t>+ specific MC information.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oyz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319" y="-539115"/>
            <a:ext cx="5768340" cy="5768340"/>
          </a:xfrm>
          <a:prstGeom prst="rect">
            <a:avLst/>
          </a:prstGeom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40822" y="-28575"/>
            <a:ext cx="10729462" cy="714270"/>
          </a:xfrm>
          <a:prstGeom prst="rect">
            <a:avLst/>
          </a:prstGeom>
          <a:gradFill rotWithShape="0">
            <a:gsLst>
              <a:gs pos="0">
                <a:srgbClr val="3366FF">
                  <a:alpha val="78999"/>
                </a:srgbClr>
              </a:gs>
              <a:gs pos="50000">
                <a:srgbClr val="99CCFF"/>
              </a:gs>
              <a:gs pos="100000">
                <a:srgbClr val="3366FF">
                  <a:alpha val="78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84837" tIns="42419" rIns="84837" bIns="42419" anchor="ctr">
            <a:prstTxWarp prst="textNoShape">
              <a:avLst/>
            </a:prstTxWarp>
          </a:bodyPr>
          <a:lstStyle/>
          <a:p>
            <a:pPr>
              <a:buFont typeface="Times New Roman" charset="0"/>
              <a:buChar char="•"/>
              <a:defRPr/>
            </a:pPr>
            <a:endParaRPr lang="en-US">
              <a:latin typeface="Comic Sans M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4919" y="1077456"/>
            <a:ext cx="6600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CHD</a:t>
            </a:r>
          </a:p>
          <a:p>
            <a:pPr algn="ctr"/>
            <a:endParaRPr lang="en-US" sz="14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1400" b="1" dirty="0" smtClean="0">
                <a:solidFill>
                  <a:srgbClr val="000090"/>
                </a:solidFill>
                <a:latin typeface="Arial"/>
                <a:cs typeface="Arial"/>
              </a:rPr>
              <a:t>IMC</a:t>
            </a: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endParaRPr lang="en-US" sz="14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r>
              <a:rPr lang="en-US" sz="1400" b="1" dirty="0" smtClean="0">
                <a:latin typeface="Arial"/>
                <a:cs typeface="Arial"/>
              </a:rPr>
              <a:t>TASC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3320" y="1050905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Text card (</a:t>
            </a:r>
            <a:r>
              <a:rPr lang="en-US" i="1" dirty="0" err="1" smtClean="0">
                <a:latin typeface="Arial"/>
                <a:cs typeface="Arial"/>
              </a:rPr>
              <a:t>calet.geo</a:t>
            </a:r>
            <a:r>
              <a:rPr lang="en-US" dirty="0" smtClean="0">
                <a:latin typeface="Arial"/>
                <a:cs typeface="Arial"/>
              </a:rPr>
              <a:t>) with geometry description is used as input by </a:t>
            </a:r>
            <a:r>
              <a:rPr lang="en-US" dirty="0" err="1" smtClean="0">
                <a:latin typeface="Arial"/>
                <a:cs typeface="Arial"/>
              </a:rPr>
              <a:t>Fluka</a:t>
            </a:r>
            <a:r>
              <a:rPr lang="en-US" dirty="0" smtClean="0">
                <a:latin typeface="Arial"/>
                <a:cs typeface="Arial"/>
              </a:rPr>
              <a:t>. Definition of shapes and dimensions of each region, volumes position in space, material assignment to volumes. 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flukaGUI</a:t>
            </a:r>
            <a:r>
              <a:rPr lang="en-US" dirty="0" smtClean="0">
                <a:latin typeface="Arial"/>
                <a:cs typeface="Arial"/>
              </a:rPr>
              <a:t> is a tool to visualize the implemented geometry and debug the text card, and inspect the USRBIN standard output files generated during a simulation.</a:t>
            </a:r>
          </a:p>
          <a:p>
            <a:pPr algn="just"/>
            <a:endParaRPr lang="en-US" dirty="0" smtClean="0"/>
          </a:p>
          <a:p>
            <a:pPr algn="just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 No support structure for CHD, IMC and TASC is implemented at the moment. Need info from CAD</a:t>
            </a: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/>
            <a:endParaRPr lang="en-US" dirty="0" smtClean="0">
              <a:latin typeface="Arial"/>
              <a:cs typeface="Arial"/>
            </a:endParaRPr>
          </a:p>
          <a:p>
            <a:pPr algn="just"/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48519" y="5054726"/>
          <a:ext cx="9448800" cy="2231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078"/>
                <a:gridCol w="1201078"/>
                <a:gridCol w="1817580"/>
                <a:gridCol w="1800064"/>
                <a:gridCol w="1828800"/>
                <a:gridCol w="1600200"/>
              </a:tblGrid>
              <a:tr h="36449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Detector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#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segmentation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Material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Segment size (mm)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Density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g/cm</a:t>
                      </a:r>
                      <a:r>
                        <a:rPr lang="en-US" sz="1400" b="1" baseline="30000" dirty="0" smtClean="0">
                          <a:latin typeface="Arial"/>
                          <a:cs typeface="Arial"/>
                        </a:rPr>
                        <a:t>3</a:t>
                      </a:r>
                    </a:p>
                    <a:p>
                      <a:pPr algn="ctr"/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45516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CHD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14 paddles/layer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PVT (C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H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32x10x448</a:t>
                      </a:r>
                      <a:endParaRPr lang="en-US" sz="1400" b="1" baseline="30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1.032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6416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IMC (absorber)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7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W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3: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448x448x0.7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2: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384x384x0.7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2: 320x320x3.5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19.32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6866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IMC (active)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8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448</a:t>
                      </a:r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err="1" smtClean="0">
                          <a:latin typeface="Arial"/>
                          <a:cs typeface="Arial"/>
                        </a:rPr>
                        <a:t>Scifi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Polystyrene(C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H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)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1x1x448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1.035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9641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TASC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12 layers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16  crystals/layer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PbWO</a:t>
                      </a:r>
                      <a:r>
                        <a:rPr lang="en-US" sz="1400" b="1" baseline="-25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400" b="1" baseline="-25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/>
                          <a:cs typeface="Arial"/>
                        </a:rPr>
                        <a:t>20x20x320</a:t>
                      </a:r>
                      <a:endParaRPr lang="en-US" sz="1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Arial"/>
                          <a:cs typeface="Arial"/>
                        </a:rPr>
                        <a:t>8.30</a:t>
                      </a:r>
                      <a:endParaRPr lang="en-US" sz="1400" b="1" baseline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-48291"/>
            <a:ext cx="9619774" cy="70551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Geometry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Particles source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19" y="1228694"/>
            <a:ext cx="9619774" cy="4991131"/>
          </a:xfrm>
        </p:spPr>
        <p:txBody>
          <a:bodyPr>
            <a:noAutofit/>
          </a:bodyPr>
          <a:lstStyle/>
          <a:p>
            <a:pPr algn="just">
              <a:spcBef>
                <a:spcPts val="200"/>
              </a:spcBef>
            </a:pPr>
            <a:r>
              <a:rPr lang="en-US" sz="1600" dirty="0" smtClean="0">
                <a:latin typeface="Arial"/>
                <a:cs typeface="Arial"/>
              </a:rPr>
              <a:t>Particles:  electron, positron, photons, nuclei (A and Z can be set by the user)</a:t>
            </a:r>
          </a:p>
          <a:p>
            <a:pPr algn="just">
              <a:spcBef>
                <a:spcPts val="200"/>
              </a:spcBef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spcBef>
                <a:spcPts val="200"/>
              </a:spcBef>
            </a:pPr>
            <a:r>
              <a:rPr lang="en-US" sz="1600" dirty="0" smtClean="0">
                <a:latin typeface="Arial"/>
                <a:cs typeface="Arial"/>
              </a:rPr>
              <a:t>Energy/momentum options: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	- Fixed kinetic energy or momentum 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	- Random extraction in a user-defined energy range: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uniform or from a power-law spectrum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       Possible implementation of spectral features (e.g. for CR electrons)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pPr algn="just">
              <a:spcBef>
                <a:spcPts val="200"/>
              </a:spcBef>
            </a:pPr>
            <a:r>
              <a:rPr lang="en-US" sz="1600" dirty="0" smtClean="0">
                <a:latin typeface="Arial"/>
                <a:cs typeface="Arial"/>
              </a:rPr>
              <a:t>Spatial distribution of the particle beam: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 	- fixed incidence point 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 	- uniform generation inside a rectangular XY area placed at a given Z 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 	- uniform generation on a sphere</a:t>
            </a:r>
          </a:p>
          <a:p>
            <a:pPr algn="just">
              <a:spcBef>
                <a:spcPts val="200"/>
              </a:spcBef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spcBef>
                <a:spcPts val="200"/>
              </a:spcBef>
            </a:pPr>
            <a:r>
              <a:rPr lang="en-US" sz="1600" dirty="0" smtClean="0">
                <a:latin typeface="Arial"/>
                <a:cs typeface="Arial"/>
              </a:rPr>
              <a:t>Beam direction: 	- fixed (user defines the X and Y cosines)</a:t>
            </a:r>
          </a:p>
          <a:p>
            <a:pPr algn="just">
              <a:spcBef>
                <a:spcPts val="200"/>
              </a:spcBef>
              <a:buNone/>
            </a:pPr>
            <a:r>
              <a:rPr lang="en-US" sz="1600" dirty="0" smtClean="0">
                <a:latin typeface="Arial"/>
                <a:cs typeface="Arial"/>
              </a:rPr>
              <a:t>						- isotropic generation on a sphere for acceptance study</a:t>
            </a:r>
          </a:p>
          <a:p>
            <a:pPr algn="just">
              <a:spcBef>
                <a:spcPts val="200"/>
              </a:spcBef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spcBef>
                <a:spcPts val="200"/>
              </a:spcBef>
            </a:pPr>
            <a:r>
              <a:rPr lang="en-US" sz="1600" dirty="0" smtClean="0">
                <a:latin typeface="Arial"/>
                <a:cs typeface="Arial"/>
              </a:rPr>
              <a:t>In the particle generator, it is possible to define and set some acceptance criteria (e.g.: particle crossing top CHD and bottom TASC, top CHD-top TASC etc.) for events generated on a sphere, in order to reduce the simulation time avoiding propagation of particles with generated position/direction not satisfying the criteria. Keep track of the number of rejected particles. </a:t>
            </a:r>
          </a:p>
          <a:p>
            <a:pPr algn="just">
              <a:spcBef>
                <a:spcPts val="200"/>
              </a:spcBef>
            </a:pP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Physical processes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923894"/>
            <a:ext cx="9619774" cy="49911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In a </a:t>
            </a:r>
            <a:r>
              <a:rPr lang="en-US" sz="1600" dirty="0" err="1" smtClean="0">
                <a:latin typeface="Arial"/>
                <a:cs typeface="Arial"/>
              </a:rPr>
              <a:t>Fluka</a:t>
            </a:r>
            <a:r>
              <a:rPr lang="en-US" sz="1600" dirty="0" smtClean="0">
                <a:latin typeface="Arial"/>
                <a:cs typeface="Arial"/>
              </a:rPr>
              <a:t> simulation with option CALORIMETRY/PRECISION activated: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All </a:t>
            </a:r>
            <a:r>
              <a:rPr lang="en-US" sz="1600" dirty="0" err="1" smtClean="0">
                <a:latin typeface="Arial"/>
                <a:cs typeface="Arial"/>
              </a:rPr>
              <a:t>e.m</a:t>
            </a:r>
            <a:r>
              <a:rPr lang="en-US" sz="1600" dirty="0" smtClean="0">
                <a:latin typeface="Arial"/>
                <a:cs typeface="Arial"/>
              </a:rPr>
              <a:t>. processes ON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Detailed photoelectric edge treatment and fluorescence photons activated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Low energy neutron transport on down to thermal energies included</a:t>
            </a:r>
          </a:p>
          <a:p>
            <a:pPr>
              <a:buFont typeface="Wingdings" charset="2"/>
              <a:buChar char="§"/>
            </a:pPr>
            <a:r>
              <a:rPr lang="en-US" sz="1600" b="1" dirty="0" smtClean="0">
                <a:latin typeface="Arial"/>
                <a:cs typeface="Arial"/>
              </a:rPr>
              <a:t>Particle transport threshold set at 100 </a:t>
            </a:r>
            <a:r>
              <a:rPr lang="en-US" sz="1600" b="1" dirty="0" err="1" smtClean="0">
                <a:latin typeface="Arial"/>
                <a:cs typeface="Arial"/>
              </a:rPr>
              <a:t>keV</a:t>
            </a:r>
            <a:r>
              <a:rPr lang="en-US" sz="1600" b="1" dirty="0" smtClean="0">
                <a:latin typeface="Arial"/>
                <a:cs typeface="Arial"/>
              </a:rPr>
              <a:t>, except for </a:t>
            </a:r>
            <a:r>
              <a:rPr lang="en-US" sz="1600" b="1" dirty="0" err="1" smtClean="0">
                <a:latin typeface="Arial"/>
                <a:cs typeface="Arial"/>
              </a:rPr>
              <a:t>e</a:t>
            </a:r>
            <a:r>
              <a:rPr lang="en-US" sz="1600" b="1" dirty="0" smtClean="0">
                <a:latin typeface="Arial"/>
                <a:cs typeface="Arial"/>
              </a:rPr>
              <a:t>+ </a:t>
            </a:r>
            <a:r>
              <a:rPr lang="en-US" sz="1600" b="1" dirty="0" err="1" smtClean="0">
                <a:latin typeface="Arial"/>
                <a:cs typeface="Arial"/>
              </a:rPr>
              <a:t>e</a:t>
            </a:r>
            <a:r>
              <a:rPr lang="en-US" sz="1600" b="1" dirty="0" smtClean="0">
                <a:latin typeface="Arial"/>
                <a:cs typeface="Arial"/>
              </a:rPr>
              <a:t>- and gamma @ 1 </a:t>
            </a:r>
            <a:r>
              <a:rPr lang="en-US" sz="1600" b="1" dirty="0" err="1" smtClean="0">
                <a:latin typeface="Arial"/>
                <a:cs typeface="Arial"/>
              </a:rPr>
              <a:t>keV</a:t>
            </a:r>
            <a:endParaRPr lang="en-US" sz="1600" b="1" dirty="0" smtClean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Multiple scattering threshold at minimum allowed energy, for both primary and secondary charged particles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Delta ray production ON with threshold 100 </a:t>
            </a:r>
            <a:r>
              <a:rPr lang="en-US" sz="1600" dirty="0" err="1" smtClean="0">
                <a:latin typeface="Arial"/>
                <a:cs typeface="Arial"/>
              </a:rPr>
              <a:t>keV</a:t>
            </a:r>
            <a:endParaRPr lang="en-US" sz="1600" dirty="0" smtClean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Accurate treatment of multiple Coulomb scattering and ionization fluctuations </a:t>
            </a:r>
            <a:r>
              <a:rPr lang="en-US" sz="1600" dirty="0" smtClean="0">
                <a:latin typeface="Arial"/>
                <a:cs typeface="Arial"/>
              </a:rPr>
              <a:t>for hadrons/</a:t>
            </a:r>
            <a:r>
              <a:rPr lang="en-US" sz="1600" dirty="0" err="1" smtClean="0">
                <a:latin typeface="Arial"/>
                <a:cs typeface="Arial"/>
              </a:rPr>
              <a:t>muons</a:t>
            </a:r>
            <a:r>
              <a:rPr lang="en-US" sz="1600" dirty="0" smtClean="0">
                <a:latin typeface="Arial"/>
                <a:cs typeface="Arial"/>
              </a:rPr>
              <a:t> (to handle some challenging problems such as electron backscattering and energy deposition in thin layers even in the few </a:t>
            </a:r>
            <a:r>
              <a:rPr lang="en-US" sz="1600" dirty="0" err="1" smtClean="0">
                <a:latin typeface="Arial"/>
                <a:cs typeface="Arial"/>
              </a:rPr>
              <a:t>keV</a:t>
            </a:r>
            <a:r>
              <a:rPr lang="en-US" sz="1600" dirty="0" smtClean="0">
                <a:latin typeface="Arial"/>
                <a:cs typeface="Arial"/>
              </a:rPr>
              <a:t> energy range)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Heavy particle </a:t>
            </a:r>
            <a:r>
              <a:rPr lang="en-US" sz="1600" dirty="0" err="1" smtClean="0">
                <a:latin typeface="Arial"/>
                <a:cs typeface="Arial"/>
              </a:rPr>
              <a:t>e+/e</a:t>
            </a:r>
            <a:r>
              <a:rPr lang="en-US" sz="1600" dirty="0" smtClean="0">
                <a:latin typeface="Arial"/>
                <a:cs typeface="Arial"/>
              </a:rPr>
              <a:t>- pair production activated with full explicit production</a:t>
            </a: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Heavy particle </a:t>
            </a:r>
            <a:r>
              <a:rPr lang="en-US" sz="1600" dirty="0" err="1" smtClean="0">
                <a:latin typeface="Arial"/>
                <a:cs typeface="Arial"/>
              </a:rPr>
              <a:t>bremsstrahlung</a:t>
            </a:r>
            <a:r>
              <a:rPr lang="en-US" sz="1600" dirty="0" smtClean="0">
                <a:latin typeface="Arial"/>
                <a:cs typeface="Arial"/>
              </a:rPr>
              <a:t> activated with explicit photon production above 300 </a:t>
            </a:r>
            <a:r>
              <a:rPr lang="en-US" sz="1600" dirty="0" err="1" smtClean="0">
                <a:latin typeface="Arial"/>
                <a:cs typeface="Arial"/>
              </a:rPr>
              <a:t>keV</a:t>
            </a:r>
            <a:endParaRPr lang="en-US" sz="1600" dirty="0" smtClean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600" dirty="0" err="1" smtClean="0">
                <a:latin typeface="Arial"/>
                <a:cs typeface="Arial"/>
              </a:rPr>
              <a:t>Muon</a:t>
            </a:r>
            <a:r>
              <a:rPr lang="en-US" sz="1600" dirty="0" smtClean="0">
                <a:latin typeface="Arial"/>
                <a:cs typeface="Arial"/>
              </a:rPr>
              <a:t> photonuclear interactions activated with explicit generation </a:t>
            </a:r>
            <a:r>
              <a:rPr lang="en-US" sz="1600" dirty="0" err="1" smtClean="0">
                <a:latin typeface="Arial"/>
                <a:cs typeface="Arial"/>
              </a:rPr>
              <a:t>secondaries</a:t>
            </a:r>
            <a:endParaRPr lang="en-US" sz="1600" dirty="0" smtClean="0">
              <a:latin typeface="Arial"/>
              <a:cs typeface="Arial"/>
            </a:endParaRPr>
          </a:p>
          <a:p>
            <a:pP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Heavy fragment transport activated</a:t>
            </a:r>
          </a:p>
          <a:p>
            <a:pPr>
              <a:buFont typeface="Wingdings" charset="2"/>
              <a:buChar char="§"/>
            </a:pPr>
            <a:r>
              <a:rPr lang="en-US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Hadron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inelastic nuclear interactions</a:t>
            </a:r>
            <a:r>
              <a:rPr lang="en-US" sz="1600" dirty="0" smtClean="0">
                <a:latin typeface="Arial"/>
                <a:cs typeface="Arial"/>
              </a:rPr>
              <a:t>. The FLUKA </a:t>
            </a:r>
            <a:r>
              <a:rPr lang="en-US" sz="1600" dirty="0" err="1" smtClean="0">
                <a:latin typeface="Arial"/>
                <a:cs typeface="Arial"/>
              </a:rPr>
              <a:t>hadron</a:t>
            </a:r>
            <a:r>
              <a:rPr lang="en-US" sz="1600" dirty="0" smtClean="0">
                <a:latin typeface="Arial"/>
                <a:cs typeface="Arial"/>
              </a:rPr>
              <a:t>-nucleon interaction models are based on resonance production and decay below 5 </a:t>
            </a:r>
            <a:r>
              <a:rPr lang="en-US" sz="1600" dirty="0" err="1" smtClean="0">
                <a:latin typeface="Arial"/>
                <a:cs typeface="Arial"/>
              </a:rPr>
              <a:t>GeV/c</a:t>
            </a:r>
            <a:r>
              <a:rPr lang="en-US" sz="1600" dirty="0" smtClean="0">
                <a:latin typeface="Arial"/>
                <a:cs typeface="Arial"/>
              </a:rPr>
              <a:t> (PEANUT package), and on the Dual Parton Model (DPM) above (&lt;20 </a:t>
            </a:r>
            <a:r>
              <a:rPr lang="en-US" sz="1600" dirty="0" err="1" smtClean="0">
                <a:latin typeface="Arial"/>
                <a:cs typeface="Arial"/>
              </a:rPr>
              <a:t>TeV</a:t>
            </a:r>
            <a:r>
              <a:rPr lang="en-US" sz="1600" dirty="0" smtClean="0">
                <a:latin typeface="Arial"/>
                <a:cs typeface="Arial"/>
              </a:rPr>
              <a:t>).</a:t>
            </a:r>
          </a:p>
          <a:p>
            <a:pPr>
              <a:buFont typeface="Wingdings" charset="2"/>
              <a:buChar char="§"/>
            </a:pP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Nucleus (Ions)-Nucleus interactions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are treated through interfaces to external event generators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  	5 </a:t>
            </a:r>
            <a:r>
              <a:rPr lang="en-US" sz="1600" dirty="0" err="1" smtClean="0">
                <a:latin typeface="Arial"/>
                <a:cs typeface="Arial"/>
              </a:rPr>
              <a:t>GeV/n</a:t>
            </a:r>
            <a:r>
              <a:rPr lang="en-US" sz="1600" dirty="0" smtClean="0">
                <a:latin typeface="Arial"/>
                <a:cs typeface="Arial"/>
              </a:rPr>
              <a:t> - 10 </a:t>
            </a:r>
            <a:r>
              <a:rPr lang="en-US" sz="1600" dirty="0" err="1" smtClean="0">
                <a:latin typeface="Arial"/>
                <a:cs typeface="Arial"/>
              </a:rPr>
              <a:t>PeV</a:t>
            </a:r>
            <a:r>
              <a:rPr lang="en-US" sz="1600" dirty="0" smtClean="0">
                <a:latin typeface="Arial"/>
                <a:cs typeface="Arial"/>
              </a:rPr>
              <a:t>: DPMJET-III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  	0.1 - 5 </a:t>
            </a:r>
            <a:r>
              <a:rPr lang="en-US" sz="1600" dirty="0" err="1" smtClean="0">
                <a:latin typeface="Arial"/>
                <a:cs typeface="Arial"/>
              </a:rPr>
              <a:t>GeV/n</a:t>
            </a:r>
            <a:r>
              <a:rPr lang="en-US" sz="1600" dirty="0" smtClean="0">
                <a:latin typeface="Arial"/>
                <a:cs typeface="Arial"/>
              </a:rPr>
              <a:t>: modified RQMD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vs. ion beam data – Energy deposit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25"/>
            <a:ext cx="10688638" cy="6355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63719" y="1190625"/>
            <a:ext cx="188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 ions @158 </a:t>
            </a:r>
            <a:r>
              <a:rPr lang="en-US" dirty="0" err="1" smtClean="0"/>
              <a:t>GeV/n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677319" y="3933825"/>
            <a:ext cx="2187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A/Z=2 ions @158 </a:t>
            </a:r>
            <a:r>
              <a:rPr lang="en-US" dirty="0" err="1" smtClean="0"/>
              <a:t>GeV/n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10719" y="4966871"/>
            <a:ext cx="4408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0.5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smtClean="0">
                <a:latin typeface="Arial"/>
                <a:cs typeface="Arial"/>
              </a:rPr>
              <a:t> thick C target + 20 X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W/</a:t>
            </a:r>
            <a:r>
              <a:rPr lang="en-US" dirty="0" err="1" smtClean="0">
                <a:latin typeface="Arial"/>
                <a:cs typeface="Arial"/>
              </a:rPr>
              <a:t>scifi</a:t>
            </a:r>
            <a:r>
              <a:rPr lang="en-US" dirty="0" smtClean="0">
                <a:latin typeface="Arial"/>
                <a:cs typeface="Arial"/>
              </a:rPr>
              <a:t> calorimeter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119" y="1038224"/>
            <a:ext cx="6629400" cy="49106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4399" y="4772025"/>
            <a:ext cx="2295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Crosses MC, triangle data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4432" y="-33262"/>
            <a:ext cx="9619774" cy="705516"/>
          </a:xfrm>
        </p:spPr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vs. ion beam data – Interaction probability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Longitudinal and lateral profiles- 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Fluka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vs. flight data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57225"/>
            <a:ext cx="10688639" cy="363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965575"/>
            <a:ext cx="10688639" cy="3321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8430" y="885825"/>
            <a:ext cx="13710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histo</a:t>
            </a:r>
            <a:r>
              <a:rPr lang="en-US" dirty="0" smtClean="0"/>
              <a:t>   </a:t>
            </a:r>
            <a:r>
              <a:rPr lang="en-US" dirty="0" err="1" smtClean="0"/>
              <a:t>Fluka</a:t>
            </a:r>
            <a:endParaRPr lang="en-US" dirty="0" smtClean="0"/>
          </a:p>
          <a:p>
            <a:r>
              <a:rPr lang="en-US" dirty="0" smtClean="0"/>
              <a:t>dots    CR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Energy deposit by CR nuclei – MC vs. flight data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97025"/>
            <a:ext cx="10688639" cy="347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3119" y="1876425"/>
            <a:ext cx="1511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</a:t>
            </a:r>
          </a:p>
          <a:p>
            <a:r>
              <a:rPr lang="en-US" dirty="0" smtClean="0"/>
              <a:t>dots: flight data</a:t>
            </a:r>
          </a:p>
          <a:p>
            <a:r>
              <a:rPr lang="en-US" dirty="0" err="1" smtClean="0"/>
              <a:t>histo</a:t>
            </a:r>
            <a:r>
              <a:rPr lang="en-US" dirty="0" smtClean="0"/>
              <a:t>: </a:t>
            </a:r>
            <a:r>
              <a:rPr lang="en-US" dirty="0" err="1" smtClean="0"/>
              <a:t>Fluka</a:t>
            </a:r>
            <a:r>
              <a:rPr lang="en-US" dirty="0" smtClean="0"/>
              <a:t> MC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25719" y="1876425"/>
            <a:ext cx="1544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Oxygen</a:t>
            </a:r>
          </a:p>
          <a:p>
            <a:r>
              <a:rPr lang="en-US" dirty="0" smtClean="0"/>
              <a:t>dots: flight data</a:t>
            </a:r>
          </a:p>
          <a:p>
            <a:r>
              <a:rPr lang="en-US" dirty="0" err="1" smtClean="0"/>
              <a:t>Hhsto</a:t>
            </a:r>
            <a:r>
              <a:rPr lang="en-US" dirty="0" smtClean="0"/>
              <a:t>: </a:t>
            </a:r>
            <a:r>
              <a:rPr lang="en-US" dirty="0" err="1" smtClean="0"/>
              <a:t>Fluka</a:t>
            </a:r>
            <a:r>
              <a:rPr lang="en-US" dirty="0" smtClean="0"/>
              <a:t> MC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5598</TotalTime>
  <Words>2176</Words>
  <Application>Microsoft Macintosh PowerPoint</Application>
  <PresentationFormat>Custom</PresentationFormat>
  <Paragraphs>257</Paragraphs>
  <Slides>25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Slide 1</vt:lpstr>
      <vt:lpstr>Fluka Monte Carlo simulation package</vt:lpstr>
      <vt:lpstr>Geometry</vt:lpstr>
      <vt:lpstr>Particles source</vt:lpstr>
      <vt:lpstr>Physical processes</vt:lpstr>
      <vt:lpstr>Fluka vs. ion beam data – Energy deposit</vt:lpstr>
      <vt:lpstr>Fluka vs. ion beam data – Interaction probability</vt:lpstr>
      <vt:lpstr>Longitudinal and lateral profiles- Fluka vs. flight data</vt:lpstr>
      <vt:lpstr>Energy deposit by CR nuclei – MC vs. flight data</vt:lpstr>
      <vt:lpstr>Data output</vt:lpstr>
      <vt:lpstr>Data output (2)</vt:lpstr>
      <vt:lpstr>Benchmarks</vt:lpstr>
      <vt:lpstr>Slide 13</vt:lpstr>
      <vt:lpstr>Slide 14</vt:lpstr>
      <vt:lpstr>Slide 15</vt:lpstr>
      <vt:lpstr>Nuclear inelastic interactions</vt:lpstr>
      <vt:lpstr>Energy deposited in TASC by protons</vt:lpstr>
      <vt:lpstr>Non interacting protons in TASC</vt:lpstr>
      <vt:lpstr>100 GeV/n  12C nuclei in TASC</vt:lpstr>
      <vt:lpstr>Protons – Longitudinal profile in TASC</vt:lpstr>
      <vt:lpstr>Protons – Lateral profile @ shower max in TASC</vt:lpstr>
      <vt:lpstr>Slide 22</vt:lpstr>
      <vt:lpstr>Electrons – Longitudinal profile in TASC</vt:lpstr>
      <vt:lpstr>Electrons – Lateral profile @ shower max in TASC</vt:lpstr>
      <vt:lpstr>Common scheme to handle MC data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paolo maestro</dc:creator>
  <cp:lastModifiedBy>paolo maestro</cp:lastModifiedBy>
  <cp:revision>531</cp:revision>
  <cp:lastPrinted>2011-05-12T09:28:59Z</cp:lastPrinted>
  <dcterms:created xsi:type="dcterms:W3CDTF">2011-05-18T07:33:23Z</dcterms:created>
  <dcterms:modified xsi:type="dcterms:W3CDTF">2011-05-18T07:33:36Z</dcterms:modified>
</cp:coreProperties>
</file>