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982" r:id="rId2"/>
    <p:sldId id="1490" r:id="rId3"/>
    <p:sldId id="1470" r:id="rId4"/>
    <p:sldId id="1484" r:id="rId5"/>
    <p:sldId id="1483" r:id="rId6"/>
    <p:sldId id="1487" r:id="rId7"/>
    <p:sldId id="1486" r:id="rId8"/>
    <p:sldId id="1488" r:id="rId9"/>
    <p:sldId id="148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0033A0"/>
    <a:srgbClr val="003399"/>
    <a:srgbClr val="43A6F1"/>
    <a:srgbClr val="6FCAD9"/>
    <a:srgbClr val="5526FF"/>
    <a:srgbClr val="391BA6"/>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4686"/>
  </p:normalViewPr>
  <p:slideViewPr>
    <p:cSldViewPr snapToGrid="0" snapToObjects="1">
      <p:cViewPr varScale="1">
        <p:scale>
          <a:sx n="111" d="100"/>
          <a:sy n="111" d="100"/>
        </p:scale>
        <p:origin x="75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11/5/2025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80559" y="145645"/>
            <a:ext cx="1208870" cy="960142"/>
          </a:xfrm>
          <a:prstGeom prst="rect">
            <a:avLst/>
          </a:prstGeom>
        </p:spPr>
      </p:pic>
      <p:pic>
        <p:nvPicPr>
          <p:cNvPr id="7" name="Picture 6">
            <a:extLst>
              <a:ext uri="{FF2B5EF4-FFF2-40B4-BE49-F238E27FC236}">
                <a16:creationId xmlns:a16="http://schemas.microsoft.com/office/drawing/2014/main" id="{3A63B99C-1BF7-EB49-B030-E28DF0283286}"/>
              </a:ext>
            </a:extLst>
          </p:cNvPr>
          <p:cNvPicPr/>
          <p:nvPr userDrawn="1"/>
        </p:nvPicPr>
        <p:blipFill>
          <a:blip r:embed="rId4"/>
          <a:stretch>
            <a:fillRect/>
          </a:stretch>
        </p:blipFill>
        <p:spPr>
          <a:xfrm>
            <a:off x="136337" y="142711"/>
            <a:ext cx="1069528" cy="960142"/>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14 January 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 January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NA-CONS Project Team meeting#46</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 January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NA-CONS Project Team meeting#46</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 January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NA-CONS Project Team meeting#46</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14 January 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NA-CONS Project Team meeting#46</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14 January 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NA-CONS Project Team meeting#46</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14 January 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NA-CONS Project Team meeting#46</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14 January 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NA-CONS Project Team meeting#46</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14 January 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NA-CONS Project Team meeting#46</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14 January 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14 January 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14 January 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14 January 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a:t>https://cern.ch/be-dep-ea</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10" name="Picture 9">
            <a:extLst>
              <a:ext uri="{FF2B5EF4-FFF2-40B4-BE49-F238E27FC236}">
                <a16:creationId xmlns:a16="http://schemas.microsoft.com/office/drawing/2014/main" id="{9ED4B852-3DEA-496D-8E63-98B1574381D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30911" y="159548"/>
            <a:ext cx="748359" cy="748359"/>
          </a:xfrm>
          <a:prstGeom prst="rect">
            <a:avLst/>
          </a:prstGeom>
        </p:spPr>
      </p:pic>
      <p:pic>
        <p:nvPicPr>
          <p:cNvPr id="7" name="Picture 6">
            <a:extLst>
              <a:ext uri="{FF2B5EF4-FFF2-40B4-BE49-F238E27FC236}">
                <a16:creationId xmlns:a16="http://schemas.microsoft.com/office/drawing/2014/main" id="{5FD697F3-6011-EF41-80DA-33BB1D0994CD}"/>
              </a:ext>
            </a:extLst>
          </p:cNvPr>
          <p:cNvPicPr/>
          <p:nvPr userDrawn="1"/>
        </p:nvPicPr>
        <p:blipFill>
          <a:blip r:embed="rId4"/>
          <a:stretch>
            <a:fillRect/>
          </a:stretch>
        </p:blipFill>
        <p:spPr>
          <a:xfrm>
            <a:off x="136337" y="142711"/>
            <a:ext cx="1069528" cy="96014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80559" y="145645"/>
            <a:ext cx="1208870" cy="960142"/>
          </a:xfrm>
          <a:prstGeom prst="rect">
            <a:avLst/>
          </a:prstGeom>
        </p:spPr>
      </p:pic>
      <p:pic>
        <p:nvPicPr>
          <p:cNvPr id="7" name="Picture 6">
            <a:extLst>
              <a:ext uri="{FF2B5EF4-FFF2-40B4-BE49-F238E27FC236}">
                <a16:creationId xmlns:a16="http://schemas.microsoft.com/office/drawing/2014/main" id="{F3C9D739-B87F-D749-A253-E51AC551DEFF}"/>
              </a:ext>
            </a:extLst>
          </p:cNvPr>
          <p:cNvPicPr/>
          <p:nvPr userDrawn="1"/>
        </p:nvPicPr>
        <p:blipFill>
          <a:blip r:embed="rId4"/>
          <a:stretch>
            <a:fillRect/>
          </a:stretch>
        </p:blipFill>
        <p:spPr>
          <a:xfrm>
            <a:off x="17068" y="3564"/>
            <a:ext cx="1394289" cy="1228889"/>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 January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 January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 January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085088"/>
            <a:ext cx="11376025" cy="527913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14 January 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NA-CONS Project Team meeting#46</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82012"/>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400878"/>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 January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078991"/>
            <a:ext cx="5616575" cy="5260849"/>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078992"/>
            <a:ext cx="5611813" cy="526084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14 January 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lvl1pPr>
              <a:defRPr/>
            </a:lvl1pPr>
          </a:lstStyle>
          <a:p>
            <a:r>
              <a:rPr lang="en-US"/>
              <a:t>NA-CONS Project Team meeting#46</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6" y="242148"/>
            <a:ext cx="11376025" cy="700825"/>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071670"/>
            <a:ext cx="11376024" cy="5304665"/>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326674" y="6505034"/>
            <a:ext cx="789714" cy="238440"/>
          </a:xfrm>
          <a:prstGeom prst="rect">
            <a:avLst/>
          </a:prstGeom>
        </p:spPr>
        <p:txBody>
          <a:bodyPr vert="horz" lIns="0" tIns="0" rIns="0" bIns="0" rtlCol="0" anchor="ctr"/>
          <a:lstStyle>
            <a:lvl1pPr algn="r">
              <a:defRPr sz="1100">
                <a:solidFill>
                  <a:schemeClr val="tx1"/>
                </a:solidFill>
              </a:defRPr>
            </a:lvl1pPr>
          </a:lstStyle>
          <a:p>
            <a:r>
              <a:rPr lang="en-US"/>
              <a:t>14 January 2022</a:t>
            </a:r>
            <a:endParaRPr lang="en-US" dirty="0"/>
          </a:p>
        </p:txBody>
      </p:sp>
      <p:sp>
        <p:nvSpPr>
          <p:cNvPr id="6" name="Slide Number Placeholder 5"/>
          <p:cNvSpPr>
            <a:spLocks noGrp="1"/>
          </p:cNvSpPr>
          <p:nvPr>
            <p:ph type="sldNum" sz="quarter" idx="4"/>
          </p:nvPr>
        </p:nvSpPr>
        <p:spPr>
          <a:xfrm>
            <a:off x="11107546" y="6510533"/>
            <a:ext cx="681254" cy="238440"/>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510533"/>
            <a:ext cx="6572221" cy="238440"/>
          </a:xfrm>
          <a:prstGeom prst="rect">
            <a:avLst/>
          </a:prstGeom>
        </p:spPr>
        <p:txBody>
          <a:bodyPr vert="horz" lIns="91440" tIns="45720" rIns="91440" bIns="45720" rtlCol="0" anchor="ctr"/>
          <a:lstStyle>
            <a:lvl1pPr algn="ctr">
              <a:defRPr sz="1200">
                <a:solidFill>
                  <a:schemeClr val="tx1"/>
                </a:solidFill>
              </a:defRPr>
            </a:lvl1pPr>
          </a:lstStyle>
          <a:p>
            <a:r>
              <a:rPr lang="en-US"/>
              <a:t>NA-CONS Project Team meeting#46</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376336"/>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2" name="Picture 11" descr="A picture containing venn diagram&#10;&#10;Description automatically generated">
            <a:extLst>
              <a:ext uri="{FF2B5EF4-FFF2-40B4-BE49-F238E27FC236}">
                <a16:creationId xmlns:a16="http://schemas.microsoft.com/office/drawing/2014/main" id="{601E8028-4D05-4287-A43C-BB893015EDDE}"/>
              </a:ext>
            </a:extLst>
          </p:cNvPr>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959819" y="6407272"/>
            <a:ext cx="495301" cy="393392"/>
          </a:xfrm>
          <a:prstGeom prst="rect">
            <a:avLst/>
          </a:prstGeom>
        </p:spPr>
      </p:pic>
      <p:pic>
        <p:nvPicPr>
          <p:cNvPr id="10" name="Picture 9">
            <a:extLst>
              <a:ext uri="{FF2B5EF4-FFF2-40B4-BE49-F238E27FC236}">
                <a16:creationId xmlns:a16="http://schemas.microsoft.com/office/drawing/2014/main" id="{796F4BE4-5FA0-42F3-8258-5F7045B6E3FF}"/>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417195" y="6403772"/>
            <a:ext cx="396892" cy="396892"/>
          </a:xfrm>
          <a:prstGeom prst="rect">
            <a:avLst/>
          </a:prstGeom>
        </p:spPr>
      </p:pic>
      <p:cxnSp>
        <p:nvCxnSpPr>
          <p:cNvPr id="13" name="Straight Connector 12">
            <a:extLst>
              <a:ext uri="{FF2B5EF4-FFF2-40B4-BE49-F238E27FC236}">
                <a16:creationId xmlns:a16="http://schemas.microsoft.com/office/drawing/2014/main" id="{20ADEF83-BE9C-4BC5-BB41-4D8B91E61155}"/>
              </a:ext>
            </a:extLst>
          </p:cNvPr>
          <p:cNvCxnSpPr/>
          <p:nvPr userDrawn="1"/>
        </p:nvCxnSpPr>
        <p:spPr>
          <a:xfrm>
            <a:off x="412775" y="955085"/>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25BA8B29-F024-F440-916B-BD15C42314AD}"/>
              </a:ext>
            </a:extLst>
          </p:cNvPr>
          <p:cNvPicPr/>
          <p:nvPr userDrawn="1"/>
        </p:nvPicPr>
        <p:blipFill>
          <a:blip r:embed="rId26" cstate="screen">
            <a:extLst>
              <a:ext uri="{28A0092B-C50C-407E-A947-70E740481C1C}">
                <a14:useLocalDpi xmlns:a14="http://schemas.microsoft.com/office/drawing/2010/main"/>
              </a:ext>
            </a:extLst>
          </a:blip>
          <a:stretch>
            <a:fillRect/>
          </a:stretch>
        </p:blipFill>
        <p:spPr>
          <a:xfrm>
            <a:off x="1455120" y="6403772"/>
            <a:ext cx="571921" cy="396892"/>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effectLst>
            <a:outerShdw blurRad="38100" dist="38100" dir="2700000" algn="tl">
              <a:srgbClr val="000000">
                <a:alpha val="43137"/>
              </a:srgbClr>
            </a:outerShdw>
          </a:effectLst>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2810115" TargetMode="External"/><Relationship Id="rId2" Type="http://schemas.openxmlformats.org/officeDocument/2006/relationships/hyperlink" Target="https://edms.cern.ch/document/3324656/" TargetMode="Externa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edms.cern.ch/document/3253361/" TargetMode="External"/><Relationship Id="rId2" Type="http://schemas.openxmlformats.org/officeDocument/2006/relationships/hyperlink" Target="https://inspirehep.net/files/e3d7c43aca7da20ea446e4d47be43331"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3429000"/>
            <a:ext cx="11887201" cy="2643996"/>
          </a:xfrm>
        </p:spPr>
        <p:txBody>
          <a:bodyPr/>
          <a:lstStyle/>
          <a:p>
            <a:pPr algn="ctr"/>
            <a:r>
              <a:rPr lang="en-US" sz="3600" dirty="0">
                <a:effectLst/>
              </a:rPr>
              <a:t>Proposal for the connection of the SPS extraction </a:t>
            </a:r>
            <a:r>
              <a:rPr lang="en-US" sz="3600" dirty="0" err="1">
                <a:effectLst/>
              </a:rPr>
              <a:t>sextupoles</a:t>
            </a:r>
            <a:r>
              <a:rPr lang="en-US" sz="3600" dirty="0">
                <a:effectLst/>
              </a:rPr>
              <a:t> and bumpers to the BIS post-LS3</a:t>
            </a:r>
            <a:br>
              <a:rPr lang="en-US" sz="3600" dirty="0">
                <a:effectLst/>
              </a:rPr>
            </a:br>
            <a:br>
              <a:rPr lang="en-US" sz="3600" dirty="0">
                <a:effectLst/>
              </a:rPr>
            </a:br>
            <a:r>
              <a:rPr lang="en-US" sz="1500" dirty="0">
                <a:effectLst/>
              </a:rPr>
              <a:t>A. Colinet with inputs from BE-OP, SY-ABT and SY-EPC</a:t>
            </a:r>
            <a:br>
              <a:rPr lang="en-US" sz="1500" dirty="0">
                <a:effectLst/>
              </a:rPr>
            </a:br>
            <a:r>
              <a:rPr lang="en-US" sz="1500" dirty="0">
                <a:effectLst/>
              </a:rPr>
              <a:t>November 7</a:t>
            </a:r>
            <a:r>
              <a:rPr lang="en-US" sz="1500" baseline="30000" dirty="0">
                <a:effectLst/>
              </a:rPr>
              <a:t>th</a:t>
            </a:r>
            <a:r>
              <a:rPr lang="en-US" sz="1500" dirty="0">
                <a:effectLst/>
              </a:rPr>
              <a:t>, 2025 – MPP #264</a:t>
            </a:r>
            <a:endParaRPr lang="en-US" sz="1500" dirty="0"/>
          </a:p>
        </p:txBody>
      </p:sp>
      <p:sp>
        <p:nvSpPr>
          <p:cNvPr id="3" name="Rectangle 2">
            <a:extLst>
              <a:ext uri="{FF2B5EF4-FFF2-40B4-BE49-F238E27FC236}">
                <a16:creationId xmlns:a16="http://schemas.microsoft.com/office/drawing/2014/main" id="{A7898C70-2DDA-4721-7F18-A4F213B86DDE}"/>
              </a:ext>
            </a:extLst>
          </p:cNvPr>
          <p:cNvSpPr/>
          <p:nvPr/>
        </p:nvSpPr>
        <p:spPr>
          <a:xfrm>
            <a:off x="10673862" y="79131"/>
            <a:ext cx="1415561" cy="1275735"/>
          </a:xfrm>
          <a:prstGeom prst="rect">
            <a:avLst/>
          </a:prstGeom>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39195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A2D165-E3DE-EBDC-4A5C-8FFAA6C4244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D58F7A7-1797-F856-E26F-143292CC9F60}"/>
              </a:ext>
            </a:extLst>
          </p:cNvPr>
          <p:cNvSpPr>
            <a:spLocks noGrp="1"/>
          </p:cNvSpPr>
          <p:nvPr>
            <p:ph type="title"/>
          </p:nvPr>
        </p:nvSpPr>
        <p:spPr/>
        <p:txBody>
          <a:bodyPr/>
          <a:lstStyle/>
          <a:p>
            <a:r>
              <a:rPr lang="en-GB" dirty="0"/>
              <a:t>North Area Beam Interlock System introduction</a:t>
            </a:r>
          </a:p>
        </p:txBody>
      </p:sp>
      <p:sp>
        <p:nvSpPr>
          <p:cNvPr id="6" name="Slide Number Placeholder 1">
            <a:extLst>
              <a:ext uri="{FF2B5EF4-FFF2-40B4-BE49-F238E27FC236}">
                <a16:creationId xmlns:a16="http://schemas.microsoft.com/office/drawing/2014/main" id="{256C6E9B-8102-8AF6-53AB-D59677E0BA1C}"/>
              </a:ext>
            </a:extLst>
          </p:cNvPr>
          <p:cNvSpPr>
            <a:spLocks noGrp="1"/>
          </p:cNvSpPr>
          <p:nvPr>
            <p:ph type="sldNum" sz="quarter" idx="12"/>
          </p:nvPr>
        </p:nvSpPr>
        <p:spPr>
          <a:xfrm>
            <a:off x="11107546" y="6510533"/>
            <a:ext cx="681254" cy="238440"/>
          </a:xfrm>
        </p:spPr>
        <p:txBody>
          <a:bodyPr/>
          <a:lstStyle/>
          <a:p>
            <a:fld id="{36B5EA5A-BC32-A742-B11B-8E7414D5B535}" type="slidenum">
              <a:rPr lang="en-US" smtClean="0"/>
              <a:pPr/>
              <a:t>2</a:t>
            </a:fld>
            <a:endParaRPr lang="en-US" dirty="0"/>
          </a:p>
        </p:txBody>
      </p:sp>
      <p:sp>
        <p:nvSpPr>
          <p:cNvPr id="14" name="Content Placeholder 5">
            <a:extLst>
              <a:ext uri="{FF2B5EF4-FFF2-40B4-BE49-F238E27FC236}">
                <a16:creationId xmlns:a16="http://schemas.microsoft.com/office/drawing/2014/main" id="{901CF9B9-8F7C-1916-21C2-272F1E8E3933}"/>
              </a:ext>
            </a:extLst>
          </p:cNvPr>
          <p:cNvSpPr>
            <a:spLocks noGrp="1"/>
          </p:cNvSpPr>
          <p:nvPr>
            <p:ph idx="1"/>
          </p:nvPr>
        </p:nvSpPr>
        <p:spPr>
          <a:xfrm>
            <a:off x="407990" y="1057275"/>
            <a:ext cx="11380810" cy="5273340"/>
          </a:xfrm>
        </p:spPr>
        <p:txBody>
          <a:bodyPr/>
          <a:lstStyle/>
          <a:p>
            <a:pPr indent="-342900">
              <a:lnSpc>
                <a:spcPct val="150000"/>
              </a:lnSpc>
              <a:spcBef>
                <a:spcPts val="0"/>
              </a:spcBef>
              <a:spcAft>
                <a:spcPts val="0"/>
              </a:spcAft>
              <a:buFont typeface="Wingdings" pitchFamily="2" charset="2"/>
              <a:buChar char="Ø"/>
            </a:pPr>
            <a:r>
              <a:rPr lang="en-US" sz="1600" dirty="0"/>
              <a:t>A new BIS will be deployed for the protection of the North Area starting in LS3</a:t>
            </a:r>
          </a:p>
          <a:p>
            <a:pPr indent="-342900">
              <a:lnSpc>
                <a:spcPct val="150000"/>
              </a:lnSpc>
              <a:spcBef>
                <a:spcPts val="0"/>
              </a:spcBef>
              <a:spcAft>
                <a:spcPts val="0"/>
              </a:spcAft>
              <a:buFont typeface="Wingdings" pitchFamily="2" charset="2"/>
              <a:buChar char="Ø"/>
            </a:pPr>
            <a:r>
              <a:rPr lang="en-US" sz="1600" dirty="0"/>
              <a:t>ECR in EDMS </a:t>
            </a:r>
            <a:r>
              <a:rPr lang="en-US" sz="1600" dirty="0">
                <a:hlinkClick r:id="rId2"/>
              </a:rPr>
              <a:t>3324656</a:t>
            </a:r>
            <a:endParaRPr lang="en-US" sz="1600" dirty="0"/>
          </a:p>
          <a:p>
            <a:pPr indent="-342900">
              <a:lnSpc>
                <a:spcPct val="150000"/>
              </a:lnSpc>
              <a:spcBef>
                <a:spcPts val="0"/>
              </a:spcBef>
              <a:spcAft>
                <a:spcPts val="0"/>
              </a:spcAft>
              <a:buFont typeface="Wingdings" pitchFamily="2" charset="2"/>
              <a:buChar char="Ø"/>
            </a:pPr>
            <a:r>
              <a:rPr lang="en-US" sz="1600" dirty="0"/>
              <a:t>Engineering Specification of the North Area BIS in EDMS </a:t>
            </a:r>
            <a:r>
              <a:rPr lang="en-US" sz="1600" dirty="0">
                <a:hlinkClick r:id="rId3"/>
              </a:rPr>
              <a:t>2810115</a:t>
            </a:r>
            <a:endParaRPr lang="en-US" sz="1600" dirty="0"/>
          </a:p>
          <a:p>
            <a:pPr indent="-342900">
              <a:lnSpc>
                <a:spcPct val="150000"/>
              </a:lnSpc>
              <a:spcBef>
                <a:spcPts val="0"/>
              </a:spcBef>
              <a:spcAft>
                <a:spcPts val="0"/>
              </a:spcAft>
              <a:buFont typeface="Wingdings" pitchFamily="2" charset="2"/>
              <a:buChar char="Ø"/>
            </a:pPr>
            <a:r>
              <a:rPr lang="en-US" sz="1600" dirty="0"/>
              <a:t>Aim of MPP discussions: get expert feedback on key MP points and approve strategy before deployment in LS3</a:t>
            </a:r>
          </a:p>
          <a:p>
            <a:pPr indent="-342900">
              <a:lnSpc>
                <a:spcPct val="150000"/>
              </a:lnSpc>
              <a:spcBef>
                <a:spcPts val="0"/>
              </a:spcBef>
              <a:spcAft>
                <a:spcPts val="0"/>
              </a:spcAft>
              <a:buFont typeface="Wingdings" pitchFamily="2" charset="2"/>
              <a:buChar char="Ø"/>
            </a:pPr>
            <a:r>
              <a:rPr lang="en-US" sz="1600" dirty="0"/>
              <a:t>Series of presentations at the MPP will be organized, with schedule yet to be defined</a:t>
            </a:r>
          </a:p>
          <a:p>
            <a:endParaRPr lang="en-US" sz="1600" dirty="0"/>
          </a:p>
          <a:p>
            <a:endParaRPr lang="en-US" sz="1600" dirty="0"/>
          </a:p>
          <a:p>
            <a:endParaRPr lang="en-GB" sz="1600" dirty="0"/>
          </a:p>
          <a:p>
            <a:endParaRPr lang="en-GB" sz="1600" dirty="0"/>
          </a:p>
          <a:p>
            <a:endParaRPr lang="en-GB" sz="1600" dirty="0"/>
          </a:p>
          <a:p>
            <a:endParaRPr lang="en-GB" sz="1600" dirty="0"/>
          </a:p>
        </p:txBody>
      </p:sp>
      <p:pic>
        <p:nvPicPr>
          <p:cNvPr id="4" name="Picture 3" descr="A diagram of a cycle&#10;&#10;AI-generated content may be incorrect.">
            <a:extLst>
              <a:ext uri="{FF2B5EF4-FFF2-40B4-BE49-F238E27FC236}">
                <a16:creationId xmlns:a16="http://schemas.microsoft.com/office/drawing/2014/main" id="{7460758A-C1D1-E26B-DE49-F61138339AC9}"/>
              </a:ext>
            </a:extLst>
          </p:cNvPr>
          <p:cNvPicPr>
            <a:picLocks noChangeAspect="1"/>
          </p:cNvPicPr>
          <p:nvPr/>
        </p:nvPicPr>
        <p:blipFill>
          <a:blip r:embed="rId4"/>
          <a:stretch>
            <a:fillRect/>
          </a:stretch>
        </p:blipFill>
        <p:spPr>
          <a:xfrm>
            <a:off x="3267485" y="3133726"/>
            <a:ext cx="6116318" cy="3112526"/>
          </a:xfrm>
          <a:prstGeom prst="rect">
            <a:avLst/>
          </a:prstGeom>
        </p:spPr>
      </p:pic>
      <p:sp>
        <p:nvSpPr>
          <p:cNvPr id="11" name="Date Placeholder 3">
            <a:extLst>
              <a:ext uri="{FF2B5EF4-FFF2-40B4-BE49-F238E27FC236}">
                <a16:creationId xmlns:a16="http://schemas.microsoft.com/office/drawing/2014/main" id="{9CCC5A40-95CD-016A-34F5-458ED980391D}"/>
              </a:ext>
            </a:extLst>
          </p:cNvPr>
          <p:cNvSpPr>
            <a:spLocks noGrp="1"/>
          </p:cNvSpPr>
          <p:nvPr>
            <p:ph type="dt" sz="half" idx="10"/>
          </p:nvPr>
        </p:nvSpPr>
        <p:spPr>
          <a:xfrm>
            <a:off x="3326674" y="6505033"/>
            <a:ext cx="1256756" cy="243939"/>
          </a:xfrm>
        </p:spPr>
        <p:txBody>
          <a:bodyPr/>
          <a:lstStyle/>
          <a:p>
            <a:pPr algn="ctr"/>
            <a:r>
              <a:rPr lang="en-GB" noProof="0" dirty="0"/>
              <a:t>07/11/2025</a:t>
            </a:r>
          </a:p>
        </p:txBody>
      </p:sp>
      <p:sp>
        <p:nvSpPr>
          <p:cNvPr id="12" name="Footer Placeholder 4">
            <a:extLst>
              <a:ext uri="{FF2B5EF4-FFF2-40B4-BE49-F238E27FC236}">
                <a16:creationId xmlns:a16="http://schemas.microsoft.com/office/drawing/2014/main" id="{C02CD62C-BB3F-888E-62F2-EC55F25BF34E}"/>
              </a:ext>
            </a:extLst>
          </p:cNvPr>
          <p:cNvSpPr>
            <a:spLocks noGrp="1"/>
          </p:cNvSpPr>
          <p:nvPr>
            <p:ph type="ftr" sz="quarter" idx="11"/>
          </p:nvPr>
        </p:nvSpPr>
        <p:spPr>
          <a:xfrm>
            <a:off x="4583430" y="6510533"/>
            <a:ext cx="6248053" cy="238439"/>
          </a:xfrm>
        </p:spPr>
        <p:txBody>
          <a:bodyPr/>
          <a:lstStyle/>
          <a:p>
            <a:r>
              <a:rPr lang="en-US" sz="1100" dirty="0"/>
              <a:t>A. Colinet | </a:t>
            </a:r>
            <a:r>
              <a:rPr lang="en-GB" sz="1100" dirty="0"/>
              <a:t>MPP #264 - Interlocking the SPS extraction </a:t>
            </a:r>
            <a:r>
              <a:rPr lang="en-GB" sz="1100" dirty="0" err="1"/>
              <a:t>sextupoles</a:t>
            </a:r>
            <a:r>
              <a:rPr lang="en-GB" sz="1100" dirty="0"/>
              <a:t> and bumpers</a:t>
            </a:r>
            <a:endParaRPr lang="en-US" sz="1100" dirty="0"/>
          </a:p>
        </p:txBody>
      </p:sp>
      <p:sp>
        <p:nvSpPr>
          <p:cNvPr id="13" name="TextBox 12">
            <a:extLst>
              <a:ext uri="{FF2B5EF4-FFF2-40B4-BE49-F238E27FC236}">
                <a16:creationId xmlns:a16="http://schemas.microsoft.com/office/drawing/2014/main" id="{4B66B52C-999B-0881-EA28-F41359C247EE}"/>
              </a:ext>
            </a:extLst>
          </p:cNvPr>
          <p:cNvSpPr txBox="1"/>
          <p:nvPr/>
        </p:nvSpPr>
        <p:spPr>
          <a:xfrm>
            <a:off x="491215" y="4589520"/>
            <a:ext cx="2693045" cy="830997"/>
          </a:xfrm>
          <a:prstGeom prst="rect">
            <a:avLst/>
          </a:prstGeom>
          <a:noFill/>
        </p:spPr>
        <p:txBody>
          <a:bodyPr wrap="none" lIns="0" tIns="0" rIns="0" bIns="0" rtlCol="0">
            <a:spAutoFit/>
          </a:bodyPr>
          <a:lstStyle/>
          <a:p>
            <a:pPr algn="ctr"/>
            <a:r>
              <a:rPr lang="en-US" u="sng" dirty="0">
                <a:solidFill>
                  <a:srgbClr val="2F2F2F"/>
                </a:solidFill>
              </a:rPr>
              <a:t>Topic of today:</a:t>
            </a:r>
          </a:p>
          <a:p>
            <a:pPr algn="ctr"/>
            <a:r>
              <a:rPr lang="en-US" dirty="0">
                <a:solidFill>
                  <a:srgbClr val="2F2F2F"/>
                </a:solidFill>
              </a:rPr>
              <a:t>SPS extraction </a:t>
            </a:r>
            <a:r>
              <a:rPr lang="en-US" dirty="0" err="1">
                <a:solidFill>
                  <a:srgbClr val="2F2F2F"/>
                </a:solidFill>
              </a:rPr>
              <a:t>sextupoles</a:t>
            </a:r>
            <a:endParaRPr lang="en-US" dirty="0">
              <a:solidFill>
                <a:srgbClr val="2F2F2F"/>
              </a:solidFill>
            </a:endParaRPr>
          </a:p>
          <a:p>
            <a:pPr algn="ctr"/>
            <a:r>
              <a:rPr lang="en-US" dirty="0">
                <a:solidFill>
                  <a:srgbClr val="2F2F2F"/>
                </a:solidFill>
              </a:rPr>
              <a:t>and bumpers</a:t>
            </a:r>
            <a:endParaRPr lang="en-GB" dirty="0">
              <a:solidFill>
                <a:srgbClr val="2F2F2F"/>
              </a:solidFill>
            </a:endParaRPr>
          </a:p>
        </p:txBody>
      </p:sp>
      <p:sp>
        <p:nvSpPr>
          <p:cNvPr id="15" name="Rectangle 14">
            <a:extLst>
              <a:ext uri="{FF2B5EF4-FFF2-40B4-BE49-F238E27FC236}">
                <a16:creationId xmlns:a16="http://schemas.microsoft.com/office/drawing/2014/main" id="{6047C622-68AB-4E20-6AB7-43C36E657EDC}"/>
              </a:ext>
            </a:extLst>
          </p:cNvPr>
          <p:cNvSpPr/>
          <p:nvPr/>
        </p:nvSpPr>
        <p:spPr>
          <a:xfrm>
            <a:off x="872965" y="6400799"/>
            <a:ext cx="527210" cy="457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4035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9C98D8-7925-DF41-9967-AB2E3F2F7078}"/>
              </a:ext>
            </a:extLst>
          </p:cNvPr>
          <p:cNvSpPr>
            <a:spLocks noGrp="1"/>
          </p:cNvSpPr>
          <p:nvPr>
            <p:ph type="title"/>
          </p:nvPr>
        </p:nvSpPr>
        <p:spPr/>
        <p:txBody>
          <a:bodyPr/>
          <a:lstStyle/>
          <a:p>
            <a:r>
              <a:rPr lang="en-GB" dirty="0"/>
              <a:t>Extraction </a:t>
            </a:r>
            <a:r>
              <a:rPr lang="en-GB" dirty="0" err="1"/>
              <a:t>sextupoles</a:t>
            </a:r>
            <a:r>
              <a:rPr lang="en-GB" dirty="0"/>
              <a:t> and bumpers</a:t>
            </a:r>
            <a:br>
              <a:rPr lang="en-GB" dirty="0"/>
            </a:br>
            <a:endParaRPr lang="en-GB" dirty="0"/>
          </a:p>
        </p:txBody>
      </p:sp>
      <p:sp>
        <p:nvSpPr>
          <p:cNvPr id="6" name="Slide Number Placeholder 1">
            <a:extLst>
              <a:ext uri="{FF2B5EF4-FFF2-40B4-BE49-F238E27FC236}">
                <a16:creationId xmlns:a16="http://schemas.microsoft.com/office/drawing/2014/main" id="{A5F217A7-7BE7-96E2-356E-01263261D93E}"/>
              </a:ext>
            </a:extLst>
          </p:cNvPr>
          <p:cNvSpPr>
            <a:spLocks noGrp="1"/>
          </p:cNvSpPr>
          <p:nvPr>
            <p:ph type="sldNum" sz="quarter" idx="12"/>
          </p:nvPr>
        </p:nvSpPr>
        <p:spPr>
          <a:xfrm>
            <a:off x="11107546" y="6510533"/>
            <a:ext cx="681254" cy="238440"/>
          </a:xfrm>
        </p:spPr>
        <p:txBody>
          <a:bodyPr/>
          <a:lstStyle/>
          <a:p>
            <a:fld id="{36B5EA5A-BC32-A742-B11B-8E7414D5B535}" type="slidenum">
              <a:rPr lang="en-US" smtClean="0"/>
              <a:pPr/>
              <a:t>3</a:t>
            </a:fld>
            <a:endParaRPr lang="en-US" dirty="0"/>
          </a:p>
        </p:txBody>
      </p:sp>
      <p:sp>
        <p:nvSpPr>
          <p:cNvPr id="14" name="Content Placeholder 5">
            <a:extLst>
              <a:ext uri="{FF2B5EF4-FFF2-40B4-BE49-F238E27FC236}">
                <a16:creationId xmlns:a16="http://schemas.microsoft.com/office/drawing/2014/main" id="{461B01EB-8890-0299-12D6-B2C91D2B99E5}"/>
              </a:ext>
            </a:extLst>
          </p:cNvPr>
          <p:cNvSpPr>
            <a:spLocks noGrp="1"/>
          </p:cNvSpPr>
          <p:nvPr>
            <p:ph idx="1"/>
          </p:nvPr>
        </p:nvSpPr>
        <p:spPr>
          <a:xfrm>
            <a:off x="407990" y="1057275"/>
            <a:ext cx="11380810" cy="5273340"/>
          </a:xfrm>
        </p:spPr>
        <p:txBody>
          <a:bodyPr/>
          <a:lstStyle/>
          <a:p>
            <a:pPr marL="342900" indent="-342900">
              <a:buFont typeface="Wingdings" pitchFamily="2" charset="2"/>
              <a:buChar char="Ø"/>
            </a:pPr>
            <a:r>
              <a:rPr lang="en-US" dirty="0"/>
              <a:t>Magnets located in the SPS ring with power converters in BA1, 2, 4, 5, 6</a:t>
            </a:r>
          </a:p>
          <a:p>
            <a:endParaRPr lang="en-US" dirty="0"/>
          </a:p>
          <a:p>
            <a:endParaRPr lang="en-GB" dirty="0"/>
          </a:p>
          <a:p>
            <a:endParaRPr lang="en-GB" dirty="0"/>
          </a:p>
          <a:p>
            <a:endParaRPr lang="en-GB" dirty="0"/>
          </a:p>
          <a:p>
            <a:endParaRPr lang="en-GB" dirty="0"/>
          </a:p>
        </p:txBody>
      </p:sp>
      <p:graphicFrame>
        <p:nvGraphicFramePr>
          <p:cNvPr id="5" name="Table 4">
            <a:extLst>
              <a:ext uri="{FF2B5EF4-FFF2-40B4-BE49-F238E27FC236}">
                <a16:creationId xmlns:a16="http://schemas.microsoft.com/office/drawing/2014/main" id="{6AB9E124-7C1F-42CD-2272-F11D0C2BE382}"/>
              </a:ext>
            </a:extLst>
          </p:cNvPr>
          <p:cNvGraphicFramePr>
            <a:graphicFrameLocks noGrp="1"/>
          </p:cNvGraphicFramePr>
          <p:nvPr>
            <p:extLst>
              <p:ext uri="{D42A27DB-BD31-4B8C-83A1-F6EECF244321}">
                <p14:modId xmlns:p14="http://schemas.microsoft.com/office/powerpoint/2010/main" val="2111414917"/>
              </p:ext>
            </p:extLst>
          </p:nvPr>
        </p:nvGraphicFramePr>
        <p:xfrm>
          <a:off x="403200" y="1478791"/>
          <a:ext cx="9223879" cy="2667000"/>
        </p:xfrm>
        <a:graphic>
          <a:graphicData uri="http://schemas.openxmlformats.org/drawingml/2006/table">
            <a:tbl>
              <a:tblPr firstRow="1" bandRow="1">
                <a:tableStyleId>{8EC20E35-A176-4012-BC5E-935CFFF8708E}</a:tableStyleId>
              </a:tblPr>
              <a:tblGrid>
                <a:gridCol w="1094917">
                  <a:extLst>
                    <a:ext uri="{9D8B030D-6E8A-4147-A177-3AD203B41FA5}">
                      <a16:colId xmlns:a16="http://schemas.microsoft.com/office/drawing/2014/main" val="474602158"/>
                    </a:ext>
                  </a:extLst>
                </a:gridCol>
                <a:gridCol w="2062333">
                  <a:extLst>
                    <a:ext uri="{9D8B030D-6E8A-4147-A177-3AD203B41FA5}">
                      <a16:colId xmlns:a16="http://schemas.microsoft.com/office/drawing/2014/main" val="1908179850"/>
                    </a:ext>
                  </a:extLst>
                </a:gridCol>
                <a:gridCol w="6066629">
                  <a:extLst>
                    <a:ext uri="{9D8B030D-6E8A-4147-A177-3AD203B41FA5}">
                      <a16:colId xmlns:a16="http://schemas.microsoft.com/office/drawing/2014/main" val="1789967119"/>
                    </a:ext>
                  </a:extLst>
                </a:gridCol>
              </a:tblGrid>
              <a:tr h="370840">
                <a:tc>
                  <a:txBody>
                    <a:bodyPr/>
                    <a:lstStyle/>
                    <a:p>
                      <a:r>
                        <a:rPr lang="en-US" sz="1400" dirty="0"/>
                        <a:t>Location</a:t>
                      </a:r>
                      <a:endParaRPr lang="en-GB" sz="1400" dirty="0"/>
                    </a:p>
                  </a:txBody>
                  <a:tcPr/>
                </a:tc>
                <a:tc>
                  <a:txBody>
                    <a:bodyPr/>
                    <a:lstStyle/>
                    <a:p>
                      <a:r>
                        <a:rPr lang="en-US" sz="1400" dirty="0"/>
                        <a:t>Extraction </a:t>
                      </a:r>
                      <a:r>
                        <a:rPr lang="en-US" sz="1400" dirty="0" err="1"/>
                        <a:t>sextupoles</a:t>
                      </a:r>
                      <a:endParaRPr lang="en-GB" sz="1400" dirty="0"/>
                    </a:p>
                  </a:txBody>
                  <a:tcPr/>
                </a:tc>
                <a:tc>
                  <a:txBody>
                    <a:bodyPr/>
                    <a:lstStyle/>
                    <a:p>
                      <a:r>
                        <a:rPr lang="en-US" sz="1400" dirty="0"/>
                        <a:t>Extraction bumpers</a:t>
                      </a:r>
                      <a:endParaRPr lang="en-GB" sz="1400" dirty="0"/>
                    </a:p>
                  </a:txBody>
                  <a:tcPr/>
                </a:tc>
                <a:extLst>
                  <a:ext uri="{0D108BD9-81ED-4DB2-BD59-A6C34878D82A}">
                    <a16:rowId xmlns:a16="http://schemas.microsoft.com/office/drawing/2014/main" val="3498042701"/>
                  </a:ext>
                </a:extLst>
              </a:tr>
              <a:tr h="370840">
                <a:tc>
                  <a:txBody>
                    <a:bodyPr/>
                    <a:lstStyle/>
                    <a:p>
                      <a:r>
                        <a:rPr lang="en-US" sz="1400" dirty="0"/>
                        <a:t>BA1</a:t>
                      </a:r>
                      <a:endParaRPr lang="en-GB" sz="1400" dirty="0"/>
                    </a:p>
                  </a:txBody>
                  <a:tcPr/>
                </a:tc>
                <a:tc>
                  <a:txBody>
                    <a:bodyPr/>
                    <a:lstStyle/>
                    <a:p>
                      <a:r>
                        <a:rPr lang="en-GB" sz="1400" dirty="0"/>
                        <a:t>LSE.10602, LSE.12402</a:t>
                      </a:r>
                    </a:p>
                  </a:txBody>
                  <a:tcPr/>
                </a:tc>
                <a:tc>
                  <a:txBody>
                    <a:bodyPr/>
                    <a:lstStyle/>
                    <a:p>
                      <a:endParaRPr lang="en-GB" sz="1400" dirty="0"/>
                    </a:p>
                  </a:txBody>
                  <a:tcPr/>
                </a:tc>
                <a:extLst>
                  <a:ext uri="{0D108BD9-81ED-4DB2-BD59-A6C34878D82A}">
                    <a16:rowId xmlns:a16="http://schemas.microsoft.com/office/drawing/2014/main" val="248223191"/>
                  </a:ext>
                </a:extLst>
              </a:tr>
              <a:tr h="370840">
                <a:tc>
                  <a:txBody>
                    <a:bodyPr/>
                    <a:lstStyle/>
                    <a:p>
                      <a:r>
                        <a:rPr lang="en-US" sz="1400" dirty="0"/>
                        <a:t>BA2</a:t>
                      </a:r>
                      <a:endParaRPr lang="en-GB" sz="1400" dirty="0"/>
                    </a:p>
                  </a:txBody>
                  <a:tcPr/>
                </a:tc>
                <a:tc>
                  <a:txBody>
                    <a:bodyPr/>
                    <a:lstStyle/>
                    <a:p>
                      <a:r>
                        <a:rPr lang="en-GB" sz="1400" dirty="0"/>
                        <a:t>LSE.20602, LSE.22402</a:t>
                      </a:r>
                    </a:p>
                  </a:txBody>
                  <a:tcPr/>
                </a:tc>
                <a:tc>
                  <a:txBody>
                    <a:bodyPr/>
                    <a:lstStyle/>
                    <a:p>
                      <a:r>
                        <a:rPr lang="en-US" sz="1400" dirty="0"/>
                        <a:t>MPSH.21202, MPSV.21303, MPLH.21431, MPSV.21503, MPNH.21732, MPLH.21995, MPSV.22103, MPLH.22195, MPSV.22303</a:t>
                      </a:r>
                      <a:endParaRPr lang="en-GB" sz="1400" dirty="0"/>
                    </a:p>
                  </a:txBody>
                  <a:tcPr/>
                </a:tc>
                <a:extLst>
                  <a:ext uri="{0D108BD9-81ED-4DB2-BD59-A6C34878D82A}">
                    <a16:rowId xmlns:a16="http://schemas.microsoft.com/office/drawing/2014/main" val="4294458315"/>
                  </a:ext>
                </a:extLst>
              </a:tr>
              <a:tr h="370840">
                <a:tc>
                  <a:txBody>
                    <a:bodyPr/>
                    <a:lstStyle/>
                    <a:p>
                      <a:r>
                        <a:rPr lang="en-US" sz="1400" dirty="0"/>
                        <a:t>BA4</a:t>
                      </a:r>
                      <a:endParaRPr lang="en-GB" sz="1400" dirty="0"/>
                    </a:p>
                  </a:txBody>
                  <a:tcPr/>
                </a:tc>
                <a:tc>
                  <a:txBody>
                    <a:bodyPr/>
                    <a:lstStyle/>
                    <a:p>
                      <a:r>
                        <a:rPr lang="en-GB" sz="1400" dirty="0"/>
                        <a:t>LSE.40602, LSEN.42402</a:t>
                      </a:r>
                    </a:p>
                  </a:txBody>
                  <a:tcPr/>
                </a:tc>
                <a:tc>
                  <a:txBody>
                    <a:bodyPr/>
                    <a:lstStyle/>
                    <a:p>
                      <a:r>
                        <a:rPr lang="en-US" sz="1400" dirty="0"/>
                        <a:t>MPSV.41303, MPSV.42303, MPSH.41402, MPLV.41501, MPLV.42101, MPSH.42198, MPLH.41658, MPLH.41994</a:t>
                      </a:r>
                      <a:endParaRPr lang="en-GB" sz="1400" dirty="0"/>
                    </a:p>
                  </a:txBody>
                  <a:tcPr/>
                </a:tc>
                <a:extLst>
                  <a:ext uri="{0D108BD9-81ED-4DB2-BD59-A6C34878D82A}">
                    <a16:rowId xmlns:a16="http://schemas.microsoft.com/office/drawing/2014/main" val="688063619"/>
                  </a:ext>
                </a:extLst>
              </a:tr>
              <a:tr h="370840">
                <a:tc>
                  <a:txBody>
                    <a:bodyPr/>
                    <a:lstStyle/>
                    <a:p>
                      <a:r>
                        <a:rPr lang="en-US" sz="1400" dirty="0"/>
                        <a:t>BA5</a:t>
                      </a:r>
                      <a:endParaRPr lang="en-GB" sz="1400" dirty="0"/>
                    </a:p>
                  </a:txBody>
                  <a:tcPr/>
                </a:tc>
                <a:tc>
                  <a:txBody>
                    <a:bodyPr/>
                    <a:lstStyle/>
                    <a:p>
                      <a:r>
                        <a:rPr lang="en-GB" sz="1400" dirty="0"/>
                        <a:t>LSE.50602, LSE.52402</a:t>
                      </a:r>
                    </a:p>
                  </a:txBody>
                  <a:tcPr/>
                </a:tc>
                <a:tc>
                  <a:txBody>
                    <a:bodyPr/>
                    <a:lstStyle/>
                    <a:p>
                      <a:endParaRPr lang="en-GB" sz="1400" dirty="0"/>
                    </a:p>
                  </a:txBody>
                  <a:tcPr/>
                </a:tc>
                <a:extLst>
                  <a:ext uri="{0D108BD9-81ED-4DB2-BD59-A6C34878D82A}">
                    <a16:rowId xmlns:a16="http://schemas.microsoft.com/office/drawing/2014/main" val="974972792"/>
                  </a:ext>
                </a:extLst>
              </a:tr>
              <a:tr h="370840">
                <a:tc>
                  <a:txBody>
                    <a:bodyPr/>
                    <a:lstStyle/>
                    <a:p>
                      <a:r>
                        <a:rPr lang="en-US" sz="1400" dirty="0"/>
                        <a:t>BA6</a:t>
                      </a:r>
                      <a:endParaRPr lang="en-GB" sz="1400" dirty="0"/>
                    </a:p>
                  </a:txBody>
                  <a:tcPr/>
                </a:tc>
                <a:tc>
                  <a:txBody>
                    <a:bodyPr/>
                    <a:lstStyle/>
                    <a:p>
                      <a:r>
                        <a:rPr lang="en-GB" sz="1400" dirty="0"/>
                        <a:t>LSE.62402</a:t>
                      </a:r>
                    </a:p>
                  </a:txBody>
                  <a:tcPr/>
                </a:tc>
                <a:tc>
                  <a:txBody>
                    <a:bodyPr/>
                    <a:lstStyle/>
                    <a:p>
                      <a:r>
                        <a:rPr lang="en-GB" sz="1400" dirty="0"/>
                        <a:t>MPSH.6140, MPSV.6130, MPLH.6165, MPSV.6150, MPSH.6219, MPSV.6210, MPSV.6230, MPLH.6199</a:t>
                      </a:r>
                    </a:p>
                  </a:txBody>
                  <a:tcPr/>
                </a:tc>
                <a:extLst>
                  <a:ext uri="{0D108BD9-81ED-4DB2-BD59-A6C34878D82A}">
                    <a16:rowId xmlns:a16="http://schemas.microsoft.com/office/drawing/2014/main" val="2300513382"/>
                  </a:ext>
                </a:extLst>
              </a:tr>
            </a:tbl>
          </a:graphicData>
        </a:graphic>
      </p:graphicFrame>
      <p:sp>
        <p:nvSpPr>
          <p:cNvPr id="2" name="Date Placeholder 3">
            <a:extLst>
              <a:ext uri="{FF2B5EF4-FFF2-40B4-BE49-F238E27FC236}">
                <a16:creationId xmlns:a16="http://schemas.microsoft.com/office/drawing/2014/main" id="{37B93BE7-30AB-E4A3-98DD-C50444C65F96}"/>
              </a:ext>
            </a:extLst>
          </p:cNvPr>
          <p:cNvSpPr>
            <a:spLocks noGrp="1"/>
          </p:cNvSpPr>
          <p:nvPr>
            <p:ph type="dt" sz="half" idx="10"/>
          </p:nvPr>
        </p:nvSpPr>
        <p:spPr>
          <a:xfrm>
            <a:off x="3326674" y="6505033"/>
            <a:ext cx="1256756" cy="243939"/>
          </a:xfrm>
        </p:spPr>
        <p:txBody>
          <a:bodyPr/>
          <a:lstStyle/>
          <a:p>
            <a:pPr algn="ctr"/>
            <a:r>
              <a:rPr lang="en-GB" noProof="0" dirty="0"/>
              <a:t>07/11/2025</a:t>
            </a:r>
          </a:p>
        </p:txBody>
      </p:sp>
      <p:sp>
        <p:nvSpPr>
          <p:cNvPr id="4" name="Footer Placeholder 4">
            <a:extLst>
              <a:ext uri="{FF2B5EF4-FFF2-40B4-BE49-F238E27FC236}">
                <a16:creationId xmlns:a16="http://schemas.microsoft.com/office/drawing/2014/main" id="{E1A75663-E094-C15A-4C75-3A4E844C4455}"/>
              </a:ext>
            </a:extLst>
          </p:cNvPr>
          <p:cNvSpPr>
            <a:spLocks noGrp="1"/>
          </p:cNvSpPr>
          <p:nvPr>
            <p:ph type="ftr" sz="quarter" idx="11"/>
          </p:nvPr>
        </p:nvSpPr>
        <p:spPr>
          <a:xfrm>
            <a:off x="4583430" y="6510533"/>
            <a:ext cx="6248053" cy="238439"/>
          </a:xfrm>
        </p:spPr>
        <p:txBody>
          <a:bodyPr/>
          <a:lstStyle/>
          <a:p>
            <a:r>
              <a:rPr lang="en-US" sz="1100" dirty="0"/>
              <a:t>A. Colinet | </a:t>
            </a:r>
            <a:r>
              <a:rPr lang="en-GB" sz="1100" dirty="0"/>
              <a:t>MPP #264 - Interlocking the SPS extraction </a:t>
            </a:r>
            <a:r>
              <a:rPr lang="en-GB" sz="1100" dirty="0" err="1"/>
              <a:t>sextupoles</a:t>
            </a:r>
            <a:r>
              <a:rPr lang="en-GB" sz="1100" dirty="0"/>
              <a:t> and bumpers</a:t>
            </a:r>
            <a:endParaRPr lang="en-US" sz="1100" dirty="0"/>
          </a:p>
        </p:txBody>
      </p:sp>
      <p:sp>
        <p:nvSpPr>
          <p:cNvPr id="7" name="Rectangle 6">
            <a:extLst>
              <a:ext uri="{FF2B5EF4-FFF2-40B4-BE49-F238E27FC236}">
                <a16:creationId xmlns:a16="http://schemas.microsoft.com/office/drawing/2014/main" id="{EF2F6E98-7E2E-EF41-2ED8-2BB65D44058D}"/>
              </a:ext>
            </a:extLst>
          </p:cNvPr>
          <p:cNvSpPr/>
          <p:nvPr/>
        </p:nvSpPr>
        <p:spPr>
          <a:xfrm>
            <a:off x="872965" y="6400799"/>
            <a:ext cx="527210" cy="457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280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43BAD-B10F-78A8-9A09-CDC7A181A00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323BDE9-D7DC-7CE4-0518-7DE17068C071}"/>
              </a:ext>
            </a:extLst>
          </p:cNvPr>
          <p:cNvSpPr>
            <a:spLocks noGrp="1"/>
          </p:cNvSpPr>
          <p:nvPr>
            <p:ph type="title"/>
          </p:nvPr>
        </p:nvSpPr>
        <p:spPr/>
        <p:txBody>
          <a:bodyPr/>
          <a:lstStyle/>
          <a:p>
            <a:r>
              <a:rPr lang="en-GB" dirty="0"/>
              <a:t>Situation today</a:t>
            </a:r>
          </a:p>
        </p:txBody>
      </p:sp>
      <p:sp>
        <p:nvSpPr>
          <p:cNvPr id="6" name="Slide Number Placeholder 1">
            <a:extLst>
              <a:ext uri="{FF2B5EF4-FFF2-40B4-BE49-F238E27FC236}">
                <a16:creationId xmlns:a16="http://schemas.microsoft.com/office/drawing/2014/main" id="{CF78F8B7-5763-1F46-38E6-995405ED7925}"/>
              </a:ext>
            </a:extLst>
          </p:cNvPr>
          <p:cNvSpPr>
            <a:spLocks noGrp="1"/>
          </p:cNvSpPr>
          <p:nvPr>
            <p:ph type="sldNum" sz="quarter" idx="12"/>
          </p:nvPr>
        </p:nvSpPr>
        <p:spPr>
          <a:xfrm>
            <a:off x="11107546" y="6510533"/>
            <a:ext cx="681254" cy="238440"/>
          </a:xfrm>
        </p:spPr>
        <p:txBody>
          <a:bodyPr/>
          <a:lstStyle/>
          <a:p>
            <a:fld id="{36B5EA5A-BC32-A742-B11B-8E7414D5B535}" type="slidenum">
              <a:rPr lang="en-US" smtClean="0"/>
              <a:pPr/>
              <a:t>4</a:t>
            </a:fld>
            <a:endParaRPr lang="en-US" dirty="0"/>
          </a:p>
        </p:txBody>
      </p:sp>
      <p:sp>
        <p:nvSpPr>
          <p:cNvPr id="14" name="Content Placeholder 5">
            <a:extLst>
              <a:ext uri="{FF2B5EF4-FFF2-40B4-BE49-F238E27FC236}">
                <a16:creationId xmlns:a16="http://schemas.microsoft.com/office/drawing/2014/main" id="{B78BF945-5F41-4DA7-4B4B-DFE3EB18B056}"/>
              </a:ext>
            </a:extLst>
          </p:cNvPr>
          <p:cNvSpPr>
            <a:spLocks noGrp="1"/>
          </p:cNvSpPr>
          <p:nvPr>
            <p:ph idx="1"/>
          </p:nvPr>
        </p:nvSpPr>
        <p:spPr>
          <a:xfrm>
            <a:off x="407990" y="1057275"/>
            <a:ext cx="11380810" cy="5273340"/>
          </a:xfrm>
        </p:spPr>
        <p:txBody>
          <a:bodyPr/>
          <a:lstStyle/>
          <a:p>
            <a:pPr marL="342900" indent="-342900">
              <a:buFont typeface="Wingdings" pitchFamily="2" charset="2"/>
              <a:buChar char="Ø"/>
            </a:pPr>
            <a:r>
              <a:rPr lang="en-US" dirty="0"/>
              <a:t>Magnets located in the SPS ring with power converters in BA1, 2, 4, 5, 6</a:t>
            </a:r>
          </a:p>
          <a:p>
            <a:endParaRPr lang="en-US" dirty="0"/>
          </a:p>
          <a:p>
            <a:endParaRPr lang="en-GB" dirty="0"/>
          </a:p>
          <a:p>
            <a:endParaRPr lang="en-GB" dirty="0"/>
          </a:p>
          <a:p>
            <a:endParaRPr lang="en-GB" dirty="0"/>
          </a:p>
          <a:p>
            <a:endParaRPr lang="en-GB" dirty="0"/>
          </a:p>
          <a:p>
            <a:r>
              <a:rPr lang="en-GB" dirty="0"/>
              <a:t>Situation today:</a:t>
            </a:r>
          </a:p>
          <a:p>
            <a:pPr marL="666900" lvl="1" indent="-342900">
              <a:buFont typeface="Wingdings" panose="05000000000000000000" pitchFamily="2" charset="2"/>
              <a:buChar char="Ø"/>
            </a:pPr>
            <a:r>
              <a:rPr lang="en-GB" sz="1600" dirty="0"/>
              <a:t>LSS4/6 extraction bumpers controlled with MUGEF that provide the FEI to the SPS extraction BICs. These implement an evaluation of the current at flat top. These interlocks are maskable </a:t>
            </a:r>
            <a:r>
              <a:rPr lang="en-GB" sz="1600" u="sng" dirty="0"/>
              <a:t>when I&lt;5e11p</a:t>
            </a:r>
            <a:r>
              <a:rPr lang="en-GB" sz="1600" dirty="0"/>
              <a:t>.</a:t>
            </a:r>
          </a:p>
          <a:p>
            <a:pPr marL="666900" lvl="1" indent="-342900">
              <a:buFont typeface="Wingdings" panose="05000000000000000000" pitchFamily="2" charset="2"/>
              <a:buChar char="Ø"/>
            </a:pPr>
            <a:r>
              <a:rPr lang="en-GB" sz="1600" dirty="0"/>
              <a:t>If a fault is reported, the BIS inhibits the beam permit to the extraction kicker but </a:t>
            </a:r>
            <a:r>
              <a:rPr lang="en-GB" sz="1600" u="sng" dirty="0"/>
              <a:t>doesn’t request a beam dump in the SPS</a:t>
            </a:r>
            <a:r>
              <a:rPr lang="en-GB" sz="1600" dirty="0"/>
              <a:t>. The beam is consequently dumped on the Standard Dump event at the end of the flat-top, or potentially on beam losses if the resulting orbit shift triggers the BLMs in the SPS.</a:t>
            </a:r>
          </a:p>
        </p:txBody>
      </p:sp>
      <p:graphicFrame>
        <p:nvGraphicFramePr>
          <p:cNvPr id="5" name="Table 4">
            <a:extLst>
              <a:ext uri="{FF2B5EF4-FFF2-40B4-BE49-F238E27FC236}">
                <a16:creationId xmlns:a16="http://schemas.microsoft.com/office/drawing/2014/main" id="{FBC3F460-4FA2-C672-91F3-C73BF44092FE}"/>
              </a:ext>
            </a:extLst>
          </p:cNvPr>
          <p:cNvGraphicFramePr>
            <a:graphicFrameLocks noGrp="1"/>
          </p:cNvGraphicFramePr>
          <p:nvPr/>
        </p:nvGraphicFramePr>
        <p:xfrm>
          <a:off x="403200" y="1478791"/>
          <a:ext cx="9223879" cy="2667000"/>
        </p:xfrm>
        <a:graphic>
          <a:graphicData uri="http://schemas.openxmlformats.org/drawingml/2006/table">
            <a:tbl>
              <a:tblPr firstRow="1" bandRow="1">
                <a:tableStyleId>{8EC20E35-A176-4012-BC5E-935CFFF8708E}</a:tableStyleId>
              </a:tblPr>
              <a:tblGrid>
                <a:gridCol w="1094917">
                  <a:extLst>
                    <a:ext uri="{9D8B030D-6E8A-4147-A177-3AD203B41FA5}">
                      <a16:colId xmlns:a16="http://schemas.microsoft.com/office/drawing/2014/main" val="474602158"/>
                    </a:ext>
                  </a:extLst>
                </a:gridCol>
                <a:gridCol w="2062333">
                  <a:extLst>
                    <a:ext uri="{9D8B030D-6E8A-4147-A177-3AD203B41FA5}">
                      <a16:colId xmlns:a16="http://schemas.microsoft.com/office/drawing/2014/main" val="1908179850"/>
                    </a:ext>
                  </a:extLst>
                </a:gridCol>
                <a:gridCol w="6066629">
                  <a:extLst>
                    <a:ext uri="{9D8B030D-6E8A-4147-A177-3AD203B41FA5}">
                      <a16:colId xmlns:a16="http://schemas.microsoft.com/office/drawing/2014/main" val="1789967119"/>
                    </a:ext>
                  </a:extLst>
                </a:gridCol>
              </a:tblGrid>
              <a:tr h="370840">
                <a:tc>
                  <a:txBody>
                    <a:bodyPr/>
                    <a:lstStyle/>
                    <a:p>
                      <a:r>
                        <a:rPr lang="en-US" sz="1400" dirty="0"/>
                        <a:t>Location</a:t>
                      </a:r>
                      <a:endParaRPr lang="en-GB" sz="1400" dirty="0"/>
                    </a:p>
                  </a:txBody>
                  <a:tcPr/>
                </a:tc>
                <a:tc>
                  <a:txBody>
                    <a:bodyPr/>
                    <a:lstStyle/>
                    <a:p>
                      <a:r>
                        <a:rPr lang="en-US" sz="1400" dirty="0"/>
                        <a:t>Extraction </a:t>
                      </a:r>
                      <a:r>
                        <a:rPr lang="en-US" sz="1400" dirty="0" err="1"/>
                        <a:t>sextupoles</a:t>
                      </a:r>
                      <a:endParaRPr lang="en-GB" sz="1400" dirty="0"/>
                    </a:p>
                  </a:txBody>
                  <a:tcPr/>
                </a:tc>
                <a:tc>
                  <a:txBody>
                    <a:bodyPr/>
                    <a:lstStyle/>
                    <a:p>
                      <a:r>
                        <a:rPr lang="en-US" sz="1400" dirty="0"/>
                        <a:t>Extraction bumpers</a:t>
                      </a:r>
                      <a:endParaRPr lang="en-GB" sz="1400" dirty="0"/>
                    </a:p>
                  </a:txBody>
                  <a:tcPr/>
                </a:tc>
                <a:extLst>
                  <a:ext uri="{0D108BD9-81ED-4DB2-BD59-A6C34878D82A}">
                    <a16:rowId xmlns:a16="http://schemas.microsoft.com/office/drawing/2014/main" val="3498042701"/>
                  </a:ext>
                </a:extLst>
              </a:tr>
              <a:tr h="370840">
                <a:tc>
                  <a:txBody>
                    <a:bodyPr/>
                    <a:lstStyle/>
                    <a:p>
                      <a:r>
                        <a:rPr lang="en-US" sz="1400" dirty="0"/>
                        <a:t>BA1</a:t>
                      </a:r>
                      <a:endParaRPr lang="en-GB" sz="1400" dirty="0"/>
                    </a:p>
                  </a:txBody>
                  <a:tcPr/>
                </a:tc>
                <a:tc>
                  <a:txBody>
                    <a:bodyPr/>
                    <a:lstStyle/>
                    <a:p>
                      <a:r>
                        <a:rPr lang="en-GB" sz="1400" dirty="0"/>
                        <a:t>LSE.10602, LSE.12402</a:t>
                      </a:r>
                    </a:p>
                  </a:txBody>
                  <a:tcPr/>
                </a:tc>
                <a:tc>
                  <a:txBody>
                    <a:bodyPr/>
                    <a:lstStyle/>
                    <a:p>
                      <a:endParaRPr lang="en-GB" sz="1400" dirty="0"/>
                    </a:p>
                  </a:txBody>
                  <a:tcPr/>
                </a:tc>
                <a:extLst>
                  <a:ext uri="{0D108BD9-81ED-4DB2-BD59-A6C34878D82A}">
                    <a16:rowId xmlns:a16="http://schemas.microsoft.com/office/drawing/2014/main" val="248223191"/>
                  </a:ext>
                </a:extLst>
              </a:tr>
              <a:tr h="370840">
                <a:tc>
                  <a:txBody>
                    <a:bodyPr/>
                    <a:lstStyle/>
                    <a:p>
                      <a:r>
                        <a:rPr lang="en-US" sz="1400" dirty="0"/>
                        <a:t>BA2</a:t>
                      </a:r>
                      <a:endParaRPr lang="en-GB" sz="1400" dirty="0"/>
                    </a:p>
                  </a:txBody>
                  <a:tcPr/>
                </a:tc>
                <a:tc>
                  <a:txBody>
                    <a:bodyPr/>
                    <a:lstStyle/>
                    <a:p>
                      <a:r>
                        <a:rPr lang="en-GB" sz="1400" dirty="0"/>
                        <a:t>LSE.20602, LSE.22402</a:t>
                      </a:r>
                    </a:p>
                  </a:txBody>
                  <a:tcPr/>
                </a:tc>
                <a:tc>
                  <a:txBody>
                    <a:bodyPr/>
                    <a:lstStyle/>
                    <a:p>
                      <a:r>
                        <a:rPr lang="en-US" sz="1400" dirty="0"/>
                        <a:t>MPSH.21202, MPSV.21303, MPLH.21431, MPSV.21503, MPNH.21732, MPLH.21995, MPSV.22103, MPLH.22195, MPSV.22303</a:t>
                      </a:r>
                      <a:endParaRPr lang="en-GB" sz="1400" dirty="0"/>
                    </a:p>
                  </a:txBody>
                  <a:tcPr/>
                </a:tc>
                <a:extLst>
                  <a:ext uri="{0D108BD9-81ED-4DB2-BD59-A6C34878D82A}">
                    <a16:rowId xmlns:a16="http://schemas.microsoft.com/office/drawing/2014/main" val="4294458315"/>
                  </a:ext>
                </a:extLst>
              </a:tr>
              <a:tr h="370840">
                <a:tc>
                  <a:txBody>
                    <a:bodyPr/>
                    <a:lstStyle/>
                    <a:p>
                      <a:r>
                        <a:rPr lang="en-US" sz="1400" dirty="0"/>
                        <a:t>BA4</a:t>
                      </a:r>
                      <a:endParaRPr lang="en-GB" sz="1400" dirty="0"/>
                    </a:p>
                  </a:txBody>
                  <a:tcPr/>
                </a:tc>
                <a:tc>
                  <a:txBody>
                    <a:bodyPr/>
                    <a:lstStyle/>
                    <a:p>
                      <a:r>
                        <a:rPr lang="en-GB" sz="1400" dirty="0"/>
                        <a:t>LSE.40602, LSEN.42402</a:t>
                      </a:r>
                    </a:p>
                  </a:txBody>
                  <a:tcPr/>
                </a:tc>
                <a:tc>
                  <a:txBody>
                    <a:bodyPr/>
                    <a:lstStyle/>
                    <a:p>
                      <a:r>
                        <a:rPr lang="en-US" sz="1400" dirty="0"/>
                        <a:t>MPSV.41303, MPSV.42303, MPSH.41402, MPLV.41501, MPLV.42101, MPSH.42198, MPLH.41658, MPLH.41994</a:t>
                      </a:r>
                      <a:endParaRPr lang="en-GB" sz="1400" dirty="0"/>
                    </a:p>
                  </a:txBody>
                  <a:tcPr/>
                </a:tc>
                <a:extLst>
                  <a:ext uri="{0D108BD9-81ED-4DB2-BD59-A6C34878D82A}">
                    <a16:rowId xmlns:a16="http://schemas.microsoft.com/office/drawing/2014/main" val="688063619"/>
                  </a:ext>
                </a:extLst>
              </a:tr>
              <a:tr h="370840">
                <a:tc>
                  <a:txBody>
                    <a:bodyPr/>
                    <a:lstStyle/>
                    <a:p>
                      <a:r>
                        <a:rPr lang="en-US" sz="1400" dirty="0"/>
                        <a:t>BA5</a:t>
                      </a:r>
                      <a:endParaRPr lang="en-GB" sz="1400" dirty="0"/>
                    </a:p>
                  </a:txBody>
                  <a:tcPr/>
                </a:tc>
                <a:tc>
                  <a:txBody>
                    <a:bodyPr/>
                    <a:lstStyle/>
                    <a:p>
                      <a:r>
                        <a:rPr lang="en-GB" sz="1400" dirty="0"/>
                        <a:t>LSE.50602, LSE.52402</a:t>
                      </a:r>
                    </a:p>
                  </a:txBody>
                  <a:tcPr/>
                </a:tc>
                <a:tc>
                  <a:txBody>
                    <a:bodyPr/>
                    <a:lstStyle/>
                    <a:p>
                      <a:endParaRPr lang="en-GB" sz="1400" dirty="0"/>
                    </a:p>
                  </a:txBody>
                  <a:tcPr/>
                </a:tc>
                <a:extLst>
                  <a:ext uri="{0D108BD9-81ED-4DB2-BD59-A6C34878D82A}">
                    <a16:rowId xmlns:a16="http://schemas.microsoft.com/office/drawing/2014/main" val="974972792"/>
                  </a:ext>
                </a:extLst>
              </a:tr>
              <a:tr h="370840">
                <a:tc>
                  <a:txBody>
                    <a:bodyPr/>
                    <a:lstStyle/>
                    <a:p>
                      <a:r>
                        <a:rPr lang="en-US" sz="1400" dirty="0"/>
                        <a:t>BA6</a:t>
                      </a:r>
                      <a:endParaRPr lang="en-GB" sz="1400" dirty="0"/>
                    </a:p>
                  </a:txBody>
                  <a:tcPr/>
                </a:tc>
                <a:tc>
                  <a:txBody>
                    <a:bodyPr/>
                    <a:lstStyle/>
                    <a:p>
                      <a:r>
                        <a:rPr lang="en-GB" sz="1400" dirty="0"/>
                        <a:t>LSE.62402</a:t>
                      </a:r>
                    </a:p>
                  </a:txBody>
                  <a:tcPr/>
                </a:tc>
                <a:tc>
                  <a:txBody>
                    <a:bodyPr/>
                    <a:lstStyle/>
                    <a:p>
                      <a:r>
                        <a:rPr lang="en-GB" sz="1400" dirty="0"/>
                        <a:t>MPSH.6140, MPSV.6130, MPLH.6165, MPSV.6150, MPSH.6219, MPSV.6210, MPSV.6230, MPLH.6199</a:t>
                      </a:r>
                    </a:p>
                  </a:txBody>
                  <a:tcPr/>
                </a:tc>
                <a:extLst>
                  <a:ext uri="{0D108BD9-81ED-4DB2-BD59-A6C34878D82A}">
                    <a16:rowId xmlns:a16="http://schemas.microsoft.com/office/drawing/2014/main" val="2300513382"/>
                  </a:ext>
                </a:extLst>
              </a:tr>
            </a:tbl>
          </a:graphicData>
        </a:graphic>
      </p:graphicFrame>
      <p:sp>
        <p:nvSpPr>
          <p:cNvPr id="8" name="Rectangle 7">
            <a:extLst>
              <a:ext uri="{FF2B5EF4-FFF2-40B4-BE49-F238E27FC236}">
                <a16:creationId xmlns:a16="http://schemas.microsoft.com/office/drawing/2014/main" id="{1500EAAC-0C32-10FB-F98E-F110B2C2319B}"/>
              </a:ext>
            </a:extLst>
          </p:cNvPr>
          <p:cNvSpPr/>
          <p:nvPr/>
        </p:nvSpPr>
        <p:spPr>
          <a:xfrm>
            <a:off x="3587467" y="2730260"/>
            <a:ext cx="5711808" cy="50464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94037AA-0030-2AD4-FFD9-96F04BD08A3A}"/>
              </a:ext>
            </a:extLst>
          </p:cNvPr>
          <p:cNvSpPr/>
          <p:nvPr/>
        </p:nvSpPr>
        <p:spPr>
          <a:xfrm>
            <a:off x="3587467" y="3636035"/>
            <a:ext cx="5711808" cy="50464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63D8F68A-92FC-6E2F-F351-C8BE9CDDF471}"/>
              </a:ext>
            </a:extLst>
          </p:cNvPr>
          <p:cNvSpPr txBox="1"/>
          <p:nvPr/>
        </p:nvSpPr>
        <p:spPr>
          <a:xfrm>
            <a:off x="10091174" y="3603209"/>
            <a:ext cx="1692836" cy="553998"/>
          </a:xfrm>
          <a:prstGeom prst="rect">
            <a:avLst/>
          </a:prstGeom>
          <a:noFill/>
        </p:spPr>
        <p:txBody>
          <a:bodyPr wrap="none" lIns="0" tIns="0" rIns="0" bIns="0" rtlCol="0">
            <a:spAutoFit/>
          </a:bodyPr>
          <a:lstStyle/>
          <a:p>
            <a:r>
              <a:rPr lang="en-US" dirty="0">
                <a:solidFill>
                  <a:srgbClr val="FF0000"/>
                </a:solidFill>
              </a:rPr>
              <a:t>Connected to</a:t>
            </a:r>
          </a:p>
          <a:p>
            <a:r>
              <a:rPr lang="en-GB" dirty="0">
                <a:solidFill>
                  <a:srgbClr val="FF0000"/>
                </a:solidFill>
              </a:rPr>
              <a:t>CIB.BA6.TT60A </a:t>
            </a:r>
          </a:p>
        </p:txBody>
      </p:sp>
      <p:sp>
        <p:nvSpPr>
          <p:cNvPr id="12" name="TextBox 11">
            <a:extLst>
              <a:ext uri="{FF2B5EF4-FFF2-40B4-BE49-F238E27FC236}">
                <a16:creationId xmlns:a16="http://schemas.microsoft.com/office/drawing/2014/main" id="{06467051-1EF3-2182-72B8-CB1F3FBFBD20}"/>
              </a:ext>
            </a:extLst>
          </p:cNvPr>
          <p:cNvSpPr txBox="1"/>
          <p:nvPr/>
        </p:nvSpPr>
        <p:spPr>
          <a:xfrm>
            <a:off x="10100754" y="2680908"/>
            <a:ext cx="1692836" cy="553998"/>
          </a:xfrm>
          <a:prstGeom prst="rect">
            <a:avLst/>
          </a:prstGeom>
          <a:noFill/>
        </p:spPr>
        <p:txBody>
          <a:bodyPr wrap="none" lIns="0" tIns="0" rIns="0" bIns="0" rtlCol="0">
            <a:spAutoFit/>
          </a:bodyPr>
          <a:lstStyle/>
          <a:p>
            <a:r>
              <a:rPr lang="en-US" dirty="0">
                <a:solidFill>
                  <a:srgbClr val="FF0000"/>
                </a:solidFill>
              </a:rPr>
              <a:t>Connected to</a:t>
            </a:r>
          </a:p>
          <a:p>
            <a:r>
              <a:rPr lang="en-GB" dirty="0">
                <a:solidFill>
                  <a:srgbClr val="FF0000"/>
                </a:solidFill>
              </a:rPr>
              <a:t>CIB.BA4.TT40A </a:t>
            </a:r>
          </a:p>
        </p:txBody>
      </p:sp>
      <p:cxnSp>
        <p:nvCxnSpPr>
          <p:cNvPr id="15" name="Straight Arrow Connector 14">
            <a:extLst>
              <a:ext uri="{FF2B5EF4-FFF2-40B4-BE49-F238E27FC236}">
                <a16:creationId xmlns:a16="http://schemas.microsoft.com/office/drawing/2014/main" id="{B187F23B-045B-E5ED-6AB0-472796D4F288}"/>
              </a:ext>
            </a:extLst>
          </p:cNvPr>
          <p:cNvCxnSpPr>
            <a:cxnSpLocks/>
            <a:endCxn id="12" idx="1"/>
          </p:cNvCxnSpPr>
          <p:nvPr/>
        </p:nvCxnSpPr>
        <p:spPr>
          <a:xfrm>
            <a:off x="9308855" y="2957907"/>
            <a:ext cx="79189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97A0FE7-F247-CAD5-27C6-6144A899D90A}"/>
              </a:ext>
            </a:extLst>
          </p:cNvPr>
          <p:cNvCxnSpPr>
            <a:cxnSpLocks/>
            <a:endCxn id="11" idx="1"/>
          </p:cNvCxnSpPr>
          <p:nvPr/>
        </p:nvCxnSpPr>
        <p:spPr>
          <a:xfrm>
            <a:off x="9308855" y="3878058"/>
            <a:ext cx="782319" cy="21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Date Placeholder 3">
            <a:extLst>
              <a:ext uri="{FF2B5EF4-FFF2-40B4-BE49-F238E27FC236}">
                <a16:creationId xmlns:a16="http://schemas.microsoft.com/office/drawing/2014/main" id="{A1770368-4616-2A08-1B6E-FA2358D53D50}"/>
              </a:ext>
            </a:extLst>
          </p:cNvPr>
          <p:cNvSpPr>
            <a:spLocks noGrp="1"/>
          </p:cNvSpPr>
          <p:nvPr>
            <p:ph type="dt" sz="half" idx="10"/>
          </p:nvPr>
        </p:nvSpPr>
        <p:spPr>
          <a:xfrm>
            <a:off x="3326674" y="6505033"/>
            <a:ext cx="1256756" cy="243939"/>
          </a:xfrm>
        </p:spPr>
        <p:txBody>
          <a:bodyPr/>
          <a:lstStyle/>
          <a:p>
            <a:pPr algn="ctr"/>
            <a:r>
              <a:rPr lang="en-GB" noProof="0" dirty="0"/>
              <a:t>07/11/2025</a:t>
            </a:r>
          </a:p>
        </p:txBody>
      </p:sp>
      <p:sp>
        <p:nvSpPr>
          <p:cNvPr id="4" name="Footer Placeholder 4">
            <a:extLst>
              <a:ext uri="{FF2B5EF4-FFF2-40B4-BE49-F238E27FC236}">
                <a16:creationId xmlns:a16="http://schemas.microsoft.com/office/drawing/2014/main" id="{D7593543-39FB-B4A3-4FFD-0CCA62F612C6}"/>
              </a:ext>
            </a:extLst>
          </p:cNvPr>
          <p:cNvSpPr>
            <a:spLocks noGrp="1"/>
          </p:cNvSpPr>
          <p:nvPr>
            <p:ph type="ftr" sz="quarter" idx="11"/>
          </p:nvPr>
        </p:nvSpPr>
        <p:spPr>
          <a:xfrm>
            <a:off x="4583430" y="6510533"/>
            <a:ext cx="6248053" cy="238439"/>
          </a:xfrm>
        </p:spPr>
        <p:txBody>
          <a:bodyPr/>
          <a:lstStyle/>
          <a:p>
            <a:r>
              <a:rPr lang="en-US" sz="1100" dirty="0"/>
              <a:t>A. Colinet | </a:t>
            </a:r>
            <a:r>
              <a:rPr lang="en-GB" sz="1100" dirty="0"/>
              <a:t>MPP #264 - Interlocking the SPS extraction </a:t>
            </a:r>
            <a:r>
              <a:rPr lang="en-GB" sz="1100" dirty="0" err="1"/>
              <a:t>sextupoles</a:t>
            </a:r>
            <a:r>
              <a:rPr lang="en-GB" sz="1100" dirty="0"/>
              <a:t> and bumpers</a:t>
            </a:r>
            <a:endParaRPr lang="en-US" sz="1100" dirty="0"/>
          </a:p>
        </p:txBody>
      </p:sp>
      <p:sp>
        <p:nvSpPr>
          <p:cNvPr id="7" name="Rectangle 6">
            <a:extLst>
              <a:ext uri="{FF2B5EF4-FFF2-40B4-BE49-F238E27FC236}">
                <a16:creationId xmlns:a16="http://schemas.microsoft.com/office/drawing/2014/main" id="{B65EA08E-6436-40A7-F1B5-CBDA30F61008}"/>
              </a:ext>
            </a:extLst>
          </p:cNvPr>
          <p:cNvSpPr/>
          <p:nvPr/>
        </p:nvSpPr>
        <p:spPr>
          <a:xfrm>
            <a:off x="872965" y="6400799"/>
            <a:ext cx="527210" cy="457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89815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4F6E-EA75-2D1D-F5A0-FEA9861788A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626658B-1753-B13C-A0C7-AE3EBB1A389B}"/>
              </a:ext>
            </a:extLst>
          </p:cNvPr>
          <p:cNvSpPr>
            <a:spLocks noGrp="1"/>
          </p:cNvSpPr>
          <p:nvPr>
            <p:ph type="title"/>
          </p:nvPr>
        </p:nvSpPr>
        <p:spPr/>
        <p:txBody>
          <a:bodyPr/>
          <a:lstStyle/>
          <a:p>
            <a:r>
              <a:rPr lang="en-US" dirty="0"/>
              <a:t>Requirements post-LS3</a:t>
            </a:r>
            <a:endParaRPr lang="en-GB" dirty="0"/>
          </a:p>
        </p:txBody>
      </p:sp>
      <p:sp>
        <p:nvSpPr>
          <p:cNvPr id="6" name="Slide Number Placeholder 1">
            <a:extLst>
              <a:ext uri="{FF2B5EF4-FFF2-40B4-BE49-F238E27FC236}">
                <a16:creationId xmlns:a16="http://schemas.microsoft.com/office/drawing/2014/main" id="{C417D002-D7F1-7217-9A23-B9ACF4AC3685}"/>
              </a:ext>
            </a:extLst>
          </p:cNvPr>
          <p:cNvSpPr>
            <a:spLocks noGrp="1"/>
          </p:cNvSpPr>
          <p:nvPr>
            <p:ph type="sldNum" sz="quarter" idx="12"/>
          </p:nvPr>
        </p:nvSpPr>
        <p:spPr>
          <a:xfrm>
            <a:off x="11107546" y="6510533"/>
            <a:ext cx="681254" cy="238440"/>
          </a:xfrm>
        </p:spPr>
        <p:txBody>
          <a:bodyPr/>
          <a:lstStyle/>
          <a:p>
            <a:fld id="{36B5EA5A-BC32-A742-B11B-8E7414D5B535}" type="slidenum">
              <a:rPr lang="en-US" smtClean="0"/>
              <a:pPr/>
              <a:t>5</a:t>
            </a:fld>
            <a:endParaRPr lang="en-US" dirty="0"/>
          </a:p>
        </p:txBody>
      </p:sp>
      <p:sp>
        <p:nvSpPr>
          <p:cNvPr id="14" name="Content Placeholder 5">
            <a:extLst>
              <a:ext uri="{FF2B5EF4-FFF2-40B4-BE49-F238E27FC236}">
                <a16:creationId xmlns:a16="http://schemas.microsoft.com/office/drawing/2014/main" id="{3BA36A14-772D-9260-4C56-158591AC7C73}"/>
              </a:ext>
            </a:extLst>
          </p:cNvPr>
          <p:cNvSpPr>
            <a:spLocks noGrp="1"/>
          </p:cNvSpPr>
          <p:nvPr>
            <p:ph idx="1"/>
          </p:nvPr>
        </p:nvSpPr>
        <p:spPr>
          <a:xfrm>
            <a:off x="407989" y="1057275"/>
            <a:ext cx="11712673" cy="5273340"/>
          </a:xfrm>
        </p:spPr>
        <p:txBody>
          <a:bodyPr/>
          <a:lstStyle/>
          <a:p>
            <a:pPr marL="342900" indent="-342900">
              <a:buFont typeface="Wingdings" pitchFamily="2" charset="2"/>
              <a:buChar char="Ø"/>
            </a:pPr>
            <a:r>
              <a:rPr lang="en-US" dirty="0"/>
              <a:t>Magnets located in the SPS ring with power converters in BA1, 2, 4, 5, 6</a:t>
            </a:r>
          </a:p>
          <a:p>
            <a:endParaRPr lang="en-US" dirty="0"/>
          </a:p>
          <a:p>
            <a:endParaRPr lang="en-GB" dirty="0"/>
          </a:p>
          <a:p>
            <a:endParaRPr lang="en-GB" dirty="0"/>
          </a:p>
          <a:p>
            <a:endParaRPr lang="en-GB" dirty="0"/>
          </a:p>
          <a:p>
            <a:endParaRPr lang="en-GB" dirty="0"/>
          </a:p>
          <a:p>
            <a:r>
              <a:rPr lang="en-GB" dirty="0"/>
              <a:t>LS3 upgrade</a:t>
            </a:r>
          </a:p>
          <a:p>
            <a:pPr marL="666900" lvl="1" indent="-342900">
              <a:buFont typeface="Wingdings" panose="05000000000000000000" pitchFamily="2" charset="2"/>
              <a:buChar char="Ø"/>
            </a:pPr>
            <a:r>
              <a:rPr lang="en-GB" dirty="0">
                <a:hlinkClick r:id="rId2"/>
              </a:rPr>
              <a:t>LSS4 Extraction bumpers </a:t>
            </a:r>
            <a:r>
              <a:rPr lang="en-GB" dirty="0"/>
              <a:t>to be used with the LSS4 TECA (crystal) to shadow the ZS in LSS2</a:t>
            </a:r>
          </a:p>
          <a:p>
            <a:pPr marL="666900" lvl="1" indent="-342900">
              <a:buFont typeface="Wingdings" panose="05000000000000000000" pitchFamily="2" charset="2"/>
              <a:buChar char="Ø"/>
            </a:pPr>
            <a:r>
              <a:rPr lang="en-GB" dirty="0"/>
              <a:t>All PCs will be equipped with renovated FGC3 controls replacing the legacy MUGEF</a:t>
            </a:r>
          </a:p>
          <a:p>
            <a:pPr marL="666900" lvl="1" indent="-342900">
              <a:buFont typeface="Wingdings" panose="05000000000000000000" pitchFamily="2" charset="2"/>
              <a:buChar char="Ø"/>
            </a:pPr>
            <a:r>
              <a:rPr lang="en-GB" dirty="0"/>
              <a:t>Certain selected PCs will also have renovated power parts (Polaris)</a:t>
            </a:r>
          </a:p>
          <a:p>
            <a:pPr marL="666900" lvl="1" indent="-342900">
              <a:buFont typeface="Wingdings" panose="05000000000000000000" pitchFamily="2" charset="2"/>
              <a:buChar char="Ø"/>
            </a:pPr>
            <a:r>
              <a:rPr lang="en-GB" dirty="0"/>
              <a:t>EPC agreed to develop a feature to have multiple thresholds along the cycle as specified in EDMS </a:t>
            </a:r>
            <a:r>
              <a:rPr lang="en-GB" dirty="0">
                <a:hlinkClick r:id="rId3"/>
              </a:rPr>
              <a:t>3253361</a:t>
            </a:r>
            <a:endParaRPr lang="en-GB" dirty="0"/>
          </a:p>
        </p:txBody>
      </p:sp>
      <p:graphicFrame>
        <p:nvGraphicFramePr>
          <p:cNvPr id="5" name="Table 4">
            <a:extLst>
              <a:ext uri="{FF2B5EF4-FFF2-40B4-BE49-F238E27FC236}">
                <a16:creationId xmlns:a16="http://schemas.microsoft.com/office/drawing/2014/main" id="{8BC55398-FA08-86BE-99F1-2B5AFB579ED8}"/>
              </a:ext>
            </a:extLst>
          </p:cNvPr>
          <p:cNvGraphicFramePr>
            <a:graphicFrameLocks noGrp="1"/>
          </p:cNvGraphicFramePr>
          <p:nvPr/>
        </p:nvGraphicFramePr>
        <p:xfrm>
          <a:off x="403200" y="1478791"/>
          <a:ext cx="9223879" cy="2667000"/>
        </p:xfrm>
        <a:graphic>
          <a:graphicData uri="http://schemas.openxmlformats.org/drawingml/2006/table">
            <a:tbl>
              <a:tblPr firstRow="1" bandRow="1">
                <a:tableStyleId>{8EC20E35-A176-4012-BC5E-935CFFF8708E}</a:tableStyleId>
              </a:tblPr>
              <a:tblGrid>
                <a:gridCol w="1094917">
                  <a:extLst>
                    <a:ext uri="{9D8B030D-6E8A-4147-A177-3AD203B41FA5}">
                      <a16:colId xmlns:a16="http://schemas.microsoft.com/office/drawing/2014/main" val="474602158"/>
                    </a:ext>
                  </a:extLst>
                </a:gridCol>
                <a:gridCol w="2062333">
                  <a:extLst>
                    <a:ext uri="{9D8B030D-6E8A-4147-A177-3AD203B41FA5}">
                      <a16:colId xmlns:a16="http://schemas.microsoft.com/office/drawing/2014/main" val="1908179850"/>
                    </a:ext>
                  </a:extLst>
                </a:gridCol>
                <a:gridCol w="6066629">
                  <a:extLst>
                    <a:ext uri="{9D8B030D-6E8A-4147-A177-3AD203B41FA5}">
                      <a16:colId xmlns:a16="http://schemas.microsoft.com/office/drawing/2014/main" val="1789967119"/>
                    </a:ext>
                  </a:extLst>
                </a:gridCol>
              </a:tblGrid>
              <a:tr h="370840">
                <a:tc>
                  <a:txBody>
                    <a:bodyPr/>
                    <a:lstStyle/>
                    <a:p>
                      <a:r>
                        <a:rPr lang="en-US" sz="1400" dirty="0"/>
                        <a:t>Location</a:t>
                      </a:r>
                      <a:endParaRPr lang="en-GB" sz="1400" dirty="0"/>
                    </a:p>
                  </a:txBody>
                  <a:tcPr/>
                </a:tc>
                <a:tc>
                  <a:txBody>
                    <a:bodyPr/>
                    <a:lstStyle/>
                    <a:p>
                      <a:r>
                        <a:rPr lang="en-US" sz="1400" dirty="0"/>
                        <a:t>Extraction </a:t>
                      </a:r>
                      <a:r>
                        <a:rPr lang="en-US" sz="1400" dirty="0" err="1"/>
                        <a:t>sextupoles</a:t>
                      </a:r>
                      <a:endParaRPr lang="en-GB" sz="1400" dirty="0"/>
                    </a:p>
                  </a:txBody>
                  <a:tcPr/>
                </a:tc>
                <a:tc>
                  <a:txBody>
                    <a:bodyPr/>
                    <a:lstStyle/>
                    <a:p>
                      <a:r>
                        <a:rPr lang="en-US" sz="1400" dirty="0"/>
                        <a:t>Extraction bumpers</a:t>
                      </a:r>
                      <a:endParaRPr lang="en-GB" sz="1400" dirty="0"/>
                    </a:p>
                  </a:txBody>
                  <a:tcPr/>
                </a:tc>
                <a:extLst>
                  <a:ext uri="{0D108BD9-81ED-4DB2-BD59-A6C34878D82A}">
                    <a16:rowId xmlns:a16="http://schemas.microsoft.com/office/drawing/2014/main" val="3498042701"/>
                  </a:ext>
                </a:extLst>
              </a:tr>
              <a:tr h="370840">
                <a:tc>
                  <a:txBody>
                    <a:bodyPr/>
                    <a:lstStyle/>
                    <a:p>
                      <a:r>
                        <a:rPr lang="en-US" sz="1400" dirty="0"/>
                        <a:t>BA1</a:t>
                      </a:r>
                      <a:endParaRPr lang="en-GB" sz="1400" dirty="0"/>
                    </a:p>
                  </a:txBody>
                  <a:tcPr/>
                </a:tc>
                <a:tc>
                  <a:txBody>
                    <a:bodyPr/>
                    <a:lstStyle/>
                    <a:p>
                      <a:r>
                        <a:rPr lang="en-GB" sz="1400" dirty="0"/>
                        <a:t>LSE.10602, LSE.12402</a:t>
                      </a:r>
                    </a:p>
                  </a:txBody>
                  <a:tcPr/>
                </a:tc>
                <a:tc>
                  <a:txBody>
                    <a:bodyPr/>
                    <a:lstStyle/>
                    <a:p>
                      <a:endParaRPr lang="en-GB" sz="1400" dirty="0"/>
                    </a:p>
                  </a:txBody>
                  <a:tcPr/>
                </a:tc>
                <a:extLst>
                  <a:ext uri="{0D108BD9-81ED-4DB2-BD59-A6C34878D82A}">
                    <a16:rowId xmlns:a16="http://schemas.microsoft.com/office/drawing/2014/main" val="248223191"/>
                  </a:ext>
                </a:extLst>
              </a:tr>
              <a:tr h="370840">
                <a:tc>
                  <a:txBody>
                    <a:bodyPr/>
                    <a:lstStyle/>
                    <a:p>
                      <a:r>
                        <a:rPr lang="en-US" sz="1400" dirty="0"/>
                        <a:t>BA2</a:t>
                      </a:r>
                      <a:endParaRPr lang="en-GB" sz="1400" dirty="0"/>
                    </a:p>
                  </a:txBody>
                  <a:tcPr/>
                </a:tc>
                <a:tc>
                  <a:txBody>
                    <a:bodyPr/>
                    <a:lstStyle/>
                    <a:p>
                      <a:r>
                        <a:rPr lang="en-GB" sz="1400" dirty="0"/>
                        <a:t>LSE.20602, LSE.22402</a:t>
                      </a:r>
                    </a:p>
                  </a:txBody>
                  <a:tcPr/>
                </a:tc>
                <a:tc>
                  <a:txBody>
                    <a:bodyPr/>
                    <a:lstStyle/>
                    <a:p>
                      <a:r>
                        <a:rPr lang="en-US" sz="1400" dirty="0"/>
                        <a:t>MPSH.21202, MPSV.21303, MPLH.21431, MPSV.21503, MPNH.21732, MPLH.21995, MPSV.22103, MPLH.22195, MPSV.22303</a:t>
                      </a:r>
                      <a:endParaRPr lang="en-GB" sz="1400" dirty="0"/>
                    </a:p>
                  </a:txBody>
                  <a:tcPr/>
                </a:tc>
                <a:extLst>
                  <a:ext uri="{0D108BD9-81ED-4DB2-BD59-A6C34878D82A}">
                    <a16:rowId xmlns:a16="http://schemas.microsoft.com/office/drawing/2014/main" val="4294458315"/>
                  </a:ext>
                </a:extLst>
              </a:tr>
              <a:tr h="370840">
                <a:tc>
                  <a:txBody>
                    <a:bodyPr/>
                    <a:lstStyle/>
                    <a:p>
                      <a:r>
                        <a:rPr lang="en-US" sz="1400" dirty="0"/>
                        <a:t>BA4</a:t>
                      </a:r>
                      <a:endParaRPr lang="en-GB" sz="1400" dirty="0"/>
                    </a:p>
                  </a:txBody>
                  <a:tcPr/>
                </a:tc>
                <a:tc>
                  <a:txBody>
                    <a:bodyPr/>
                    <a:lstStyle/>
                    <a:p>
                      <a:r>
                        <a:rPr lang="en-GB" sz="1400" dirty="0"/>
                        <a:t>LSE.40602, LSEN.42402</a:t>
                      </a:r>
                    </a:p>
                  </a:txBody>
                  <a:tcPr/>
                </a:tc>
                <a:tc>
                  <a:txBody>
                    <a:bodyPr/>
                    <a:lstStyle/>
                    <a:p>
                      <a:r>
                        <a:rPr lang="en-US" sz="1400" dirty="0"/>
                        <a:t>MPSV.41303, MPSV.42303, MPSH.41402, MPLV.41501, MPLV.42101, MPSH.42198, MPLH.41658, MPLH.41994</a:t>
                      </a:r>
                      <a:endParaRPr lang="en-GB" sz="1400" dirty="0"/>
                    </a:p>
                  </a:txBody>
                  <a:tcPr/>
                </a:tc>
                <a:extLst>
                  <a:ext uri="{0D108BD9-81ED-4DB2-BD59-A6C34878D82A}">
                    <a16:rowId xmlns:a16="http://schemas.microsoft.com/office/drawing/2014/main" val="688063619"/>
                  </a:ext>
                </a:extLst>
              </a:tr>
              <a:tr h="370840">
                <a:tc>
                  <a:txBody>
                    <a:bodyPr/>
                    <a:lstStyle/>
                    <a:p>
                      <a:r>
                        <a:rPr lang="en-US" sz="1400" dirty="0"/>
                        <a:t>BA5</a:t>
                      </a:r>
                      <a:endParaRPr lang="en-GB" sz="1400" dirty="0"/>
                    </a:p>
                  </a:txBody>
                  <a:tcPr/>
                </a:tc>
                <a:tc>
                  <a:txBody>
                    <a:bodyPr/>
                    <a:lstStyle/>
                    <a:p>
                      <a:r>
                        <a:rPr lang="en-GB" sz="1400" dirty="0"/>
                        <a:t>LSE.50602, LSE.52402</a:t>
                      </a:r>
                    </a:p>
                  </a:txBody>
                  <a:tcPr/>
                </a:tc>
                <a:tc>
                  <a:txBody>
                    <a:bodyPr/>
                    <a:lstStyle/>
                    <a:p>
                      <a:endParaRPr lang="en-GB" sz="1400" dirty="0"/>
                    </a:p>
                  </a:txBody>
                  <a:tcPr/>
                </a:tc>
                <a:extLst>
                  <a:ext uri="{0D108BD9-81ED-4DB2-BD59-A6C34878D82A}">
                    <a16:rowId xmlns:a16="http://schemas.microsoft.com/office/drawing/2014/main" val="974972792"/>
                  </a:ext>
                </a:extLst>
              </a:tr>
              <a:tr h="370840">
                <a:tc>
                  <a:txBody>
                    <a:bodyPr/>
                    <a:lstStyle/>
                    <a:p>
                      <a:r>
                        <a:rPr lang="en-US" sz="1400" dirty="0"/>
                        <a:t>BA6</a:t>
                      </a:r>
                      <a:endParaRPr lang="en-GB" sz="1400" dirty="0"/>
                    </a:p>
                  </a:txBody>
                  <a:tcPr/>
                </a:tc>
                <a:tc>
                  <a:txBody>
                    <a:bodyPr/>
                    <a:lstStyle/>
                    <a:p>
                      <a:r>
                        <a:rPr lang="en-GB" sz="1400" dirty="0"/>
                        <a:t>LSE.62402</a:t>
                      </a:r>
                    </a:p>
                  </a:txBody>
                  <a:tcPr/>
                </a:tc>
                <a:tc>
                  <a:txBody>
                    <a:bodyPr/>
                    <a:lstStyle/>
                    <a:p>
                      <a:r>
                        <a:rPr lang="en-GB" sz="1400" dirty="0"/>
                        <a:t>MPSH.6140, MPSV.6130, MPLH.6165, MPSV.6150, MPSH.6219, MPSV.6210, MPSV.6230, MPLH.6199</a:t>
                      </a:r>
                    </a:p>
                  </a:txBody>
                  <a:tcPr/>
                </a:tc>
                <a:extLst>
                  <a:ext uri="{0D108BD9-81ED-4DB2-BD59-A6C34878D82A}">
                    <a16:rowId xmlns:a16="http://schemas.microsoft.com/office/drawing/2014/main" val="2300513382"/>
                  </a:ext>
                </a:extLst>
              </a:tr>
            </a:tbl>
          </a:graphicData>
        </a:graphic>
      </p:graphicFrame>
      <p:sp>
        <p:nvSpPr>
          <p:cNvPr id="8" name="Rectangle 7">
            <a:extLst>
              <a:ext uri="{FF2B5EF4-FFF2-40B4-BE49-F238E27FC236}">
                <a16:creationId xmlns:a16="http://schemas.microsoft.com/office/drawing/2014/main" id="{C918535A-FF84-E5C8-C352-167555B52150}"/>
              </a:ext>
            </a:extLst>
          </p:cNvPr>
          <p:cNvSpPr/>
          <p:nvPr/>
        </p:nvSpPr>
        <p:spPr>
          <a:xfrm>
            <a:off x="3587467" y="2730260"/>
            <a:ext cx="5711808" cy="50464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A7036AB-AE01-619C-05A7-4FD76827BD45}"/>
              </a:ext>
            </a:extLst>
          </p:cNvPr>
          <p:cNvSpPr/>
          <p:nvPr/>
        </p:nvSpPr>
        <p:spPr>
          <a:xfrm>
            <a:off x="3587467" y="3636035"/>
            <a:ext cx="5711808" cy="50464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E0AF6B7-FCEC-B366-8103-DEAB23E7E510}"/>
              </a:ext>
            </a:extLst>
          </p:cNvPr>
          <p:cNvSpPr txBox="1"/>
          <p:nvPr/>
        </p:nvSpPr>
        <p:spPr>
          <a:xfrm>
            <a:off x="9934972" y="3585373"/>
            <a:ext cx="2257028" cy="553998"/>
          </a:xfrm>
          <a:prstGeom prst="rect">
            <a:avLst/>
          </a:prstGeom>
          <a:noFill/>
        </p:spPr>
        <p:txBody>
          <a:bodyPr wrap="none" lIns="0" tIns="0" rIns="0" bIns="0" rtlCol="0">
            <a:spAutoFit/>
          </a:bodyPr>
          <a:lstStyle/>
          <a:p>
            <a:r>
              <a:rPr lang="en-US" dirty="0">
                <a:solidFill>
                  <a:srgbClr val="FF0000"/>
                </a:solidFill>
              </a:rPr>
              <a:t>Interlocked for</a:t>
            </a:r>
          </a:p>
          <a:p>
            <a:pPr algn="r"/>
            <a:r>
              <a:rPr lang="en-US" dirty="0">
                <a:solidFill>
                  <a:srgbClr val="FF0000"/>
                </a:solidFill>
              </a:rPr>
              <a:t>LHC/</a:t>
            </a:r>
            <a:r>
              <a:rPr lang="en-US" dirty="0" err="1">
                <a:solidFill>
                  <a:srgbClr val="FF0000"/>
                </a:solidFill>
              </a:rPr>
              <a:t>HiRadMat</a:t>
            </a:r>
            <a:r>
              <a:rPr lang="en-US" dirty="0">
                <a:solidFill>
                  <a:srgbClr val="FF0000"/>
                </a:solidFill>
              </a:rPr>
              <a:t> cycles</a:t>
            </a:r>
            <a:endParaRPr lang="en-GB" dirty="0">
              <a:solidFill>
                <a:srgbClr val="FF0000"/>
              </a:solidFill>
            </a:endParaRPr>
          </a:p>
        </p:txBody>
      </p:sp>
      <p:sp>
        <p:nvSpPr>
          <p:cNvPr id="12" name="TextBox 11">
            <a:extLst>
              <a:ext uri="{FF2B5EF4-FFF2-40B4-BE49-F238E27FC236}">
                <a16:creationId xmlns:a16="http://schemas.microsoft.com/office/drawing/2014/main" id="{BED0C477-C012-A8C5-8908-72CBDF7A75F9}"/>
              </a:ext>
            </a:extLst>
          </p:cNvPr>
          <p:cNvSpPr txBox="1"/>
          <p:nvPr/>
        </p:nvSpPr>
        <p:spPr>
          <a:xfrm>
            <a:off x="10100754" y="2680908"/>
            <a:ext cx="2047484" cy="553998"/>
          </a:xfrm>
          <a:prstGeom prst="rect">
            <a:avLst/>
          </a:prstGeom>
          <a:noFill/>
        </p:spPr>
        <p:txBody>
          <a:bodyPr wrap="square" lIns="0" tIns="0" rIns="0" bIns="0" rtlCol="0">
            <a:spAutoFit/>
          </a:bodyPr>
          <a:lstStyle/>
          <a:p>
            <a:r>
              <a:rPr lang="en-GB" dirty="0">
                <a:solidFill>
                  <a:srgbClr val="FF0000"/>
                </a:solidFill>
              </a:rPr>
              <a:t>Interlocked for</a:t>
            </a:r>
          </a:p>
          <a:p>
            <a:r>
              <a:rPr lang="en-GB" dirty="0">
                <a:solidFill>
                  <a:srgbClr val="FF0000"/>
                </a:solidFill>
              </a:rPr>
              <a:t>LHC/AWAKE cycles</a:t>
            </a:r>
          </a:p>
        </p:txBody>
      </p:sp>
      <p:cxnSp>
        <p:nvCxnSpPr>
          <p:cNvPr id="15" name="Straight Arrow Connector 14">
            <a:extLst>
              <a:ext uri="{FF2B5EF4-FFF2-40B4-BE49-F238E27FC236}">
                <a16:creationId xmlns:a16="http://schemas.microsoft.com/office/drawing/2014/main" id="{96269A32-E36C-B509-EC22-1E741CEAAEDC}"/>
              </a:ext>
            </a:extLst>
          </p:cNvPr>
          <p:cNvCxnSpPr>
            <a:cxnSpLocks/>
            <a:endCxn id="12" idx="1"/>
          </p:cNvCxnSpPr>
          <p:nvPr/>
        </p:nvCxnSpPr>
        <p:spPr>
          <a:xfrm>
            <a:off x="9308855" y="2957907"/>
            <a:ext cx="79189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CEBD06F-0058-EADD-590F-6DE129E20A0F}"/>
              </a:ext>
            </a:extLst>
          </p:cNvPr>
          <p:cNvCxnSpPr>
            <a:cxnSpLocks/>
            <a:endCxn id="11" idx="1"/>
          </p:cNvCxnSpPr>
          <p:nvPr/>
        </p:nvCxnSpPr>
        <p:spPr>
          <a:xfrm>
            <a:off x="9308855" y="3862371"/>
            <a:ext cx="626117" cy="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497B1D3E-8344-A4A6-4376-E899EC3F8A6B}"/>
              </a:ext>
            </a:extLst>
          </p:cNvPr>
          <p:cNvSpPr/>
          <p:nvPr/>
        </p:nvSpPr>
        <p:spPr>
          <a:xfrm>
            <a:off x="1516495" y="1889184"/>
            <a:ext cx="2027207" cy="2191109"/>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1E8AC173-D436-631A-1E26-B49D5DDEFBEE}"/>
              </a:ext>
            </a:extLst>
          </p:cNvPr>
          <p:cNvSpPr/>
          <p:nvPr/>
        </p:nvSpPr>
        <p:spPr>
          <a:xfrm>
            <a:off x="3543701" y="2077375"/>
            <a:ext cx="5833211" cy="1279511"/>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648C46B-0D8E-6E85-8E90-891440C1AAD4}"/>
              </a:ext>
            </a:extLst>
          </p:cNvPr>
          <p:cNvSpPr txBox="1"/>
          <p:nvPr/>
        </p:nvSpPr>
        <p:spPr>
          <a:xfrm>
            <a:off x="9915722" y="1659830"/>
            <a:ext cx="2204941" cy="830997"/>
          </a:xfrm>
          <a:prstGeom prst="rect">
            <a:avLst/>
          </a:prstGeom>
          <a:noFill/>
        </p:spPr>
        <p:txBody>
          <a:bodyPr wrap="square" lIns="0" tIns="0" rIns="0" bIns="0" rtlCol="0">
            <a:spAutoFit/>
          </a:bodyPr>
          <a:lstStyle/>
          <a:p>
            <a:r>
              <a:rPr lang="en-US" dirty="0">
                <a:solidFill>
                  <a:srgbClr val="00B050"/>
                </a:solidFill>
              </a:rPr>
              <a:t>Required to be interlocked for North Area cycles</a:t>
            </a:r>
            <a:endParaRPr lang="en-GB" dirty="0">
              <a:solidFill>
                <a:srgbClr val="00B050"/>
              </a:solidFill>
            </a:endParaRPr>
          </a:p>
        </p:txBody>
      </p:sp>
      <p:cxnSp>
        <p:nvCxnSpPr>
          <p:cNvPr id="13" name="Straight Arrow Connector 12">
            <a:extLst>
              <a:ext uri="{FF2B5EF4-FFF2-40B4-BE49-F238E27FC236}">
                <a16:creationId xmlns:a16="http://schemas.microsoft.com/office/drawing/2014/main" id="{21E3C352-7674-956F-25D5-5229AD4D4697}"/>
              </a:ext>
            </a:extLst>
          </p:cNvPr>
          <p:cNvCxnSpPr>
            <a:cxnSpLocks/>
          </p:cNvCxnSpPr>
          <p:nvPr/>
        </p:nvCxnSpPr>
        <p:spPr>
          <a:xfrm>
            <a:off x="9376912" y="2233792"/>
            <a:ext cx="53881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 name="Date Placeholder 3">
            <a:extLst>
              <a:ext uri="{FF2B5EF4-FFF2-40B4-BE49-F238E27FC236}">
                <a16:creationId xmlns:a16="http://schemas.microsoft.com/office/drawing/2014/main" id="{52D3A4BA-FC43-BAFB-4E5A-8C8EFDD043D9}"/>
              </a:ext>
            </a:extLst>
          </p:cNvPr>
          <p:cNvSpPr>
            <a:spLocks noGrp="1"/>
          </p:cNvSpPr>
          <p:nvPr>
            <p:ph type="dt" sz="half" idx="10"/>
          </p:nvPr>
        </p:nvSpPr>
        <p:spPr>
          <a:xfrm>
            <a:off x="3326674" y="6505033"/>
            <a:ext cx="1256756" cy="243939"/>
          </a:xfrm>
        </p:spPr>
        <p:txBody>
          <a:bodyPr/>
          <a:lstStyle/>
          <a:p>
            <a:pPr algn="ctr"/>
            <a:r>
              <a:rPr lang="en-GB" noProof="0" dirty="0"/>
              <a:t>07/11/2025</a:t>
            </a:r>
          </a:p>
        </p:txBody>
      </p:sp>
      <p:sp>
        <p:nvSpPr>
          <p:cNvPr id="16" name="Footer Placeholder 4">
            <a:extLst>
              <a:ext uri="{FF2B5EF4-FFF2-40B4-BE49-F238E27FC236}">
                <a16:creationId xmlns:a16="http://schemas.microsoft.com/office/drawing/2014/main" id="{0215C858-2A55-EA74-67DB-6ECDC5A340C9}"/>
              </a:ext>
            </a:extLst>
          </p:cNvPr>
          <p:cNvSpPr>
            <a:spLocks noGrp="1"/>
          </p:cNvSpPr>
          <p:nvPr>
            <p:ph type="ftr" sz="quarter" idx="11"/>
          </p:nvPr>
        </p:nvSpPr>
        <p:spPr>
          <a:xfrm>
            <a:off x="4583430" y="6510533"/>
            <a:ext cx="6248053" cy="238439"/>
          </a:xfrm>
        </p:spPr>
        <p:txBody>
          <a:bodyPr/>
          <a:lstStyle/>
          <a:p>
            <a:r>
              <a:rPr lang="en-US" sz="1100" dirty="0"/>
              <a:t>A. Colinet | </a:t>
            </a:r>
            <a:r>
              <a:rPr lang="en-GB" sz="1100" dirty="0"/>
              <a:t>MPP #264 - Interlocking the SPS extraction </a:t>
            </a:r>
            <a:r>
              <a:rPr lang="en-GB" sz="1100" dirty="0" err="1"/>
              <a:t>sextupoles</a:t>
            </a:r>
            <a:r>
              <a:rPr lang="en-GB" sz="1100" dirty="0"/>
              <a:t> and bumpers</a:t>
            </a:r>
            <a:endParaRPr lang="en-US" sz="1100" dirty="0"/>
          </a:p>
        </p:txBody>
      </p:sp>
      <p:sp>
        <p:nvSpPr>
          <p:cNvPr id="18" name="Rectangle 17">
            <a:extLst>
              <a:ext uri="{FF2B5EF4-FFF2-40B4-BE49-F238E27FC236}">
                <a16:creationId xmlns:a16="http://schemas.microsoft.com/office/drawing/2014/main" id="{783B13FC-93F9-18B2-9FBF-E6019C5BEA8E}"/>
              </a:ext>
            </a:extLst>
          </p:cNvPr>
          <p:cNvSpPr/>
          <p:nvPr/>
        </p:nvSpPr>
        <p:spPr>
          <a:xfrm>
            <a:off x="872965" y="6400799"/>
            <a:ext cx="527210" cy="457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8500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27867-05FF-2284-8FB7-1587FF3BAC5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1D5C81E-513A-531F-8203-008BBCAFE008}"/>
              </a:ext>
            </a:extLst>
          </p:cNvPr>
          <p:cNvSpPr>
            <a:spLocks noGrp="1"/>
          </p:cNvSpPr>
          <p:nvPr>
            <p:ph type="title"/>
          </p:nvPr>
        </p:nvSpPr>
        <p:spPr/>
        <p:txBody>
          <a:bodyPr/>
          <a:lstStyle/>
          <a:p>
            <a:r>
              <a:rPr lang="en-US" dirty="0"/>
              <a:t>Operational aspects</a:t>
            </a:r>
            <a:endParaRPr lang="en-GB" dirty="0"/>
          </a:p>
        </p:txBody>
      </p:sp>
      <p:sp>
        <p:nvSpPr>
          <p:cNvPr id="6" name="Slide Number Placeholder 1">
            <a:extLst>
              <a:ext uri="{FF2B5EF4-FFF2-40B4-BE49-F238E27FC236}">
                <a16:creationId xmlns:a16="http://schemas.microsoft.com/office/drawing/2014/main" id="{303D50B9-8771-4B04-3E04-7A2879988E19}"/>
              </a:ext>
            </a:extLst>
          </p:cNvPr>
          <p:cNvSpPr>
            <a:spLocks noGrp="1"/>
          </p:cNvSpPr>
          <p:nvPr>
            <p:ph type="sldNum" sz="quarter" idx="12"/>
          </p:nvPr>
        </p:nvSpPr>
        <p:spPr>
          <a:xfrm>
            <a:off x="11107546" y="6510533"/>
            <a:ext cx="681254" cy="238440"/>
          </a:xfrm>
        </p:spPr>
        <p:txBody>
          <a:bodyPr/>
          <a:lstStyle/>
          <a:p>
            <a:fld id="{36B5EA5A-BC32-A742-B11B-8E7414D5B535}" type="slidenum">
              <a:rPr lang="en-US" smtClean="0"/>
              <a:pPr/>
              <a:t>6</a:t>
            </a:fld>
            <a:endParaRPr lang="en-US" dirty="0"/>
          </a:p>
        </p:txBody>
      </p:sp>
      <p:sp>
        <p:nvSpPr>
          <p:cNvPr id="14" name="Content Placeholder 5">
            <a:extLst>
              <a:ext uri="{FF2B5EF4-FFF2-40B4-BE49-F238E27FC236}">
                <a16:creationId xmlns:a16="http://schemas.microsoft.com/office/drawing/2014/main" id="{6F604F23-77DF-3C1D-1EDF-52F759D2E237}"/>
              </a:ext>
            </a:extLst>
          </p:cNvPr>
          <p:cNvSpPr>
            <a:spLocks noGrp="1"/>
          </p:cNvSpPr>
          <p:nvPr>
            <p:ph idx="1"/>
          </p:nvPr>
        </p:nvSpPr>
        <p:spPr>
          <a:xfrm>
            <a:off x="407989" y="1186453"/>
            <a:ext cx="11640576" cy="5144162"/>
          </a:xfrm>
        </p:spPr>
        <p:txBody>
          <a:bodyPr/>
          <a:lstStyle/>
          <a:p>
            <a:pPr marL="342900" indent="-342900">
              <a:buFont typeface="Wingdings" pitchFamily="2" charset="2"/>
              <a:buChar char="Ø"/>
            </a:pPr>
            <a:r>
              <a:rPr lang="en-US" sz="1600" b="0" dirty="0"/>
              <a:t>Since all these magnets are part of the SPS ring beam line, they act on the beam trajectory regardless of the cycle.</a:t>
            </a:r>
          </a:p>
          <a:p>
            <a:pPr marL="342900" indent="-342900">
              <a:buFont typeface="Wingdings" pitchFamily="2" charset="2"/>
              <a:buChar char="Ø"/>
            </a:pPr>
            <a:r>
              <a:rPr lang="en-US" sz="1600" b="0" dirty="0"/>
              <a:t>Even if an element is not used for a given cycle, we must ensure that its corresponding PC is regulating correctly.</a:t>
            </a:r>
          </a:p>
          <a:p>
            <a:pPr marL="342900" indent="-342900">
              <a:buFont typeface="Wingdings" pitchFamily="2" charset="2"/>
              <a:buChar char="Ø"/>
            </a:pPr>
            <a:r>
              <a:rPr lang="en-US" sz="1600" b="0" dirty="0"/>
              <a:t>SPS OP would like these elements to be interlocked in any cycle. Nevertheless, the breakdown of one of these elements should be mitigated by the possibility to mask the interlock and resume operation to the destinations that don’t use it.</a:t>
            </a:r>
          </a:p>
          <a:p>
            <a:pPr marL="342900" indent="-342900">
              <a:buFont typeface="Wingdings" pitchFamily="2" charset="2"/>
              <a:buChar char="Ø"/>
            </a:pPr>
            <a:r>
              <a:rPr lang="en-US" sz="1600" b="0" dirty="0"/>
              <a:t>Today, all these elements are interlocked in the SIS (on top of the existing SPS extraction BIS interlocks for LSS4/6 bumpers)</a:t>
            </a:r>
          </a:p>
          <a:p>
            <a:pPr marL="342900" indent="-342900">
              <a:buFont typeface="Wingdings" pitchFamily="2" charset="2"/>
              <a:buChar char="Ø"/>
            </a:pPr>
            <a:r>
              <a:rPr lang="en-US" sz="1600" b="0" dirty="0"/>
              <a:t>For Slow Extraction, it is deemed acceptable to have the possibility to mask these interlocks at any beam intensity. In case one element required for slow extraction breaks down, then OP reconfigures the super cycle to remove the North Area users. The aim is to permit operation to the unaffected destinations.</a:t>
            </a:r>
          </a:p>
          <a:p>
            <a:pPr marL="342900" indent="-342900">
              <a:buFont typeface="Wingdings" pitchFamily="2" charset="2"/>
              <a:buChar char="Ø"/>
            </a:pPr>
            <a:r>
              <a:rPr lang="en-US" sz="1600" b="0" dirty="0"/>
              <a:t>Masked elements in the SIS and BIS are reported to the SPS logbook at the end of every shift.</a:t>
            </a:r>
          </a:p>
          <a:p>
            <a:endParaRPr lang="en-US" b="0" dirty="0"/>
          </a:p>
          <a:p>
            <a:endParaRPr lang="en-US" b="0" dirty="0"/>
          </a:p>
        </p:txBody>
      </p:sp>
      <p:sp>
        <p:nvSpPr>
          <p:cNvPr id="2" name="Date Placeholder 3">
            <a:extLst>
              <a:ext uri="{FF2B5EF4-FFF2-40B4-BE49-F238E27FC236}">
                <a16:creationId xmlns:a16="http://schemas.microsoft.com/office/drawing/2014/main" id="{EC2E43CF-8D45-DACF-DB4E-55555D6EDF49}"/>
              </a:ext>
            </a:extLst>
          </p:cNvPr>
          <p:cNvSpPr>
            <a:spLocks noGrp="1"/>
          </p:cNvSpPr>
          <p:nvPr>
            <p:ph type="dt" sz="half" idx="10"/>
          </p:nvPr>
        </p:nvSpPr>
        <p:spPr>
          <a:xfrm>
            <a:off x="3326674" y="6505033"/>
            <a:ext cx="1256756" cy="243939"/>
          </a:xfrm>
        </p:spPr>
        <p:txBody>
          <a:bodyPr/>
          <a:lstStyle/>
          <a:p>
            <a:pPr algn="ctr"/>
            <a:r>
              <a:rPr lang="en-GB" noProof="0" dirty="0"/>
              <a:t>07/11/2025</a:t>
            </a:r>
          </a:p>
        </p:txBody>
      </p:sp>
      <p:sp>
        <p:nvSpPr>
          <p:cNvPr id="4" name="Footer Placeholder 4">
            <a:extLst>
              <a:ext uri="{FF2B5EF4-FFF2-40B4-BE49-F238E27FC236}">
                <a16:creationId xmlns:a16="http://schemas.microsoft.com/office/drawing/2014/main" id="{90851262-0422-34A1-97BD-D6BFCFAAD117}"/>
              </a:ext>
            </a:extLst>
          </p:cNvPr>
          <p:cNvSpPr>
            <a:spLocks noGrp="1"/>
          </p:cNvSpPr>
          <p:nvPr>
            <p:ph type="ftr" sz="quarter" idx="11"/>
          </p:nvPr>
        </p:nvSpPr>
        <p:spPr>
          <a:xfrm>
            <a:off x="4583430" y="6510533"/>
            <a:ext cx="6248053" cy="238439"/>
          </a:xfrm>
        </p:spPr>
        <p:txBody>
          <a:bodyPr/>
          <a:lstStyle/>
          <a:p>
            <a:r>
              <a:rPr lang="en-US" sz="1100" dirty="0"/>
              <a:t>A. Colinet | </a:t>
            </a:r>
            <a:r>
              <a:rPr lang="en-GB" sz="1100" dirty="0"/>
              <a:t>MPP #264 - Interlocking the SPS extraction </a:t>
            </a:r>
            <a:r>
              <a:rPr lang="en-GB" sz="1100" dirty="0" err="1"/>
              <a:t>sextupoles</a:t>
            </a:r>
            <a:r>
              <a:rPr lang="en-GB" sz="1100" dirty="0"/>
              <a:t> and bumpers</a:t>
            </a:r>
            <a:endParaRPr lang="en-US" sz="1100" dirty="0"/>
          </a:p>
        </p:txBody>
      </p:sp>
      <p:sp>
        <p:nvSpPr>
          <p:cNvPr id="5" name="Rectangle 4">
            <a:extLst>
              <a:ext uri="{FF2B5EF4-FFF2-40B4-BE49-F238E27FC236}">
                <a16:creationId xmlns:a16="http://schemas.microsoft.com/office/drawing/2014/main" id="{2B9D935C-8E48-83AB-C579-1ED32EBEBD66}"/>
              </a:ext>
            </a:extLst>
          </p:cNvPr>
          <p:cNvSpPr/>
          <p:nvPr/>
        </p:nvSpPr>
        <p:spPr>
          <a:xfrm>
            <a:off x="872965" y="6400799"/>
            <a:ext cx="527210" cy="457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61922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A71FA4-4FBC-C9EF-EB69-76494FC3D04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8D53B93-1FC3-B941-C9E4-D23F884A61AD}"/>
              </a:ext>
            </a:extLst>
          </p:cNvPr>
          <p:cNvSpPr>
            <a:spLocks noGrp="1"/>
          </p:cNvSpPr>
          <p:nvPr>
            <p:ph type="title"/>
          </p:nvPr>
        </p:nvSpPr>
        <p:spPr/>
        <p:txBody>
          <a:bodyPr/>
          <a:lstStyle/>
          <a:p>
            <a:r>
              <a:rPr lang="en-US" dirty="0"/>
              <a:t>Proposal for post-LS3</a:t>
            </a:r>
            <a:endParaRPr lang="en-GB" dirty="0"/>
          </a:p>
        </p:txBody>
      </p:sp>
      <p:sp>
        <p:nvSpPr>
          <p:cNvPr id="6" name="Slide Number Placeholder 1">
            <a:extLst>
              <a:ext uri="{FF2B5EF4-FFF2-40B4-BE49-F238E27FC236}">
                <a16:creationId xmlns:a16="http://schemas.microsoft.com/office/drawing/2014/main" id="{F541C8B6-7BEA-1AE0-184D-735F85494D3D}"/>
              </a:ext>
            </a:extLst>
          </p:cNvPr>
          <p:cNvSpPr>
            <a:spLocks noGrp="1"/>
          </p:cNvSpPr>
          <p:nvPr>
            <p:ph type="sldNum" sz="quarter" idx="12"/>
          </p:nvPr>
        </p:nvSpPr>
        <p:spPr>
          <a:xfrm>
            <a:off x="11107546" y="6510533"/>
            <a:ext cx="681254" cy="238440"/>
          </a:xfrm>
        </p:spPr>
        <p:txBody>
          <a:bodyPr/>
          <a:lstStyle/>
          <a:p>
            <a:fld id="{36B5EA5A-BC32-A742-B11B-8E7414D5B535}" type="slidenum">
              <a:rPr lang="en-US" smtClean="0"/>
              <a:pPr/>
              <a:t>7</a:t>
            </a:fld>
            <a:endParaRPr lang="en-US" dirty="0"/>
          </a:p>
        </p:txBody>
      </p:sp>
      <p:sp>
        <p:nvSpPr>
          <p:cNvPr id="14" name="Content Placeholder 5">
            <a:extLst>
              <a:ext uri="{FF2B5EF4-FFF2-40B4-BE49-F238E27FC236}">
                <a16:creationId xmlns:a16="http://schemas.microsoft.com/office/drawing/2014/main" id="{6DB77B65-1D6B-6EDC-0AB9-7DACCF4B1D4B}"/>
              </a:ext>
            </a:extLst>
          </p:cNvPr>
          <p:cNvSpPr>
            <a:spLocks noGrp="1"/>
          </p:cNvSpPr>
          <p:nvPr>
            <p:ph idx="1"/>
          </p:nvPr>
        </p:nvSpPr>
        <p:spPr>
          <a:xfrm>
            <a:off x="407989" y="1114185"/>
            <a:ext cx="11380811" cy="5216430"/>
          </a:xfrm>
        </p:spPr>
        <p:txBody>
          <a:bodyPr/>
          <a:lstStyle/>
          <a:p>
            <a:pPr marL="342900" indent="-342900">
              <a:spcBef>
                <a:spcPts val="0"/>
              </a:spcBef>
              <a:spcAft>
                <a:spcPts val="600"/>
              </a:spcAft>
              <a:buFont typeface="Wingdings" pitchFamily="2" charset="2"/>
              <a:buChar char="Ø"/>
            </a:pPr>
            <a:r>
              <a:rPr lang="en-US" sz="1500" b="0" dirty="0"/>
              <a:t>The LSS4/6 bumpers interlocks connected to the SPS Extraction BICs remain as today to retain the same level of protection (i.e. User permit true at flat top if regulation is ok, interlock maskable when I&lt;5e11p).</a:t>
            </a:r>
          </a:p>
          <a:p>
            <a:pPr marL="342900" indent="-342900">
              <a:spcBef>
                <a:spcPts val="0"/>
              </a:spcBef>
              <a:spcAft>
                <a:spcPts val="600"/>
              </a:spcAft>
              <a:buFont typeface="Wingdings" pitchFamily="2" charset="2"/>
              <a:buChar char="Ø"/>
            </a:pPr>
            <a:r>
              <a:rPr lang="en-US" sz="1500" b="0" dirty="0"/>
              <a:t>On top of these, it is proposed to interlock all these elements with the SPS ring BIS. They would be connected to the BIS via dedicated concentrator User Interface boards (CIBFX), and be maskable. The Setup Beam Flag controlling the </a:t>
            </a:r>
            <a:r>
              <a:rPr lang="en-US" sz="1500" b="0" dirty="0" err="1"/>
              <a:t>maskability</a:t>
            </a:r>
            <a:r>
              <a:rPr lang="en-US" sz="1500" b="0" dirty="0"/>
              <a:t> of the interlocks in the SPS is permanently set to true, meaning that the interlocks can be masked regardless of the beam intensity.</a:t>
            </a:r>
            <a:endParaRPr lang="en-US" b="0" dirty="0"/>
          </a:p>
        </p:txBody>
      </p:sp>
      <p:graphicFrame>
        <p:nvGraphicFramePr>
          <p:cNvPr id="2" name="Table 1">
            <a:extLst>
              <a:ext uri="{FF2B5EF4-FFF2-40B4-BE49-F238E27FC236}">
                <a16:creationId xmlns:a16="http://schemas.microsoft.com/office/drawing/2014/main" id="{98098374-F555-A38E-D975-D2DFCB4D6016}"/>
              </a:ext>
            </a:extLst>
          </p:cNvPr>
          <p:cNvGraphicFramePr>
            <a:graphicFrameLocks noGrp="1"/>
          </p:cNvGraphicFramePr>
          <p:nvPr>
            <p:extLst>
              <p:ext uri="{D42A27DB-BD31-4B8C-83A1-F6EECF244321}">
                <p14:modId xmlns:p14="http://schemas.microsoft.com/office/powerpoint/2010/main" val="4003460539"/>
              </p:ext>
            </p:extLst>
          </p:nvPr>
        </p:nvGraphicFramePr>
        <p:xfrm>
          <a:off x="734165" y="2412673"/>
          <a:ext cx="10714008" cy="3144520"/>
        </p:xfrm>
        <a:graphic>
          <a:graphicData uri="http://schemas.openxmlformats.org/drawingml/2006/table">
            <a:tbl>
              <a:tblPr firstRow="1" bandRow="1">
                <a:tableStyleId>{8EC20E35-A176-4012-BC5E-935CFFF8708E}</a:tableStyleId>
              </a:tblPr>
              <a:tblGrid>
                <a:gridCol w="5533337">
                  <a:extLst>
                    <a:ext uri="{9D8B030D-6E8A-4147-A177-3AD203B41FA5}">
                      <a16:colId xmlns:a16="http://schemas.microsoft.com/office/drawing/2014/main" val="142815636"/>
                    </a:ext>
                  </a:extLst>
                </a:gridCol>
                <a:gridCol w="5180671">
                  <a:extLst>
                    <a:ext uri="{9D8B030D-6E8A-4147-A177-3AD203B41FA5}">
                      <a16:colId xmlns:a16="http://schemas.microsoft.com/office/drawing/2014/main" val="2723689945"/>
                    </a:ext>
                  </a:extLst>
                </a:gridCol>
              </a:tblGrid>
              <a:tr h="370840">
                <a:tc>
                  <a:txBody>
                    <a:bodyPr/>
                    <a:lstStyle/>
                    <a:p>
                      <a:r>
                        <a:rPr lang="en-US" sz="1600" dirty="0"/>
                        <a:t>Pros</a:t>
                      </a:r>
                      <a:endParaRPr lang="en-GB" sz="1600" dirty="0"/>
                    </a:p>
                  </a:txBody>
                  <a:tcPr/>
                </a:tc>
                <a:tc>
                  <a:txBody>
                    <a:bodyPr/>
                    <a:lstStyle/>
                    <a:p>
                      <a:r>
                        <a:rPr lang="en-US" sz="1600" dirty="0"/>
                        <a:t>Cons</a:t>
                      </a:r>
                      <a:endParaRPr lang="en-GB" sz="1600" dirty="0"/>
                    </a:p>
                  </a:txBody>
                  <a:tcPr/>
                </a:tc>
                <a:extLst>
                  <a:ext uri="{0D108BD9-81ED-4DB2-BD59-A6C34878D82A}">
                    <a16:rowId xmlns:a16="http://schemas.microsoft.com/office/drawing/2014/main" val="133858372"/>
                  </a:ext>
                </a:extLst>
              </a:tr>
              <a:tr h="370840">
                <a:tc>
                  <a:txBody>
                    <a:bodyPr/>
                    <a:lstStyle/>
                    <a:p>
                      <a:pPr marL="285750" indent="-285750">
                        <a:buFont typeface="Arial" panose="020B0604020202020204" pitchFamily="34" charset="0"/>
                        <a:buChar char="•"/>
                      </a:pPr>
                      <a:r>
                        <a:rPr lang="en-US" sz="1600" dirty="0"/>
                        <a:t>Higher level of protection than today as these elements see the beam in any cycle</a:t>
                      </a:r>
                    </a:p>
                    <a:p>
                      <a:pPr marL="285750" indent="-285750">
                        <a:buFont typeface="Arial" panose="020B0604020202020204" pitchFamily="34" charset="0"/>
                        <a:buChar char="•"/>
                      </a:pPr>
                      <a:r>
                        <a:rPr lang="en-US" sz="1600" dirty="0"/>
                        <a:t>Dump earlier at a lower energy in case one of these elements is not following its function -&gt; less energy deposited on the SBDS</a:t>
                      </a:r>
                    </a:p>
                    <a:p>
                      <a:pPr marL="285750" indent="-285750">
                        <a:buFont typeface="Arial" panose="020B0604020202020204" pitchFamily="34" charset="0"/>
                        <a:buChar char="•"/>
                      </a:pPr>
                      <a:r>
                        <a:rPr lang="en-US" sz="1600" dirty="0"/>
                        <a:t>FGC3 multiple thresholds feature allows for OP flexibility on ramp up/down -&gt; EPC confirmed that a valid user permit can be reliably provided to the BIS</a:t>
                      </a:r>
                    </a:p>
                    <a:p>
                      <a:pPr marL="285750" indent="-285750">
                        <a:buFont typeface="Arial" panose="020B0604020202020204" pitchFamily="34" charset="0"/>
                        <a:buChar char="•"/>
                      </a:pPr>
                      <a:r>
                        <a:rPr lang="en-US" sz="1600" dirty="0"/>
                        <a:t>More ‘logical’ implementation than interlocking them with the NA BIS</a:t>
                      </a:r>
                    </a:p>
                    <a:p>
                      <a:pPr marL="285750" indent="-285750">
                        <a:buFont typeface="Arial" panose="020B0604020202020204" pitchFamily="34" charset="0"/>
                        <a:buChar char="•"/>
                      </a:pPr>
                      <a:r>
                        <a:rPr lang="en-US" sz="1600" dirty="0"/>
                        <a:t>Simpler infrastructure than interlocking them all in BA2</a:t>
                      </a:r>
                      <a:endParaRPr lang="en-GB" sz="1600" dirty="0"/>
                    </a:p>
                  </a:txBody>
                  <a:tcPr/>
                </a:tc>
                <a:tc>
                  <a:txBody>
                    <a:bodyPr/>
                    <a:lstStyle/>
                    <a:p>
                      <a:pPr marL="285750" indent="-285750">
                        <a:buFont typeface="Arial" panose="020B0604020202020204" pitchFamily="34" charset="0"/>
                        <a:buChar char="•"/>
                      </a:pPr>
                      <a:r>
                        <a:rPr lang="en-US" sz="1600" dirty="0"/>
                        <a:t>Loss of SPS availability if one element raises a fault. SPS-OP keeps the possibility to mask the interlock.</a:t>
                      </a:r>
                    </a:p>
                    <a:p>
                      <a:pPr marL="285750" indent="-285750">
                        <a:buFont typeface="Arial" panose="020B0604020202020204" pitchFamily="34" charset="0"/>
                        <a:buChar char="•"/>
                      </a:pPr>
                      <a:r>
                        <a:rPr lang="en-US" sz="1600" dirty="0" err="1"/>
                        <a:t>Maskability</a:t>
                      </a:r>
                      <a:r>
                        <a:rPr lang="en-US" sz="1600" dirty="0"/>
                        <a:t> regardless of beam intensity for flexibility at the expense of safety. Will be mitigated by a software check to verify that for NA cycles, none of the required interlocks is masked.</a:t>
                      </a:r>
                    </a:p>
                  </a:txBody>
                  <a:tcPr/>
                </a:tc>
                <a:extLst>
                  <a:ext uri="{0D108BD9-81ED-4DB2-BD59-A6C34878D82A}">
                    <a16:rowId xmlns:a16="http://schemas.microsoft.com/office/drawing/2014/main" val="484813821"/>
                  </a:ext>
                </a:extLst>
              </a:tr>
            </a:tbl>
          </a:graphicData>
        </a:graphic>
      </p:graphicFrame>
      <p:sp>
        <p:nvSpPr>
          <p:cNvPr id="4" name="Date Placeholder 3">
            <a:extLst>
              <a:ext uri="{FF2B5EF4-FFF2-40B4-BE49-F238E27FC236}">
                <a16:creationId xmlns:a16="http://schemas.microsoft.com/office/drawing/2014/main" id="{9B45CDE8-69C0-3517-52A4-C9AFB40B2372}"/>
              </a:ext>
            </a:extLst>
          </p:cNvPr>
          <p:cNvSpPr>
            <a:spLocks noGrp="1"/>
          </p:cNvSpPr>
          <p:nvPr>
            <p:ph type="dt" sz="half" idx="10"/>
          </p:nvPr>
        </p:nvSpPr>
        <p:spPr>
          <a:xfrm>
            <a:off x="3326674" y="6505033"/>
            <a:ext cx="1256756" cy="243939"/>
          </a:xfrm>
        </p:spPr>
        <p:txBody>
          <a:bodyPr/>
          <a:lstStyle/>
          <a:p>
            <a:pPr algn="ctr"/>
            <a:r>
              <a:rPr lang="en-GB" noProof="0" dirty="0"/>
              <a:t>07/11/2025</a:t>
            </a:r>
          </a:p>
        </p:txBody>
      </p:sp>
      <p:sp>
        <p:nvSpPr>
          <p:cNvPr id="5" name="Footer Placeholder 4">
            <a:extLst>
              <a:ext uri="{FF2B5EF4-FFF2-40B4-BE49-F238E27FC236}">
                <a16:creationId xmlns:a16="http://schemas.microsoft.com/office/drawing/2014/main" id="{A69672A2-2B2B-6EB4-33B3-09887DD679CB}"/>
              </a:ext>
            </a:extLst>
          </p:cNvPr>
          <p:cNvSpPr>
            <a:spLocks noGrp="1"/>
          </p:cNvSpPr>
          <p:nvPr>
            <p:ph type="ftr" sz="quarter" idx="11"/>
          </p:nvPr>
        </p:nvSpPr>
        <p:spPr>
          <a:xfrm>
            <a:off x="4583430" y="6510533"/>
            <a:ext cx="6248053" cy="238439"/>
          </a:xfrm>
        </p:spPr>
        <p:txBody>
          <a:bodyPr/>
          <a:lstStyle/>
          <a:p>
            <a:r>
              <a:rPr lang="en-US" sz="1100" dirty="0"/>
              <a:t>A. Colinet | </a:t>
            </a:r>
            <a:r>
              <a:rPr lang="en-GB" sz="1100" dirty="0"/>
              <a:t>MPP #264 - Interlocking the SPS extraction </a:t>
            </a:r>
            <a:r>
              <a:rPr lang="en-GB" sz="1100" dirty="0" err="1"/>
              <a:t>sextupoles</a:t>
            </a:r>
            <a:r>
              <a:rPr lang="en-GB" sz="1100" dirty="0"/>
              <a:t> and bumpers</a:t>
            </a:r>
            <a:endParaRPr lang="en-US" sz="1100" dirty="0"/>
          </a:p>
        </p:txBody>
      </p:sp>
      <p:sp>
        <p:nvSpPr>
          <p:cNvPr id="7" name="Rectangle 6">
            <a:extLst>
              <a:ext uri="{FF2B5EF4-FFF2-40B4-BE49-F238E27FC236}">
                <a16:creationId xmlns:a16="http://schemas.microsoft.com/office/drawing/2014/main" id="{48A34C44-9903-3ACC-55C0-9BAE2784D538}"/>
              </a:ext>
            </a:extLst>
          </p:cNvPr>
          <p:cNvSpPr/>
          <p:nvPr/>
        </p:nvSpPr>
        <p:spPr>
          <a:xfrm>
            <a:off x="872965" y="6400799"/>
            <a:ext cx="527210" cy="457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5646E7D3-2969-45B5-D5CA-92AD7BEC26E8}"/>
              </a:ext>
            </a:extLst>
          </p:cNvPr>
          <p:cNvSpPr txBox="1"/>
          <p:nvPr/>
        </p:nvSpPr>
        <p:spPr>
          <a:xfrm>
            <a:off x="403199" y="5768097"/>
            <a:ext cx="11380811" cy="493981"/>
          </a:xfrm>
          <a:prstGeom prst="rect">
            <a:avLst/>
          </a:prstGeom>
          <a:noFill/>
        </p:spPr>
        <p:txBody>
          <a:bodyPr wrap="square">
            <a:spAutoFit/>
          </a:body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Note: </a:t>
            </a:r>
            <a:r>
              <a:rPr kumimoji="0" lang="en-GB" sz="1400" b="0" i="1" u="none" strike="noStrike" kern="1200" cap="none" spc="0" normalizeH="0" baseline="0" noProof="0" dirty="0">
                <a:ln>
                  <a:noFill/>
                </a:ln>
                <a:solidFill>
                  <a:srgbClr val="2F2F2F"/>
                </a:solidFill>
                <a:effectLst/>
                <a:uLnTx/>
                <a:uFillTx/>
                <a:latin typeface="Arial"/>
                <a:ea typeface="+mn-ea"/>
                <a:cs typeface="+mn-cs"/>
              </a:rPr>
              <a:t>For cycles without function settings, the detailed design hasn’t been agreed upon between EPC and OP yet. Two possibilities: use non-ppm interlocks settings (one threshold for all users), or OP to provide settings for all users.</a:t>
            </a:r>
          </a:p>
        </p:txBody>
      </p:sp>
    </p:spTree>
    <p:extLst>
      <p:ext uri="{BB962C8B-B14F-4D97-AF65-F5344CB8AC3E}">
        <p14:creationId xmlns:p14="http://schemas.microsoft.com/office/powerpoint/2010/main" val="3248835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8CF56-614A-A674-2ACE-0D713447B98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9865153-0CE8-D14D-1352-E8A20A553491}"/>
              </a:ext>
            </a:extLst>
          </p:cNvPr>
          <p:cNvSpPr>
            <a:spLocks noGrp="1"/>
          </p:cNvSpPr>
          <p:nvPr>
            <p:ph type="title"/>
          </p:nvPr>
        </p:nvSpPr>
        <p:spPr/>
        <p:txBody>
          <a:bodyPr/>
          <a:lstStyle/>
          <a:p>
            <a:r>
              <a:rPr lang="en-US" dirty="0"/>
              <a:t>Interlocks connections</a:t>
            </a:r>
            <a:endParaRPr lang="en-GB" dirty="0"/>
          </a:p>
        </p:txBody>
      </p:sp>
      <p:sp>
        <p:nvSpPr>
          <p:cNvPr id="6" name="Slide Number Placeholder 1">
            <a:extLst>
              <a:ext uri="{FF2B5EF4-FFF2-40B4-BE49-F238E27FC236}">
                <a16:creationId xmlns:a16="http://schemas.microsoft.com/office/drawing/2014/main" id="{5EF37153-90A9-DAE1-D953-C79128C9CD63}"/>
              </a:ext>
            </a:extLst>
          </p:cNvPr>
          <p:cNvSpPr>
            <a:spLocks noGrp="1"/>
          </p:cNvSpPr>
          <p:nvPr>
            <p:ph type="sldNum" sz="quarter" idx="12"/>
          </p:nvPr>
        </p:nvSpPr>
        <p:spPr>
          <a:xfrm>
            <a:off x="11107546" y="6510533"/>
            <a:ext cx="681254" cy="238440"/>
          </a:xfrm>
        </p:spPr>
        <p:txBody>
          <a:bodyPr/>
          <a:lstStyle/>
          <a:p>
            <a:fld id="{36B5EA5A-BC32-A742-B11B-8E7414D5B535}" type="slidenum">
              <a:rPr lang="en-US" smtClean="0"/>
              <a:pPr/>
              <a:t>8</a:t>
            </a:fld>
            <a:endParaRPr lang="en-US" dirty="0"/>
          </a:p>
        </p:txBody>
      </p:sp>
      <p:sp>
        <p:nvSpPr>
          <p:cNvPr id="7" name="Oval 6">
            <a:extLst>
              <a:ext uri="{FF2B5EF4-FFF2-40B4-BE49-F238E27FC236}">
                <a16:creationId xmlns:a16="http://schemas.microsoft.com/office/drawing/2014/main" id="{99E591C5-A08C-5ACF-03C1-04BE8BEB2351}"/>
              </a:ext>
            </a:extLst>
          </p:cNvPr>
          <p:cNvSpPr/>
          <p:nvPr/>
        </p:nvSpPr>
        <p:spPr>
          <a:xfrm>
            <a:off x="2909454" y="1590753"/>
            <a:ext cx="4738255" cy="3944767"/>
          </a:xfrm>
          <a:prstGeom prst="ellipse">
            <a:avLst/>
          </a:prstGeom>
          <a:noFill/>
          <a:ln w="571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98505B60-C1F4-BAB8-F320-313D01BC5F56}"/>
              </a:ext>
            </a:extLst>
          </p:cNvPr>
          <p:cNvCxnSpPr>
            <a:cxnSpLocks/>
            <a:stCxn id="7" idx="1"/>
          </p:cNvCxnSpPr>
          <p:nvPr/>
        </p:nvCxnSpPr>
        <p:spPr>
          <a:xfrm flipV="1">
            <a:off x="3603355" y="841317"/>
            <a:ext cx="1553708" cy="1327134"/>
          </a:xfrm>
          <a:prstGeom prst="line">
            <a:avLst/>
          </a:prstGeom>
          <a:ln w="571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F0EFAA8-A6BE-F5BB-561F-A5C5B65A60C6}"/>
              </a:ext>
            </a:extLst>
          </p:cNvPr>
          <p:cNvCxnSpPr>
            <a:cxnSpLocks/>
            <a:endCxn id="7" idx="6"/>
          </p:cNvCxnSpPr>
          <p:nvPr/>
        </p:nvCxnSpPr>
        <p:spPr>
          <a:xfrm flipV="1">
            <a:off x="7620054" y="3563137"/>
            <a:ext cx="27655" cy="2509666"/>
          </a:xfrm>
          <a:prstGeom prst="line">
            <a:avLst/>
          </a:prstGeom>
          <a:ln w="571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C8CA70F-0B78-2970-BACA-C7ECA12DD93D}"/>
              </a:ext>
            </a:extLst>
          </p:cNvPr>
          <p:cNvCxnSpPr>
            <a:cxnSpLocks/>
            <a:endCxn id="7" idx="3"/>
          </p:cNvCxnSpPr>
          <p:nvPr/>
        </p:nvCxnSpPr>
        <p:spPr>
          <a:xfrm>
            <a:off x="2072687" y="3507435"/>
            <a:ext cx="1530668" cy="1450387"/>
          </a:xfrm>
          <a:prstGeom prst="line">
            <a:avLst/>
          </a:prstGeom>
          <a:ln w="57150">
            <a:solidFill>
              <a:srgbClr val="2F2F2F"/>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9A9AC2A-EAB4-9020-E739-9A29072D8ECC}"/>
              </a:ext>
            </a:extLst>
          </p:cNvPr>
          <p:cNvSpPr txBox="1"/>
          <p:nvPr/>
        </p:nvSpPr>
        <p:spPr>
          <a:xfrm>
            <a:off x="2789431" y="1470543"/>
            <a:ext cx="1231106" cy="276999"/>
          </a:xfrm>
          <a:prstGeom prst="rect">
            <a:avLst/>
          </a:prstGeom>
          <a:noFill/>
          <a:ln>
            <a:solidFill>
              <a:srgbClr val="2F2F2F"/>
            </a:solidFill>
          </a:ln>
        </p:spPr>
        <p:txBody>
          <a:bodyPr wrap="none" lIns="0" tIns="0" rIns="0" bIns="0" rtlCol="0">
            <a:spAutoFit/>
          </a:bodyPr>
          <a:lstStyle/>
          <a:p>
            <a:pPr algn="l"/>
            <a:r>
              <a:rPr lang="en-US" dirty="0"/>
              <a:t>CIB.BA2.S2</a:t>
            </a:r>
            <a:endParaRPr lang="en-GB" dirty="0"/>
          </a:p>
        </p:txBody>
      </p:sp>
      <p:sp>
        <p:nvSpPr>
          <p:cNvPr id="18" name="TextBox 17">
            <a:extLst>
              <a:ext uri="{FF2B5EF4-FFF2-40B4-BE49-F238E27FC236}">
                <a16:creationId xmlns:a16="http://schemas.microsoft.com/office/drawing/2014/main" id="{980592F6-233B-DE03-6B88-2A796D63A154}"/>
              </a:ext>
            </a:extLst>
          </p:cNvPr>
          <p:cNvSpPr txBox="1"/>
          <p:nvPr/>
        </p:nvSpPr>
        <p:spPr>
          <a:xfrm>
            <a:off x="6610589" y="1624981"/>
            <a:ext cx="1231106" cy="276999"/>
          </a:xfrm>
          <a:prstGeom prst="rect">
            <a:avLst/>
          </a:prstGeom>
          <a:noFill/>
          <a:ln>
            <a:solidFill>
              <a:srgbClr val="2F2F2F"/>
            </a:solidFill>
          </a:ln>
        </p:spPr>
        <p:txBody>
          <a:bodyPr wrap="none" lIns="0" tIns="0" rIns="0" bIns="0" rtlCol="0">
            <a:spAutoFit/>
          </a:bodyPr>
          <a:lstStyle/>
          <a:p>
            <a:r>
              <a:rPr lang="en-US" dirty="0"/>
              <a:t>CIB.BA3.S3</a:t>
            </a:r>
            <a:endParaRPr lang="en-GB" dirty="0"/>
          </a:p>
        </p:txBody>
      </p:sp>
      <p:sp>
        <p:nvSpPr>
          <p:cNvPr id="19" name="TextBox 18">
            <a:extLst>
              <a:ext uri="{FF2B5EF4-FFF2-40B4-BE49-F238E27FC236}">
                <a16:creationId xmlns:a16="http://schemas.microsoft.com/office/drawing/2014/main" id="{2188E9EE-4861-57CC-60F2-66D2F1014F0F}"/>
              </a:ext>
            </a:extLst>
          </p:cNvPr>
          <p:cNvSpPr txBox="1"/>
          <p:nvPr/>
        </p:nvSpPr>
        <p:spPr>
          <a:xfrm>
            <a:off x="994438" y="2757314"/>
            <a:ext cx="1231106" cy="276999"/>
          </a:xfrm>
          <a:prstGeom prst="rect">
            <a:avLst/>
          </a:prstGeom>
          <a:noFill/>
          <a:ln>
            <a:solidFill>
              <a:srgbClr val="2F2F2F"/>
            </a:solidFill>
          </a:ln>
        </p:spPr>
        <p:txBody>
          <a:bodyPr wrap="none" lIns="0" tIns="0" rIns="0" bIns="0" rtlCol="0">
            <a:spAutoFit/>
          </a:bodyPr>
          <a:lstStyle/>
          <a:p>
            <a:r>
              <a:rPr lang="en-US" dirty="0"/>
              <a:t>CIB.BA1.S1</a:t>
            </a:r>
            <a:endParaRPr lang="en-GB" dirty="0"/>
          </a:p>
        </p:txBody>
      </p:sp>
      <p:sp>
        <p:nvSpPr>
          <p:cNvPr id="20" name="TextBox 19">
            <a:extLst>
              <a:ext uri="{FF2B5EF4-FFF2-40B4-BE49-F238E27FC236}">
                <a16:creationId xmlns:a16="http://schemas.microsoft.com/office/drawing/2014/main" id="{5F91E277-D282-AA85-89AD-C6570D5EFC47}"/>
              </a:ext>
            </a:extLst>
          </p:cNvPr>
          <p:cNvSpPr txBox="1"/>
          <p:nvPr/>
        </p:nvSpPr>
        <p:spPr>
          <a:xfrm>
            <a:off x="1844358" y="5264445"/>
            <a:ext cx="1231106" cy="276999"/>
          </a:xfrm>
          <a:prstGeom prst="rect">
            <a:avLst/>
          </a:prstGeom>
          <a:noFill/>
          <a:ln>
            <a:solidFill>
              <a:srgbClr val="2F2F2F"/>
            </a:solidFill>
          </a:ln>
        </p:spPr>
        <p:txBody>
          <a:bodyPr wrap="none" lIns="0" tIns="0" rIns="0" bIns="0" rtlCol="0">
            <a:spAutoFit/>
          </a:bodyPr>
          <a:lstStyle/>
          <a:p>
            <a:r>
              <a:rPr lang="en-US" dirty="0"/>
              <a:t>CIB.BA6.S6</a:t>
            </a:r>
            <a:endParaRPr lang="en-GB" dirty="0"/>
          </a:p>
        </p:txBody>
      </p:sp>
      <p:sp>
        <p:nvSpPr>
          <p:cNvPr id="21" name="TextBox 20">
            <a:extLst>
              <a:ext uri="{FF2B5EF4-FFF2-40B4-BE49-F238E27FC236}">
                <a16:creationId xmlns:a16="http://schemas.microsoft.com/office/drawing/2014/main" id="{91D71DF7-9085-5FCA-2A8E-39AC59A16EA2}"/>
              </a:ext>
            </a:extLst>
          </p:cNvPr>
          <p:cNvSpPr txBox="1"/>
          <p:nvPr/>
        </p:nvSpPr>
        <p:spPr>
          <a:xfrm>
            <a:off x="5498105" y="5747417"/>
            <a:ext cx="1231106" cy="276999"/>
          </a:xfrm>
          <a:prstGeom prst="rect">
            <a:avLst/>
          </a:prstGeom>
          <a:noFill/>
          <a:ln>
            <a:solidFill>
              <a:srgbClr val="2F2F2F"/>
            </a:solidFill>
          </a:ln>
        </p:spPr>
        <p:txBody>
          <a:bodyPr wrap="none" lIns="0" tIns="0" rIns="0" bIns="0" rtlCol="0">
            <a:spAutoFit/>
          </a:bodyPr>
          <a:lstStyle/>
          <a:p>
            <a:r>
              <a:rPr lang="en-US" dirty="0"/>
              <a:t>CIB.BA5.S5</a:t>
            </a:r>
            <a:endParaRPr lang="en-GB" dirty="0"/>
          </a:p>
        </p:txBody>
      </p:sp>
      <p:sp>
        <p:nvSpPr>
          <p:cNvPr id="22" name="TextBox 21">
            <a:extLst>
              <a:ext uri="{FF2B5EF4-FFF2-40B4-BE49-F238E27FC236}">
                <a16:creationId xmlns:a16="http://schemas.microsoft.com/office/drawing/2014/main" id="{70118AD5-957D-A18F-2CFF-362020C922EA}"/>
              </a:ext>
            </a:extLst>
          </p:cNvPr>
          <p:cNvSpPr txBox="1"/>
          <p:nvPr/>
        </p:nvSpPr>
        <p:spPr>
          <a:xfrm>
            <a:off x="8712805" y="3296270"/>
            <a:ext cx="1231106" cy="276999"/>
          </a:xfrm>
          <a:prstGeom prst="rect">
            <a:avLst/>
          </a:prstGeom>
          <a:noFill/>
          <a:ln>
            <a:solidFill>
              <a:srgbClr val="2F2F2F"/>
            </a:solidFill>
          </a:ln>
        </p:spPr>
        <p:txBody>
          <a:bodyPr wrap="none" lIns="0" tIns="0" rIns="0" bIns="0" rtlCol="0">
            <a:spAutoFit/>
          </a:bodyPr>
          <a:lstStyle/>
          <a:p>
            <a:r>
              <a:rPr lang="en-US" dirty="0"/>
              <a:t>CIB.BA4.S4</a:t>
            </a:r>
            <a:endParaRPr lang="en-GB" dirty="0"/>
          </a:p>
        </p:txBody>
      </p:sp>
      <p:sp>
        <p:nvSpPr>
          <p:cNvPr id="23" name="TextBox 22">
            <a:extLst>
              <a:ext uri="{FF2B5EF4-FFF2-40B4-BE49-F238E27FC236}">
                <a16:creationId xmlns:a16="http://schemas.microsoft.com/office/drawing/2014/main" id="{50628A3E-B5B4-9CE2-A84E-2FA154284BAE}"/>
              </a:ext>
            </a:extLst>
          </p:cNvPr>
          <p:cNvSpPr txBox="1"/>
          <p:nvPr/>
        </p:nvSpPr>
        <p:spPr>
          <a:xfrm>
            <a:off x="7726057" y="4815873"/>
            <a:ext cx="1641475" cy="276999"/>
          </a:xfrm>
          <a:prstGeom prst="rect">
            <a:avLst/>
          </a:prstGeom>
          <a:noFill/>
          <a:ln>
            <a:solidFill>
              <a:srgbClr val="2F2F2F"/>
            </a:solidFill>
          </a:ln>
        </p:spPr>
        <p:txBody>
          <a:bodyPr wrap="none" lIns="0" tIns="0" rIns="0" bIns="0" rtlCol="0">
            <a:spAutoFit/>
          </a:bodyPr>
          <a:lstStyle/>
          <a:p>
            <a:r>
              <a:rPr lang="en-US" dirty="0"/>
              <a:t>CIB.BA4.TT40A</a:t>
            </a:r>
            <a:endParaRPr lang="en-GB" dirty="0"/>
          </a:p>
        </p:txBody>
      </p:sp>
      <p:sp>
        <p:nvSpPr>
          <p:cNvPr id="24" name="TextBox 23">
            <a:extLst>
              <a:ext uri="{FF2B5EF4-FFF2-40B4-BE49-F238E27FC236}">
                <a16:creationId xmlns:a16="http://schemas.microsoft.com/office/drawing/2014/main" id="{E95CA124-1987-1A60-82B6-5B309ADFB025}"/>
              </a:ext>
            </a:extLst>
          </p:cNvPr>
          <p:cNvSpPr txBox="1"/>
          <p:nvPr/>
        </p:nvSpPr>
        <p:spPr>
          <a:xfrm>
            <a:off x="838574" y="3979873"/>
            <a:ext cx="1641475" cy="276999"/>
          </a:xfrm>
          <a:prstGeom prst="rect">
            <a:avLst/>
          </a:prstGeom>
          <a:noFill/>
          <a:ln>
            <a:solidFill>
              <a:srgbClr val="2F2F2F"/>
            </a:solidFill>
          </a:ln>
        </p:spPr>
        <p:txBody>
          <a:bodyPr wrap="none" lIns="0" tIns="0" rIns="0" bIns="0" rtlCol="0">
            <a:spAutoFit/>
          </a:bodyPr>
          <a:lstStyle/>
          <a:p>
            <a:r>
              <a:rPr lang="en-US" dirty="0"/>
              <a:t>CIB.BA6.TT60A</a:t>
            </a:r>
            <a:endParaRPr lang="en-GB" dirty="0"/>
          </a:p>
        </p:txBody>
      </p:sp>
      <p:sp>
        <p:nvSpPr>
          <p:cNvPr id="25" name="TextBox 24">
            <a:extLst>
              <a:ext uri="{FF2B5EF4-FFF2-40B4-BE49-F238E27FC236}">
                <a16:creationId xmlns:a16="http://schemas.microsoft.com/office/drawing/2014/main" id="{DB397B41-2CB0-2735-E997-394F9BF2CDAE}"/>
              </a:ext>
            </a:extLst>
          </p:cNvPr>
          <p:cNvSpPr txBox="1"/>
          <p:nvPr/>
        </p:nvSpPr>
        <p:spPr>
          <a:xfrm>
            <a:off x="2480049" y="3016146"/>
            <a:ext cx="993862" cy="184666"/>
          </a:xfrm>
          <a:prstGeom prst="rect">
            <a:avLst/>
          </a:prstGeom>
          <a:solidFill>
            <a:schemeClr val="bg1"/>
          </a:solidFill>
          <a:ln>
            <a:solidFill>
              <a:srgbClr val="2F2F2F"/>
            </a:solidFill>
          </a:ln>
        </p:spPr>
        <p:txBody>
          <a:bodyPr wrap="none" lIns="0" tIns="0" rIns="0" bIns="0" rtlCol="0">
            <a:spAutoFit/>
          </a:bodyPr>
          <a:lstStyle/>
          <a:p>
            <a:pPr algn="l"/>
            <a:r>
              <a:rPr lang="en-US" sz="1200" dirty="0"/>
              <a:t>Ext. Sext. BA1</a:t>
            </a:r>
            <a:endParaRPr lang="en-GB" sz="1200" dirty="0"/>
          </a:p>
        </p:txBody>
      </p:sp>
      <p:sp>
        <p:nvSpPr>
          <p:cNvPr id="26" name="TextBox 25">
            <a:extLst>
              <a:ext uri="{FF2B5EF4-FFF2-40B4-BE49-F238E27FC236}">
                <a16:creationId xmlns:a16="http://schemas.microsoft.com/office/drawing/2014/main" id="{E00C8568-C9FB-9383-FCE9-D86CE3A8C9AD}"/>
              </a:ext>
            </a:extLst>
          </p:cNvPr>
          <p:cNvSpPr txBox="1"/>
          <p:nvPr/>
        </p:nvSpPr>
        <p:spPr>
          <a:xfrm>
            <a:off x="2712987" y="2130124"/>
            <a:ext cx="1086836" cy="184666"/>
          </a:xfrm>
          <a:prstGeom prst="rect">
            <a:avLst/>
          </a:prstGeom>
          <a:solidFill>
            <a:schemeClr val="bg1"/>
          </a:solidFill>
          <a:ln>
            <a:solidFill>
              <a:srgbClr val="2F2F2F"/>
            </a:solidFill>
          </a:ln>
        </p:spPr>
        <p:txBody>
          <a:bodyPr wrap="none" lIns="0" tIns="0" rIns="0" bIns="0" rtlCol="0">
            <a:spAutoFit/>
          </a:bodyPr>
          <a:lstStyle/>
          <a:p>
            <a:pPr algn="l"/>
            <a:r>
              <a:rPr lang="en-US" sz="1200" dirty="0"/>
              <a:t>Ext. Bump. BA2</a:t>
            </a:r>
            <a:endParaRPr lang="en-GB" sz="1200" dirty="0"/>
          </a:p>
        </p:txBody>
      </p:sp>
      <p:sp>
        <p:nvSpPr>
          <p:cNvPr id="27" name="TextBox 26">
            <a:extLst>
              <a:ext uri="{FF2B5EF4-FFF2-40B4-BE49-F238E27FC236}">
                <a16:creationId xmlns:a16="http://schemas.microsoft.com/office/drawing/2014/main" id="{2AC7BF38-0308-0AC2-1AE6-605B2A5FC131}"/>
              </a:ext>
            </a:extLst>
          </p:cNvPr>
          <p:cNvSpPr txBox="1"/>
          <p:nvPr/>
        </p:nvSpPr>
        <p:spPr>
          <a:xfrm>
            <a:off x="5616727" y="5267247"/>
            <a:ext cx="993862" cy="184666"/>
          </a:xfrm>
          <a:prstGeom prst="rect">
            <a:avLst/>
          </a:prstGeom>
          <a:solidFill>
            <a:schemeClr val="bg1"/>
          </a:solidFill>
          <a:ln>
            <a:solidFill>
              <a:srgbClr val="2F2F2F"/>
            </a:solidFill>
          </a:ln>
        </p:spPr>
        <p:txBody>
          <a:bodyPr wrap="none" lIns="0" tIns="0" rIns="0" bIns="0" rtlCol="0">
            <a:spAutoFit/>
          </a:bodyPr>
          <a:lstStyle/>
          <a:p>
            <a:pPr algn="l"/>
            <a:r>
              <a:rPr lang="en-US" sz="1200" dirty="0"/>
              <a:t>Ext. Sext. BA5</a:t>
            </a:r>
            <a:endParaRPr lang="en-GB" sz="1200" dirty="0"/>
          </a:p>
        </p:txBody>
      </p:sp>
      <p:sp>
        <p:nvSpPr>
          <p:cNvPr id="28" name="TextBox 27">
            <a:extLst>
              <a:ext uri="{FF2B5EF4-FFF2-40B4-BE49-F238E27FC236}">
                <a16:creationId xmlns:a16="http://schemas.microsoft.com/office/drawing/2014/main" id="{A74F751E-360F-37C5-C39C-B406D35CD677}"/>
              </a:ext>
            </a:extLst>
          </p:cNvPr>
          <p:cNvSpPr txBox="1"/>
          <p:nvPr/>
        </p:nvSpPr>
        <p:spPr>
          <a:xfrm>
            <a:off x="7103390" y="3358489"/>
            <a:ext cx="993862" cy="184666"/>
          </a:xfrm>
          <a:prstGeom prst="rect">
            <a:avLst/>
          </a:prstGeom>
          <a:solidFill>
            <a:schemeClr val="bg1"/>
          </a:solidFill>
          <a:ln>
            <a:solidFill>
              <a:srgbClr val="2F2F2F"/>
            </a:solidFill>
          </a:ln>
        </p:spPr>
        <p:txBody>
          <a:bodyPr wrap="none" lIns="0" tIns="0" rIns="0" bIns="0" rtlCol="0">
            <a:spAutoFit/>
          </a:bodyPr>
          <a:lstStyle/>
          <a:p>
            <a:pPr algn="l"/>
            <a:r>
              <a:rPr lang="en-US" sz="1200" dirty="0"/>
              <a:t>Ext. Sext. BA4</a:t>
            </a:r>
          </a:p>
        </p:txBody>
      </p:sp>
      <p:sp>
        <p:nvSpPr>
          <p:cNvPr id="29" name="TextBox 28">
            <a:extLst>
              <a:ext uri="{FF2B5EF4-FFF2-40B4-BE49-F238E27FC236}">
                <a16:creationId xmlns:a16="http://schemas.microsoft.com/office/drawing/2014/main" id="{353C4F6D-4E12-FFF0-F93D-3AB691F51C89}"/>
              </a:ext>
            </a:extLst>
          </p:cNvPr>
          <p:cNvSpPr txBox="1"/>
          <p:nvPr/>
        </p:nvSpPr>
        <p:spPr>
          <a:xfrm>
            <a:off x="2882405" y="4638307"/>
            <a:ext cx="993862" cy="184666"/>
          </a:xfrm>
          <a:prstGeom prst="rect">
            <a:avLst/>
          </a:prstGeom>
          <a:solidFill>
            <a:schemeClr val="bg1"/>
          </a:solidFill>
          <a:ln>
            <a:solidFill>
              <a:srgbClr val="2F2F2F"/>
            </a:solidFill>
          </a:ln>
        </p:spPr>
        <p:txBody>
          <a:bodyPr wrap="none" lIns="0" tIns="0" rIns="0" bIns="0" rtlCol="0">
            <a:spAutoFit/>
          </a:bodyPr>
          <a:lstStyle/>
          <a:p>
            <a:pPr algn="l"/>
            <a:r>
              <a:rPr lang="en-US" sz="1200" dirty="0"/>
              <a:t>Ext. Sext. BA6</a:t>
            </a:r>
          </a:p>
        </p:txBody>
      </p:sp>
      <p:cxnSp>
        <p:nvCxnSpPr>
          <p:cNvPr id="36" name="Straight Arrow Connector 35">
            <a:extLst>
              <a:ext uri="{FF2B5EF4-FFF2-40B4-BE49-F238E27FC236}">
                <a16:creationId xmlns:a16="http://schemas.microsoft.com/office/drawing/2014/main" id="{8F20B200-31FE-D8A9-8C1D-3E28CF0D080D}"/>
              </a:ext>
            </a:extLst>
          </p:cNvPr>
          <p:cNvCxnSpPr>
            <a:cxnSpLocks/>
            <a:stCxn id="28" idx="3"/>
          </p:cNvCxnSpPr>
          <p:nvPr/>
        </p:nvCxnSpPr>
        <p:spPr>
          <a:xfrm flipV="1">
            <a:off x="8097252" y="3434769"/>
            <a:ext cx="449543" cy="16053"/>
          </a:xfrm>
          <a:prstGeom prst="straightConnector1">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14163C7-7811-C160-8846-15BCFA4757C2}"/>
              </a:ext>
            </a:extLst>
          </p:cNvPr>
          <p:cNvCxnSpPr>
            <a:cxnSpLocks/>
            <a:stCxn id="2" idx="3"/>
            <a:endCxn id="23" idx="0"/>
          </p:cNvCxnSpPr>
          <p:nvPr/>
        </p:nvCxnSpPr>
        <p:spPr>
          <a:xfrm>
            <a:off x="8350626" y="3800172"/>
            <a:ext cx="196169" cy="1015701"/>
          </a:xfrm>
          <a:prstGeom prst="straightConnector1">
            <a:avLst/>
          </a:prstGeom>
          <a:ln w="381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021E5385-A70D-557A-7606-9D82314A0E63}"/>
              </a:ext>
            </a:extLst>
          </p:cNvPr>
          <p:cNvCxnSpPr>
            <a:cxnSpLocks/>
            <a:stCxn id="27" idx="2"/>
            <a:endCxn id="21" idx="0"/>
          </p:cNvCxnSpPr>
          <p:nvPr/>
        </p:nvCxnSpPr>
        <p:spPr>
          <a:xfrm>
            <a:off x="6113658" y="5451913"/>
            <a:ext cx="0" cy="29550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AA96F41E-8F11-90ED-DD42-E31AAE51C8B1}"/>
              </a:ext>
            </a:extLst>
          </p:cNvPr>
          <p:cNvCxnSpPr>
            <a:cxnSpLocks/>
            <a:endCxn id="20" idx="0"/>
          </p:cNvCxnSpPr>
          <p:nvPr/>
        </p:nvCxnSpPr>
        <p:spPr>
          <a:xfrm>
            <a:off x="2459911" y="4921762"/>
            <a:ext cx="0" cy="34268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F745A4A-76A4-7808-E441-D822A9C2F1BE}"/>
              </a:ext>
            </a:extLst>
          </p:cNvPr>
          <p:cNvCxnSpPr>
            <a:cxnSpLocks/>
            <a:stCxn id="15" idx="1"/>
            <a:endCxn id="24" idx="2"/>
          </p:cNvCxnSpPr>
          <p:nvPr/>
        </p:nvCxnSpPr>
        <p:spPr>
          <a:xfrm flipH="1" flipV="1">
            <a:off x="1659312" y="4256872"/>
            <a:ext cx="1130119" cy="143483"/>
          </a:xfrm>
          <a:prstGeom prst="straightConnector1">
            <a:avLst/>
          </a:prstGeom>
          <a:ln w="381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8912FE9D-87DD-9367-C64D-D6DED30E3998}"/>
              </a:ext>
            </a:extLst>
          </p:cNvPr>
          <p:cNvCxnSpPr>
            <a:cxnSpLocks/>
            <a:stCxn id="25" idx="1"/>
            <a:endCxn id="19" idx="3"/>
          </p:cNvCxnSpPr>
          <p:nvPr/>
        </p:nvCxnSpPr>
        <p:spPr>
          <a:xfrm flipH="1" flipV="1">
            <a:off x="2225544" y="2895814"/>
            <a:ext cx="254505" cy="21266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6C9722DE-8A90-3739-E8A5-8BEEDAE7DE01}"/>
              </a:ext>
            </a:extLst>
          </p:cNvPr>
          <p:cNvCxnSpPr>
            <a:cxnSpLocks/>
            <a:stCxn id="26" idx="0"/>
          </p:cNvCxnSpPr>
          <p:nvPr/>
        </p:nvCxnSpPr>
        <p:spPr>
          <a:xfrm flipV="1">
            <a:off x="3256405" y="1763480"/>
            <a:ext cx="0" cy="3666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BBE5C72A-6AC9-6BFF-A212-3FC00637C732}"/>
              </a:ext>
            </a:extLst>
          </p:cNvPr>
          <p:cNvCxnSpPr>
            <a:cxnSpLocks/>
          </p:cNvCxnSpPr>
          <p:nvPr/>
        </p:nvCxnSpPr>
        <p:spPr>
          <a:xfrm>
            <a:off x="8907774" y="1750543"/>
            <a:ext cx="510846" cy="0"/>
          </a:xfrm>
          <a:prstGeom prst="straightConnector1">
            <a:avLst/>
          </a:prstGeom>
          <a:ln w="381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991411F1-2F46-95BE-E882-857161E3546E}"/>
              </a:ext>
            </a:extLst>
          </p:cNvPr>
          <p:cNvCxnSpPr>
            <a:cxnSpLocks/>
          </p:cNvCxnSpPr>
          <p:nvPr/>
        </p:nvCxnSpPr>
        <p:spPr>
          <a:xfrm>
            <a:off x="8924450" y="1959835"/>
            <a:ext cx="49417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E9D76B91-25FD-D9B0-E699-1E4C82EC4090}"/>
              </a:ext>
            </a:extLst>
          </p:cNvPr>
          <p:cNvSpPr txBox="1"/>
          <p:nvPr/>
        </p:nvSpPr>
        <p:spPr>
          <a:xfrm>
            <a:off x="9493300" y="1630628"/>
            <a:ext cx="2192716" cy="184666"/>
          </a:xfrm>
          <a:prstGeom prst="rect">
            <a:avLst/>
          </a:prstGeom>
          <a:noFill/>
        </p:spPr>
        <p:txBody>
          <a:bodyPr wrap="none" lIns="0" tIns="0" rIns="0" bIns="0" rtlCol="0">
            <a:spAutoFit/>
          </a:bodyPr>
          <a:lstStyle/>
          <a:p>
            <a:pPr algn="l"/>
            <a:r>
              <a:rPr lang="en-US" sz="1200" dirty="0"/>
              <a:t>Interlock maskable when I&lt;5e11</a:t>
            </a:r>
            <a:endParaRPr lang="en-GB" sz="1200" dirty="0"/>
          </a:p>
        </p:txBody>
      </p:sp>
      <p:sp>
        <p:nvSpPr>
          <p:cNvPr id="73" name="TextBox 72">
            <a:extLst>
              <a:ext uri="{FF2B5EF4-FFF2-40B4-BE49-F238E27FC236}">
                <a16:creationId xmlns:a16="http://schemas.microsoft.com/office/drawing/2014/main" id="{82B2A73A-9445-27F1-8D74-327A497205EC}"/>
              </a:ext>
            </a:extLst>
          </p:cNvPr>
          <p:cNvSpPr txBox="1"/>
          <p:nvPr/>
        </p:nvSpPr>
        <p:spPr>
          <a:xfrm>
            <a:off x="9493300" y="1867502"/>
            <a:ext cx="2295500" cy="184666"/>
          </a:xfrm>
          <a:prstGeom prst="rect">
            <a:avLst/>
          </a:prstGeom>
          <a:noFill/>
        </p:spPr>
        <p:txBody>
          <a:bodyPr wrap="none" lIns="0" tIns="0" rIns="0" bIns="0" rtlCol="0">
            <a:spAutoFit/>
          </a:bodyPr>
          <a:lstStyle/>
          <a:p>
            <a:pPr algn="l"/>
            <a:r>
              <a:rPr lang="en-US" sz="1200" dirty="0"/>
              <a:t>Interlock maskable regardless of I</a:t>
            </a:r>
            <a:endParaRPr lang="en-GB" sz="1200" dirty="0"/>
          </a:p>
        </p:txBody>
      </p:sp>
      <p:sp>
        <p:nvSpPr>
          <p:cNvPr id="2" name="TextBox 1">
            <a:extLst>
              <a:ext uri="{FF2B5EF4-FFF2-40B4-BE49-F238E27FC236}">
                <a16:creationId xmlns:a16="http://schemas.microsoft.com/office/drawing/2014/main" id="{82FD7A33-336A-A83D-589B-1FFE9E5359A9}"/>
              </a:ext>
            </a:extLst>
          </p:cNvPr>
          <p:cNvSpPr txBox="1"/>
          <p:nvPr/>
        </p:nvSpPr>
        <p:spPr>
          <a:xfrm>
            <a:off x="7050590" y="3707839"/>
            <a:ext cx="1300036" cy="184666"/>
          </a:xfrm>
          <a:prstGeom prst="rect">
            <a:avLst/>
          </a:prstGeom>
          <a:solidFill>
            <a:schemeClr val="bg1"/>
          </a:solidFill>
          <a:ln>
            <a:solidFill>
              <a:srgbClr val="2F2F2F"/>
            </a:solidFill>
          </a:ln>
        </p:spPr>
        <p:txBody>
          <a:bodyPr wrap="none" lIns="0" tIns="0" rIns="0" bIns="0" rtlCol="0">
            <a:spAutoFit/>
          </a:bodyPr>
          <a:lstStyle/>
          <a:p>
            <a:pPr algn="l"/>
            <a:r>
              <a:rPr lang="en-US" sz="1200" dirty="0"/>
              <a:t>Ext. Bumpers BA4</a:t>
            </a:r>
          </a:p>
        </p:txBody>
      </p:sp>
      <p:cxnSp>
        <p:nvCxnSpPr>
          <p:cNvPr id="11" name="Straight Arrow Connector 10">
            <a:extLst>
              <a:ext uri="{FF2B5EF4-FFF2-40B4-BE49-F238E27FC236}">
                <a16:creationId xmlns:a16="http://schemas.microsoft.com/office/drawing/2014/main" id="{63300821-3896-4FE3-F205-D67049691C74}"/>
              </a:ext>
            </a:extLst>
          </p:cNvPr>
          <p:cNvCxnSpPr>
            <a:cxnSpLocks/>
            <a:endCxn id="22" idx="1"/>
          </p:cNvCxnSpPr>
          <p:nvPr/>
        </p:nvCxnSpPr>
        <p:spPr>
          <a:xfrm>
            <a:off x="8479966" y="3434769"/>
            <a:ext cx="232839" cy="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3E9F439-6042-0DB9-E3FB-B9A0047BB965}"/>
              </a:ext>
            </a:extLst>
          </p:cNvPr>
          <p:cNvSpPr txBox="1"/>
          <p:nvPr/>
        </p:nvSpPr>
        <p:spPr>
          <a:xfrm>
            <a:off x="2789431" y="4308022"/>
            <a:ext cx="1086836" cy="184666"/>
          </a:xfrm>
          <a:prstGeom prst="rect">
            <a:avLst/>
          </a:prstGeom>
          <a:solidFill>
            <a:schemeClr val="bg1"/>
          </a:solidFill>
          <a:ln>
            <a:solidFill>
              <a:srgbClr val="2F2F2F"/>
            </a:solidFill>
          </a:ln>
        </p:spPr>
        <p:txBody>
          <a:bodyPr wrap="none" lIns="0" tIns="0" rIns="0" bIns="0" rtlCol="0">
            <a:spAutoFit/>
          </a:bodyPr>
          <a:lstStyle/>
          <a:p>
            <a:pPr algn="l"/>
            <a:r>
              <a:rPr lang="en-US" sz="1200" dirty="0"/>
              <a:t>Ext. Bump. BA6</a:t>
            </a:r>
            <a:endParaRPr lang="en-GB" sz="1200" dirty="0"/>
          </a:p>
        </p:txBody>
      </p:sp>
      <p:cxnSp>
        <p:nvCxnSpPr>
          <p:cNvPr id="35" name="Straight Arrow Connector 34">
            <a:extLst>
              <a:ext uri="{FF2B5EF4-FFF2-40B4-BE49-F238E27FC236}">
                <a16:creationId xmlns:a16="http://schemas.microsoft.com/office/drawing/2014/main" id="{3B2FB2EE-CB8E-B947-123D-8E28F441AF4B}"/>
              </a:ext>
            </a:extLst>
          </p:cNvPr>
          <p:cNvCxnSpPr>
            <a:cxnSpLocks/>
            <a:stCxn id="15" idx="1"/>
          </p:cNvCxnSpPr>
          <p:nvPr/>
        </p:nvCxnSpPr>
        <p:spPr>
          <a:xfrm flipH="1">
            <a:off x="2450717" y="4400355"/>
            <a:ext cx="338714" cy="521407"/>
          </a:xfrm>
          <a:prstGeom prst="straightConnector1">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D241B262-23C5-E62E-405A-DC05DF4FDAA7}"/>
              </a:ext>
            </a:extLst>
          </p:cNvPr>
          <p:cNvCxnSpPr>
            <a:cxnSpLocks/>
            <a:stCxn id="29" idx="1"/>
          </p:cNvCxnSpPr>
          <p:nvPr/>
        </p:nvCxnSpPr>
        <p:spPr>
          <a:xfrm flipH="1">
            <a:off x="2469106" y="4730640"/>
            <a:ext cx="413299" cy="191122"/>
          </a:xfrm>
          <a:prstGeom prst="straightConnector1">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29690860-DC9A-4CBE-7BA6-33971A6AF6B3}"/>
              </a:ext>
            </a:extLst>
          </p:cNvPr>
          <p:cNvCxnSpPr>
            <a:cxnSpLocks/>
            <a:stCxn id="2" idx="3"/>
          </p:cNvCxnSpPr>
          <p:nvPr/>
        </p:nvCxnSpPr>
        <p:spPr>
          <a:xfrm flipV="1">
            <a:off x="8350626" y="3434769"/>
            <a:ext cx="162754" cy="365403"/>
          </a:xfrm>
          <a:prstGeom prst="straightConnector1">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D93D3654-AAAB-687F-6D6B-443B636F0DFF}"/>
              </a:ext>
            </a:extLst>
          </p:cNvPr>
          <p:cNvSpPr>
            <a:spLocks noGrp="1"/>
          </p:cNvSpPr>
          <p:nvPr>
            <p:ph type="dt" sz="half" idx="10"/>
          </p:nvPr>
        </p:nvSpPr>
        <p:spPr>
          <a:xfrm>
            <a:off x="3326674" y="6505033"/>
            <a:ext cx="1256756" cy="243939"/>
          </a:xfrm>
        </p:spPr>
        <p:txBody>
          <a:bodyPr/>
          <a:lstStyle/>
          <a:p>
            <a:pPr algn="ctr"/>
            <a:r>
              <a:rPr lang="en-GB" noProof="0" dirty="0"/>
              <a:t>07/11/2025</a:t>
            </a:r>
          </a:p>
        </p:txBody>
      </p:sp>
      <p:sp>
        <p:nvSpPr>
          <p:cNvPr id="5" name="Footer Placeholder 4">
            <a:extLst>
              <a:ext uri="{FF2B5EF4-FFF2-40B4-BE49-F238E27FC236}">
                <a16:creationId xmlns:a16="http://schemas.microsoft.com/office/drawing/2014/main" id="{A22C2DB2-3329-A03B-36BE-9DDABDB1C4BE}"/>
              </a:ext>
            </a:extLst>
          </p:cNvPr>
          <p:cNvSpPr>
            <a:spLocks noGrp="1"/>
          </p:cNvSpPr>
          <p:nvPr>
            <p:ph type="ftr" sz="quarter" idx="11"/>
          </p:nvPr>
        </p:nvSpPr>
        <p:spPr>
          <a:xfrm>
            <a:off x="4583430" y="6510533"/>
            <a:ext cx="6248053" cy="238439"/>
          </a:xfrm>
        </p:spPr>
        <p:txBody>
          <a:bodyPr/>
          <a:lstStyle/>
          <a:p>
            <a:r>
              <a:rPr lang="en-US" sz="1100" dirty="0"/>
              <a:t>A. Colinet | </a:t>
            </a:r>
            <a:r>
              <a:rPr lang="en-GB" sz="1100" dirty="0"/>
              <a:t>MPP #264 - Interlocking the SPS extraction </a:t>
            </a:r>
            <a:r>
              <a:rPr lang="en-GB" sz="1100" dirty="0" err="1"/>
              <a:t>sextupoles</a:t>
            </a:r>
            <a:r>
              <a:rPr lang="en-GB" sz="1100" dirty="0"/>
              <a:t> and bumpers</a:t>
            </a:r>
            <a:endParaRPr lang="en-US" sz="1100" dirty="0"/>
          </a:p>
        </p:txBody>
      </p:sp>
      <p:sp>
        <p:nvSpPr>
          <p:cNvPr id="8" name="Rectangle 7">
            <a:extLst>
              <a:ext uri="{FF2B5EF4-FFF2-40B4-BE49-F238E27FC236}">
                <a16:creationId xmlns:a16="http://schemas.microsoft.com/office/drawing/2014/main" id="{6837CB2F-7537-79EA-D1DF-E29A7955525C}"/>
              </a:ext>
            </a:extLst>
          </p:cNvPr>
          <p:cNvSpPr/>
          <p:nvPr/>
        </p:nvSpPr>
        <p:spPr>
          <a:xfrm>
            <a:off x="872965" y="6400799"/>
            <a:ext cx="527210" cy="457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FCAF7342-87BF-F96C-D490-713F4E255216}"/>
              </a:ext>
            </a:extLst>
          </p:cNvPr>
          <p:cNvSpPr txBox="1"/>
          <p:nvPr/>
        </p:nvSpPr>
        <p:spPr>
          <a:xfrm>
            <a:off x="3397845" y="1930850"/>
            <a:ext cx="993862" cy="184666"/>
          </a:xfrm>
          <a:prstGeom prst="rect">
            <a:avLst/>
          </a:prstGeom>
          <a:solidFill>
            <a:schemeClr val="bg1"/>
          </a:solidFill>
          <a:ln>
            <a:solidFill>
              <a:srgbClr val="2F2F2F"/>
            </a:solidFill>
          </a:ln>
        </p:spPr>
        <p:txBody>
          <a:bodyPr wrap="none" lIns="0" tIns="0" rIns="0" bIns="0" rtlCol="0">
            <a:spAutoFit/>
          </a:bodyPr>
          <a:lstStyle/>
          <a:p>
            <a:pPr algn="l"/>
            <a:r>
              <a:rPr lang="en-US" sz="1200" dirty="0"/>
              <a:t>Ext. Sext. BA2</a:t>
            </a:r>
          </a:p>
        </p:txBody>
      </p:sp>
      <p:cxnSp>
        <p:nvCxnSpPr>
          <p:cNvPr id="31" name="Straight Arrow Connector 30">
            <a:extLst>
              <a:ext uri="{FF2B5EF4-FFF2-40B4-BE49-F238E27FC236}">
                <a16:creationId xmlns:a16="http://schemas.microsoft.com/office/drawing/2014/main" id="{A07FA2AE-E967-B5CD-C784-B2422A2CE1C9}"/>
              </a:ext>
            </a:extLst>
          </p:cNvPr>
          <p:cNvCxnSpPr>
            <a:cxnSpLocks/>
            <a:stCxn id="16" idx="0"/>
          </p:cNvCxnSpPr>
          <p:nvPr/>
        </p:nvCxnSpPr>
        <p:spPr>
          <a:xfrm flipH="1" flipV="1">
            <a:off x="3675014" y="1747542"/>
            <a:ext cx="219762" cy="18330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5575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8D55C-5381-1507-B54A-BF291CAA987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C682774-E2B5-AE0B-7D30-F772BB050DAE}"/>
              </a:ext>
            </a:extLst>
          </p:cNvPr>
          <p:cNvSpPr>
            <a:spLocks noGrp="1"/>
          </p:cNvSpPr>
          <p:nvPr>
            <p:ph type="title"/>
          </p:nvPr>
        </p:nvSpPr>
        <p:spPr/>
        <p:txBody>
          <a:bodyPr/>
          <a:lstStyle/>
          <a:p>
            <a:r>
              <a:rPr lang="en-US" dirty="0"/>
              <a:t>List of interlocks</a:t>
            </a:r>
            <a:endParaRPr lang="en-GB" dirty="0"/>
          </a:p>
        </p:txBody>
      </p:sp>
      <p:sp>
        <p:nvSpPr>
          <p:cNvPr id="6" name="Slide Number Placeholder 1">
            <a:extLst>
              <a:ext uri="{FF2B5EF4-FFF2-40B4-BE49-F238E27FC236}">
                <a16:creationId xmlns:a16="http://schemas.microsoft.com/office/drawing/2014/main" id="{425D8F11-B07C-F24C-AC5D-1895827F24FB}"/>
              </a:ext>
            </a:extLst>
          </p:cNvPr>
          <p:cNvSpPr>
            <a:spLocks noGrp="1"/>
          </p:cNvSpPr>
          <p:nvPr>
            <p:ph type="sldNum" sz="quarter" idx="12"/>
          </p:nvPr>
        </p:nvSpPr>
        <p:spPr>
          <a:xfrm>
            <a:off x="11107546" y="6510533"/>
            <a:ext cx="681254" cy="238440"/>
          </a:xfrm>
        </p:spPr>
        <p:txBody>
          <a:bodyPr/>
          <a:lstStyle/>
          <a:p>
            <a:fld id="{36B5EA5A-BC32-A742-B11B-8E7414D5B535}" type="slidenum">
              <a:rPr lang="en-US" smtClean="0"/>
              <a:pPr/>
              <a:t>9</a:t>
            </a:fld>
            <a:endParaRPr lang="en-US" dirty="0"/>
          </a:p>
        </p:txBody>
      </p:sp>
      <p:graphicFrame>
        <p:nvGraphicFramePr>
          <p:cNvPr id="2" name="Table 1">
            <a:extLst>
              <a:ext uri="{FF2B5EF4-FFF2-40B4-BE49-F238E27FC236}">
                <a16:creationId xmlns:a16="http://schemas.microsoft.com/office/drawing/2014/main" id="{3981ACB9-38CD-D933-FBC2-0C0795164705}"/>
              </a:ext>
            </a:extLst>
          </p:cNvPr>
          <p:cNvGraphicFramePr>
            <a:graphicFrameLocks noGrp="1"/>
          </p:cNvGraphicFramePr>
          <p:nvPr>
            <p:extLst>
              <p:ext uri="{D42A27DB-BD31-4B8C-83A1-F6EECF244321}">
                <p14:modId xmlns:p14="http://schemas.microsoft.com/office/powerpoint/2010/main" val="1606321110"/>
              </p:ext>
            </p:extLst>
          </p:nvPr>
        </p:nvGraphicFramePr>
        <p:xfrm>
          <a:off x="936231" y="1136450"/>
          <a:ext cx="9991227" cy="4566920"/>
        </p:xfrm>
        <a:graphic>
          <a:graphicData uri="http://schemas.openxmlformats.org/drawingml/2006/table">
            <a:tbl>
              <a:tblPr firstRow="1" bandRow="1">
                <a:tableStyleId>{616DA210-FB5B-4158-B5E0-FEB733F419BA}</a:tableStyleId>
              </a:tblPr>
              <a:tblGrid>
                <a:gridCol w="1625600">
                  <a:extLst>
                    <a:ext uri="{9D8B030D-6E8A-4147-A177-3AD203B41FA5}">
                      <a16:colId xmlns:a16="http://schemas.microsoft.com/office/drawing/2014/main" val="1852444661"/>
                    </a:ext>
                  </a:extLst>
                </a:gridCol>
                <a:gridCol w="2463590">
                  <a:extLst>
                    <a:ext uri="{9D8B030D-6E8A-4147-A177-3AD203B41FA5}">
                      <a16:colId xmlns:a16="http://schemas.microsoft.com/office/drawing/2014/main" val="3706800701"/>
                    </a:ext>
                  </a:extLst>
                </a:gridCol>
                <a:gridCol w="1511405">
                  <a:extLst>
                    <a:ext uri="{9D8B030D-6E8A-4147-A177-3AD203B41FA5}">
                      <a16:colId xmlns:a16="http://schemas.microsoft.com/office/drawing/2014/main" val="3157738294"/>
                    </a:ext>
                  </a:extLst>
                </a:gridCol>
                <a:gridCol w="2017726">
                  <a:extLst>
                    <a:ext uri="{9D8B030D-6E8A-4147-A177-3AD203B41FA5}">
                      <a16:colId xmlns:a16="http://schemas.microsoft.com/office/drawing/2014/main" val="2407832758"/>
                    </a:ext>
                  </a:extLst>
                </a:gridCol>
                <a:gridCol w="2372906">
                  <a:extLst>
                    <a:ext uri="{9D8B030D-6E8A-4147-A177-3AD203B41FA5}">
                      <a16:colId xmlns:a16="http://schemas.microsoft.com/office/drawing/2014/main" val="2973269236"/>
                    </a:ext>
                  </a:extLst>
                </a:gridCol>
              </a:tblGrid>
              <a:tr h="370840">
                <a:tc>
                  <a:txBody>
                    <a:bodyPr/>
                    <a:lstStyle/>
                    <a:p>
                      <a:r>
                        <a:rPr lang="en-US" sz="1400" dirty="0"/>
                        <a:t>Building</a:t>
                      </a:r>
                      <a:endParaRPr lang="en-GB" sz="1400" dirty="0"/>
                    </a:p>
                  </a:txBody>
                  <a:tcPr/>
                </a:tc>
                <a:tc>
                  <a:txBody>
                    <a:bodyPr/>
                    <a:lstStyle/>
                    <a:p>
                      <a:r>
                        <a:rPr lang="en-US" sz="1400" dirty="0"/>
                        <a:t>Interlock</a:t>
                      </a:r>
                      <a:endParaRPr lang="en-GB" sz="1400" dirty="0"/>
                    </a:p>
                  </a:txBody>
                  <a:tcPr/>
                </a:tc>
                <a:tc>
                  <a:txBody>
                    <a:bodyPr/>
                    <a:lstStyle/>
                    <a:p>
                      <a:r>
                        <a:rPr lang="en-US" sz="1400" dirty="0"/>
                        <a:t>BIC</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Regulation error in any cycle monitoring the entire function, maskable at any intensity</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Regulation error for any cycle at flat top, maskable when I&lt;5e11</a:t>
                      </a:r>
                      <a:endParaRPr lang="en-GB" sz="1400" dirty="0"/>
                    </a:p>
                  </a:txBody>
                  <a:tcPr/>
                </a:tc>
                <a:extLst>
                  <a:ext uri="{0D108BD9-81ED-4DB2-BD59-A6C34878D82A}">
                    <a16:rowId xmlns:a16="http://schemas.microsoft.com/office/drawing/2014/main" val="2007129314"/>
                  </a:ext>
                </a:extLst>
              </a:tr>
              <a:tr h="370840">
                <a:tc>
                  <a:txBody>
                    <a:bodyPr/>
                    <a:lstStyle/>
                    <a:p>
                      <a:r>
                        <a:rPr lang="en-US" sz="1400" dirty="0"/>
                        <a:t>BA1</a:t>
                      </a:r>
                      <a:endParaRPr lang="en-GB" sz="1400" dirty="0"/>
                    </a:p>
                  </a:txBody>
                  <a:tcPr/>
                </a:tc>
                <a:tc>
                  <a:txBody>
                    <a:bodyPr/>
                    <a:lstStyle/>
                    <a:p>
                      <a:r>
                        <a:rPr lang="en-US" sz="1400" dirty="0"/>
                        <a:t>Extraction </a:t>
                      </a:r>
                      <a:r>
                        <a:rPr lang="en-US" sz="1400" dirty="0" err="1"/>
                        <a:t>sextupoles</a:t>
                      </a:r>
                      <a:r>
                        <a:rPr lang="en-US" sz="1400" dirty="0"/>
                        <a:t> BA1</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CIB.BA1.S1</a:t>
                      </a:r>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3925400838"/>
                  </a:ext>
                </a:extLst>
              </a:tr>
              <a:tr h="370840">
                <a:tc>
                  <a:txBody>
                    <a:bodyPr/>
                    <a:lstStyle/>
                    <a:p>
                      <a:r>
                        <a:rPr lang="en-US" sz="1400" dirty="0"/>
                        <a:t>BA2</a:t>
                      </a:r>
                      <a:endParaRPr lang="en-GB" sz="1400" dirty="0"/>
                    </a:p>
                  </a:txBody>
                  <a:tcPr/>
                </a:tc>
                <a:tc>
                  <a:txBody>
                    <a:bodyPr/>
                    <a:lstStyle/>
                    <a:p>
                      <a:r>
                        <a:rPr lang="en-US" sz="1400" dirty="0"/>
                        <a:t>Extraction </a:t>
                      </a:r>
                      <a:r>
                        <a:rPr lang="en-US" sz="1400" dirty="0" err="1"/>
                        <a:t>sextupoles</a:t>
                      </a:r>
                      <a:r>
                        <a:rPr lang="en-US" sz="1400" dirty="0"/>
                        <a:t> BA2</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CIB.BA2.S2</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174316797"/>
                  </a:ext>
                </a:extLst>
              </a:tr>
              <a:tr h="370840">
                <a:tc>
                  <a:txBody>
                    <a:bodyPr/>
                    <a:lstStyle/>
                    <a:p>
                      <a:r>
                        <a:rPr lang="en-US" sz="1400" dirty="0"/>
                        <a:t>BA2</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LSS2 extraction bumpers</a:t>
                      </a:r>
                      <a:endParaRPr lang="en-GB" sz="1400" dirty="0"/>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CIB.BA2.S2</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682869876"/>
                  </a:ext>
                </a:extLst>
              </a:tr>
              <a:tr h="370840">
                <a:tc>
                  <a:txBody>
                    <a:bodyPr/>
                    <a:lstStyle/>
                    <a:p>
                      <a:r>
                        <a:rPr lang="en-US" sz="1400" dirty="0"/>
                        <a:t>BA4</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LSS4 extraction bumpers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CIB.BA4.TT40A</a:t>
                      </a:r>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4270045320"/>
                  </a:ext>
                </a:extLst>
              </a:tr>
              <a:tr h="370840">
                <a:tc>
                  <a:txBody>
                    <a:bodyPr/>
                    <a:lstStyle/>
                    <a:p>
                      <a:r>
                        <a:rPr lang="en-US" sz="1400" dirty="0"/>
                        <a:t>BA4</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LSS4 extraction bumpers + </a:t>
                      </a:r>
                      <a:r>
                        <a:rPr lang="en-US" sz="1400" dirty="0" err="1"/>
                        <a:t>sextupoles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CIB.BA4.S4</a:t>
                      </a:r>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1274629520"/>
                  </a:ext>
                </a:extLst>
              </a:tr>
              <a:tr h="370840">
                <a:tc>
                  <a:txBody>
                    <a:bodyPr/>
                    <a:lstStyle/>
                    <a:p>
                      <a:r>
                        <a:rPr lang="en-US" sz="1400" dirty="0"/>
                        <a:t>BA5</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Extraction </a:t>
                      </a:r>
                      <a:r>
                        <a:rPr lang="en-US" sz="1400" dirty="0" err="1"/>
                        <a:t>sextupoles</a:t>
                      </a:r>
                      <a:r>
                        <a:rPr lang="en-US" sz="1400" dirty="0"/>
                        <a:t> BA5</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CIB.BA5.S5</a:t>
                      </a:r>
                      <a:endParaRPr lang="en-GB" sz="1400" dirty="0"/>
                    </a:p>
                  </a:txBody>
                  <a:tcPr/>
                </a:tc>
                <a:tc>
                  <a:txBody>
                    <a:bodyPr/>
                    <a:lstStyle/>
                    <a:p>
                      <a:endParaRPr lang="en-GB" sz="1400"/>
                    </a:p>
                  </a:txBody>
                  <a:tcPr/>
                </a:tc>
                <a:tc>
                  <a:txBody>
                    <a:bodyPr/>
                    <a:lstStyle/>
                    <a:p>
                      <a:endParaRPr lang="en-GB" sz="1400"/>
                    </a:p>
                  </a:txBody>
                  <a:tcPr/>
                </a:tc>
                <a:extLst>
                  <a:ext uri="{0D108BD9-81ED-4DB2-BD59-A6C34878D82A}">
                    <a16:rowId xmlns:a16="http://schemas.microsoft.com/office/drawing/2014/main" val="4292759225"/>
                  </a:ext>
                </a:extLst>
              </a:tr>
              <a:tr h="370840">
                <a:tc>
                  <a:txBody>
                    <a:bodyPr/>
                    <a:lstStyle/>
                    <a:p>
                      <a:r>
                        <a:rPr lang="en-US" sz="1400" dirty="0"/>
                        <a:t>BA6</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LSS6 extraction bumpers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CIB.BA6.TT60A</a:t>
                      </a:r>
                      <a:endParaRPr lang="en-GB" sz="1400" dirty="0"/>
                    </a:p>
                  </a:txBody>
                  <a:tcPr/>
                </a:tc>
                <a:tc>
                  <a:txBody>
                    <a:bodyPr/>
                    <a:lstStyle/>
                    <a:p>
                      <a:endParaRPr lang="en-GB" sz="1400"/>
                    </a:p>
                  </a:txBody>
                  <a:tcPr/>
                </a:tc>
                <a:tc>
                  <a:txBody>
                    <a:bodyPr/>
                    <a:lstStyle/>
                    <a:p>
                      <a:endParaRPr lang="en-GB" sz="1400" dirty="0"/>
                    </a:p>
                  </a:txBody>
                  <a:tcPr/>
                </a:tc>
                <a:extLst>
                  <a:ext uri="{0D108BD9-81ED-4DB2-BD59-A6C34878D82A}">
                    <a16:rowId xmlns:a16="http://schemas.microsoft.com/office/drawing/2014/main" val="3422814925"/>
                  </a:ext>
                </a:extLst>
              </a:tr>
              <a:tr h="370840">
                <a:tc>
                  <a:txBody>
                    <a:bodyPr/>
                    <a:lstStyle/>
                    <a:p>
                      <a:r>
                        <a:rPr lang="en-US" sz="1400" dirty="0"/>
                        <a:t>BA6</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LSS6 extraction bumpers + </a:t>
                      </a:r>
                      <a:r>
                        <a:rPr lang="en-US" sz="1400" dirty="0" err="1"/>
                        <a:t>sextupoles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CIB.BA6.S6</a:t>
                      </a:r>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421672850"/>
                  </a:ext>
                </a:extLst>
              </a:tr>
            </a:tbl>
          </a:graphicData>
        </a:graphic>
      </p:graphicFrame>
      <p:pic>
        <p:nvPicPr>
          <p:cNvPr id="5" name="Graphic 4" descr="Checkmark with solid fill">
            <a:extLst>
              <a:ext uri="{FF2B5EF4-FFF2-40B4-BE49-F238E27FC236}">
                <a16:creationId xmlns:a16="http://schemas.microsoft.com/office/drawing/2014/main" id="{3B17575B-CFFA-8497-C132-9A32A52D87D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00806" y="2284828"/>
            <a:ext cx="377131" cy="377131"/>
          </a:xfrm>
          <a:prstGeom prst="rect">
            <a:avLst/>
          </a:prstGeom>
        </p:spPr>
      </p:pic>
      <p:pic>
        <p:nvPicPr>
          <p:cNvPr id="8" name="Graphic 7" descr="Checkmark with solid fill">
            <a:extLst>
              <a:ext uri="{FF2B5EF4-FFF2-40B4-BE49-F238E27FC236}">
                <a16:creationId xmlns:a16="http://schemas.microsoft.com/office/drawing/2014/main" id="{59E6010C-F48E-1687-5D95-1674E1E93F0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31034" y="2661959"/>
            <a:ext cx="377131" cy="377131"/>
          </a:xfrm>
          <a:prstGeom prst="rect">
            <a:avLst/>
          </a:prstGeom>
        </p:spPr>
      </p:pic>
      <p:pic>
        <p:nvPicPr>
          <p:cNvPr id="11" name="Graphic 10" descr="Checkmark with solid fill">
            <a:extLst>
              <a:ext uri="{FF2B5EF4-FFF2-40B4-BE49-F238E27FC236}">
                <a16:creationId xmlns:a16="http://schemas.microsoft.com/office/drawing/2014/main" id="{2E152472-50E7-1890-6024-375746C42DE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23477" y="3108983"/>
            <a:ext cx="377131" cy="377131"/>
          </a:xfrm>
          <a:prstGeom prst="rect">
            <a:avLst/>
          </a:prstGeom>
        </p:spPr>
      </p:pic>
      <p:pic>
        <p:nvPicPr>
          <p:cNvPr id="12" name="Graphic 11" descr="Checkmark with solid fill">
            <a:extLst>
              <a:ext uri="{FF2B5EF4-FFF2-40B4-BE49-F238E27FC236}">
                <a16:creationId xmlns:a16="http://schemas.microsoft.com/office/drawing/2014/main" id="{E48E160D-E488-E32A-C02E-5E399C6821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31034" y="3945284"/>
            <a:ext cx="377131" cy="377131"/>
          </a:xfrm>
          <a:prstGeom prst="rect">
            <a:avLst/>
          </a:prstGeom>
        </p:spPr>
      </p:pic>
      <p:pic>
        <p:nvPicPr>
          <p:cNvPr id="14" name="Graphic 13" descr="Checkmark with solid fill">
            <a:extLst>
              <a:ext uri="{FF2B5EF4-FFF2-40B4-BE49-F238E27FC236}">
                <a16:creationId xmlns:a16="http://schemas.microsoft.com/office/drawing/2014/main" id="{4B0FA7E6-E9BE-765D-842B-9E7E547E4BE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31034" y="4449210"/>
            <a:ext cx="377131" cy="377131"/>
          </a:xfrm>
          <a:prstGeom prst="rect">
            <a:avLst/>
          </a:prstGeom>
        </p:spPr>
      </p:pic>
      <p:pic>
        <p:nvPicPr>
          <p:cNvPr id="15" name="Graphic 14" descr="Checkmark with solid fill">
            <a:extLst>
              <a:ext uri="{FF2B5EF4-FFF2-40B4-BE49-F238E27FC236}">
                <a16:creationId xmlns:a16="http://schemas.microsoft.com/office/drawing/2014/main" id="{6E3D8B23-18E5-5032-3D4A-85B274699C9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46148" y="5205100"/>
            <a:ext cx="377131" cy="377131"/>
          </a:xfrm>
          <a:prstGeom prst="rect">
            <a:avLst/>
          </a:prstGeom>
        </p:spPr>
      </p:pic>
      <p:pic>
        <p:nvPicPr>
          <p:cNvPr id="16" name="Graphic 15" descr="Checkmark with solid fill">
            <a:extLst>
              <a:ext uri="{FF2B5EF4-FFF2-40B4-BE49-F238E27FC236}">
                <a16:creationId xmlns:a16="http://schemas.microsoft.com/office/drawing/2014/main" id="{0AC31C0F-5F0A-DF2F-C0B6-50BF31BCB9C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54059" y="3514535"/>
            <a:ext cx="377131" cy="377131"/>
          </a:xfrm>
          <a:prstGeom prst="rect">
            <a:avLst/>
          </a:prstGeom>
        </p:spPr>
      </p:pic>
      <p:pic>
        <p:nvPicPr>
          <p:cNvPr id="30" name="Graphic 29" descr="Checkmark with solid fill">
            <a:extLst>
              <a:ext uri="{FF2B5EF4-FFF2-40B4-BE49-F238E27FC236}">
                <a16:creationId xmlns:a16="http://schemas.microsoft.com/office/drawing/2014/main" id="{87EAB7D9-58A7-CE22-B2DD-96F6108218C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54059" y="4772723"/>
            <a:ext cx="377131" cy="377131"/>
          </a:xfrm>
          <a:prstGeom prst="rect">
            <a:avLst/>
          </a:prstGeom>
        </p:spPr>
      </p:pic>
      <p:sp>
        <p:nvSpPr>
          <p:cNvPr id="4" name="Date Placeholder 3">
            <a:extLst>
              <a:ext uri="{FF2B5EF4-FFF2-40B4-BE49-F238E27FC236}">
                <a16:creationId xmlns:a16="http://schemas.microsoft.com/office/drawing/2014/main" id="{9A7FBF84-F651-1DB1-4D3B-A24779B8F6CF}"/>
              </a:ext>
            </a:extLst>
          </p:cNvPr>
          <p:cNvSpPr>
            <a:spLocks noGrp="1"/>
          </p:cNvSpPr>
          <p:nvPr>
            <p:ph type="dt" sz="half" idx="10"/>
          </p:nvPr>
        </p:nvSpPr>
        <p:spPr>
          <a:xfrm>
            <a:off x="3326674" y="6505033"/>
            <a:ext cx="1256756" cy="243939"/>
          </a:xfrm>
        </p:spPr>
        <p:txBody>
          <a:bodyPr/>
          <a:lstStyle/>
          <a:p>
            <a:pPr algn="ctr"/>
            <a:r>
              <a:rPr lang="en-GB" noProof="0" dirty="0"/>
              <a:t>07/11/2025</a:t>
            </a:r>
          </a:p>
        </p:txBody>
      </p:sp>
      <p:sp>
        <p:nvSpPr>
          <p:cNvPr id="7" name="Footer Placeholder 4">
            <a:extLst>
              <a:ext uri="{FF2B5EF4-FFF2-40B4-BE49-F238E27FC236}">
                <a16:creationId xmlns:a16="http://schemas.microsoft.com/office/drawing/2014/main" id="{D30185E3-D636-4690-7D76-F5EEBAD57F74}"/>
              </a:ext>
            </a:extLst>
          </p:cNvPr>
          <p:cNvSpPr>
            <a:spLocks noGrp="1"/>
          </p:cNvSpPr>
          <p:nvPr>
            <p:ph type="ftr" sz="quarter" idx="11"/>
          </p:nvPr>
        </p:nvSpPr>
        <p:spPr>
          <a:xfrm>
            <a:off x="4583430" y="6510533"/>
            <a:ext cx="6248053" cy="238439"/>
          </a:xfrm>
        </p:spPr>
        <p:txBody>
          <a:bodyPr/>
          <a:lstStyle/>
          <a:p>
            <a:r>
              <a:rPr lang="en-US" sz="1100" dirty="0"/>
              <a:t>A. Colinet | </a:t>
            </a:r>
            <a:r>
              <a:rPr lang="en-GB" sz="1100" dirty="0"/>
              <a:t>MPP #264 - Interlocking the SPS extraction </a:t>
            </a:r>
            <a:r>
              <a:rPr lang="en-GB" sz="1100" dirty="0" err="1"/>
              <a:t>sextupoles</a:t>
            </a:r>
            <a:r>
              <a:rPr lang="en-GB" sz="1100" dirty="0"/>
              <a:t> and bumpers</a:t>
            </a:r>
            <a:endParaRPr lang="en-US" sz="1100" dirty="0"/>
          </a:p>
        </p:txBody>
      </p:sp>
      <p:sp>
        <p:nvSpPr>
          <p:cNvPr id="9" name="Rectangle 8">
            <a:extLst>
              <a:ext uri="{FF2B5EF4-FFF2-40B4-BE49-F238E27FC236}">
                <a16:creationId xmlns:a16="http://schemas.microsoft.com/office/drawing/2014/main" id="{798567E2-C7EF-5C5E-2BE9-88433D4A66BB}"/>
              </a:ext>
            </a:extLst>
          </p:cNvPr>
          <p:cNvSpPr/>
          <p:nvPr/>
        </p:nvSpPr>
        <p:spPr>
          <a:xfrm>
            <a:off x="872965" y="6400799"/>
            <a:ext cx="527210" cy="457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5341234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BE_Dep_Meeting_21_Jan20</Template>
  <TotalTime>21907</TotalTime>
  <Words>1629</Words>
  <Application>Microsoft Office PowerPoint</Application>
  <PresentationFormat>Widescreen</PresentationFormat>
  <Paragraphs>191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Office Theme</vt:lpstr>
      <vt:lpstr>Proposal for the connection of the SPS extraction sextupoles and bumpers to the BIS post-LS3  A. Colinet with inputs from BE-OP, SY-ABT and SY-EPC November 7th, 2025 – MPP #264</vt:lpstr>
      <vt:lpstr>North Area Beam Interlock System introduction</vt:lpstr>
      <vt:lpstr>Extraction sextupoles and bumpers </vt:lpstr>
      <vt:lpstr>Situation today</vt:lpstr>
      <vt:lpstr>Requirements post-LS3</vt:lpstr>
      <vt:lpstr>Operational aspects</vt:lpstr>
      <vt:lpstr>Proposal for post-LS3</vt:lpstr>
      <vt:lpstr>Interlocks connections</vt:lpstr>
      <vt:lpstr>List of interlocks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new-look BEAMS (BE) Department</dc:title>
  <dc:creator>Markus Brugger</dc:creator>
  <cp:lastModifiedBy>Antoine Colinet</cp:lastModifiedBy>
  <cp:revision>839</cp:revision>
  <cp:lastPrinted>2020-01-30T13:49:18Z</cp:lastPrinted>
  <dcterms:created xsi:type="dcterms:W3CDTF">2021-01-11T13:55:30Z</dcterms:created>
  <dcterms:modified xsi:type="dcterms:W3CDTF">2025-11-05T08:13:38Z</dcterms:modified>
</cp:coreProperties>
</file>