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1"/>
  </p:notesMasterIdLst>
  <p:sldIdLst>
    <p:sldId id="257" r:id="rId2"/>
    <p:sldId id="280" r:id="rId3"/>
    <p:sldId id="299" r:id="rId4"/>
    <p:sldId id="300" r:id="rId5"/>
    <p:sldId id="301" r:id="rId6"/>
    <p:sldId id="293" r:id="rId7"/>
    <p:sldId id="302" r:id="rId8"/>
    <p:sldId id="294" r:id="rId9"/>
    <p:sldId id="295" r:id="rId10"/>
    <p:sldId id="296" r:id="rId11"/>
    <p:sldId id="297" r:id="rId12"/>
    <p:sldId id="298" r:id="rId13"/>
    <p:sldId id="292" r:id="rId14"/>
    <p:sldId id="303" r:id="rId15"/>
    <p:sldId id="306" r:id="rId16"/>
    <p:sldId id="307" r:id="rId17"/>
    <p:sldId id="308" r:id="rId18"/>
    <p:sldId id="310" r:id="rId19"/>
    <p:sldId id="311" r:id="rId20"/>
    <p:sldId id="289" r:id="rId21"/>
    <p:sldId id="290" r:id="rId22"/>
    <p:sldId id="316" r:id="rId23"/>
    <p:sldId id="313" r:id="rId24"/>
    <p:sldId id="312" r:id="rId25"/>
    <p:sldId id="305" r:id="rId26"/>
    <p:sldId id="286" r:id="rId27"/>
    <p:sldId id="314" r:id="rId28"/>
    <p:sldId id="315" r:id="rId29"/>
    <p:sldId id="317" r:id="rId3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8D6E5A"/>
    <a:srgbClr val="9B9F9F"/>
    <a:srgbClr val="000000"/>
    <a:srgbClr val="7E7D80"/>
    <a:srgbClr val="DC3CB2"/>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59" autoAdjust="0"/>
    <p:restoredTop sz="96679"/>
  </p:normalViewPr>
  <p:slideViewPr>
    <p:cSldViewPr snapToGrid="0" snapToObjects="1">
      <p:cViewPr varScale="1">
        <p:scale>
          <a:sx n="201" d="100"/>
          <a:sy n="201" d="100"/>
        </p:scale>
        <p:origin x="200" y="568"/>
      </p:cViewPr>
      <p:guideLst>
        <p:guide orient="horz" pos="1620"/>
        <p:guide pos="2896"/>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13/11/2025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8" name="Date Placeholder 4">
            <a:extLst>
              <a:ext uri="{FF2B5EF4-FFF2-40B4-BE49-F238E27FC236}">
                <a16:creationId xmlns:a16="http://schemas.microsoft.com/office/drawing/2014/main" id="{366AA716-3506-D949-9BB1-870417912C32}"/>
              </a:ext>
            </a:extLst>
          </p:cNvPr>
          <p:cNvSpPr>
            <a:spLocks noGrp="1"/>
          </p:cNvSpPr>
          <p:nvPr>
            <p:ph type="dt" sz="half" idx="10"/>
          </p:nvPr>
        </p:nvSpPr>
        <p:spPr>
          <a:xfrm>
            <a:off x="2969335" y="4771783"/>
            <a:ext cx="1089318" cy="273844"/>
          </a:xfrm>
        </p:spPr>
        <p:txBody>
          <a:bodyPr/>
          <a:lstStyle/>
          <a:p>
            <a:r>
              <a:rPr lang="en-US"/>
              <a:t>2025-11-13</a:t>
            </a:r>
            <a:endParaRPr lang="en-US" dirty="0"/>
          </a:p>
        </p:txBody>
      </p:sp>
      <p:sp>
        <p:nvSpPr>
          <p:cNvPr id="9" name="Footer Placeholder 5">
            <a:extLst>
              <a:ext uri="{FF2B5EF4-FFF2-40B4-BE49-F238E27FC236}">
                <a16:creationId xmlns:a16="http://schemas.microsoft.com/office/drawing/2014/main" id="{873AD998-A56F-BC43-A246-7C9B7C328FAD}"/>
              </a:ext>
            </a:extLst>
          </p:cNvPr>
          <p:cNvSpPr>
            <a:spLocks noGrp="1"/>
          </p:cNvSpPr>
          <p:nvPr>
            <p:ph type="ftr" sz="quarter" idx="11"/>
          </p:nvPr>
        </p:nvSpPr>
        <p:spPr>
          <a:xfrm>
            <a:off x="4371474" y="4767263"/>
            <a:ext cx="3706882" cy="273844"/>
          </a:xfrm>
        </p:spPr>
        <p:txBody>
          <a:bodyPr/>
          <a:lstStyle/>
          <a:p>
            <a:r>
              <a:rPr lang="en-US"/>
              <a:t>BIPXL/BGI DAQ platform</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7" name="Date Placeholder 4">
            <a:extLst>
              <a:ext uri="{FF2B5EF4-FFF2-40B4-BE49-F238E27FC236}">
                <a16:creationId xmlns:a16="http://schemas.microsoft.com/office/drawing/2014/main" id="{118ACF76-3099-7D45-9F18-F9B898B5CC37}"/>
              </a:ext>
            </a:extLst>
          </p:cNvPr>
          <p:cNvSpPr>
            <a:spLocks noGrp="1"/>
          </p:cNvSpPr>
          <p:nvPr>
            <p:ph type="dt" sz="half" idx="10"/>
          </p:nvPr>
        </p:nvSpPr>
        <p:spPr>
          <a:xfrm>
            <a:off x="2969335" y="4771783"/>
            <a:ext cx="1089318" cy="273844"/>
          </a:xfrm>
        </p:spPr>
        <p:txBody>
          <a:bodyPr/>
          <a:lstStyle/>
          <a:p>
            <a:r>
              <a:rPr lang="en-US"/>
              <a:t>2025-11-13</a:t>
            </a:r>
            <a:endParaRPr lang="en-US" dirty="0"/>
          </a:p>
        </p:txBody>
      </p:sp>
      <p:sp>
        <p:nvSpPr>
          <p:cNvPr id="11" name="Footer Placeholder 5">
            <a:extLst>
              <a:ext uri="{FF2B5EF4-FFF2-40B4-BE49-F238E27FC236}">
                <a16:creationId xmlns:a16="http://schemas.microsoft.com/office/drawing/2014/main" id="{4DFE1508-0A18-4348-B9AA-61CD18D3C7C3}"/>
              </a:ext>
            </a:extLst>
          </p:cNvPr>
          <p:cNvSpPr>
            <a:spLocks noGrp="1"/>
          </p:cNvSpPr>
          <p:nvPr>
            <p:ph type="ftr" sz="quarter" idx="11"/>
          </p:nvPr>
        </p:nvSpPr>
        <p:spPr>
          <a:xfrm>
            <a:off x="4371474" y="4767263"/>
            <a:ext cx="3706882" cy="273844"/>
          </a:xfrm>
        </p:spPr>
        <p:txBody>
          <a:bodyPr/>
          <a:lstStyle/>
          <a:p>
            <a:r>
              <a:rPr lang="en-US"/>
              <a:t>BIPXL/BGI DAQ platform</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Date Placeholder 4">
            <a:extLst>
              <a:ext uri="{FF2B5EF4-FFF2-40B4-BE49-F238E27FC236}">
                <a16:creationId xmlns:a16="http://schemas.microsoft.com/office/drawing/2014/main" id="{A563DE37-107F-1D4A-BEDA-6BF8215B16C9}"/>
              </a:ext>
            </a:extLst>
          </p:cNvPr>
          <p:cNvSpPr>
            <a:spLocks noGrp="1"/>
          </p:cNvSpPr>
          <p:nvPr>
            <p:ph type="dt" sz="half" idx="10"/>
          </p:nvPr>
        </p:nvSpPr>
        <p:spPr>
          <a:xfrm>
            <a:off x="2969335" y="4771783"/>
            <a:ext cx="1089318" cy="273844"/>
          </a:xfrm>
        </p:spPr>
        <p:txBody>
          <a:bodyPr/>
          <a:lstStyle/>
          <a:p>
            <a:r>
              <a:rPr lang="en-US"/>
              <a:t>2025-11-13</a:t>
            </a:r>
            <a:endParaRPr lang="en-US" dirty="0"/>
          </a:p>
        </p:txBody>
      </p:sp>
      <p:sp>
        <p:nvSpPr>
          <p:cNvPr id="12" name="Footer Placeholder 5">
            <a:extLst>
              <a:ext uri="{FF2B5EF4-FFF2-40B4-BE49-F238E27FC236}">
                <a16:creationId xmlns:a16="http://schemas.microsoft.com/office/drawing/2014/main" id="{FBA3DB77-4F39-0849-8070-38EF88F9C35D}"/>
              </a:ext>
            </a:extLst>
          </p:cNvPr>
          <p:cNvSpPr>
            <a:spLocks noGrp="1"/>
          </p:cNvSpPr>
          <p:nvPr>
            <p:ph type="ftr" sz="quarter" idx="11"/>
          </p:nvPr>
        </p:nvSpPr>
        <p:spPr>
          <a:xfrm>
            <a:off x="4371474" y="4767263"/>
            <a:ext cx="3706882" cy="273844"/>
          </a:xfrm>
        </p:spPr>
        <p:txBody>
          <a:bodyPr/>
          <a:lstStyle/>
          <a:p>
            <a:r>
              <a:rPr lang="en-US"/>
              <a:t>BIPXL/BGI DAQ platform</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1009107"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2025-11-13</a:t>
            </a:r>
            <a:endParaRPr lang="en-US" dirty="0"/>
          </a:p>
        </p:txBody>
      </p:sp>
      <p:sp>
        <p:nvSpPr>
          <p:cNvPr id="8" name="Footer Placeholder 2"/>
          <p:cNvSpPr>
            <a:spLocks noGrp="1"/>
          </p:cNvSpPr>
          <p:nvPr>
            <p:ph type="ftr" sz="quarter" idx="3"/>
          </p:nvPr>
        </p:nvSpPr>
        <p:spPr>
          <a:xfrm>
            <a:off x="4339389" y="4767263"/>
            <a:ext cx="373896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BIPXL/BGI DAQ platform</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lvl1pPr>
              <a:defRPr sz="1600"/>
            </a:lvl1pPr>
            <a:lvl2pPr>
              <a:defRPr sz="1500"/>
            </a:lvl2pPr>
            <a:lvl3pPr>
              <a:defRPr sz="1400"/>
            </a:lvl3pPr>
            <a:lvl4pPr>
              <a:defRPr sz="1300"/>
            </a:lvl4pPr>
            <a:lvl5pPr>
              <a:defRPr sz="12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Date Placeholder 4">
            <a:extLst>
              <a:ext uri="{FF2B5EF4-FFF2-40B4-BE49-F238E27FC236}">
                <a16:creationId xmlns:a16="http://schemas.microsoft.com/office/drawing/2014/main" id="{B3019F30-0474-A347-816C-20564B8CD8B2}"/>
              </a:ext>
            </a:extLst>
          </p:cNvPr>
          <p:cNvSpPr>
            <a:spLocks noGrp="1"/>
          </p:cNvSpPr>
          <p:nvPr>
            <p:ph type="dt" sz="half" idx="10"/>
          </p:nvPr>
        </p:nvSpPr>
        <p:spPr>
          <a:xfrm>
            <a:off x="2969335" y="4771783"/>
            <a:ext cx="1089318" cy="273844"/>
          </a:xfrm>
        </p:spPr>
        <p:txBody>
          <a:bodyPr/>
          <a:lstStyle/>
          <a:p>
            <a:r>
              <a:rPr lang="en-US"/>
              <a:t>2025-11-13</a:t>
            </a:r>
            <a:endParaRPr lang="en-US" dirty="0"/>
          </a:p>
        </p:txBody>
      </p:sp>
      <p:sp>
        <p:nvSpPr>
          <p:cNvPr id="6" name="Footer Placeholder 5">
            <a:extLst>
              <a:ext uri="{FF2B5EF4-FFF2-40B4-BE49-F238E27FC236}">
                <a16:creationId xmlns:a16="http://schemas.microsoft.com/office/drawing/2014/main" id="{B2830933-37CA-A346-B126-1C0FF65529E9}"/>
              </a:ext>
            </a:extLst>
          </p:cNvPr>
          <p:cNvSpPr>
            <a:spLocks noGrp="1"/>
          </p:cNvSpPr>
          <p:nvPr>
            <p:ph type="ftr" sz="quarter" idx="11"/>
          </p:nvPr>
        </p:nvSpPr>
        <p:spPr>
          <a:xfrm>
            <a:off x="4371474" y="4767263"/>
            <a:ext cx="3706882" cy="273844"/>
          </a:xfrm>
        </p:spPr>
        <p:txBody>
          <a:bodyPr/>
          <a:lstStyle/>
          <a:p>
            <a:r>
              <a:rPr lang="en-US"/>
              <a:t>BIPXL/BGI DAQ platform</a:t>
            </a:r>
            <a:endParaRPr lang="en-US" dirty="0"/>
          </a:p>
        </p:txBody>
      </p:sp>
      <p:sp>
        <p:nvSpPr>
          <p:cNvPr id="10" name="Slide Number Placeholder 9">
            <a:extLst>
              <a:ext uri="{FF2B5EF4-FFF2-40B4-BE49-F238E27FC236}">
                <a16:creationId xmlns:a16="http://schemas.microsoft.com/office/drawing/2014/main" id="{49C6DB37-122E-E943-8789-FB7F76C75377}"/>
              </a:ext>
            </a:extLst>
          </p:cNvPr>
          <p:cNvSpPr>
            <a:spLocks noGrp="1"/>
          </p:cNvSpPr>
          <p:nvPr>
            <p:ph type="sldNum" sz="quarter" idx="12"/>
          </p:nvPr>
        </p:nvSpPr>
        <p:spPr/>
        <p:txBody>
          <a:bodyPr/>
          <a:lstStyle/>
          <a:p>
            <a:fld id="{17918391-D411-FE40-AAD7-861AE5233E0E}" type="slidenum">
              <a:rPr lang="en-US" smtClean="0"/>
              <a:pPr/>
              <a:t>‹#›</a:t>
            </a:fld>
            <a:endParaRPr lang="en-US" dirty="0"/>
          </a:p>
        </p:txBody>
      </p:sp>
      <p:sp>
        <p:nvSpPr>
          <p:cNvPr id="12" name="Title 11">
            <a:extLst>
              <a:ext uri="{FF2B5EF4-FFF2-40B4-BE49-F238E27FC236}">
                <a16:creationId xmlns:a16="http://schemas.microsoft.com/office/drawing/2014/main" id="{D01F938B-738E-1241-AD8C-A99CFE0AAC9F}"/>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Date Placeholder 4">
            <a:extLst>
              <a:ext uri="{FF2B5EF4-FFF2-40B4-BE49-F238E27FC236}">
                <a16:creationId xmlns:a16="http://schemas.microsoft.com/office/drawing/2014/main" id="{D5ED6BD0-5088-7E4C-8A22-C2D9C9A8D90B}"/>
              </a:ext>
            </a:extLst>
          </p:cNvPr>
          <p:cNvSpPr>
            <a:spLocks noGrp="1"/>
          </p:cNvSpPr>
          <p:nvPr>
            <p:ph type="dt" sz="half" idx="10"/>
          </p:nvPr>
        </p:nvSpPr>
        <p:spPr>
          <a:xfrm>
            <a:off x="2969335" y="4771783"/>
            <a:ext cx="1089318" cy="273844"/>
          </a:xfrm>
        </p:spPr>
        <p:txBody>
          <a:bodyPr/>
          <a:lstStyle/>
          <a:p>
            <a:r>
              <a:rPr lang="en-US"/>
              <a:t>2025-11-13</a:t>
            </a:r>
            <a:endParaRPr lang="en-US" dirty="0"/>
          </a:p>
        </p:txBody>
      </p:sp>
      <p:sp>
        <p:nvSpPr>
          <p:cNvPr id="12" name="Footer Placeholder 5">
            <a:extLst>
              <a:ext uri="{FF2B5EF4-FFF2-40B4-BE49-F238E27FC236}">
                <a16:creationId xmlns:a16="http://schemas.microsoft.com/office/drawing/2014/main" id="{595EF1B7-126D-E746-B98F-F7333315CE37}"/>
              </a:ext>
            </a:extLst>
          </p:cNvPr>
          <p:cNvSpPr>
            <a:spLocks noGrp="1"/>
          </p:cNvSpPr>
          <p:nvPr>
            <p:ph type="ftr" sz="quarter" idx="11"/>
          </p:nvPr>
        </p:nvSpPr>
        <p:spPr>
          <a:xfrm>
            <a:off x="4371474" y="4767263"/>
            <a:ext cx="3706882" cy="273844"/>
          </a:xfrm>
        </p:spPr>
        <p:txBody>
          <a:bodyPr/>
          <a:lstStyle/>
          <a:p>
            <a:r>
              <a:rPr lang="en-US"/>
              <a:t>BIPXL/BGI DAQ platform</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9" name="Date Placeholder 4">
            <a:extLst>
              <a:ext uri="{FF2B5EF4-FFF2-40B4-BE49-F238E27FC236}">
                <a16:creationId xmlns:a16="http://schemas.microsoft.com/office/drawing/2014/main" id="{3A383D52-FB70-6841-9165-CC276B67271A}"/>
              </a:ext>
            </a:extLst>
          </p:cNvPr>
          <p:cNvSpPr>
            <a:spLocks noGrp="1"/>
          </p:cNvSpPr>
          <p:nvPr>
            <p:ph type="dt" sz="half" idx="10"/>
          </p:nvPr>
        </p:nvSpPr>
        <p:spPr>
          <a:xfrm>
            <a:off x="2969335" y="4771783"/>
            <a:ext cx="1089318" cy="273844"/>
          </a:xfrm>
        </p:spPr>
        <p:txBody>
          <a:bodyPr/>
          <a:lstStyle/>
          <a:p>
            <a:r>
              <a:rPr lang="en-US"/>
              <a:t>2025-11-13</a:t>
            </a:r>
            <a:endParaRPr lang="en-US" dirty="0"/>
          </a:p>
        </p:txBody>
      </p:sp>
      <p:sp>
        <p:nvSpPr>
          <p:cNvPr id="13" name="Footer Placeholder 5">
            <a:extLst>
              <a:ext uri="{FF2B5EF4-FFF2-40B4-BE49-F238E27FC236}">
                <a16:creationId xmlns:a16="http://schemas.microsoft.com/office/drawing/2014/main" id="{B96193BF-C44E-0348-A78C-C5CE0CBF0999}"/>
              </a:ext>
            </a:extLst>
          </p:cNvPr>
          <p:cNvSpPr>
            <a:spLocks noGrp="1"/>
          </p:cNvSpPr>
          <p:nvPr>
            <p:ph type="ftr" sz="quarter" idx="11"/>
          </p:nvPr>
        </p:nvSpPr>
        <p:spPr>
          <a:xfrm>
            <a:off x="4371474" y="4767263"/>
            <a:ext cx="3706882" cy="273844"/>
          </a:xfrm>
        </p:spPr>
        <p:txBody>
          <a:bodyPr/>
          <a:lstStyle/>
          <a:p>
            <a:r>
              <a:rPr lang="en-US"/>
              <a:t>BIPXL/BGI DAQ platform</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2025-11-13</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BIPXL/BGI DAQ platform</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48" y="4527550"/>
            <a:ext cx="824334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8" Type="http://schemas.openxmlformats.org/officeDocument/2006/relationships/hyperlink" Target="https://indico.cern.ch/event/1468359/contributions/6182485/attachments/2975999/5238870/BGI-Review-BI-TB-28-Nov-2024.pdf" TargetMode="External"/><Relationship Id="rId3" Type="http://schemas.openxmlformats.org/officeDocument/2006/relationships/hyperlink" Target="https://www.diva-portal.org/smash/record.jsf?pid=diva2%3A1052529" TargetMode="External"/><Relationship Id="rId7" Type="http://schemas.openxmlformats.org/officeDocument/2006/relationships/hyperlink" Target="https://cds.cern.ch/record/2927531" TargetMode="External"/><Relationship Id="rId2" Type="http://schemas.openxmlformats.org/officeDocument/2006/relationships/hyperlink" Target="https://cds.cern.ch/record/2252370" TargetMode="External"/><Relationship Id="rId1" Type="http://schemas.openxmlformats.org/officeDocument/2006/relationships/slideLayout" Target="../slideLayouts/slideLayout7.xml"/><Relationship Id="rId6" Type="http://schemas.openxmlformats.org/officeDocument/2006/relationships/hyperlink" Target="https://repository.cern/records/rbv4m-1yh12" TargetMode="External"/><Relationship Id="rId5" Type="http://schemas.openxmlformats.org/officeDocument/2006/relationships/hyperlink" Target="https://repository.cern/records/exx4g-px067" TargetMode="External"/><Relationship Id="rId4" Type="http://schemas.openxmlformats.org/officeDocument/2006/relationships/hyperlink" Target="https://repository.cern/records/pm8cx-df091"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indico.cern.ch/event/1468359/contributions/6182485/attachments/2975999/5238870/BGI-Review-BI-TB-28-Nov-2024.pdf" TargetMode="External"/><Relationship Id="rId3" Type="http://schemas.openxmlformats.org/officeDocument/2006/relationships/hyperlink" Target="https://www.diva-portal.org/smash/record.jsf?pid=diva2%3A1052529" TargetMode="External"/><Relationship Id="rId7" Type="http://schemas.openxmlformats.org/officeDocument/2006/relationships/hyperlink" Target="https://cds.cern.ch/record/2927531" TargetMode="External"/><Relationship Id="rId2" Type="http://schemas.openxmlformats.org/officeDocument/2006/relationships/hyperlink" Target="https://cds.cern.ch/record/2252370" TargetMode="External"/><Relationship Id="rId1" Type="http://schemas.openxmlformats.org/officeDocument/2006/relationships/slideLayout" Target="../slideLayouts/slideLayout7.xml"/><Relationship Id="rId6" Type="http://schemas.openxmlformats.org/officeDocument/2006/relationships/hyperlink" Target="https://repository.cern/records/rbv4m-1yh12" TargetMode="External"/><Relationship Id="rId5" Type="http://schemas.openxmlformats.org/officeDocument/2006/relationships/hyperlink" Target="https://repository.cern/records/exx4g-px067" TargetMode="External"/><Relationship Id="rId4" Type="http://schemas.openxmlformats.org/officeDocument/2006/relationships/hyperlink" Target="https://repository.cern/records/pm8cx-df091"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indico.cern.ch/event/1468359/contributions/6182485/attachments/2975999/5238870/BGI-Review-BI-TB-28-Nov-2024.pdf" TargetMode="External"/><Relationship Id="rId3" Type="http://schemas.openxmlformats.org/officeDocument/2006/relationships/hyperlink" Target="https://www.diva-portal.org/smash/record.jsf?pid=diva2%3A1052529" TargetMode="External"/><Relationship Id="rId7" Type="http://schemas.openxmlformats.org/officeDocument/2006/relationships/hyperlink" Target="https://cds.cern.ch/record/2927531" TargetMode="External"/><Relationship Id="rId2" Type="http://schemas.openxmlformats.org/officeDocument/2006/relationships/hyperlink" Target="https://cds.cern.ch/record/2252370" TargetMode="External"/><Relationship Id="rId1" Type="http://schemas.openxmlformats.org/officeDocument/2006/relationships/slideLayout" Target="../slideLayouts/slideLayout7.xml"/><Relationship Id="rId6" Type="http://schemas.openxmlformats.org/officeDocument/2006/relationships/hyperlink" Target="https://repository.cern/records/rbv4m-1yh12" TargetMode="External"/><Relationship Id="rId5" Type="http://schemas.openxmlformats.org/officeDocument/2006/relationships/hyperlink" Target="https://repository.cern/records/exx4g-px067" TargetMode="External"/><Relationship Id="rId4" Type="http://schemas.openxmlformats.org/officeDocument/2006/relationships/hyperlink" Target="https://repository.cern/records/pm8cx-df091" TargetMode="External"/><Relationship Id="rId9" Type="http://schemas.openxmlformats.org/officeDocument/2006/relationships/hyperlink" Target="https://edms.cern.ch/document/3320794"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confluence.cern.ch/x/7LnrIQ" TargetMode="External"/><Relationship Id="rId2" Type="http://schemas.openxmlformats.org/officeDocument/2006/relationships/hyperlink" Target="https://confluence.cern.ch/x/I4GbI" TargetMode="External"/><Relationship Id="rId1" Type="http://schemas.openxmlformats.org/officeDocument/2006/relationships/slideLayout" Target="../slideLayouts/slideLayout7.xml"/><Relationship Id="rId6" Type="http://schemas.openxmlformats.org/officeDocument/2006/relationships/hyperlink" Target="https://gitlab.cern.ch/bisw-cppdriver/extender" TargetMode="External"/><Relationship Id="rId5" Type="http://schemas.openxmlformats.org/officeDocument/2006/relationships/hyperlink" Target="https://confluence.cern.ch/x/wV3SG" TargetMode="External"/><Relationship Id="rId4" Type="http://schemas.openxmlformats.org/officeDocument/2006/relationships/hyperlink" Target="https://gitlab.cern.ch/be-bi-bgi/bipxl-readout/bipxl-gateware/-/merge_requests/147"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s://github.com/Xilinx/dma_ip_drivers"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atlas-project-felix.web.cern.ch/atlas-project-felix/" TargetMode="External"/><Relationship Id="rId2" Type="http://schemas.openxmlformats.org/officeDocument/2006/relationships/hyperlink" Target="https://spidr4.nikhef.nl/" TargetMode="External"/><Relationship Id="rId1" Type="http://schemas.openxmlformats.org/officeDocument/2006/relationships/slideLayout" Target="../slideLayouts/slideLayout7.xml"/><Relationship Id="rId6" Type="http://schemas.openxmlformats.org/officeDocument/2006/relationships/hyperlink" Target="https://indico.cern.ch/event/1587999/" TargetMode="External"/><Relationship Id="rId5" Type="http://schemas.openxmlformats.org/officeDocument/2006/relationships/hyperlink" Target="https://gitlab.nikhef.nl/franss/wupper/-/tree/master/firmware/constraints" TargetMode="External"/><Relationship Id="rId4" Type="http://schemas.openxmlformats.org/officeDocument/2006/relationships/hyperlink" Target="https://gitlab.nikhef.nl/franss/wupper/"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s://indico.cern.ch/event/1429955/#5-bgi-update" TargetMode="External"/><Relationship Id="rId3" Type="http://schemas.openxmlformats.org/officeDocument/2006/relationships/hyperlink" Target="https://indico.cern.ch/event/1374611/#11-outcome-of-ps-and-sps-bgi-r" TargetMode="External"/><Relationship Id="rId7" Type="http://schemas.openxmlformats.org/officeDocument/2006/relationships/hyperlink" Target="https://indico.cern.ch/event/1587999/" TargetMode="External"/><Relationship Id="rId2" Type="http://schemas.openxmlformats.org/officeDocument/2006/relationships/hyperlink" Target="https://indico.cern.ch/event/1448897/" TargetMode="External"/><Relationship Id="rId1" Type="http://schemas.openxmlformats.org/officeDocument/2006/relationships/slideLayout" Target="../slideLayouts/slideLayout7.xml"/><Relationship Id="rId6" Type="http://schemas.openxmlformats.org/officeDocument/2006/relationships/hyperlink" Target="https://indico.cern.ch/event/1557583/" TargetMode="External"/><Relationship Id="rId5" Type="http://schemas.openxmlformats.org/officeDocument/2006/relationships/hyperlink" Target="https://indico.cern.ch/event/1531096/" TargetMode="External"/><Relationship Id="rId4" Type="http://schemas.openxmlformats.org/officeDocument/2006/relationships/hyperlink" Target="https://indico.cern.ch/event/1468359/"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edms.cern.ch/project/EDA-04540" TargetMode="External"/><Relationship Id="rId2" Type="http://schemas.openxmlformats.org/officeDocument/2006/relationships/image" Target="../media/image8.emf"/><Relationship Id="rId1" Type="http://schemas.openxmlformats.org/officeDocument/2006/relationships/slideLayout" Target="../slideLayouts/slideLayout7.xml"/><Relationship Id="rId4" Type="http://schemas.openxmlformats.org/officeDocument/2006/relationships/hyperlink" Target="https://github.com/slaclab/pgp-pcie-apps/release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its.cern.ch/jira/browse/BIPXL-200" TargetMode="Externa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hyperlink" Target="https://confluence.cern.ch/x/Yw3aJQ" TargetMode="Externa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hyperlink" Target="https://www.fs.com/eu-en/search_result?keyword=dac%20cable" TargetMode="External"/><Relationship Id="rId3" Type="http://schemas.openxmlformats.org/officeDocument/2006/relationships/hyperlink" Target="https://edh.cern.ch/Document/SupplyChain/DAI/10734777" TargetMode="External"/><Relationship Id="rId7" Type="http://schemas.openxmlformats.org/officeDocument/2006/relationships/hyperlink" Target="https://github.com/slaclab/pgp-pcie-apps/tree/main/firmware/targets" TargetMode="External"/><Relationship Id="rId2" Type="http://schemas.openxmlformats.org/officeDocument/2006/relationships/hyperlink" Target="https://edh.cern.ch/Document/SupplyChain/DAI/11037953" TargetMode="External"/><Relationship Id="rId1" Type="http://schemas.openxmlformats.org/officeDocument/2006/relationships/slideLayout" Target="../slideLayouts/slideLayout7.xml"/><Relationship Id="rId6" Type="http://schemas.openxmlformats.org/officeDocument/2006/relationships/hyperlink" Target="https://edh.cern.ch/Document/SupplyChain/MAG/11329670" TargetMode="External"/><Relationship Id="rId5" Type="http://schemas.openxmlformats.org/officeDocument/2006/relationships/hyperlink" Target="https://edh.cern.ch/Document/SupplyChain/MAG/11329668" TargetMode="External"/><Relationship Id="rId4" Type="http://schemas.openxmlformats.org/officeDocument/2006/relationships/hyperlink" Target="https://edh.cern.ch/Document/SupplyChain/MAG/11314118"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indico.phy.ornl.gov/event/510/contributions/2227/" TargetMode="External"/><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edms.cern.ch/document/3161142"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edms.cern.ch/document/3161142"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edms.cern.ch/document/3330791/0.3"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diva-portal.org/smash/record.jsf?pid=diva2%3A1052529" TargetMode="External"/><Relationship Id="rId2" Type="http://schemas.openxmlformats.org/officeDocument/2006/relationships/hyperlink" Target="https://cds.cern.ch/record/2252370" TargetMode="External"/><Relationship Id="rId1" Type="http://schemas.openxmlformats.org/officeDocument/2006/relationships/slideLayout" Target="../slideLayouts/slideLayout7.xml"/><Relationship Id="rId4" Type="http://schemas.openxmlformats.org/officeDocument/2006/relationships/hyperlink" Target="https://repository.cern/records/pm8cx-df091"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diva-portal.org/smash/record.jsf?pid=diva2%3A1052529" TargetMode="External"/><Relationship Id="rId2" Type="http://schemas.openxmlformats.org/officeDocument/2006/relationships/hyperlink" Target="https://cds.cern.ch/record/2252370" TargetMode="External"/><Relationship Id="rId1" Type="http://schemas.openxmlformats.org/officeDocument/2006/relationships/slideLayout" Target="../slideLayouts/slideLayout7.xml"/><Relationship Id="rId5" Type="http://schemas.openxmlformats.org/officeDocument/2006/relationships/hyperlink" Target="https://repository.cern/records/exx4g-px067" TargetMode="External"/><Relationship Id="rId4" Type="http://schemas.openxmlformats.org/officeDocument/2006/relationships/hyperlink" Target="https://repository.cern/records/pm8cx-df091"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diva-portal.org/smash/record.jsf?pid=diva2%3A1052529" TargetMode="External"/><Relationship Id="rId2" Type="http://schemas.openxmlformats.org/officeDocument/2006/relationships/hyperlink" Target="https://cds.cern.ch/record/2252370" TargetMode="External"/><Relationship Id="rId1" Type="http://schemas.openxmlformats.org/officeDocument/2006/relationships/slideLayout" Target="../slideLayouts/slideLayout7.xml"/><Relationship Id="rId6" Type="http://schemas.openxmlformats.org/officeDocument/2006/relationships/hyperlink" Target="https://repository.cern/records/rbv4m-1yh12" TargetMode="External"/><Relationship Id="rId5" Type="http://schemas.openxmlformats.org/officeDocument/2006/relationships/hyperlink" Target="https://repository.cern/records/exx4g-px067" TargetMode="External"/><Relationship Id="rId4" Type="http://schemas.openxmlformats.org/officeDocument/2006/relationships/hyperlink" Target="https://repository.cern/records/pm8cx-df09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7EEFEF7-769A-434A-A492-723B68F0BE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8114" y="0"/>
            <a:ext cx="4285886" cy="5143500"/>
          </a:xfrm>
          <a:prstGeom prst="rect">
            <a:avLst/>
          </a:prstGeom>
        </p:spPr>
      </p:pic>
      <p:sp>
        <p:nvSpPr>
          <p:cNvPr id="2" name="Title 1"/>
          <p:cNvSpPr>
            <a:spLocks noGrp="1"/>
          </p:cNvSpPr>
          <p:nvPr>
            <p:ph type="title"/>
          </p:nvPr>
        </p:nvSpPr>
        <p:spPr>
          <a:xfrm>
            <a:off x="459946" y="1262192"/>
            <a:ext cx="8226854" cy="705332"/>
          </a:xfrm>
        </p:spPr>
        <p:txBody>
          <a:bodyPr>
            <a:noAutofit/>
          </a:bodyPr>
          <a:lstStyle/>
          <a:p>
            <a:r>
              <a:rPr lang="en-GB" sz="2800" dirty="0">
                <a:solidFill>
                  <a:schemeClr val="bg1"/>
                </a:solidFill>
              </a:rPr>
              <a:t>BIPXL/BGI DAQ platform</a:t>
            </a:r>
            <a:endParaRPr lang="en-GB" sz="2800" b="1"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1</a:t>
            </a:fld>
            <a:endParaRPr lang="en-US" dirty="0"/>
          </a:p>
        </p:txBody>
      </p:sp>
      <p:sp>
        <p:nvSpPr>
          <p:cNvPr id="6" name="Text Placeholder 5"/>
          <p:cNvSpPr>
            <a:spLocks noGrp="1"/>
          </p:cNvSpPr>
          <p:nvPr>
            <p:ph type="body" idx="10"/>
          </p:nvPr>
        </p:nvSpPr>
        <p:spPr>
          <a:xfrm>
            <a:off x="457199" y="2127635"/>
            <a:ext cx="7525027" cy="540064"/>
          </a:xfrm>
        </p:spPr>
        <p:txBody>
          <a:bodyPr>
            <a:normAutofit/>
          </a:bodyPr>
          <a:lstStyle/>
          <a:p>
            <a:r>
              <a:rPr lang="en-US" dirty="0">
                <a:solidFill>
                  <a:schemeClr val="bg1"/>
                </a:solidFill>
              </a:rPr>
              <a:t>H. Sandberg on behalf of the BIPXL team</a:t>
            </a:r>
            <a:br>
              <a:rPr lang="en-US" dirty="0">
                <a:solidFill>
                  <a:schemeClr val="bg1"/>
                </a:solidFill>
              </a:rPr>
            </a:br>
            <a:r>
              <a:rPr lang="en-US" dirty="0">
                <a:solidFill>
                  <a:schemeClr val="bg1"/>
                </a:solidFill>
              </a:rPr>
              <a:t>BI-TB: https://</a:t>
            </a:r>
            <a:r>
              <a:rPr lang="en-US" dirty="0" err="1">
                <a:solidFill>
                  <a:schemeClr val="bg1"/>
                </a:solidFill>
              </a:rPr>
              <a:t>indico.cern.ch</a:t>
            </a:r>
            <a:r>
              <a:rPr lang="en-US" dirty="0">
                <a:solidFill>
                  <a:schemeClr val="bg1"/>
                </a:solidFill>
              </a:rPr>
              <a:t>/event/1607561</a:t>
            </a:r>
          </a:p>
        </p:txBody>
      </p:sp>
      <p:sp>
        <p:nvSpPr>
          <p:cNvPr id="4" name="Date Placeholder 3">
            <a:extLst>
              <a:ext uri="{FF2B5EF4-FFF2-40B4-BE49-F238E27FC236}">
                <a16:creationId xmlns:a16="http://schemas.microsoft.com/office/drawing/2014/main" id="{67470809-E2F1-664D-8B7D-844FE4568609}"/>
              </a:ext>
            </a:extLst>
          </p:cNvPr>
          <p:cNvSpPr>
            <a:spLocks noGrp="1"/>
          </p:cNvSpPr>
          <p:nvPr>
            <p:ph type="dt" sz="half" idx="2"/>
          </p:nvPr>
        </p:nvSpPr>
        <p:spPr/>
        <p:txBody>
          <a:bodyPr/>
          <a:lstStyle/>
          <a:p>
            <a:r>
              <a:rPr lang="en-US">
                <a:solidFill>
                  <a:schemeClr val="bg1"/>
                </a:solidFill>
              </a:rPr>
              <a:t>2025-11-13</a:t>
            </a:r>
            <a:endParaRPr lang="en-US" dirty="0">
              <a:solidFill>
                <a:schemeClr val="bg1"/>
              </a:solidFill>
            </a:endParaRPr>
          </a:p>
        </p:txBody>
      </p:sp>
      <p:sp>
        <p:nvSpPr>
          <p:cNvPr id="7" name="Footer Placeholder 6">
            <a:extLst>
              <a:ext uri="{FF2B5EF4-FFF2-40B4-BE49-F238E27FC236}">
                <a16:creationId xmlns:a16="http://schemas.microsoft.com/office/drawing/2014/main" id="{AA5C9676-FCC9-EF4E-B10D-92B51C388251}"/>
              </a:ext>
            </a:extLst>
          </p:cNvPr>
          <p:cNvSpPr>
            <a:spLocks noGrp="1"/>
          </p:cNvSpPr>
          <p:nvPr>
            <p:ph type="ftr" sz="quarter" idx="3"/>
          </p:nvPr>
        </p:nvSpPr>
        <p:spPr>
          <a:xfrm>
            <a:off x="4347411" y="4767263"/>
            <a:ext cx="3730945" cy="273844"/>
          </a:xfrm>
        </p:spPr>
        <p:txBody>
          <a:bodyPr/>
          <a:lstStyle/>
          <a:p>
            <a:r>
              <a:rPr lang="en-US">
                <a:solidFill>
                  <a:schemeClr val="bg1"/>
                </a:solidFill>
              </a:rPr>
              <a:t>BIPXL/BGI DAQ platform</a:t>
            </a:r>
            <a:endParaRPr lang="en-US" dirty="0">
              <a:solidFill>
                <a:schemeClr val="bg1"/>
              </a:solidFill>
            </a:endParaRPr>
          </a:p>
        </p:txBody>
      </p:sp>
    </p:spTree>
    <p:extLst>
      <p:ext uri="{BB962C8B-B14F-4D97-AF65-F5344CB8AC3E}">
        <p14:creationId xmlns:p14="http://schemas.microsoft.com/office/powerpoint/2010/main" val="15901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36D3A-A4D6-123A-FBF5-5036E798F6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1C297A-7A32-BBF5-ED12-982079146749}"/>
              </a:ext>
            </a:extLst>
          </p:cNvPr>
          <p:cNvSpPr>
            <a:spLocks noGrp="1"/>
          </p:cNvSpPr>
          <p:nvPr>
            <p:ph type="title"/>
          </p:nvPr>
        </p:nvSpPr>
        <p:spPr>
          <a:xfrm>
            <a:off x="457200" y="175120"/>
            <a:ext cx="8226854" cy="705332"/>
          </a:xfrm>
        </p:spPr>
        <p:txBody>
          <a:bodyPr>
            <a:noAutofit/>
          </a:bodyPr>
          <a:lstStyle/>
          <a:p>
            <a:r>
              <a:rPr lang="en-US" sz="2800" b="1" dirty="0"/>
              <a:t>BIPXL DAQ - Historical context</a:t>
            </a:r>
          </a:p>
        </p:txBody>
      </p:sp>
      <p:sp>
        <p:nvSpPr>
          <p:cNvPr id="4" name="Date Placeholder 3">
            <a:extLst>
              <a:ext uri="{FF2B5EF4-FFF2-40B4-BE49-F238E27FC236}">
                <a16:creationId xmlns:a16="http://schemas.microsoft.com/office/drawing/2014/main" id="{853434DC-F195-816F-EECA-B756A682742B}"/>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4B8B44A5-9309-F334-628A-09B8B7C034DF}"/>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D9D6A709-8057-5F68-992A-BB913B376E1E}"/>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10</a:t>
            </a:fld>
            <a:endParaRPr lang="en-US" dirty="0"/>
          </a:p>
        </p:txBody>
      </p:sp>
      <p:graphicFrame>
        <p:nvGraphicFramePr>
          <p:cNvPr id="3" name="Table 2">
            <a:extLst>
              <a:ext uri="{FF2B5EF4-FFF2-40B4-BE49-F238E27FC236}">
                <a16:creationId xmlns:a16="http://schemas.microsoft.com/office/drawing/2014/main" id="{4883A5F0-DF23-B9A4-6A6A-5E5ACD8CDD0E}"/>
              </a:ext>
            </a:extLst>
          </p:cNvPr>
          <p:cNvGraphicFramePr>
            <a:graphicFrameLocks noGrp="1"/>
          </p:cNvGraphicFramePr>
          <p:nvPr>
            <p:extLst>
              <p:ext uri="{D42A27DB-BD31-4B8C-83A1-F6EECF244321}">
                <p14:modId xmlns:p14="http://schemas.microsoft.com/office/powerpoint/2010/main" val="2570027160"/>
              </p:ext>
            </p:extLst>
          </p:nvPr>
        </p:nvGraphicFramePr>
        <p:xfrm>
          <a:off x="227226" y="797902"/>
          <a:ext cx="8686801" cy="2804160"/>
        </p:xfrm>
        <a:graphic>
          <a:graphicData uri="http://schemas.openxmlformats.org/drawingml/2006/table">
            <a:tbl>
              <a:tblPr firstRow="1" bandRow="1">
                <a:tableStyleId>{793D81CF-94F2-401A-BA57-92F5A7B2D0C5}</a:tableStyleId>
              </a:tblPr>
              <a:tblGrid>
                <a:gridCol w="703621">
                  <a:extLst>
                    <a:ext uri="{9D8B030D-6E8A-4147-A177-3AD203B41FA5}">
                      <a16:colId xmlns:a16="http://schemas.microsoft.com/office/drawing/2014/main" val="2448599681"/>
                    </a:ext>
                  </a:extLst>
                </a:gridCol>
                <a:gridCol w="840247">
                  <a:extLst>
                    <a:ext uri="{9D8B030D-6E8A-4147-A177-3AD203B41FA5}">
                      <a16:colId xmlns:a16="http://schemas.microsoft.com/office/drawing/2014/main" val="2136129189"/>
                    </a:ext>
                  </a:extLst>
                </a:gridCol>
                <a:gridCol w="1277449">
                  <a:extLst>
                    <a:ext uri="{9D8B030D-6E8A-4147-A177-3AD203B41FA5}">
                      <a16:colId xmlns:a16="http://schemas.microsoft.com/office/drawing/2014/main" val="1679446265"/>
                    </a:ext>
                  </a:extLst>
                </a:gridCol>
                <a:gridCol w="1277449">
                  <a:extLst>
                    <a:ext uri="{9D8B030D-6E8A-4147-A177-3AD203B41FA5}">
                      <a16:colId xmlns:a16="http://schemas.microsoft.com/office/drawing/2014/main" val="950903368"/>
                    </a:ext>
                  </a:extLst>
                </a:gridCol>
                <a:gridCol w="2020256">
                  <a:extLst>
                    <a:ext uri="{9D8B030D-6E8A-4147-A177-3AD203B41FA5}">
                      <a16:colId xmlns:a16="http://schemas.microsoft.com/office/drawing/2014/main" val="2219589860"/>
                    </a:ext>
                  </a:extLst>
                </a:gridCol>
                <a:gridCol w="2567779">
                  <a:extLst>
                    <a:ext uri="{9D8B030D-6E8A-4147-A177-3AD203B41FA5}">
                      <a16:colId xmlns:a16="http://schemas.microsoft.com/office/drawing/2014/main" val="44241186"/>
                    </a:ext>
                  </a:extLst>
                </a:gridCol>
              </a:tblGrid>
              <a:tr h="230798">
                <a:tc>
                  <a:txBody>
                    <a:bodyPr/>
                    <a:lstStyle/>
                    <a:p>
                      <a:pPr algn="ctr"/>
                      <a:r>
                        <a:rPr lang="en-GB" sz="1100" dirty="0"/>
                        <a:t>Version</a:t>
                      </a:r>
                    </a:p>
                  </a:txBody>
                  <a:tcPr/>
                </a:tc>
                <a:tc>
                  <a:txBody>
                    <a:bodyPr/>
                    <a:lstStyle/>
                    <a:p>
                      <a:pPr algn="ctr"/>
                      <a:r>
                        <a:rPr lang="en-GB" sz="1100" dirty="0"/>
                        <a:t>Deployed</a:t>
                      </a:r>
                    </a:p>
                  </a:txBody>
                  <a:tcPr/>
                </a:tc>
                <a:tc>
                  <a:txBody>
                    <a:bodyPr/>
                    <a:lstStyle/>
                    <a:p>
                      <a:pPr algn="ctr"/>
                      <a:r>
                        <a:rPr lang="en-GB" sz="1100" dirty="0"/>
                        <a:t>Front-End</a:t>
                      </a:r>
                    </a:p>
                  </a:txBody>
                  <a:tcPr/>
                </a:tc>
                <a:tc>
                  <a:txBody>
                    <a:bodyPr/>
                    <a:lstStyle/>
                    <a:p>
                      <a:pPr algn="ctr"/>
                      <a:r>
                        <a:rPr lang="en-GB" sz="1100" dirty="0"/>
                        <a:t>Back-End</a:t>
                      </a:r>
                    </a:p>
                  </a:txBody>
                  <a:tcPr/>
                </a:tc>
                <a:tc>
                  <a:txBody>
                    <a:bodyPr/>
                    <a:lstStyle/>
                    <a:p>
                      <a:r>
                        <a:rPr lang="en-GB" sz="1100" dirty="0"/>
                        <a:t>Achievements</a:t>
                      </a:r>
                    </a:p>
                  </a:txBody>
                  <a:tcPr/>
                </a:tc>
                <a:tc>
                  <a:txBody>
                    <a:bodyPr/>
                    <a:lstStyle/>
                    <a:p>
                      <a:r>
                        <a:rPr lang="en-GB" sz="1100" dirty="0"/>
                        <a:t>Main Limitations</a:t>
                      </a:r>
                    </a:p>
                  </a:txBody>
                  <a:tcPr/>
                </a:tc>
                <a:extLst>
                  <a:ext uri="{0D108BD9-81ED-4DB2-BD59-A6C34878D82A}">
                    <a16:rowId xmlns:a16="http://schemas.microsoft.com/office/drawing/2014/main" val="1237242401"/>
                  </a:ext>
                </a:extLst>
              </a:tr>
              <a:tr h="406058">
                <a:tc>
                  <a:txBody>
                    <a:bodyPr/>
                    <a:lstStyle/>
                    <a:p>
                      <a:pPr algn="ctr"/>
                      <a:r>
                        <a:rPr lang="en-GB" sz="1100" dirty="0"/>
                        <a:t>1</a:t>
                      </a:r>
                    </a:p>
                  </a:txBody>
                  <a:tcPr/>
                </a:tc>
                <a:tc>
                  <a:txBody>
                    <a:bodyPr/>
                    <a:lstStyle/>
                    <a:p>
                      <a:pPr algn="ctr"/>
                      <a:r>
                        <a:rPr lang="en-GB" sz="1100" dirty="0"/>
                        <a:t>2017/18</a:t>
                      </a:r>
                    </a:p>
                  </a:txBody>
                  <a:tcPr/>
                </a:tc>
                <a:tc>
                  <a:txBody>
                    <a:bodyPr/>
                    <a:lstStyle/>
                    <a:p>
                      <a:pPr algn="ctr"/>
                      <a:r>
                        <a:rPr lang="en-GB" sz="1100" dirty="0">
                          <a:hlinkClick r:id="rId2"/>
                        </a:rPr>
                        <a:t>GEFE</a:t>
                      </a:r>
                      <a:endParaRPr lang="en-GB" sz="1100" dirty="0"/>
                    </a:p>
                  </a:txBody>
                  <a:tcPr/>
                </a:tc>
                <a:tc>
                  <a:txBody>
                    <a:bodyPr/>
                    <a:lstStyle/>
                    <a:p>
                      <a:pPr algn="ctr"/>
                      <a:r>
                        <a:rPr lang="en-GB" sz="1100" dirty="0"/>
                        <a:t>VC707 (FPGA)</a:t>
                      </a:r>
                    </a:p>
                  </a:txBody>
                  <a:tcPr/>
                </a:tc>
                <a:tc>
                  <a:txBody>
                    <a:bodyPr/>
                    <a:lstStyle/>
                    <a:p>
                      <a:r>
                        <a:rPr lang="en-GB" sz="1100" dirty="0"/>
                        <a:t>First use of Timepix3 inside accelerator beam pipe.</a:t>
                      </a:r>
                    </a:p>
                    <a:p>
                      <a:r>
                        <a:rPr lang="en-GB" sz="1100" dirty="0"/>
                        <a:t>[</a:t>
                      </a:r>
                      <a:r>
                        <a:rPr lang="en-GB" sz="1100" dirty="0">
                          <a:hlinkClick r:id="rId3"/>
                        </a:rPr>
                        <a:t>MSc</a:t>
                      </a:r>
                      <a:r>
                        <a:rPr lang="en-GB" sz="1100" dirty="0"/>
                        <a:t>, </a:t>
                      </a:r>
                      <a:r>
                        <a:rPr lang="en-GB" sz="1100" dirty="0">
                          <a:hlinkClick r:id="rId4"/>
                        </a:rPr>
                        <a:t>PhD</a:t>
                      </a:r>
                      <a:r>
                        <a:rPr lang="en-GB" sz="1100" dirty="0"/>
                        <a:t>]</a:t>
                      </a:r>
                    </a:p>
                  </a:txBody>
                  <a:tcPr/>
                </a:tc>
                <a:tc>
                  <a:txBody>
                    <a:bodyPr/>
                    <a:lstStyle/>
                    <a:p>
                      <a:r>
                        <a:rPr lang="en-GB" sz="1100" dirty="0"/>
                        <a:t>Data rate out of the detectors limited to &lt; 3.2 Gbit/s.</a:t>
                      </a:r>
                    </a:p>
                  </a:txBody>
                  <a:tcPr/>
                </a:tc>
                <a:extLst>
                  <a:ext uri="{0D108BD9-81ED-4DB2-BD59-A6C34878D82A}">
                    <a16:rowId xmlns:a16="http://schemas.microsoft.com/office/drawing/2014/main" val="2781406052"/>
                  </a:ext>
                </a:extLst>
              </a:tr>
              <a:tr h="387350">
                <a:tc>
                  <a:txBody>
                    <a:bodyPr/>
                    <a:lstStyle/>
                    <a:p>
                      <a:pPr algn="ctr"/>
                      <a:r>
                        <a:rPr lang="en-GB" sz="1100" dirty="0"/>
                        <a:t>2</a:t>
                      </a:r>
                    </a:p>
                  </a:txBody>
                  <a:tcPr/>
                </a:tc>
                <a:tc>
                  <a:txBody>
                    <a:bodyPr/>
                    <a:lstStyle/>
                    <a:p>
                      <a:pPr algn="ctr"/>
                      <a:r>
                        <a:rPr lang="en-GB" sz="1100" dirty="0"/>
                        <a:t>2021</a:t>
                      </a:r>
                    </a:p>
                  </a:txBody>
                  <a:tcPr/>
                </a:tc>
                <a:tc>
                  <a:txBody>
                    <a:bodyPr/>
                    <a:lstStyle/>
                    <a:p>
                      <a:pPr algn="ctr"/>
                      <a:r>
                        <a:rPr lang="en-GB" sz="1100" dirty="0"/>
                        <a:t>Versatile Processing Board (FPGA)</a:t>
                      </a:r>
                    </a:p>
                  </a:txBody>
                  <a:tcPr/>
                </a:tc>
                <a:tc>
                  <a:txBody>
                    <a:bodyPr/>
                    <a:lstStyle/>
                    <a:p>
                      <a:pPr algn="ctr"/>
                      <a:r>
                        <a:rPr lang="en-GB" sz="1100" dirty="0"/>
                        <a:t>VC707 (FPGA)</a:t>
                      </a:r>
                    </a:p>
                  </a:txBody>
                  <a:tcPr/>
                </a:tc>
                <a:tc>
                  <a:txBody>
                    <a:bodyPr/>
                    <a:lstStyle/>
                    <a:p>
                      <a:r>
                        <a:rPr lang="en-GB" sz="1100" dirty="0"/>
                        <a:t>Integration with FESA using </a:t>
                      </a:r>
                      <a:r>
                        <a:rPr lang="en-GB" sz="1100" dirty="0" err="1"/>
                        <a:t>IPbus</a:t>
                      </a:r>
                      <a:r>
                        <a:rPr lang="en-GB" sz="1100" dirty="0"/>
                        <a:t>.</a:t>
                      </a:r>
                    </a:p>
                    <a:p>
                      <a:r>
                        <a:rPr lang="en-GB" sz="1100" dirty="0"/>
                        <a:t>[</a:t>
                      </a:r>
                      <a:r>
                        <a:rPr lang="en-GB" sz="1100" dirty="0">
                          <a:hlinkClick r:id="rId5"/>
                        </a:rPr>
                        <a:t>PhD</a:t>
                      </a:r>
                      <a:r>
                        <a:rPr lang="en-GB" sz="1100" dirty="0"/>
                        <a:t>]</a:t>
                      </a:r>
                    </a:p>
                  </a:txBody>
                  <a:tcPr/>
                </a:tc>
                <a:tc>
                  <a:txBody>
                    <a:bodyPr/>
                    <a:lstStyle/>
                    <a:p>
                      <a:r>
                        <a:rPr lang="en-GB" sz="1100" dirty="0"/>
                        <a:t>Limited pixel event processing in gateware.</a:t>
                      </a:r>
                    </a:p>
                  </a:txBody>
                  <a:tcPr/>
                </a:tc>
                <a:extLst>
                  <a:ext uri="{0D108BD9-81ED-4DB2-BD59-A6C34878D82A}">
                    <a16:rowId xmlns:a16="http://schemas.microsoft.com/office/drawing/2014/main" val="4012272924"/>
                  </a:ext>
                </a:extLst>
              </a:tr>
              <a:tr h="391160">
                <a:tc>
                  <a:txBody>
                    <a:bodyPr/>
                    <a:lstStyle/>
                    <a:p>
                      <a:pPr algn="ctr"/>
                      <a:r>
                        <a:rPr lang="en-GB" sz="1100" dirty="0"/>
                        <a:t>3</a:t>
                      </a:r>
                    </a:p>
                  </a:txBody>
                  <a:tcPr/>
                </a:tc>
                <a:tc>
                  <a:txBody>
                    <a:bodyPr/>
                    <a:lstStyle/>
                    <a:p>
                      <a:pPr algn="ctr"/>
                      <a:r>
                        <a:rPr lang="en-GB" sz="1100" dirty="0"/>
                        <a:t>2022</a:t>
                      </a:r>
                    </a:p>
                  </a:txBody>
                  <a:tcPr/>
                </a:tc>
                <a:tc>
                  <a:txBody>
                    <a:bodyPr/>
                    <a:lstStyle/>
                    <a:p>
                      <a:pPr algn="ctr"/>
                      <a:r>
                        <a:rPr lang="en-GB" sz="1100" dirty="0"/>
                        <a:t>Versatile Processing Board (FPGA)</a:t>
                      </a:r>
                    </a:p>
                  </a:txBody>
                  <a:tcPr/>
                </a:tc>
                <a:tc>
                  <a:txBody>
                    <a:bodyPr/>
                    <a:lstStyle/>
                    <a:p>
                      <a:pPr algn="ctr"/>
                      <a:r>
                        <a:rPr lang="en-GB" sz="1100" dirty="0"/>
                        <a:t>ZCU102 (SoC)</a:t>
                      </a:r>
                    </a:p>
                  </a:txBody>
                  <a:tcPr/>
                </a:tc>
                <a:tc>
                  <a:txBody>
                    <a:bodyPr/>
                    <a:lstStyle/>
                    <a:p>
                      <a:r>
                        <a:rPr lang="en-GB" sz="1100" dirty="0"/>
                        <a:t>Bunch-by-bunch and turn-by-turn measurements.</a:t>
                      </a:r>
                    </a:p>
                    <a:p>
                      <a:r>
                        <a:rPr lang="en-GB" sz="1100" dirty="0"/>
                        <a:t>[</a:t>
                      </a:r>
                      <a:r>
                        <a:rPr lang="en-GB" sz="1100" dirty="0">
                          <a:hlinkClick r:id="rId6"/>
                        </a:rPr>
                        <a:t>MSc</a:t>
                      </a:r>
                      <a:r>
                        <a:rPr lang="en-GB" sz="1100" dirty="0"/>
                        <a:t>]</a:t>
                      </a:r>
                    </a:p>
                  </a:txBody>
                  <a:tcPr/>
                </a:tc>
                <a:tc>
                  <a:txBody>
                    <a:bodyPr/>
                    <a:lstStyle/>
                    <a:p>
                      <a:r>
                        <a:rPr lang="en-GB" sz="1100" dirty="0"/>
                        <a:t>Front-End FPGA stability (radiation).</a:t>
                      </a:r>
                    </a:p>
                  </a:txBody>
                  <a:tcPr/>
                </a:tc>
                <a:extLst>
                  <a:ext uri="{0D108BD9-81ED-4DB2-BD59-A6C34878D82A}">
                    <a16:rowId xmlns:a16="http://schemas.microsoft.com/office/drawing/2014/main" val="2326321590"/>
                  </a:ext>
                </a:extLst>
              </a:tr>
              <a:tr h="0">
                <a:tc>
                  <a:txBody>
                    <a:bodyPr/>
                    <a:lstStyle/>
                    <a:p>
                      <a:pPr algn="ctr"/>
                      <a:r>
                        <a:rPr lang="en-GB" sz="1100" b="0" dirty="0"/>
                        <a:t>4</a:t>
                      </a:r>
                    </a:p>
                  </a:txBody>
                  <a:tcPr/>
                </a:tc>
                <a:tc>
                  <a:txBody>
                    <a:bodyPr/>
                    <a:lstStyle/>
                    <a:p>
                      <a:pPr algn="ctr"/>
                      <a:r>
                        <a:rPr lang="en-GB" sz="1100" dirty="0"/>
                        <a:t>2023</a:t>
                      </a:r>
                    </a:p>
                  </a:txBody>
                  <a:tcPr/>
                </a:tc>
                <a:tc>
                  <a:txBody>
                    <a:bodyPr/>
                    <a:lstStyle/>
                    <a:p>
                      <a:pPr algn="ctr"/>
                      <a:r>
                        <a:rPr lang="en-GB" sz="1100" dirty="0">
                          <a:hlinkClick r:id="rId7"/>
                        </a:rPr>
                        <a:t>GBTx</a:t>
                      </a:r>
                      <a:endParaRPr lang="en-GB" sz="1100" dirty="0"/>
                    </a:p>
                  </a:txBody>
                  <a:tcPr/>
                </a:tc>
                <a:tc>
                  <a:txBody>
                    <a:bodyPr/>
                    <a:lstStyle/>
                    <a:p>
                      <a:pPr algn="ctr"/>
                      <a:r>
                        <a:rPr lang="en-GB" sz="1100" dirty="0"/>
                        <a:t>ZCU102 (SoC)</a:t>
                      </a:r>
                    </a:p>
                  </a:txBody>
                  <a:tcPr/>
                </a:tc>
                <a:tc>
                  <a:txBody>
                    <a:bodyPr/>
                    <a:lstStyle/>
                    <a:p>
                      <a:r>
                        <a:rPr lang="en-GB" sz="1100" dirty="0"/>
                        <a:t>FPGA-free front-end working.</a:t>
                      </a:r>
                    </a:p>
                    <a:p>
                      <a:r>
                        <a:rPr lang="en-GB" sz="1100" dirty="0"/>
                        <a:t>Telescope prototype deployment successful.</a:t>
                      </a:r>
                    </a:p>
                  </a:txBody>
                  <a:tcPr/>
                </a:tc>
                <a:tc>
                  <a:txBody>
                    <a:bodyPr/>
                    <a:lstStyle/>
                    <a:p>
                      <a:r>
                        <a:rPr lang="en-GB" sz="1100" dirty="0"/>
                        <a:t>SoC processing and raw data access limited. ZCU102 not standard hardware.</a:t>
                      </a:r>
                    </a:p>
                    <a:p>
                      <a:r>
                        <a:rPr lang="en-GB" sz="1100" dirty="0"/>
                        <a:t>Ref. </a:t>
                      </a:r>
                      <a:r>
                        <a:rPr lang="en-GB" sz="1100" dirty="0">
                          <a:hlinkClick r:id="rId8"/>
                        </a:rPr>
                        <a:t>PS &amp; SPS BGI Review</a:t>
                      </a:r>
                      <a:endParaRPr lang="en-GB" sz="1100" dirty="0"/>
                    </a:p>
                  </a:txBody>
                  <a:tcPr/>
                </a:tc>
                <a:extLst>
                  <a:ext uri="{0D108BD9-81ED-4DB2-BD59-A6C34878D82A}">
                    <a16:rowId xmlns:a16="http://schemas.microsoft.com/office/drawing/2014/main" val="3991662189"/>
                  </a:ext>
                </a:extLst>
              </a:tr>
            </a:tbl>
          </a:graphicData>
        </a:graphic>
      </p:graphicFrame>
    </p:spTree>
    <p:extLst>
      <p:ext uri="{BB962C8B-B14F-4D97-AF65-F5344CB8AC3E}">
        <p14:creationId xmlns:p14="http://schemas.microsoft.com/office/powerpoint/2010/main" val="1800438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F88436-AA13-9D3D-2254-2AC93998BB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B202EC-4CD0-7D65-ABA7-63D29CD0F6D4}"/>
              </a:ext>
            </a:extLst>
          </p:cNvPr>
          <p:cNvSpPr>
            <a:spLocks noGrp="1"/>
          </p:cNvSpPr>
          <p:nvPr>
            <p:ph type="title"/>
          </p:nvPr>
        </p:nvSpPr>
        <p:spPr>
          <a:xfrm>
            <a:off x="457200" y="175120"/>
            <a:ext cx="8226854" cy="705332"/>
          </a:xfrm>
        </p:spPr>
        <p:txBody>
          <a:bodyPr>
            <a:noAutofit/>
          </a:bodyPr>
          <a:lstStyle/>
          <a:p>
            <a:r>
              <a:rPr lang="en-US" sz="2800" b="1" dirty="0"/>
              <a:t>BIPXL DAQ - Historical context</a:t>
            </a:r>
          </a:p>
        </p:txBody>
      </p:sp>
      <p:sp>
        <p:nvSpPr>
          <p:cNvPr id="4" name="Date Placeholder 3">
            <a:extLst>
              <a:ext uri="{FF2B5EF4-FFF2-40B4-BE49-F238E27FC236}">
                <a16:creationId xmlns:a16="http://schemas.microsoft.com/office/drawing/2014/main" id="{34EA2325-B322-B070-8516-F9D734490081}"/>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E4419065-8155-3667-B255-F0209860F1D0}"/>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DC299C78-BEBA-3A6E-8912-46AF3B375472}"/>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11</a:t>
            </a:fld>
            <a:endParaRPr lang="en-US" dirty="0"/>
          </a:p>
        </p:txBody>
      </p:sp>
      <p:graphicFrame>
        <p:nvGraphicFramePr>
          <p:cNvPr id="3" name="Table 2">
            <a:extLst>
              <a:ext uri="{FF2B5EF4-FFF2-40B4-BE49-F238E27FC236}">
                <a16:creationId xmlns:a16="http://schemas.microsoft.com/office/drawing/2014/main" id="{42B9C637-ABB9-FFD7-81A4-041D92924302}"/>
              </a:ext>
            </a:extLst>
          </p:cNvPr>
          <p:cNvGraphicFramePr>
            <a:graphicFrameLocks noGrp="1"/>
          </p:cNvGraphicFramePr>
          <p:nvPr>
            <p:extLst>
              <p:ext uri="{D42A27DB-BD31-4B8C-83A1-F6EECF244321}">
                <p14:modId xmlns:p14="http://schemas.microsoft.com/office/powerpoint/2010/main" val="125190947"/>
              </p:ext>
            </p:extLst>
          </p:nvPr>
        </p:nvGraphicFramePr>
        <p:xfrm>
          <a:off x="227226" y="797902"/>
          <a:ext cx="8686801" cy="3063240"/>
        </p:xfrm>
        <a:graphic>
          <a:graphicData uri="http://schemas.openxmlformats.org/drawingml/2006/table">
            <a:tbl>
              <a:tblPr firstRow="1" bandRow="1">
                <a:tableStyleId>{793D81CF-94F2-401A-BA57-92F5A7B2D0C5}</a:tableStyleId>
              </a:tblPr>
              <a:tblGrid>
                <a:gridCol w="703621">
                  <a:extLst>
                    <a:ext uri="{9D8B030D-6E8A-4147-A177-3AD203B41FA5}">
                      <a16:colId xmlns:a16="http://schemas.microsoft.com/office/drawing/2014/main" val="2448599681"/>
                    </a:ext>
                  </a:extLst>
                </a:gridCol>
                <a:gridCol w="840247">
                  <a:extLst>
                    <a:ext uri="{9D8B030D-6E8A-4147-A177-3AD203B41FA5}">
                      <a16:colId xmlns:a16="http://schemas.microsoft.com/office/drawing/2014/main" val="2136129189"/>
                    </a:ext>
                  </a:extLst>
                </a:gridCol>
                <a:gridCol w="1277449">
                  <a:extLst>
                    <a:ext uri="{9D8B030D-6E8A-4147-A177-3AD203B41FA5}">
                      <a16:colId xmlns:a16="http://schemas.microsoft.com/office/drawing/2014/main" val="1679446265"/>
                    </a:ext>
                  </a:extLst>
                </a:gridCol>
                <a:gridCol w="1277449">
                  <a:extLst>
                    <a:ext uri="{9D8B030D-6E8A-4147-A177-3AD203B41FA5}">
                      <a16:colId xmlns:a16="http://schemas.microsoft.com/office/drawing/2014/main" val="950903368"/>
                    </a:ext>
                  </a:extLst>
                </a:gridCol>
                <a:gridCol w="2020256">
                  <a:extLst>
                    <a:ext uri="{9D8B030D-6E8A-4147-A177-3AD203B41FA5}">
                      <a16:colId xmlns:a16="http://schemas.microsoft.com/office/drawing/2014/main" val="2219589860"/>
                    </a:ext>
                  </a:extLst>
                </a:gridCol>
                <a:gridCol w="2567779">
                  <a:extLst>
                    <a:ext uri="{9D8B030D-6E8A-4147-A177-3AD203B41FA5}">
                      <a16:colId xmlns:a16="http://schemas.microsoft.com/office/drawing/2014/main" val="44241186"/>
                    </a:ext>
                  </a:extLst>
                </a:gridCol>
              </a:tblGrid>
              <a:tr h="230798">
                <a:tc>
                  <a:txBody>
                    <a:bodyPr/>
                    <a:lstStyle/>
                    <a:p>
                      <a:pPr algn="ctr"/>
                      <a:r>
                        <a:rPr lang="en-GB" sz="1100" dirty="0"/>
                        <a:t>Version</a:t>
                      </a:r>
                    </a:p>
                  </a:txBody>
                  <a:tcPr/>
                </a:tc>
                <a:tc>
                  <a:txBody>
                    <a:bodyPr/>
                    <a:lstStyle/>
                    <a:p>
                      <a:pPr algn="ctr"/>
                      <a:r>
                        <a:rPr lang="en-GB" sz="1100" dirty="0"/>
                        <a:t>Deployed</a:t>
                      </a:r>
                    </a:p>
                  </a:txBody>
                  <a:tcPr/>
                </a:tc>
                <a:tc>
                  <a:txBody>
                    <a:bodyPr/>
                    <a:lstStyle/>
                    <a:p>
                      <a:pPr algn="ctr"/>
                      <a:r>
                        <a:rPr lang="en-GB" sz="1100" dirty="0"/>
                        <a:t>Front-End</a:t>
                      </a:r>
                    </a:p>
                  </a:txBody>
                  <a:tcPr/>
                </a:tc>
                <a:tc>
                  <a:txBody>
                    <a:bodyPr/>
                    <a:lstStyle/>
                    <a:p>
                      <a:pPr algn="ctr"/>
                      <a:r>
                        <a:rPr lang="en-GB" sz="1100" dirty="0"/>
                        <a:t>Back-End</a:t>
                      </a:r>
                    </a:p>
                  </a:txBody>
                  <a:tcPr/>
                </a:tc>
                <a:tc>
                  <a:txBody>
                    <a:bodyPr/>
                    <a:lstStyle/>
                    <a:p>
                      <a:r>
                        <a:rPr lang="en-GB" sz="1100" dirty="0"/>
                        <a:t>Achievements</a:t>
                      </a:r>
                    </a:p>
                  </a:txBody>
                  <a:tcPr/>
                </a:tc>
                <a:tc>
                  <a:txBody>
                    <a:bodyPr/>
                    <a:lstStyle/>
                    <a:p>
                      <a:r>
                        <a:rPr lang="en-GB" sz="1100" dirty="0"/>
                        <a:t>Main Limitations</a:t>
                      </a:r>
                    </a:p>
                  </a:txBody>
                  <a:tcPr/>
                </a:tc>
                <a:extLst>
                  <a:ext uri="{0D108BD9-81ED-4DB2-BD59-A6C34878D82A}">
                    <a16:rowId xmlns:a16="http://schemas.microsoft.com/office/drawing/2014/main" val="1237242401"/>
                  </a:ext>
                </a:extLst>
              </a:tr>
              <a:tr h="406058">
                <a:tc>
                  <a:txBody>
                    <a:bodyPr/>
                    <a:lstStyle/>
                    <a:p>
                      <a:pPr algn="ctr"/>
                      <a:r>
                        <a:rPr lang="en-GB" sz="1100" dirty="0"/>
                        <a:t>1</a:t>
                      </a:r>
                    </a:p>
                  </a:txBody>
                  <a:tcPr/>
                </a:tc>
                <a:tc>
                  <a:txBody>
                    <a:bodyPr/>
                    <a:lstStyle/>
                    <a:p>
                      <a:pPr algn="ctr"/>
                      <a:r>
                        <a:rPr lang="en-GB" sz="1100" dirty="0"/>
                        <a:t>2017/18</a:t>
                      </a:r>
                    </a:p>
                  </a:txBody>
                  <a:tcPr/>
                </a:tc>
                <a:tc>
                  <a:txBody>
                    <a:bodyPr/>
                    <a:lstStyle/>
                    <a:p>
                      <a:pPr algn="ctr"/>
                      <a:r>
                        <a:rPr lang="en-GB" sz="1100" dirty="0">
                          <a:hlinkClick r:id="rId2"/>
                        </a:rPr>
                        <a:t>GEFE</a:t>
                      </a:r>
                      <a:endParaRPr lang="en-GB" sz="1100" dirty="0"/>
                    </a:p>
                  </a:txBody>
                  <a:tcPr/>
                </a:tc>
                <a:tc>
                  <a:txBody>
                    <a:bodyPr/>
                    <a:lstStyle/>
                    <a:p>
                      <a:pPr algn="ctr"/>
                      <a:r>
                        <a:rPr lang="en-GB" sz="1100" dirty="0"/>
                        <a:t>VC707 (FPGA)</a:t>
                      </a:r>
                    </a:p>
                  </a:txBody>
                  <a:tcPr/>
                </a:tc>
                <a:tc>
                  <a:txBody>
                    <a:bodyPr/>
                    <a:lstStyle/>
                    <a:p>
                      <a:r>
                        <a:rPr lang="en-GB" sz="1100" dirty="0"/>
                        <a:t>First use of Timepix3 inside accelerator beam pipe.</a:t>
                      </a:r>
                    </a:p>
                    <a:p>
                      <a:r>
                        <a:rPr lang="en-GB" sz="1100" dirty="0"/>
                        <a:t>[</a:t>
                      </a:r>
                      <a:r>
                        <a:rPr lang="en-GB" sz="1100" dirty="0">
                          <a:hlinkClick r:id="rId3"/>
                        </a:rPr>
                        <a:t>MSc</a:t>
                      </a:r>
                      <a:r>
                        <a:rPr lang="en-GB" sz="1100" dirty="0"/>
                        <a:t>, </a:t>
                      </a:r>
                      <a:r>
                        <a:rPr lang="en-GB" sz="1100" dirty="0">
                          <a:hlinkClick r:id="rId4"/>
                        </a:rPr>
                        <a:t>PhD</a:t>
                      </a:r>
                      <a:r>
                        <a:rPr lang="en-GB" sz="1100" dirty="0"/>
                        <a:t>]</a:t>
                      </a:r>
                    </a:p>
                  </a:txBody>
                  <a:tcPr/>
                </a:tc>
                <a:tc>
                  <a:txBody>
                    <a:bodyPr/>
                    <a:lstStyle/>
                    <a:p>
                      <a:r>
                        <a:rPr lang="en-GB" sz="1100" dirty="0"/>
                        <a:t>Data rate out of the detectors limited to &lt; 3.2 Gbit/s.</a:t>
                      </a:r>
                    </a:p>
                  </a:txBody>
                  <a:tcPr/>
                </a:tc>
                <a:extLst>
                  <a:ext uri="{0D108BD9-81ED-4DB2-BD59-A6C34878D82A}">
                    <a16:rowId xmlns:a16="http://schemas.microsoft.com/office/drawing/2014/main" val="2781406052"/>
                  </a:ext>
                </a:extLst>
              </a:tr>
              <a:tr h="387350">
                <a:tc>
                  <a:txBody>
                    <a:bodyPr/>
                    <a:lstStyle/>
                    <a:p>
                      <a:pPr algn="ctr"/>
                      <a:r>
                        <a:rPr lang="en-GB" sz="1100" dirty="0"/>
                        <a:t>2</a:t>
                      </a:r>
                    </a:p>
                  </a:txBody>
                  <a:tcPr/>
                </a:tc>
                <a:tc>
                  <a:txBody>
                    <a:bodyPr/>
                    <a:lstStyle/>
                    <a:p>
                      <a:pPr algn="ctr"/>
                      <a:r>
                        <a:rPr lang="en-GB" sz="1100" dirty="0"/>
                        <a:t>2021</a:t>
                      </a:r>
                    </a:p>
                  </a:txBody>
                  <a:tcPr/>
                </a:tc>
                <a:tc>
                  <a:txBody>
                    <a:bodyPr/>
                    <a:lstStyle/>
                    <a:p>
                      <a:pPr algn="ctr"/>
                      <a:r>
                        <a:rPr lang="en-GB" sz="1100" dirty="0"/>
                        <a:t>Versatile Processing Board (FPGA)</a:t>
                      </a:r>
                    </a:p>
                  </a:txBody>
                  <a:tcPr/>
                </a:tc>
                <a:tc>
                  <a:txBody>
                    <a:bodyPr/>
                    <a:lstStyle/>
                    <a:p>
                      <a:pPr algn="ctr"/>
                      <a:r>
                        <a:rPr lang="en-GB" sz="1100" dirty="0"/>
                        <a:t>VC707 (FPGA)</a:t>
                      </a:r>
                    </a:p>
                  </a:txBody>
                  <a:tcPr/>
                </a:tc>
                <a:tc>
                  <a:txBody>
                    <a:bodyPr/>
                    <a:lstStyle/>
                    <a:p>
                      <a:r>
                        <a:rPr lang="en-GB" sz="1100" dirty="0"/>
                        <a:t>Integration with FESA using </a:t>
                      </a:r>
                      <a:r>
                        <a:rPr lang="en-GB" sz="1100" dirty="0" err="1"/>
                        <a:t>IPbus</a:t>
                      </a:r>
                      <a:r>
                        <a:rPr lang="en-GB" sz="1100" dirty="0"/>
                        <a:t>.</a:t>
                      </a:r>
                    </a:p>
                    <a:p>
                      <a:r>
                        <a:rPr lang="en-GB" sz="1100" dirty="0"/>
                        <a:t>[</a:t>
                      </a:r>
                      <a:r>
                        <a:rPr lang="en-GB" sz="1100" dirty="0">
                          <a:hlinkClick r:id="rId5"/>
                        </a:rPr>
                        <a:t>PhD</a:t>
                      </a:r>
                      <a:r>
                        <a:rPr lang="en-GB" sz="1100" dirty="0"/>
                        <a:t>]</a:t>
                      </a:r>
                    </a:p>
                  </a:txBody>
                  <a:tcPr/>
                </a:tc>
                <a:tc>
                  <a:txBody>
                    <a:bodyPr/>
                    <a:lstStyle/>
                    <a:p>
                      <a:r>
                        <a:rPr lang="en-GB" sz="1100" dirty="0"/>
                        <a:t>Limited pixel event processing in gateware.</a:t>
                      </a:r>
                    </a:p>
                  </a:txBody>
                  <a:tcPr/>
                </a:tc>
                <a:extLst>
                  <a:ext uri="{0D108BD9-81ED-4DB2-BD59-A6C34878D82A}">
                    <a16:rowId xmlns:a16="http://schemas.microsoft.com/office/drawing/2014/main" val="4012272924"/>
                  </a:ext>
                </a:extLst>
              </a:tr>
              <a:tr h="391160">
                <a:tc>
                  <a:txBody>
                    <a:bodyPr/>
                    <a:lstStyle/>
                    <a:p>
                      <a:pPr algn="ctr"/>
                      <a:r>
                        <a:rPr lang="en-GB" sz="1100" dirty="0"/>
                        <a:t>3</a:t>
                      </a:r>
                    </a:p>
                  </a:txBody>
                  <a:tcPr/>
                </a:tc>
                <a:tc>
                  <a:txBody>
                    <a:bodyPr/>
                    <a:lstStyle/>
                    <a:p>
                      <a:pPr algn="ctr"/>
                      <a:r>
                        <a:rPr lang="en-GB" sz="1100" dirty="0"/>
                        <a:t>2022</a:t>
                      </a:r>
                    </a:p>
                  </a:txBody>
                  <a:tcPr/>
                </a:tc>
                <a:tc>
                  <a:txBody>
                    <a:bodyPr/>
                    <a:lstStyle/>
                    <a:p>
                      <a:pPr algn="ctr"/>
                      <a:r>
                        <a:rPr lang="en-GB" sz="1100" dirty="0"/>
                        <a:t>Versatile Processing Board (FPGA)</a:t>
                      </a:r>
                    </a:p>
                  </a:txBody>
                  <a:tcPr/>
                </a:tc>
                <a:tc>
                  <a:txBody>
                    <a:bodyPr/>
                    <a:lstStyle/>
                    <a:p>
                      <a:pPr algn="ctr"/>
                      <a:r>
                        <a:rPr lang="en-GB" sz="1100" dirty="0"/>
                        <a:t>ZCU102 (SoC)</a:t>
                      </a:r>
                    </a:p>
                  </a:txBody>
                  <a:tcPr/>
                </a:tc>
                <a:tc>
                  <a:txBody>
                    <a:bodyPr/>
                    <a:lstStyle/>
                    <a:p>
                      <a:r>
                        <a:rPr lang="en-GB" sz="1100" dirty="0"/>
                        <a:t>Bunch-by-bunch and turn-by-turn measurements.</a:t>
                      </a:r>
                    </a:p>
                    <a:p>
                      <a:r>
                        <a:rPr lang="en-GB" sz="1100" dirty="0"/>
                        <a:t>[</a:t>
                      </a:r>
                      <a:r>
                        <a:rPr lang="en-GB" sz="1100" dirty="0">
                          <a:hlinkClick r:id="rId6"/>
                        </a:rPr>
                        <a:t>MSc</a:t>
                      </a:r>
                      <a:r>
                        <a:rPr lang="en-GB" sz="1100" dirty="0"/>
                        <a:t>]</a:t>
                      </a:r>
                    </a:p>
                  </a:txBody>
                  <a:tcPr/>
                </a:tc>
                <a:tc>
                  <a:txBody>
                    <a:bodyPr/>
                    <a:lstStyle/>
                    <a:p>
                      <a:r>
                        <a:rPr lang="en-GB" sz="1100" dirty="0"/>
                        <a:t>Front-End FPGA stability (radiation).</a:t>
                      </a:r>
                    </a:p>
                  </a:txBody>
                  <a:tcPr/>
                </a:tc>
                <a:extLst>
                  <a:ext uri="{0D108BD9-81ED-4DB2-BD59-A6C34878D82A}">
                    <a16:rowId xmlns:a16="http://schemas.microsoft.com/office/drawing/2014/main" val="2326321590"/>
                  </a:ext>
                </a:extLst>
              </a:tr>
              <a:tr h="0">
                <a:tc>
                  <a:txBody>
                    <a:bodyPr/>
                    <a:lstStyle/>
                    <a:p>
                      <a:pPr algn="ctr"/>
                      <a:r>
                        <a:rPr lang="en-GB" sz="1100" b="0" dirty="0"/>
                        <a:t>4</a:t>
                      </a:r>
                    </a:p>
                  </a:txBody>
                  <a:tcPr/>
                </a:tc>
                <a:tc>
                  <a:txBody>
                    <a:bodyPr/>
                    <a:lstStyle/>
                    <a:p>
                      <a:pPr algn="ctr"/>
                      <a:r>
                        <a:rPr lang="en-GB" sz="1100" dirty="0"/>
                        <a:t>2023</a:t>
                      </a:r>
                    </a:p>
                  </a:txBody>
                  <a:tcPr/>
                </a:tc>
                <a:tc>
                  <a:txBody>
                    <a:bodyPr/>
                    <a:lstStyle/>
                    <a:p>
                      <a:pPr algn="ctr"/>
                      <a:r>
                        <a:rPr lang="en-GB" sz="1100" dirty="0">
                          <a:hlinkClick r:id="rId7"/>
                        </a:rPr>
                        <a:t>GBTx</a:t>
                      </a:r>
                      <a:endParaRPr lang="en-GB" sz="1100" dirty="0"/>
                    </a:p>
                  </a:txBody>
                  <a:tcPr/>
                </a:tc>
                <a:tc>
                  <a:txBody>
                    <a:bodyPr/>
                    <a:lstStyle/>
                    <a:p>
                      <a:pPr algn="ctr"/>
                      <a:r>
                        <a:rPr lang="en-GB" sz="1100" dirty="0"/>
                        <a:t>ZCU102 (SoC)</a:t>
                      </a:r>
                    </a:p>
                  </a:txBody>
                  <a:tcPr/>
                </a:tc>
                <a:tc>
                  <a:txBody>
                    <a:bodyPr/>
                    <a:lstStyle/>
                    <a:p>
                      <a:r>
                        <a:rPr lang="en-GB" sz="1100" dirty="0"/>
                        <a:t>FPGA-free front-end working.</a:t>
                      </a:r>
                    </a:p>
                    <a:p>
                      <a:r>
                        <a:rPr lang="en-GB" sz="1100" dirty="0"/>
                        <a:t>Telescope prototype deployment successful.</a:t>
                      </a:r>
                    </a:p>
                  </a:txBody>
                  <a:tcPr/>
                </a:tc>
                <a:tc>
                  <a:txBody>
                    <a:bodyPr/>
                    <a:lstStyle/>
                    <a:p>
                      <a:r>
                        <a:rPr lang="en-GB" sz="1100" dirty="0"/>
                        <a:t>SoC processing and raw data access limited. ZCU102 not standard hardware.</a:t>
                      </a:r>
                    </a:p>
                    <a:p>
                      <a:r>
                        <a:rPr lang="en-GB" sz="1100" dirty="0"/>
                        <a:t>Ref. </a:t>
                      </a:r>
                      <a:r>
                        <a:rPr lang="en-GB" sz="1100" dirty="0">
                          <a:hlinkClick r:id="rId8"/>
                        </a:rPr>
                        <a:t>PS &amp; SPS BGI Review</a:t>
                      </a:r>
                      <a:endParaRPr lang="en-GB" sz="1100" dirty="0"/>
                    </a:p>
                  </a:txBody>
                  <a:tcPr/>
                </a:tc>
                <a:extLst>
                  <a:ext uri="{0D108BD9-81ED-4DB2-BD59-A6C34878D82A}">
                    <a16:rowId xmlns:a16="http://schemas.microsoft.com/office/drawing/2014/main" val="3991662189"/>
                  </a:ext>
                </a:extLst>
              </a:tr>
              <a:tr h="0">
                <a:tc>
                  <a:txBody>
                    <a:bodyPr/>
                    <a:lstStyle/>
                    <a:p>
                      <a:pPr algn="ctr"/>
                      <a:r>
                        <a:rPr lang="en-GB" sz="1100" b="1" dirty="0"/>
                        <a:t>5.1</a:t>
                      </a:r>
                    </a:p>
                  </a:txBody>
                  <a:tcPr/>
                </a:tc>
                <a:tc>
                  <a:txBody>
                    <a:bodyPr/>
                    <a:lstStyle/>
                    <a:p>
                      <a:pPr algn="ctr"/>
                      <a:r>
                        <a:rPr lang="en-GB" sz="1100" b="1" dirty="0"/>
                        <a:t>2025 Q4</a:t>
                      </a:r>
                    </a:p>
                  </a:txBody>
                  <a:tcPr/>
                </a:tc>
                <a:tc>
                  <a:txBody>
                    <a:bodyPr/>
                    <a:lstStyle/>
                    <a:p>
                      <a:pPr algn="ctr"/>
                      <a:r>
                        <a:rPr lang="en-GB" sz="1100" b="1" dirty="0"/>
                        <a:t>GBTx</a:t>
                      </a:r>
                    </a:p>
                  </a:txBody>
                  <a:tcPr/>
                </a:tc>
                <a:tc>
                  <a:txBody>
                    <a:bodyPr/>
                    <a:lstStyle/>
                    <a:p>
                      <a:pPr algn="ctr"/>
                      <a:r>
                        <a:rPr lang="en-GB" sz="1100" b="1" dirty="0"/>
                        <a:t>ZCU102 + PCIe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t>TBD: PCIe-based DAQ.</a:t>
                      </a:r>
                    </a:p>
                  </a:txBody>
                  <a:tcPr/>
                </a:tc>
                <a:tc>
                  <a:txBody>
                    <a:bodyPr/>
                    <a:lstStyle/>
                    <a:p>
                      <a:r>
                        <a:rPr lang="en-GB" sz="1100" b="1" i="0" dirty="0"/>
                        <a:t>ZCU102 not standard hardware.</a:t>
                      </a:r>
                    </a:p>
                  </a:txBody>
                  <a:tcPr/>
                </a:tc>
                <a:extLst>
                  <a:ext uri="{0D108BD9-81ED-4DB2-BD59-A6C34878D82A}">
                    <a16:rowId xmlns:a16="http://schemas.microsoft.com/office/drawing/2014/main" val="2368123291"/>
                  </a:ext>
                </a:extLst>
              </a:tr>
            </a:tbl>
          </a:graphicData>
        </a:graphic>
      </p:graphicFrame>
    </p:spTree>
    <p:extLst>
      <p:ext uri="{BB962C8B-B14F-4D97-AF65-F5344CB8AC3E}">
        <p14:creationId xmlns:p14="http://schemas.microsoft.com/office/powerpoint/2010/main" val="4167049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C3B4A-DC45-BBDD-79F2-4922977173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2CD863-BB2B-3D6C-D8F2-C0E6DCE5477C}"/>
              </a:ext>
            </a:extLst>
          </p:cNvPr>
          <p:cNvSpPr>
            <a:spLocks noGrp="1"/>
          </p:cNvSpPr>
          <p:nvPr>
            <p:ph type="title"/>
          </p:nvPr>
        </p:nvSpPr>
        <p:spPr>
          <a:xfrm>
            <a:off x="457200" y="175120"/>
            <a:ext cx="8226854" cy="705332"/>
          </a:xfrm>
        </p:spPr>
        <p:txBody>
          <a:bodyPr>
            <a:noAutofit/>
          </a:bodyPr>
          <a:lstStyle/>
          <a:p>
            <a:r>
              <a:rPr lang="en-US" sz="2800" b="1" dirty="0"/>
              <a:t>BIPXL DAQ - Historical context</a:t>
            </a:r>
          </a:p>
        </p:txBody>
      </p:sp>
      <p:sp>
        <p:nvSpPr>
          <p:cNvPr id="4" name="Date Placeholder 3">
            <a:extLst>
              <a:ext uri="{FF2B5EF4-FFF2-40B4-BE49-F238E27FC236}">
                <a16:creationId xmlns:a16="http://schemas.microsoft.com/office/drawing/2014/main" id="{7199F6D5-DBEA-3451-626C-718841ADE039}"/>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B77E69BF-5BBE-A6BA-379A-E8DBF2E9EC8A}"/>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5083D292-F975-7926-82F3-3C979B73E7FE}"/>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12</a:t>
            </a:fld>
            <a:endParaRPr lang="en-US" dirty="0"/>
          </a:p>
        </p:txBody>
      </p:sp>
      <p:graphicFrame>
        <p:nvGraphicFramePr>
          <p:cNvPr id="3" name="Table 2">
            <a:extLst>
              <a:ext uri="{FF2B5EF4-FFF2-40B4-BE49-F238E27FC236}">
                <a16:creationId xmlns:a16="http://schemas.microsoft.com/office/drawing/2014/main" id="{CC90BF3F-4E6C-79B4-9412-D17051003A22}"/>
              </a:ext>
            </a:extLst>
          </p:cNvPr>
          <p:cNvGraphicFramePr>
            <a:graphicFrameLocks noGrp="1"/>
          </p:cNvGraphicFramePr>
          <p:nvPr>
            <p:extLst>
              <p:ext uri="{D42A27DB-BD31-4B8C-83A1-F6EECF244321}">
                <p14:modId xmlns:p14="http://schemas.microsoft.com/office/powerpoint/2010/main" val="3528035415"/>
              </p:ext>
            </p:extLst>
          </p:nvPr>
        </p:nvGraphicFramePr>
        <p:xfrm>
          <a:off x="227226" y="797902"/>
          <a:ext cx="8686801" cy="3657600"/>
        </p:xfrm>
        <a:graphic>
          <a:graphicData uri="http://schemas.openxmlformats.org/drawingml/2006/table">
            <a:tbl>
              <a:tblPr firstRow="1" bandRow="1">
                <a:tableStyleId>{793D81CF-94F2-401A-BA57-92F5A7B2D0C5}</a:tableStyleId>
              </a:tblPr>
              <a:tblGrid>
                <a:gridCol w="703621">
                  <a:extLst>
                    <a:ext uri="{9D8B030D-6E8A-4147-A177-3AD203B41FA5}">
                      <a16:colId xmlns:a16="http://schemas.microsoft.com/office/drawing/2014/main" val="2448599681"/>
                    </a:ext>
                  </a:extLst>
                </a:gridCol>
                <a:gridCol w="840247">
                  <a:extLst>
                    <a:ext uri="{9D8B030D-6E8A-4147-A177-3AD203B41FA5}">
                      <a16:colId xmlns:a16="http://schemas.microsoft.com/office/drawing/2014/main" val="2136129189"/>
                    </a:ext>
                  </a:extLst>
                </a:gridCol>
                <a:gridCol w="1277449">
                  <a:extLst>
                    <a:ext uri="{9D8B030D-6E8A-4147-A177-3AD203B41FA5}">
                      <a16:colId xmlns:a16="http://schemas.microsoft.com/office/drawing/2014/main" val="1679446265"/>
                    </a:ext>
                  </a:extLst>
                </a:gridCol>
                <a:gridCol w="1277449">
                  <a:extLst>
                    <a:ext uri="{9D8B030D-6E8A-4147-A177-3AD203B41FA5}">
                      <a16:colId xmlns:a16="http://schemas.microsoft.com/office/drawing/2014/main" val="950903368"/>
                    </a:ext>
                  </a:extLst>
                </a:gridCol>
                <a:gridCol w="2020256">
                  <a:extLst>
                    <a:ext uri="{9D8B030D-6E8A-4147-A177-3AD203B41FA5}">
                      <a16:colId xmlns:a16="http://schemas.microsoft.com/office/drawing/2014/main" val="2219589860"/>
                    </a:ext>
                  </a:extLst>
                </a:gridCol>
                <a:gridCol w="2567779">
                  <a:extLst>
                    <a:ext uri="{9D8B030D-6E8A-4147-A177-3AD203B41FA5}">
                      <a16:colId xmlns:a16="http://schemas.microsoft.com/office/drawing/2014/main" val="44241186"/>
                    </a:ext>
                  </a:extLst>
                </a:gridCol>
              </a:tblGrid>
              <a:tr h="230798">
                <a:tc>
                  <a:txBody>
                    <a:bodyPr/>
                    <a:lstStyle/>
                    <a:p>
                      <a:pPr algn="ctr"/>
                      <a:r>
                        <a:rPr lang="en-GB" sz="1100" dirty="0"/>
                        <a:t>Version</a:t>
                      </a:r>
                    </a:p>
                  </a:txBody>
                  <a:tcPr/>
                </a:tc>
                <a:tc>
                  <a:txBody>
                    <a:bodyPr/>
                    <a:lstStyle/>
                    <a:p>
                      <a:pPr algn="ctr"/>
                      <a:r>
                        <a:rPr lang="en-GB" sz="1100" dirty="0"/>
                        <a:t>Deployed</a:t>
                      </a:r>
                    </a:p>
                  </a:txBody>
                  <a:tcPr/>
                </a:tc>
                <a:tc>
                  <a:txBody>
                    <a:bodyPr/>
                    <a:lstStyle/>
                    <a:p>
                      <a:pPr algn="ctr"/>
                      <a:r>
                        <a:rPr lang="en-GB" sz="1100" dirty="0"/>
                        <a:t>Front-End</a:t>
                      </a:r>
                    </a:p>
                  </a:txBody>
                  <a:tcPr/>
                </a:tc>
                <a:tc>
                  <a:txBody>
                    <a:bodyPr/>
                    <a:lstStyle/>
                    <a:p>
                      <a:pPr algn="ctr"/>
                      <a:r>
                        <a:rPr lang="en-GB" sz="1100" dirty="0"/>
                        <a:t>Back-End</a:t>
                      </a:r>
                    </a:p>
                  </a:txBody>
                  <a:tcPr/>
                </a:tc>
                <a:tc>
                  <a:txBody>
                    <a:bodyPr/>
                    <a:lstStyle/>
                    <a:p>
                      <a:r>
                        <a:rPr lang="en-GB" sz="1100" dirty="0"/>
                        <a:t>Achievements</a:t>
                      </a:r>
                    </a:p>
                  </a:txBody>
                  <a:tcPr/>
                </a:tc>
                <a:tc>
                  <a:txBody>
                    <a:bodyPr/>
                    <a:lstStyle/>
                    <a:p>
                      <a:r>
                        <a:rPr lang="en-GB" sz="1100" dirty="0"/>
                        <a:t>Main Limitations</a:t>
                      </a:r>
                    </a:p>
                  </a:txBody>
                  <a:tcPr/>
                </a:tc>
                <a:extLst>
                  <a:ext uri="{0D108BD9-81ED-4DB2-BD59-A6C34878D82A}">
                    <a16:rowId xmlns:a16="http://schemas.microsoft.com/office/drawing/2014/main" val="1237242401"/>
                  </a:ext>
                </a:extLst>
              </a:tr>
              <a:tr h="406058">
                <a:tc>
                  <a:txBody>
                    <a:bodyPr/>
                    <a:lstStyle/>
                    <a:p>
                      <a:pPr algn="ctr"/>
                      <a:r>
                        <a:rPr lang="en-GB" sz="1100" dirty="0"/>
                        <a:t>1</a:t>
                      </a:r>
                    </a:p>
                  </a:txBody>
                  <a:tcPr/>
                </a:tc>
                <a:tc>
                  <a:txBody>
                    <a:bodyPr/>
                    <a:lstStyle/>
                    <a:p>
                      <a:pPr algn="ctr"/>
                      <a:r>
                        <a:rPr lang="en-GB" sz="1100" dirty="0"/>
                        <a:t>2017/18</a:t>
                      </a:r>
                    </a:p>
                  </a:txBody>
                  <a:tcPr/>
                </a:tc>
                <a:tc>
                  <a:txBody>
                    <a:bodyPr/>
                    <a:lstStyle/>
                    <a:p>
                      <a:pPr algn="ctr"/>
                      <a:r>
                        <a:rPr lang="en-GB" sz="1100" dirty="0">
                          <a:hlinkClick r:id="rId2"/>
                        </a:rPr>
                        <a:t>GEFE</a:t>
                      </a:r>
                      <a:endParaRPr lang="en-GB" sz="1100" dirty="0"/>
                    </a:p>
                  </a:txBody>
                  <a:tcPr/>
                </a:tc>
                <a:tc>
                  <a:txBody>
                    <a:bodyPr/>
                    <a:lstStyle/>
                    <a:p>
                      <a:pPr algn="ctr"/>
                      <a:r>
                        <a:rPr lang="en-GB" sz="1100" dirty="0"/>
                        <a:t>VC707 (FPGA)</a:t>
                      </a:r>
                    </a:p>
                  </a:txBody>
                  <a:tcPr/>
                </a:tc>
                <a:tc>
                  <a:txBody>
                    <a:bodyPr/>
                    <a:lstStyle/>
                    <a:p>
                      <a:r>
                        <a:rPr lang="en-GB" sz="1100" dirty="0"/>
                        <a:t>First use of Timepix3 inside accelerator beam pipe.</a:t>
                      </a:r>
                    </a:p>
                    <a:p>
                      <a:r>
                        <a:rPr lang="en-GB" sz="1100" dirty="0"/>
                        <a:t>[</a:t>
                      </a:r>
                      <a:r>
                        <a:rPr lang="en-GB" sz="1100" dirty="0">
                          <a:hlinkClick r:id="rId3"/>
                        </a:rPr>
                        <a:t>MSc</a:t>
                      </a:r>
                      <a:r>
                        <a:rPr lang="en-GB" sz="1100" dirty="0"/>
                        <a:t>, </a:t>
                      </a:r>
                      <a:r>
                        <a:rPr lang="en-GB" sz="1100" dirty="0">
                          <a:hlinkClick r:id="rId4"/>
                        </a:rPr>
                        <a:t>PhD</a:t>
                      </a:r>
                      <a:r>
                        <a:rPr lang="en-GB" sz="1100" dirty="0"/>
                        <a:t>]</a:t>
                      </a:r>
                    </a:p>
                  </a:txBody>
                  <a:tcPr/>
                </a:tc>
                <a:tc>
                  <a:txBody>
                    <a:bodyPr/>
                    <a:lstStyle/>
                    <a:p>
                      <a:r>
                        <a:rPr lang="en-GB" sz="1100" dirty="0"/>
                        <a:t>Data rate out of the detectors limited to &lt; 3.2 Gbit/s.</a:t>
                      </a:r>
                    </a:p>
                  </a:txBody>
                  <a:tcPr/>
                </a:tc>
                <a:extLst>
                  <a:ext uri="{0D108BD9-81ED-4DB2-BD59-A6C34878D82A}">
                    <a16:rowId xmlns:a16="http://schemas.microsoft.com/office/drawing/2014/main" val="2781406052"/>
                  </a:ext>
                </a:extLst>
              </a:tr>
              <a:tr h="387350">
                <a:tc>
                  <a:txBody>
                    <a:bodyPr/>
                    <a:lstStyle/>
                    <a:p>
                      <a:pPr algn="ctr"/>
                      <a:r>
                        <a:rPr lang="en-GB" sz="1100" dirty="0"/>
                        <a:t>2</a:t>
                      </a:r>
                    </a:p>
                  </a:txBody>
                  <a:tcPr/>
                </a:tc>
                <a:tc>
                  <a:txBody>
                    <a:bodyPr/>
                    <a:lstStyle/>
                    <a:p>
                      <a:pPr algn="ctr"/>
                      <a:r>
                        <a:rPr lang="en-GB" sz="1100" dirty="0"/>
                        <a:t>2021</a:t>
                      </a:r>
                    </a:p>
                  </a:txBody>
                  <a:tcPr/>
                </a:tc>
                <a:tc>
                  <a:txBody>
                    <a:bodyPr/>
                    <a:lstStyle/>
                    <a:p>
                      <a:pPr algn="ctr"/>
                      <a:r>
                        <a:rPr lang="en-GB" sz="1100" dirty="0"/>
                        <a:t>Versatile Processing Board (FPGA)</a:t>
                      </a:r>
                    </a:p>
                  </a:txBody>
                  <a:tcPr/>
                </a:tc>
                <a:tc>
                  <a:txBody>
                    <a:bodyPr/>
                    <a:lstStyle/>
                    <a:p>
                      <a:pPr algn="ctr"/>
                      <a:r>
                        <a:rPr lang="en-GB" sz="1100" dirty="0"/>
                        <a:t>VC707 (FPGA)</a:t>
                      </a:r>
                    </a:p>
                  </a:txBody>
                  <a:tcPr/>
                </a:tc>
                <a:tc>
                  <a:txBody>
                    <a:bodyPr/>
                    <a:lstStyle/>
                    <a:p>
                      <a:r>
                        <a:rPr lang="en-GB" sz="1100" dirty="0"/>
                        <a:t>Integration with FESA using </a:t>
                      </a:r>
                      <a:r>
                        <a:rPr lang="en-GB" sz="1100" dirty="0" err="1"/>
                        <a:t>IPbus</a:t>
                      </a:r>
                      <a:r>
                        <a:rPr lang="en-GB" sz="1100" dirty="0"/>
                        <a:t>.</a:t>
                      </a:r>
                    </a:p>
                    <a:p>
                      <a:r>
                        <a:rPr lang="en-GB" sz="1100" dirty="0"/>
                        <a:t>[</a:t>
                      </a:r>
                      <a:r>
                        <a:rPr lang="en-GB" sz="1100" dirty="0">
                          <a:hlinkClick r:id="rId5"/>
                        </a:rPr>
                        <a:t>PhD</a:t>
                      </a:r>
                      <a:r>
                        <a:rPr lang="en-GB" sz="1100" dirty="0"/>
                        <a:t>]</a:t>
                      </a:r>
                    </a:p>
                  </a:txBody>
                  <a:tcPr/>
                </a:tc>
                <a:tc>
                  <a:txBody>
                    <a:bodyPr/>
                    <a:lstStyle/>
                    <a:p>
                      <a:r>
                        <a:rPr lang="en-GB" sz="1100" dirty="0"/>
                        <a:t>Limited pixel event processing in gateware.</a:t>
                      </a:r>
                    </a:p>
                  </a:txBody>
                  <a:tcPr/>
                </a:tc>
                <a:extLst>
                  <a:ext uri="{0D108BD9-81ED-4DB2-BD59-A6C34878D82A}">
                    <a16:rowId xmlns:a16="http://schemas.microsoft.com/office/drawing/2014/main" val="4012272924"/>
                  </a:ext>
                </a:extLst>
              </a:tr>
              <a:tr h="391160">
                <a:tc>
                  <a:txBody>
                    <a:bodyPr/>
                    <a:lstStyle/>
                    <a:p>
                      <a:pPr algn="ctr"/>
                      <a:r>
                        <a:rPr lang="en-GB" sz="1100" dirty="0"/>
                        <a:t>3</a:t>
                      </a:r>
                    </a:p>
                  </a:txBody>
                  <a:tcPr/>
                </a:tc>
                <a:tc>
                  <a:txBody>
                    <a:bodyPr/>
                    <a:lstStyle/>
                    <a:p>
                      <a:pPr algn="ctr"/>
                      <a:r>
                        <a:rPr lang="en-GB" sz="1100" dirty="0"/>
                        <a:t>2022</a:t>
                      </a:r>
                    </a:p>
                  </a:txBody>
                  <a:tcPr/>
                </a:tc>
                <a:tc>
                  <a:txBody>
                    <a:bodyPr/>
                    <a:lstStyle/>
                    <a:p>
                      <a:pPr algn="ctr"/>
                      <a:r>
                        <a:rPr lang="en-GB" sz="1100" dirty="0"/>
                        <a:t>Versatile Processing Board (FPGA)</a:t>
                      </a:r>
                    </a:p>
                  </a:txBody>
                  <a:tcPr/>
                </a:tc>
                <a:tc>
                  <a:txBody>
                    <a:bodyPr/>
                    <a:lstStyle/>
                    <a:p>
                      <a:pPr algn="ctr"/>
                      <a:r>
                        <a:rPr lang="en-GB" sz="1100" dirty="0"/>
                        <a:t>ZCU102 (SoC)</a:t>
                      </a:r>
                    </a:p>
                  </a:txBody>
                  <a:tcPr/>
                </a:tc>
                <a:tc>
                  <a:txBody>
                    <a:bodyPr/>
                    <a:lstStyle/>
                    <a:p>
                      <a:r>
                        <a:rPr lang="en-GB" sz="1100" dirty="0"/>
                        <a:t>Bunch-by-bunch and turn-by-turn measurements.</a:t>
                      </a:r>
                    </a:p>
                    <a:p>
                      <a:r>
                        <a:rPr lang="en-GB" sz="1100" dirty="0"/>
                        <a:t>[</a:t>
                      </a:r>
                      <a:r>
                        <a:rPr lang="en-GB" sz="1100" dirty="0">
                          <a:hlinkClick r:id="rId6"/>
                        </a:rPr>
                        <a:t>MSc</a:t>
                      </a:r>
                      <a:r>
                        <a:rPr lang="en-GB" sz="1100" dirty="0"/>
                        <a:t>]</a:t>
                      </a:r>
                    </a:p>
                  </a:txBody>
                  <a:tcPr/>
                </a:tc>
                <a:tc>
                  <a:txBody>
                    <a:bodyPr/>
                    <a:lstStyle/>
                    <a:p>
                      <a:r>
                        <a:rPr lang="en-GB" sz="1100" dirty="0"/>
                        <a:t>Front-End FPGA stability (radiation).</a:t>
                      </a:r>
                    </a:p>
                  </a:txBody>
                  <a:tcPr/>
                </a:tc>
                <a:extLst>
                  <a:ext uri="{0D108BD9-81ED-4DB2-BD59-A6C34878D82A}">
                    <a16:rowId xmlns:a16="http://schemas.microsoft.com/office/drawing/2014/main" val="2326321590"/>
                  </a:ext>
                </a:extLst>
              </a:tr>
              <a:tr h="0">
                <a:tc>
                  <a:txBody>
                    <a:bodyPr/>
                    <a:lstStyle/>
                    <a:p>
                      <a:pPr algn="ctr"/>
                      <a:r>
                        <a:rPr lang="en-GB" sz="1100" b="0" dirty="0"/>
                        <a:t>4</a:t>
                      </a:r>
                    </a:p>
                  </a:txBody>
                  <a:tcPr/>
                </a:tc>
                <a:tc>
                  <a:txBody>
                    <a:bodyPr/>
                    <a:lstStyle/>
                    <a:p>
                      <a:pPr algn="ctr"/>
                      <a:r>
                        <a:rPr lang="en-GB" sz="1100" dirty="0"/>
                        <a:t>2023</a:t>
                      </a:r>
                    </a:p>
                  </a:txBody>
                  <a:tcPr/>
                </a:tc>
                <a:tc>
                  <a:txBody>
                    <a:bodyPr/>
                    <a:lstStyle/>
                    <a:p>
                      <a:pPr algn="ctr"/>
                      <a:r>
                        <a:rPr lang="en-GB" sz="1100" dirty="0">
                          <a:hlinkClick r:id="rId7"/>
                        </a:rPr>
                        <a:t>GBTx</a:t>
                      </a:r>
                      <a:endParaRPr lang="en-GB" sz="1100" dirty="0"/>
                    </a:p>
                  </a:txBody>
                  <a:tcPr/>
                </a:tc>
                <a:tc>
                  <a:txBody>
                    <a:bodyPr/>
                    <a:lstStyle/>
                    <a:p>
                      <a:pPr algn="ctr"/>
                      <a:r>
                        <a:rPr lang="en-GB" sz="1100" dirty="0"/>
                        <a:t>ZCU102 (SoC)</a:t>
                      </a:r>
                    </a:p>
                  </a:txBody>
                  <a:tcPr/>
                </a:tc>
                <a:tc>
                  <a:txBody>
                    <a:bodyPr/>
                    <a:lstStyle/>
                    <a:p>
                      <a:r>
                        <a:rPr lang="en-GB" sz="1100" dirty="0"/>
                        <a:t>FPGA-free front-end working.</a:t>
                      </a:r>
                    </a:p>
                    <a:p>
                      <a:r>
                        <a:rPr lang="en-GB" sz="1100" dirty="0"/>
                        <a:t>Telescope prototype deployment successful.</a:t>
                      </a:r>
                    </a:p>
                  </a:txBody>
                  <a:tcPr/>
                </a:tc>
                <a:tc>
                  <a:txBody>
                    <a:bodyPr/>
                    <a:lstStyle/>
                    <a:p>
                      <a:r>
                        <a:rPr lang="en-GB" sz="1100" dirty="0"/>
                        <a:t>SoC processing and raw data access limited. ZCU102 not standard hardware.</a:t>
                      </a:r>
                    </a:p>
                    <a:p>
                      <a:r>
                        <a:rPr lang="en-GB" sz="1100" dirty="0"/>
                        <a:t>Ref. </a:t>
                      </a:r>
                      <a:r>
                        <a:rPr lang="en-GB" sz="1100" dirty="0">
                          <a:hlinkClick r:id="rId8"/>
                        </a:rPr>
                        <a:t>PS &amp; SPS BGI Review</a:t>
                      </a:r>
                      <a:endParaRPr lang="en-GB" sz="1100" dirty="0"/>
                    </a:p>
                  </a:txBody>
                  <a:tcPr/>
                </a:tc>
                <a:extLst>
                  <a:ext uri="{0D108BD9-81ED-4DB2-BD59-A6C34878D82A}">
                    <a16:rowId xmlns:a16="http://schemas.microsoft.com/office/drawing/2014/main" val="3991662189"/>
                  </a:ext>
                </a:extLst>
              </a:tr>
              <a:tr h="0">
                <a:tc>
                  <a:txBody>
                    <a:bodyPr/>
                    <a:lstStyle/>
                    <a:p>
                      <a:pPr algn="ctr"/>
                      <a:r>
                        <a:rPr lang="en-GB" sz="1100" b="1" dirty="0"/>
                        <a:t>5.1</a:t>
                      </a:r>
                    </a:p>
                  </a:txBody>
                  <a:tcPr/>
                </a:tc>
                <a:tc>
                  <a:txBody>
                    <a:bodyPr/>
                    <a:lstStyle/>
                    <a:p>
                      <a:pPr algn="ctr"/>
                      <a:r>
                        <a:rPr lang="en-GB" sz="1100" b="1" dirty="0"/>
                        <a:t>2025 Q4</a:t>
                      </a:r>
                    </a:p>
                  </a:txBody>
                  <a:tcPr/>
                </a:tc>
                <a:tc>
                  <a:txBody>
                    <a:bodyPr/>
                    <a:lstStyle/>
                    <a:p>
                      <a:pPr algn="ctr"/>
                      <a:r>
                        <a:rPr lang="en-GB" sz="1100" b="1" dirty="0"/>
                        <a:t>GBTx</a:t>
                      </a:r>
                    </a:p>
                  </a:txBody>
                  <a:tcPr/>
                </a:tc>
                <a:tc>
                  <a:txBody>
                    <a:bodyPr/>
                    <a:lstStyle/>
                    <a:p>
                      <a:pPr algn="ctr"/>
                      <a:r>
                        <a:rPr lang="en-GB" sz="1100" b="1" dirty="0"/>
                        <a:t>ZCU102 + PCIe</a:t>
                      </a:r>
                    </a:p>
                  </a:txBody>
                  <a:tcPr/>
                </a:tc>
                <a:tc>
                  <a:txBody>
                    <a:bodyPr/>
                    <a:lstStyle/>
                    <a:p>
                      <a:r>
                        <a:rPr lang="en-GB" sz="1100" b="1" dirty="0"/>
                        <a:t>TBD: PCIe-based DAQ.</a:t>
                      </a:r>
                    </a:p>
                  </a:txBody>
                  <a:tcPr/>
                </a:tc>
                <a:tc>
                  <a:txBody>
                    <a:bodyPr/>
                    <a:lstStyle/>
                    <a:p>
                      <a:r>
                        <a:rPr lang="en-GB" sz="1100" b="1" i="0" dirty="0"/>
                        <a:t>ZCU102 not standard hardware.</a:t>
                      </a:r>
                    </a:p>
                  </a:txBody>
                  <a:tcPr/>
                </a:tc>
                <a:extLst>
                  <a:ext uri="{0D108BD9-81ED-4DB2-BD59-A6C34878D82A}">
                    <a16:rowId xmlns:a16="http://schemas.microsoft.com/office/drawing/2014/main" val="2368123291"/>
                  </a:ext>
                </a:extLst>
              </a:tr>
              <a:tr h="0">
                <a:tc>
                  <a:txBody>
                    <a:bodyPr/>
                    <a:lstStyle/>
                    <a:p>
                      <a:pPr algn="ctr"/>
                      <a:r>
                        <a:rPr lang="en-GB" sz="1100" b="1" dirty="0"/>
                        <a:t>5.2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t>&lt; 2026 Q4</a:t>
                      </a:r>
                    </a:p>
                  </a:txBody>
                  <a:tcPr/>
                </a:tc>
                <a:tc>
                  <a:txBody>
                    <a:bodyPr/>
                    <a:lstStyle/>
                    <a:p>
                      <a:pPr algn="ctr"/>
                      <a:r>
                        <a:rPr lang="en-GB" sz="1100" b="1" dirty="0"/>
                        <a:t>GBTx + </a:t>
                      </a:r>
                      <a:r>
                        <a:rPr lang="en-GB" sz="1100" b="1" dirty="0" err="1"/>
                        <a:t>lpGBT</a:t>
                      </a:r>
                      <a:endParaRPr lang="en-GB" sz="11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t>ATS-</a:t>
                      </a:r>
                      <a:r>
                        <a:rPr lang="en-GB" sz="1100" b="1" dirty="0" err="1"/>
                        <a:t>SoM</a:t>
                      </a:r>
                      <a:r>
                        <a:rPr lang="en-GB" sz="1100" b="1" dirty="0"/>
                        <a:t> + PCIe</a:t>
                      </a:r>
                    </a:p>
                  </a:txBody>
                  <a:tcPr/>
                </a:tc>
                <a:tc>
                  <a:txBody>
                    <a:bodyPr/>
                    <a:lstStyle/>
                    <a:p>
                      <a:r>
                        <a:rPr lang="en-GB" sz="1100" b="1" dirty="0"/>
                        <a:t>TBD: Operational use. </a:t>
                      </a:r>
                      <a:r>
                        <a:rPr lang="en-GB" sz="1100" b="1" dirty="0" err="1"/>
                        <a:t>lpGBT</a:t>
                      </a:r>
                      <a:r>
                        <a:rPr lang="en-GB" sz="1100" b="1" dirty="0"/>
                        <a:t> + Timepix4 integration into the DAQ.</a:t>
                      </a:r>
                    </a:p>
                  </a:txBody>
                  <a:tcPr/>
                </a:tc>
                <a:tc>
                  <a:txBody>
                    <a:bodyPr/>
                    <a:lstStyle/>
                    <a:p>
                      <a:endParaRPr lang="en-GB" sz="1100" b="1" dirty="0"/>
                    </a:p>
                  </a:txBody>
                  <a:tcPr/>
                </a:tc>
                <a:extLst>
                  <a:ext uri="{0D108BD9-81ED-4DB2-BD59-A6C34878D82A}">
                    <a16:rowId xmlns:a16="http://schemas.microsoft.com/office/drawing/2014/main" val="3434461923"/>
                  </a:ext>
                </a:extLst>
              </a:tr>
            </a:tbl>
          </a:graphicData>
        </a:graphic>
      </p:graphicFrame>
      <p:sp>
        <p:nvSpPr>
          <p:cNvPr id="8" name="TextBox 7">
            <a:extLst>
              <a:ext uri="{FF2B5EF4-FFF2-40B4-BE49-F238E27FC236}">
                <a16:creationId xmlns:a16="http://schemas.microsoft.com/office/drawing/2014/main" id="{E952DF9B-9A5E-FD0A-39D5-8D07FE237A33}"/>
              </a:ext>
            </a:extLst>
          </p:cNvPr>
          <p:cNvSpPr txBox="1"/>
          <p:nvPr/>
        </p:nvSpPr>
        <p:spPr>
          <a:xfrm>
            <a:off x="2116351" y="4481975"/>
            <a:ext cx="4908550" cy="261610"/>
          </a:xfrm>
          <a:prstGeom prst="rect">
            <a:avLst/>
          </a:prstGeom>
          <a:noFill/>
        </p:spPr>
        <p:txBody>
          <a:bodyPr wrap="square">
            <a:spAutoFit/>
          </a:bodyPr>
          <a:lstStyle/>
          <a:p>
            <a:pPr algn="ctr"/>
            <a:r>
              <a:rPr lang="en-GB" sz="1100" i="1" dirty="0"/>
              <a:t>Pixel Detectors in SY-BI-XEI 2025 edition: </a:t>
            </a:r>
            <a:r>
              <a:rPr lang="en-GB" sz="1100" i="1" dirty="0">
                <a:hlinkClick r:id="rId9"/>
              </a:rPr>
              <a:t>EDMS-3320794</a:t>
            </a:r>
            <a:endParaRPr lang="en-GB" sz="1100" i="1" dirty="0"/>
          </a:p>
        </p:txBody>
      </p:sp>
    </p:spTree>
    <p:extLst>
      <p:ext uri="{BB962C8B-B14F-4D97-AF65-F5344CB8AC3E}">
        <p14:creationId xmlns:p14="http://schemas.microsoft.com/office/powerpoint/2010/main" val="3855874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D42216-895E-BFBC-2D4E-07A577E6C5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47BE43-2141-A012-8412-8B5A9F28DBBF}"/>
              </a:ext>
            </a:extLst>
          </p:cNvPr>
          <p:cNvSpPr>
            <a:spLocks noGrp="1"/>
          </p:cNvSpPr>
          <p:nvPr>
            <p:ph type="title"/>
          </p:nvPr>
        </p:nvSpPr>
        <p:spPr>
          <a:xfrm>
            <a:off x="457200" y="175120"/>
            <a:ext cx="8226854" cy="705332"/>
          </a:xfrm>
        </p:spPr>
        <p:txBody>
          <a:bodyPr>
            <a:noAutofit/>
          </a:bodyPr>
          <a:lstStyle/>
          <a:p>
            <a:r>
              <a:rPr lang="en-US" sz="2800" b="1" dirty="0"/>
              <a:t>BIPXL DAQ version 5 key points</a:t>
            </a:r>
          </a:p>
        </p:txBody>
      </p:sp>
      <p:sp>
        <p:nvSpPr>
          <p:cNvPr id="4" name="Date Placeholder 3">
            <a:extLst>
              <a:ext uri="{FF2B5EF4-FFF2-40B4-BE49-F238E27FC236}">
                <a16:creationId xmlns:a16="http://schemas.microsoft.com/office/drawing/2014/main" id="{B6FE31B6-A987-0975-CD9E-A798F3A1DD52}"/>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BF747F93-8F60-2802-0664-818069440760}"/>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E31751F5-7767-A13A-814F-C8D9748E5215}"/>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13</a:t>
            </a:fld>
            <a:endParaRPr lang="en-US" dirty="0"/>
          </a:p>
        </p:txBody>
      </p:sp>
      <p:sp>
        <p:nvSpPr>
          <p:cNvPr id="11" name="TextBox 10">
            <a:extLst>
              <a:ext uri="{FF2B5EF4-FFF2-40B4-BE49-F238E27FC236}">
                <a16:creationId xmlns:a16="http://schemas.microsoft.com/office/drawing/2014/main" id="{B8A31650-384D-46F9-77AC-3B59C519120B}"/>
              </a:ext>
            </a:extLst>
          </p:cNvPr>
          <p:cNvSpPr txBox="1"/>
          <p:nvPr/>
        </p:nvSpPr>
        <p:spPr>
          <a:xfrm>
            <a:off x="290384" y="880452"/>
            <a:ext cx="8563232" cy="3754874"/>
          </a:xfrm>
          <a:prstGeom prst="rect">
            <a:avLst/>
          </a:prstGeom>
          <a:noFill/>
        </p:spPr>
        <p:txBody>
          <a:bodyPr wrap="square" rtlCol="0">
            <a:spAutoFit/>
          </a:bodyPr>
          <a:lstStyle/>
          <a:p>
            <a:pPr marL="285750" indent="-285750">
              <a:buFont typeface="Arial" panose="020B0604020202020204" pitchFamily="34" charset="0"/>
              <a:buChar char="•"/>
            </a:pPr>
            <a:r>
              <a:rPr lang="en-GB" sz="1400" noProof="0" dirty="0"/>
              <a:t>Keep existing </a:t>
            </a:r>
            <a:r>
              <a:rPr lang="en-GB" sz="1400" noProof="0" dirty="0" err="1"/>
              <a:t>GBTx</a:t>
            </a:r>
            <a:r>
              <a:rPr lang="en-GB" sz="1400" noProof="0" dirty="0"/>
              <a:t>-based front-end (for Timepix3)</a:t>
            </a:r>
          </a:p>
          <a:p>
            <a:pPr marL="285750" indent="-285750">
              <a:buFont typeface="Arial" panose="020B0604020202020204" pitchFamily="34" charset="0"/>
              <a:buChar char="•"/>
            </a:pPr>
            <a:r>
              <a:rPr lang="en-GB" sz="1400" noProof="0" dirty="0"/>
              <a:t>Change interface from 1G Ethernet between back-end and computer (FEC) to PCIe</a:t>
            </a:r>
          </a:p>
          <a:p>
            <a:pPr marL="285750" indent="-285750">
              <a:buFont typeface="Arial" panose="020B0604020202020204" pitchFamily="34" charset="0"/>
              <a:buChar char="•"/>
            </a:pPr>
            <a:r>
              <a:rPr lang="en-GB" sz="1400" noProof="0" dirty="0"/>
              <a:t>Use existing ZCU102 until ATS-</a:t>
            </a:r>
            <a:r>
              <a:rPr lang="en-GB" sz="1400" noProof="0" dirty="0" err="1"/>
              <a:t>SoM</a:t>
            </a:r>
            <a:r>
              <a:rPr lang="en-GB" sz="1400" noProof="0" dirty="0"/>
              <a:t> production versions are available</a:t>
            </a:r>
            <a:endParaRPr lang="en-GB" sz="1400" dirty="0"/>
          </a:p>
          <a:p>
            <a:pPr algn="ctr"/>
            <a:r>
              <a:rPr lang="en-GB" sz="1400" dirty="0"/>
              <a:t>Addresses review findings </a:t>
            </a:r>
            <a:r>
              <a:rPr lang="en-US" sz="1400" b="1" dirty="0"/>
              <a:t>[3]</a:t>
            </a:r>
            <a:r>
              <a:rPr lang="en-US" sz="1400" dirty="0"/>
              <a:t> (partially) and </a:t>
            </a:r>
            <a:r>
              <a:rPr lang="en-US" sz="1400" b="1" dirty="0"/>
              <a:t>[4]</a:t>
            </a:r>
            <a:endParaRPr lang="en-US" sz="1400" dirty="0"/>
          </a:p>
          <a:p>
            <a:endParaRPr lang="en-US" sz="1400" dirty="0"/>
          </a:p>
          <a:p>
            <a:pPr marL="285750" indent="-285750">
              <a:buFont typeface="Arial" panose="020B0604020202020204" pitchFamily="34" charset="0"/>
              <a:buChar char="•"/>
            </a:pPr>
            <a:r>
              <a:rPr lang="en-US" sz="1400" dirty="0"/>
              <a:t>What about:</a:t>
            </a:r>
          </a:p>
          <a:p>
            <a:pPr marL="742950" lvl="1" indent="-285750">
              <a:buFont typeface="Arial" panose="020B0604020202020204" pitchFamily="34" charset="0"/>
              <a:buChar char="•"/>
            </a:pPr>
            <a:r>
              <a:rPr lang="en-US" sz="1400" b="1" dirty="0"/>
              <a:t>[3]</a:t>
            </a:r>
            <a:r>
              <a:rPr lang="en-US" sz="1400" dirty="0"/>
              <a:t>: </a:t>
            </a:r>
            <a:r>
              <a:rPr lang="en-US" sz="1400" i="1" dirty="0"/>
              <a:t>adoption of frameworks and code already in use by the community</a:t>
            </a:r>
          </a:p>
          <a:p>
            <a:pPr marL="742950" lvl="1" indent="-285750">
              <a:buFont typeface="Arial" panose="020B0604020202020204" pitchFamily="34" charset="0"/>
              <a:buChar char="•"/>
            </a:pPr>
            <a:r>
              <a:rPr lang="en-US" sz="1400" b="1" dirty="0"/>
              <a:t>[5]</a:t>
            </a:r>
            <a:r>
              <a:rPr lang="en-US" sz="1400" dirty="0"/>
              <a:t>: </a:t>
            </a:r>
            <a:r>
              <a:rPr lang="en-US" sz="1400" i="1" dirty="0"/>
              <a:t>adaptation of existing frameworks and drivers</a:t>
            </a:r>
          </a:p>
          <a:p>
            <a:pPr marL="1200150" lvl="2" indent="-285750">
              <a:buFont typeface="Arial" panose="020B0604020202020204" pitchFamily="34" charset="0"/>
              <a:buChar char="•"/>
            </a:pPr>
            <a:r>
              <a:rPr lang="en-US" sz="1400" b="1" dirty="0"/>
              <a:t>-&gt; Use existing frameworks and software</a:t>
            </a:r>
          </a:p>
          <a:p>
            <a:pPr marL="742950" lvl="1" indent="-285750">
              <a:buFont typeface="Arial" panose="020B0604020202020204" pitchFamily="34" charset="0"/>
              <a:buChar char="•"/>
            </a:pPr>
            <a:r>
              <a:rPr lang="en-US" sz="1400" b="1" dirty="0"/>
              <a:t>[6]</a:t>
            </a:r>
            <a:r>
              <a:rPr lang="en-US" sz="1400" dirty="0"/>
              <a:t>: </a:t>
            </a:r>
            <a:r>
              <a:rPr lang="en-US" sz="1400" i="1" dirty="0"/>
              <a:t>data processing solution independent of the backend […] adopt an existing supported hardware solution</a:t>
            </a:r>
          </a:p>
          <a:p>
            <a:pPr marL="1200150" lvl="2" indent="-285750">
              <a:buFont typeface="Arial" panose="020B0604020202020204" pitchFamily="34" charset="0"/>
              <a:buChar char="•"/>
            </a:pPr>
            <a:r>
              <a:rPr lang="en-US" sz="1400" b="1" dirty="0"/>
              <a:t>-&gt; Software independent of the back-end</a:t>
            </a:r>
          </a:p>
          <a:p>
            <a:pPr marL="1200150" lvl="2" indent="-285750">
              <a:buFont typeface="Arial" panose="020B0604020202020204" pitchFamily="34" charset="0"/>
              <a:buChar char="•"/>
            </a:pPr>
            <a:r>
              <a:rPr lang="en-US" sz="1400" b="1" dirty="0"/>
              <a:t>-&gt; Use existing hardware solutions</a:t>
            </a:r>
          </a:p>
          <a:p>
            <a:pPr marL="742950" lvl="1" indent="-285750">
              <a:buFont typeface="Arial" panose="020B0604020202020204" pitchFamily="34" charset="0"/>
              <a:buChar char="•"/>
            </a:pPr>
            <a:r>
              <a:rPr lang="en-US" sz="1400" b="1" dirty="0"/>
              <a:t>[7]</a:t>
            </a:r>
            <a:r>
              <a:rPr lang="en-US" sz="1400" dirty="0"/>
              <a:t>: </a:t>
            </a:r>
            <a:r>
              <a:rPr lang="en-US" sz="1400" i="1" dirty="0"/>
              <a:t>reusability and portability even if the platform changes</a:t>
            </a:r>
          </a:p>
          <a:p>
            <a:pPr marL="1200150" lvl="2" indent="-285750">
              <a:buFont typeface="Arial" panose="020B0604020202020204" pitchFamily="34" charset="0"/>
              <a:buChar char="•"/>
            </a:pPr>
            <a:r>
              <a:rPr lang="en-US" sz="1400" b="1" dirty="0"/>
              <a:t>-&gt; Clearly structured stack with independent layers</a:t>
            </a:r>
            <a:endParaRPr lang="en-GB" sz="1400" b="1" dirty="0"/>
          </a:p>
          <a:p>
            <a:pPr algn="ctr"/>
            <a:endParaRPr lang="en-GB" sz="1400" b="1" dirty="0"/>
          </a:p>
          <a:p>
            <a:pPr algn="ctr"/>
            <a:r>
              <a:rPr lang="en-GB" sz="1400" b="1" dirty="0"/>
              <a:t>Need a PCIe-based back-end with existing hardware, software, drivers and frameworks</a:t>
            </a:r>
            <a:endParaRPr lang="en-US" sz="1400" b="1" dirty="0"/>
          </a:p>
        </p:txBody>
      </p:sp>
      <p:sp>
        <p:nvSpPr>
          <p:cNvPr id="7" name="TextBox 6">
            <a:extLst>
              <a:ext uri="{FF2B5EF4-FFF2-40B4-BE49-F238E27FC236}">
                <a16:creationId xmlns:a16="http://schemas.microsoft.com/office/drawing/2014/main" id="{DC9FADB6-6799-F536-2A64-79D197E52D85}"/>
              </a:ext>
            </a:extLst>
          </p:cNvPr>
          <p:cNvSpPr txBox="1"/>
          <p:nvPr/>
        </p:nvSpPr>
        <p:spPr>
          <a:xfrm>
            <a:off x="6655700" y="1379227"/>
            <a:ext cx="2488300" cy="830997"/>
          </a:xfrm>
          <a:prstGeom prst="rect">
            <a:avLst/>
          </a:prstGeom>
          <a:noFill/>
        </p:spPr>
        <p:txBody>
          <a:bodyPr wrap="square">
            <a:spAutoFit/>
          </a:bodyPr>
          <a:lstStyle/>
          <a:p>
            <a:r>
              <a:rPr lang="en-GB" sz="1200" i="1" dirty="0"/>
              <a:t>[3]: move processing from the SoC towards a powerful server</a:t>
            </a:r>
          </a:p>
          <a:p>
            <a:r>
              <a:rPr lang="en-GB" sz="1200" i="1" dirty="0"/>
              <a:t>[4]: Suitable hardware may be the ATS-</a:t>
            </a:r>
            <a:r>
              <a:rPr lang="en-GB" sz="1200" i="1" dirty="0" err="1"/>
              <a:t>SoM</a:t>
            </a:r>
            <a:endParaRPr lang="en-GB" sz="1200" i="1" dirty="0"/>
          </a:p>
        </p:txBody>
      </p:sp>
    </p:spTree>
    <p:extLst>
      <p:ext uri="{BB962C8B-B14F-4D97-AF65-F5344CB8AC3E}">
        <p14:creationId xmlns:p14="http://schemas.microsoft.com/office/powerpoint/2010/main" val="3154341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6EBDAF-83BE-4596-C689-3556F31730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AD02CD-40B5-5AE2-2B8C-28FDB2B0FE76}"/>
              </a:ext>
            </a:extLst>
          </p:cNvPr>
          <p:cNvSpPr>
            <a:spLocks noGrp="1"/>
          </p:cNvSpPr>
          <p:nvPr>
            <p:ph type="title"/>
          </p:nvPr>
        </p:nvSpPr>
        <p:spPr>
          <a:xfrm>
            <a:off x="457200" y="175120"/>
            <a:ext cx="8226854" cy="705332"/>
          </a:xfrm>
        </p:spPr>
        <p:txBody>
          <a:bodyPr>
            <a:noAutofit/>
          </a:bodyPr>
          <a:lstStyle/>
          <a:p>
            <a:r>
              <a:rPr lang="en-US" sz="2800" b="1" dirty="0"/>
              <a:t>Is EDGE the solution?</a:t>
            </a:r>
          </a:p>
        </p:txBody>
      </p:sp>
      <p:sp>
        <p:nvSpPr>
          <p:cNvPr id="4" name="Date Placeholder 3">
            <a:extLst>
              <a:ext uri="{FF2B5EF4-FFF2-40B4-BE49-F238E27FC236}">
                <a16:creationId xmlns:a16="http://schemas.microsoft.com/office/drawing/2014/main" id="{D1356B77-9C88-3575-BC1D-6EC57107D598}"/>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57674486-7207-3BB2-5849-66FE68552E7D}"/>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B989AD0B-B704-7663-0630-FED099BAB042}"/>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14</a:t>
            </a:fld>
            <a:endParaRPr lang="en-US" dirty="0"/>
          </a:p>
        </p:txBody>
      </p:sp>
      <p:sp>
        <p:nvSpPr>
          <p:cNvPr id="11" name="TextBox 10">
            <a:extLst>
              <a:ext uri="{FF2B5EF4-FFF2-40B4-BE49-F238E27FC236}">
                <a16:creationId xmlns:a16="http://schemas.microsoft.com/office/drawing/2014/main" id="{79067912-B71B-6297-C1F7-B166EDE2BD0C}"/>
              </a:ext>
            </a:extLst>
          </p:cNvPr>
          <p:cNvSpPr txBox="1"/>
          <p:nvPr/>
        </p:nvSpPr>
        <p:spPr>
          <a:xfrm>
            <a:off x="290384" y="880452"/>
            <a:ext cx="6839402" cy="3754874"/>
          </a:xfrm>
          <a:prstGeom prst="rect">
            <a:avLst/>
          </a:prstGeom>
          <a:noFill/>
        </p:spPr>
        <p:txBody>
          <a:bodyPr wrap="square" rtlCol="0">
            <a:spAutoFit/>
          </a:bodyPr>
          <a:lstStyle/>
          <a:p>
            <a:pPr marL="285750" indent="-285750">
              <a:buFont typeface="Arial" panose="020B0604020202020204" pitchFamily="34" charset="0"/>
              <a:buChar char="•"/>
            </a:pPr>
            <a:r>
              <a:rPr lang="en-GB" sz="1400" dirty="0"/>
              <a:t>After the previous technical boards and digital designer meetings, it was decided to buy 2x </a:t>
            </a:r>
            <a:r>
              <a:rPr lang="en-GB" sz="1400" dirty="0" err="1"/>
              <a:t>Techway</a:t>
            </a:r>
            <a:r>
              <a:rPr lang="en-GB" sz="1400" dirty="0"/>
              <a:t> PCIe cards, see confluence pages:</a:t>
            </a:r>
          </a:p>
          <a:p>
            <a:pPr marL="742950" lvl="1" indent="-285750">
              <a:buFont typeface="Arial" panose="020B0604020202020204" pitchFamily="34" charset="0"/>
              <a:buChar char="•"/>
            </a:pPr>
            <a:r>
              <a:rPr lang="en-GB" sz="1400" dirty="0">
                <a:hlinkClick r:id="rId2"/>
              </a:rPr>
              <a:t>BIPXL V5: Demonstrator PCIe Card choice</a:t>
            </a:r>
            <a:endParaRPr lang="en-GB" sz="1400" dirty="0"/>
          </a:p>
          <a:p>
            <a:pPr marL="742950" lvl="1" indent="-285750">
              <a:buFont typeface="Arial" panose="020B0604020202020204" pitchFamily="34" charset="0"/>
              <a:buChar char="•"/>
            </a:pPr>
            <a:r>
              <a:rPr lang="en-GB" sz="1400" dirty="0">
                <a:hlinkClick r:id="rId3"/>
              </a:rPr>
              <a:t>Techway PCIe PFP_ZU Notes</a:t>
            </a:r>
            <a:endParaRPr lang="en-GB" sz="1400" dirty="0"/>
          </a:p>
          <a:p>
            <a:pPr marL="285750" indent="-285750">
              <a:buFont typeface="Arial" panose="020B0604020202020204" pitchFamily="34" charset="0"/>
              <a:buChar char="•"/>
            </a:pPr>
            <a:r>
              <a:rPr lang="en-GB" sz="1400" dirty="0"/>
              <a:t>Use </a:t>
            </a:r>
            <a:r>
              <a:rPr lang="en-GB" sz="1400" dirty="0" err="1"/>
              <a:t>Cheby</a:t>
            </a:r>
            <a:r>
              <a:rPr lang="en-GB" sz="1400" dirty="0"/>
              <a:t> for defining the register map in the </a:t>
            </a:r>
            <a:r>
              <a:rPr lang="en-GB" sz="1400" dirty="0" err="1"/>
              <a:t>gateware</a:t>
            </a:r>
            <a:r>
              <a:rPr lang="en-GB" sz="1400" dirty="0"/>
              <a:t> (merge request </a:t>
            </a:r>
            <a:r>
              <a:rPr lang="en-GB" sz="1400" dirty="0">
                <a:hlinkClick r:id="rId4"/>
              </a:rPr>
              <a:t>!147</a:t>
            </a:r>
            <a:r>
              <a:rPr lang="en-GB" sz="1400" dirty="0"/>
              <a:t>)</a:t>
            </a:r>
          </a:p>
          <a:p>
            <a:pPr marL="285750" indent="-285750">
              <a:buFont typeface="Arial" panose="020B0604020202020204" pitchFamily="34" charset="0"/>
              <a:buChar char="•"/>
            </a:pPr>
            <a:r>
              <a:rPr lang="en-GB" sz="1400" dirty="0"/>
              <a:t>Generate </a:t>
            </a:r>
            <a:r>
              <a:rPr lang="en-GB" sz="1400" b="1" dirty="0"/>
              <a:t>EDGE</a:t>
            </a:r>
            <a:r>
              <a:rPr lang="en-GB" sz="1400" dirty="0"/>
              <a:t> file and kernel </a:t>
            </a:r>
            <a:r>
              <a:rPr lang="en-GB" sz="1400" b="1" dirty="0"/>
              <a:t>driver</a:t>
            </a:r>
            <a:r>
              <a:rPr lang="en-GB" sz="1400" dirty="0"/>
              <a:t> from the </a:t>
            </a:r>
            <a:r>
              <a:rPr lang="en-GB" sz="1400" dirty="0" err="1"/>
              <a:t>Cheby</a:t>
            </a:r>
            <a:r>
              <a:rPr lang="en-GB" sz="1400" dirty="0"/>
              <a:t> file</a:t>
            </a:r>
          </a:p>
          <a:p>
            <a:pPr marL="285750" indent="-285750">
              <a:buFont typeface="Arial" panose="020B0604020202020204" pitchFamily="34" charset="0"/>
              <a:buChar char="•"/>
            </a:pPr>
            <a:r>
              <a:rPr lang="en-GB" sz="1400" dirty="0"/>
              <a:t>Use </a:t>
            </a:r>
            <a:r>
              <a:rPr lang="en-GB" sz="1400" dirty="0">
                <a:hlinkClick r:id="rId5"/>
              </a:rPr>
              <a:t>BI-SW EDGE library generation tool</a:t>
            </a:r>
            <a:r>
              <a:rPr lang="en-GB" sz="1400" dirty="0"/>
              <a:t> to create the </a:t>
            </a:r>
            <a:r>
              <a:rPr lang="en-GB" sz="1400" b="1" dirty="0"/>
              <a:t>BIPXL Wrapper</a:t>
            </a:r>
          </a:p>
          <a:p>
            <a:pPr marL="285750" indent="-285750">
              <a:buFont typeface="Arial" panose="020B0604020202020204" pitchFamily="34" charset="0"/>
              <a:buChar char="•"/>
            </a:pPr>
            <a:r>
              <a:rPr lang="en-GB" sz="1400" dirty="0"/>
              <a:t>Add an extender above the wrapper using </a:t>
            </a:r>
            <a:r>
              <a:rPr lang="en-GB" sz="1400" dirty="0">
                <a:hlinkClick r:id="rId6"/>
              </a:rPr>
              <a:t>BI-SW template</a:t>
            </a:r>
            <a:r>
              <a:rPr lang="en-GB" sz="1400" dirty="0"/>
              <a:t> -&gt; </a:t>
            </a:r>
            <a:r>
              <a:rPr lang="en-GB" sz="1400" b="1" dirty="0"/>
              <a:t>BIPXL Extender</a:t>
            </a:r>
            <a:endParaRPr lang="en-GB" sz="1400" dirty="0"/>
          </a:p>
          <a:p>
            <a:pPr marL="285750" indent="-285750">
              <a:buFont typeface="Arial" panose="020B0604020202020204" pitchFamily="34" charset="0"/>
              <a:buChar char="•"/>
            </a:pPr>
            <a:r>
              <a:rPr lang="en-GB" sz="1400" dirty="0"/>
              <a:t>Add a </a:t>
            </a:r>
            <a:r>
              <a:rPr lang="en-GB" sz="1400" b="1" dirty="0"/>
              <a:t>BIPXL Core</a:t>
            </a:r>
            <a:r>
              <a:rPr lang="en-GB" sz="1400" dirty="0"/>
              <a:t> library above the extender with high-level procedures and an API to the FESA class</a:t>
            </a:r>
          </a:p>
          <a:p>
            <a:pPr marL="285750" indent="-285750">
              <a:buFont typeface="Arial" panose="020B0604020202020204" pitchFamily="34" charset="0"/>
              <a:buChar char="•"/>
            </a:pPr>
            <a:r>
              <a:rPr lang="en-GB" sz="1400" b="1" dirty="0"/>
              <a:t>-&gt; Reading/writing registers in the </a:t>
            </a:r>
            <a:r>
              <a:rPr lang="en-GB" sz="1400" b="1" dirty="0" err="1"/>
              <a:t>gateware</a:t>
            </a:r>
            <a:r>
              <a:rPr lang="en-GB" sz="1400" b="1" dirty="0"/>
              <a:t> of the </a:t>
            </a:r>
            <a:r>
              <a:rPr lang="en-GB" sz="1400" b="1" dirty="0" err="1"/>
              <a:t>Techway</a:t>
            </a:r>
            <a:r>
              <a:rPr lang="en-GB" sz="1400" b="1" dirty="0"/>
              <a:t> PCIe card works!</a:t>
            </a:r>
            <a:endParaRPr lang="en-GB" sz="1400" dirty="0"/>
          </a:p>
          <a:p>
            <a:pPr algn="ctr"/>
            <a:endParaRPr lang="en-GB" sz="1400" b="1" dirty="0"/>
          </a:p>
          <a:p>
            <a:pPr marL="285750" indent="-285750">
              <a:buFont typeface="Arial" panose="020B0604020202020204" pitchFamily="34" charset="0"/>
              <a:buChar char="•"/>
            </a:pPr>
            <a:r>
              <a:rPr lang="en-GB" sz="1400" dirty="0"/>
              <a:t>But what about transferring data using DMA over the PCIe interface?</a:t>
            </a:r>
          </a:p>
          <a:p>
            <a:pPr marL="742950" lvl="1" indent="-285750">
              <a:buFont typeface="Arial" panose="020B0604020202020204" pitchFamily="34" charset="0"/>
              <a:buChar char="•"/>
            </a:pPr>
            <a:r>
              <a:rPr lang="en-GB" sz="1400" dirty="0"/>
              <a:t>EDGE4 does not support this!</a:t>
            </a:r>
          </a:p>
          <a:p>
            <a:pPr marL="742950" lvl="1" indent="-285750">
              <a:buFont typeface="Arial" panose="020B0604020202020204" pitchFamily="34" charset="0"/>
              <a:buChar char="•"/>
            </a:pPr>
            <a:r>
              <a:rPr lang="en-GB" sz="1400" dirty="0"/>
              <a:t>There is one project in the RF group that is using EDGE2 with XDMA</a:t>
            </a:r>
          </a:p>
          <a:p>
            <a:pPr marL="742950" lvl="1" indent="-285750">
              <a:buFont typeface="Arial" panose="020B0604020202020204" pitchFamily="34" charset="0"/>
              <a:buChar char="•"/>
            </a:pPr>
            <a:r>
              <a:rPr lang="en-GB" sz="1400" dirty="0"/>
              <a:t>No documentation or support for EDGE4 to get DMA over PCIe working!</a:t>
            </a:r>
          </a:p>
        </p:txBody>
      </p:sp>
      <p:sp>
        <p:nvSpPr>
          <p:cNvPr id="3" name="Rounded Rectangle 2">
            <a:extLst>
              <a:ext uri="{FF2B5EF4-FFF2-40B4-BE49-F238E27FC236}">
                <a16:creationId xmlns:a16="http://schemas.microsoft.com/office/drawing/2014/main" id="{918F43DC-7251-68B7-8D42-2D6B245CFE1C}"/>
              </a:ext>
            </a:extLst>
          </p:cNvPr>
          <p:cNvSpPr/>
          <p:nvPr/>
        </p:nvSpPr>
        <p:spPr>
          <a:xfrm>
            <a:off x="7137626" y="2656865"/>
            <a:ext cx="1320800" cy="2413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EDGE driver</a:t>
            </a:r>
          </a:p>
        </p:txBody>
      </p:sp>
      <p:sp>
        <p:nvSpPr>
          <p:cNvPr id="7" name="Rounded Rectangle 6">
            <a:extLst>
              <a:ext uri="{FF2B5EF4-FFF2-40B4-BE49-F238E27FC236}">
                <a16:creationId xmlns:a16="http://schemas.microsoft.com/office/drawing/2014/main" id="{DA0D7082-57C3-F303-C938-647E6A1813B1}"/>
              </a:ext>
            </a:extLst>
          </p:cNvPr>
          <p:cNvSpPr/>
          <p:nvPr/>
        </p:nvSpPr>
        <p:spPr>
          <a:xfrm>
            <a:off x="7145466" y="2415565"/>
            <a:ext cx="1320800" cy="2413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BIPXL Wrapper</a:t>
            </a:r>
          </a:p>
        </p:txBody>
      </p:sp>
      <p:sp>
        <p:nvSpPr>
          <p:cNvPr id="8" name="Rounded Rectangle 7">
            <a:extLst>
              <a:ext uri="{FF2B5EF4-FFF2-40B4-BE49-F238E27FC236}">
                <a16:creationId xmlns:a16="http://schemas.microsoft.com/office/drawing/2014/main" id="{3B2D9EBB-6EAF-1C17-38CC-A8EDDF5841B0}"/>
              </a:ext>
            </a:extLst>
          </p:cNvPr>
          <p:cNvSpPr/>
          <p:nvPr/>
        </p:nvSpPr>
        <p:spPr>
          <a:xfrm>
            <a:off x="7145466" y="2183180"/>
            <a:ext cx="1320800" cy="2413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BIPXL Extender</a:t>
            </a:r>
          </a:p>
        </p:txBody>
      </p:sp>
      <p:sp>
        <p:nvSpPr>
          <p:cNvPr id="9" name="Rounded Rectangle 8">
            <a:extLst>
              <a:ext uri="{FF2B5EF4-FFF2-40B4-BE49-F238E27FC236}">
                <a16:creationId xmlns:a16="http://schemas.microsoft.com/office/drawing/2014/main" id="{D63E1166-9EE3-273D-8730-FEF20E0A53C4}"/>
              </a:ext>
            </a:extLst>
          </p:cNvPr>
          <p:cNvSpPr/>
          <p:nvPr/>
        </p:nvSpPr>
        <p:spPr>
          <a:xfrm>
            <a:off x="7145466" y="1941880"/>
            <a:ext cx="1320800" cy="2413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BIPXL Core</a:t>
            </a:r>
          </a:p>
        </p:txBody>
      </p:sp>
      <p:sp>
        <p:nvSpPr>
          <p:cNvPr id="10" name="Rounded Rectangle 9">
            <a:extLst>
              <a:ext uri="{FF2B5EF4-FFF2-40B4-BE49-F238E27FC236}">
                <a16:creationId xmlns:a16="http://schemas.microsoft.com/office/drawing/2014/main" id="{2EA2EB9A-B143-6619-74FC-B3CCFAB56B27}"/>
              </a:ext>
            </a:extLst>
          </p:cNvPr>
          <p:cNvSpPr/>
          <p:nvPr/>
        </p:nvSpPr>
        <p:spPr>
          <a:xfrm>
            <a:off x="7145692" y="1700580"/>
            <a:ext cx="1320800" cy="2413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FESA</a:t>
            </a:r>
          </a:p>
        </p:txBody>
      </p:sp>
      <p:sp>
        <p:nvSpPr>
          <p:cNvPr id="12" name="Rounded Rectangle 11">
            <a:extLst>
              <a:ext uri="{FF2B5EF4-FFF2-40B4-BE49-F238E27FC236}">
                <a16:creationId xmlns:a16="http://schemas.microsoft.com/office/drawing/2014/main" id="{1A5F6261-922C-B299-8A06-DF73962AA52D}"/>
              </a:ext>
            </a:extLst>
          </p:cNvPr>
          <p:cNvSpPr/>
          <p:nvPr/>
        </p:nvSpPr>
        <p:spPr>
          <a:xfrm>
            <a:off x="7137626" y="2898165"/>
            <a:ext cx="1320800" cy="2413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PCIe card</a:t>
            </a:r>
          </a:p>
        </p:txBody>
      </p:sp>
    </p:spTree>
    <p:extLst>
      <p:ext uri="{BB962C8B-B14F-4D97-AF65-F5344CB8AC3E}">
        <p14:creationId xmlns:p14="http://schemas.microsoft.com/office/powerpoint/2010/main" val="3657171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80FE11-3833-9319-1C06-57898270ED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8C2DEB-A975-9982-1DA7-8F3CB1402285}"/>
              </a:ext>
            </a:extLst>
          </p:cNvPr>
          <p:cNvSpPr>
            <a:spLocks noGrp="1"/>
          </p:cNvSpPr>
          <p:nvPr>
            <p:ph type="title"/>
          </p:nvPr>
        </p:nvSpPr>
        <p:spPr>
          <a:xfrm>
            <a:off x="457200" y="175120"/>
            <a:ext cx="8226854" cy="705332"/>
          </a:xfrm>
        </p:spPr>
        <p:txBody>
          <a:bodyPr>
            <a:noAutofit/>
          </a:bodyPr>
          <a:lstStyle/>
          <a:p>
            <a:r>
              <a:rPr lang="en-US" sz="2800" b="1" dirty="0"/>
              <a:t>What is required for a FPGA-PCIe framework?</a:t>
            </a:r>
          </a:p>
        </p:txBody>
      </p:sp>
      <p:sp>
        <p:nvSpPr>
          <p:cNvPr id="4" name="Date Placeholder 3">
            <a:extLst>
              <a:ext uri="{FF2B5EF4-FFF2-40B4-BE49-F238E27FC236}">
                <a16:creationId xmlns:a16="http://schemas.microsoft.com/office/drawing/2014/main" id="{BAB841BB-0B06-7962-8438-FE32DA50128D}"/>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3324DEDC-3203-BDC2-2772-1BE27CE26F09}"/>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AA58FE32-768F-851C-2622-37E3FE322178}"/>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15</a:t>
            </a:fld>
            <a:endParaRPr lang="en-US" dirty="0"/>
          </a:p>
        </p:txBody>
      </p:sp>
      <p:sp>
        <p:nvSpPr>
          <p:cNvPr id="11" name="TextBox 10">
            <a:extLst>
              <a:ext uri="{FF2B5EF4-FFF2-40B4-BE49-F238E27FC236}">
                <a16:creationId xmlns:a16="http://schemas.microsoft.com/office/drawing/2014/main" id="{6B6EB492-980B-B3EE-9217-CD89AD27D17D}"/>
              </a:ext>
            </a:extLst>
          </p:cNvPr>
          <p:cNvSpPr txBox="1"/>
          <p:nvPr/>
        </p:nvSpPr>
        <p:spPr>
          <a:xfrm>
            <a:off x="290384" y="880452"/>
            <a:ext cx="8563232" cy="2031325"/>
          </a:xfrm>
          <a:prstGeom prst="rect">
            <a:avLst/>
          </a:prstGeom>
          <a:noFill/>
        </p:spPr>
        <p:txBody>
          <a:bodyPr wrap="square" rtlCol="0">
            <a:spAutoFit/>
          </a:bodyPr>
          <a:lstStyle/>
          <a:p>
            <a:pPr marL="285750" indent="-285750">
              <a:buFont typeface="Arial" panose="020B0604020202020204" pitchFamily="34" charset="0"/>
              <a:buChar char="•"/>
            </a:pPr>
            <a:r>
              <a:rPr lang="en-GB" sz="1400" noProof="0" dirty="0"/>
              <a:t>There is no standard for interfacing an FPGA with a PC using PCIe for DMA and register read/write!</a:t>
            </a:r>
          </a:p>
          <a:p>
            <a:pPr marL="285750" indent="-285750">
              <a:buFont typeface="Arial" panose="020B0604020202020204" pitchFamily="34" charset="0"/>
              <a:buChar char="•"/>
            </a:pPr>
            <a:r>
              <a:rPr lang="en-GB" sz="1400" dirty="0"/>
              <a:t>Every solution therefore requires a full framework to get it working:</a:t>
            </a:r>
          </a:p>
          <a:p>
            <a:pPr marL="742950" lvl="1" indent="-285750">
              <a:buFont typeface="Arial" panose="020B0604020202020204" pitchFamily="34" charset="0"/>
              <a:buChar char="•"/>
            </a:pPr>
            <a:r>
              <a:rPr lang="en-GB" sz="1400" dirty="0"/>
              <a:t>DMA module in </a:t>
            </a:r>
            <a:r>
              <a:rPr lang="en-GB" sz="1400" dirty="0" err="1"/>
              <a:t>gateware</a:t>
            </a:r>
            <a:endParaRPr lang="en-GB" sz="1400" dirty="0"/>
          </a:p>
          <a:p>
            <a:pPr marL="742950" lvl="1" indent="-285750">
              <a:buFont typeface="Arial" panose="020B0604020202020204" pitchFamily="34" charset="0"/>
              <a:buChar char="•"/>
            </a:pPr>
            <a:r>
              <a:rPr lang="en-GB" sz="1400" dirty="0"/>
              <a:t>Register read/write module in </a:t>
            </a:r>
            <a:r>
              <a:rPr lang="en-GB" sz="1400" dirty="0" err="1"/>
              <a:t>gateware</a:t>
            </a:r>
            <a:endParaRPr lang="en-GB" sz="1400" dirty="0"/>
          </a:p>
          <a:p>
            <a:pPr marL="742950" lvl="1" indent="-285750">
              <a:buFont typeface="Arial" panose="020B0604020202020204" pitchFamily="34" charset="0"/>
              <a:buChar char="•"/>
            </a:pPr>
            <a:r>
              <a:rPr lang="en-GB" sz="1400" dirty="0"/>
              <a:t>PCIe module in </a:t>
            </a:r>
            <a:r>
              <a:rPr lang="en-GB" sz="1400" dirty="0" err="1"/>
              <a:t>gateware</a:t>
            </a:r>
            <a:endParaRPr lang="en-GB" sz="1400" dirty="0"/>
          </a:p>
          <a:p>
            <a:pPr marL="742950" lvl="1" indent="-285750">
              <a:buFont typeface="Arial" panose="020B0604020202020204" pitchFamily="34" charset="0"/>
              <a:buChar char="•"/>
            </a:pPr>
            <a:r>
              <a:rPr lang="en-GB" sz="1400" dirty="0"/>
              <a:t>Linux kernel driver in software</a:t>
            </a:r>
          </a:p>
          <a:p>
            <a:pPr marL="742950" lvl="1" indent="-285750">
              <a:buFont typeface="Arial" panose="020B0604020202020204" pitchFamily="34" charset="0"/>
              <a:buChar char="•"/>
            </a:pPr>
            <a:r>
              <a:rPr lang="en-GB" sz="1400" dirty="0"/>
              <a:t>Hardware abstraction layer (HAL) in software (optional but could be convenient as a user)</a:t>
            </a:r>
          </a:p>
          <a:p>
            <a:pPr marL="285750" indent="-285750">
              <a:buFont typeface="Arial" panose="020B0604020202020204" pitchFamily="34" charset="0"/>
              <a:buChar char="•"/>
            </a:pPr>
            <a:r>
              <a:rPr lang="en-GB" sz="1400" noProof="0" dirty="0"/>
              <a:t>EDGE4 does not have a DMA module for PCIe implemented in </a:t>
            </a:r>
            <a:r>
              <a:rPr lang="en-GB" sz="1400" noProof="0" dirty="0" err="1"/>
              <a:t>gateware</a:t>
            </a:r>
            <a:r>
              <a:rPr lang="en-GB" sz="1400" noProof="0" dirty="0"/>
              <a:t> and a corresponding kernel driver, only register read/write by using the direct PCIe BAR access</a:t>
            </a:r>
          </a:p>
        </p:txBody>
      </p:sp>
      <p:sp>
        <p:nvSpPr>
          <p:cNvPr id="3" name="Rounded Rectangle 2">
            <a:extLst>
              <a:ext uri="{FF2B5EF4-FFF2-40B4-BE49-F238E27FC236}">
                <a16:creationId xmlns:a16="http://schemas.microsoft.com/office/drawing/2014/main" id="{C5FAF299-A8FC-A9FF-2B86-DCDB9C8E740B}"/>
              </a:ext>
            </a:extLst>
          </p:cNvPr>
          <p:cNvSpPr/>
          <p:nvPr/>
        </p:nvSpPr>
        <p:spPr>
          <a:xfrm>
            <a:off x="2177151" y="2994090"/>
            <a:ext cx="1849417" cy="1423727"/>
          </a:xfrm>
          <a:prstGeom prst="round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200" dirty="0"/>
              <a:t>FPGA</a:t>
            </a:r>
          </a:p>
        </p:txBody>
      </p:sp>
      <p:sp>
        <p:nvSpPr>
          <p:cNvPr id="7" name="Rounded Rectangle 6">
            <a:extLst>
              <a:ext uri="{FF2B5EF4-FFF2-40B4-BE49-F238E27FC236}">
                <a16:creationId xmlns:a16="http://schemas.microsoft.com/office/drawing/2014/main" id="{BBBAE7D6-2421-7CA6-7AD8-3B6EAB2E966E}"/>
              </a:ext>
            </a:extLst>
          </p:cNvPr>
          <p:cNvSpPr/>
          <p:nvPr/>
        </p:nvSpPr>
        <p:spPr>
          <a:xfrm>
            <a:off x="2569285" y="4056197"/>
            <a:ext cx="1057233" cy="27384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PCIe</a:t>
            </a:r>
          </a:p>
        </p:txBody>
      </p:sp>
      <p:sp>
        <p:nvSpPr>
          <p:cNvPr id="8" name="Rounded Rectangle 7">
            <a:extLst>
              <a:ext uri="{FF2B5EF4-FFF2-40B4-BE49-F238E27FC236}">
                <a16:creationId xmlns:a16="http://schemas.microsoft.com/office/drawing/2014/main" id="{D09AFB38-3092-2CF9-847F-4E932BD9FD24}"/>
              </a:ext>
            </a:extLst>
          </p:cNvPr>
          <p:cNvSpPr/>
          <p:nvPr/>
        </p:nvSpPr>
        <p:spPr>
          <a:xfrm>
            <a:off x="2335117" y="3453174"/>
            <a:ext cx="590884" cy="31257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DMA</a:t>
            </a:r>
          </a:p>
        </p:txBody>
      </p:sp>
      <p:sp>
        <p:nvSpPr>
          <p:cNvPr id="9" name="Rounded Rectangle 8">
            <a:extLst>
              <a:ext uri="{FF2B5EF4-FFF2-40B4-BE49-F238E27FC236}">
                <a16:creationId xmlns:a16="http://schemas.microsoft.com/office/drawing/2014/main" id="{99689B76-6D12-5B27-4DBD-DF8F4719C41B}"/>
              </a:ext>
            </a:extLst>
          </p:cNvPr>
          <p:cNvSpPr/>
          <p:nvPr/>
        </p:nvSpPr>
        <p:spPr>
          <a:xfrm>
            <a:off x="3088467" y="3437793"/>
            <a:ext cx="865733" cy="31257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Registers</a:t>
            </a:r>
          </a:p>
        </p:txBody>
      </p:sp>
      <p:sp>
        <p:nvSpPr>
          <p:cNvPr id="10" name="Rounded Rectangle 9">
            <a:extLst>
              <a:ext uri="{FF2B5EF4-FFF2-40B4-BE49-F238E27FC236}">
                <a16:creationId xmlns:a16="http://schemas.microsoft.com/office/drawing/2014/main" id="{D2A93598-6082-B48E-14C0-A9EFE4795644}"/>
              </a:ext>
            </a:extLst>
          </p:cNvPr>
          <p:cNvSpPr/>
          <p:nvPr/>
        </p:nvSpPr>
        <p:spPr>
          <a:xfrm>
            <a:off x="4621901" y="2994091"/>
            <a:ext cx="1849417" cy="1444707"/>
          </a:xfrm>
          <a:prstGeom prst="round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200" dirty="0"/>
              <a:t>PC</a:t>
            </a:r>
          </a:p>
        </p:txBody>
      </p:sp>
      <p:sp>
        <p:nvSpPr>
          <p:cNvPr id="12" name="Rounded Rectangle 11">
            <a:extLst>
              <a:ext uri="{FF2B5EF4-FFF2-40B4-BE49-F238E27FC236}">
                <a16:creationId xmlns:a16="http://schemas.microsoft.com/office/drawing/2014/main" id="{CE40505A-9791-9CAA-8D58-FE1AD2EE548A}"/>
              </a:ext>
            </a:extLst>
          </p:cNvPr>
          <p:cNvSpPr/>
          <p:nvPr/>
        </p:nvSpPr>
        <p:spPr>
          <a:xfrm>
            <a:off x="5000842" y="4038196"/>
            <a:ext cx="1088808" cy="31257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Kernel driver</a:t>
            </a:r>
          </a:p>
        </p:txBody>
      </p:sp>
      <p:sp>
        <p:nvSpPr>
          <p:cNvPr id="13" name="Rounded Rectangle 12">
            <a:extLst>
              <a:ext uri="{FF2B5EF4-FFF2-40B4-BE49-F238E27FC236}">
                <a16:creationId xmlns:a16="http://schemas.microsoft.com/office/drawing/2014/main" id="{EEFE37AD-2172-1FF1-6D5A-6041F70D4B3E}"/>
              </a:ext>
            </a:extLst>
          </p:cNvPr>
          <p:cNvSpPr/>
          <p:nvPr/>
        </p:nvSpPr>
        <p:spPr>
          <a:xfrm>
            <a:off x="5000842" y="3725623"/>
            <a:ext cx="1088808" cy="31257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HAL</a:t>
            </a:r>
          </a:p>
        </p:txBody>
      </p:sp>
      <p:sp>
        <p:nvSpPr>
          <p:cNvPr id="14" name="Rounded Rectangle 13">
            <a:extLst>
              <a:ext uri="{FF2B5EF4-FFF2-40B4-BE49-F238E27FC236}">
                <a16:creationId xmlns:a16="http://schemas.microsoft.com/office/drawing/2014/main" id="{5CDBD1E5-D6D9-3A2E-8551-0E340F67C7D4}"/>
              </a:ext>
            </a:extLst>
          </p:cNvPr>
          <p:cNvSpPr/>
          <p:nvPr/>
        </p:nvSpPr>
        <p:spPr>
          <a:xfrm>
            <a:off x="5000842" y="3335036"/>
            <a:ext cx="1088808" cy="39058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User software</a:t>
            </a:r>
          </a:p>
        </p:txBody>
      </p:sp>
      <p:cxnSp>
        <p:nvCxnSpPr>
          <p:cNvPr id="16" name="Curved Connector 15">
            <a:extLst>
              <a:ext uri="{FF2B5EF4-FFF2-40B4-BE49-F238E27FC236}">
                <a16:creationId xmlns:a16="http://schemas.microsoft.com/office/drawing/2014/main" id="{81B273B7-C9C0-5A11-2F4D-C66EB538C98F}"/>
              </a:ext>
            </a:extLst>
          </p:cNvPr>
          <p:cNvCxnSpPr>
            <a:cxnSpLocks/>
            <a:stCxn id="7" idx="3"/>
            <a:endCxn id="12" idx="1"/>
          </p:cNvCxnSpPr>
          <p:nvPr/>
        </p:nvCxnSpPr>
        <p:spPr>
          <a:xfrm>
            <a:off x="3626518" y="4193119"/>
            <a:ext cx="1374324" cy="1364"/>
          </a:xfrm>
          <a:prstGeom prst="curvedConnector3">
            <a:avLst>
              <a:gd name="adj1" fmla="val 50000"/>
            </a:avLst>
          </a:prstGeom>
          <a:ln w="38100">
            <a:headEnd type="triangle"/>
            <a:tailEnd type="triangle"/>
          </a:ln>
        </p:spPr>
        <p:style>
          <a:lnRef idx="1">
            <a:schemeClr val="accent6"/>
          </a:lnRef>
          <a:fillRef idx="0">
            <a:schemeClr val="accent6"/>
          </a:fillRef>
          <a:effectRef idx="0">
            <a:schemeClr val="accent6"/>
          </a:effectRef>
          <a:fontRef idx="minor">
            <a:schemeClr val="tx1"/>
          </a:fontRef>
        </p:style>
      </p:cxnSp>
      <p:cxnSp>
        <p:nvCxnSpPr>
          <p:cNvPr id="21" name="Curved Connector 20">
            <a:extLst>
              <a:ext uri="{FF2B5EF4-FFF2-40B4-BE49-F238E27FC236}">
                <a16:creationId xmlns:a16="http://schemas.microsoft.com/office/drawing/2014/main" id="{131BCA6A-BD2F-AD56-6BA7-4297D7D2DBE6}"/>
              </a:ext>
            </a:extLst>
          </p:cNvPr>
          <p:cNvCxnSpPr>
            <a:cxnSpLocks/>
            <a:stCxn id="8" idx="2"/>
            <a:endCxn id="7" idx="0"/>
          </p:cNvCxnSpPr>
          <p:nvPr/>
        </p:nvCxnSpPr>
        <p:spPr>
          <a:xfrm rot="16200000" flipH="1">
            <a:off x="2719005" y="3677300"/>
            <a:ext cx="290450" cy="467343"/>
          </a:xfrm>
          <a:prstGeom prst="curvedConnector3">
            <a:avLst>
              <a:gd name="adj1" fmla="val 50000"/>
            </a:avLst>
          </a:prstGeom>
          <a:ln w="38100">
            <a:headEnd type="triangle"/>
            <a:tailEnd type="triangle"/>
          </a:ln>
        </p:spPr>
        <p:style>
          <a:lnRef idx="1">
            <a:schemeClr val="accent6"/>
          </a:lnRef>
          <a:fillRef idx="0">
            <a:schemeClr val="accent6"/>
          </a:fillRef>
          <a:effectRef idx="0">
            <a:schemeClr val="accent6"/>
          </a:effectRef>
          <a:fontRef idx="minor">
            <a:schemeClr val="tx1"/>
          </a:fontRef>
        </p:style>
      </p:cxnSp>
      <p:cxnSp>
        <p:nvCxnSpPr>
          <p:cNvPr id="24" name="Curved Connector 23">
            <a:extLst>
              <a:ext uri="{FF2B5EF4-FFF2-40B4-BE49-F238E27FC236}">
                <a16:creationId xmlns:a16="http://schemas.microsoft.com/office/drawing/2014/main" id="{0D985E72-31BF-5024-2357-5E13B499AEE7}"/>
              </a:ext>
            </a:extLst>
          </p:cNvPr>
          <p:cNvCxnSpPr>
            <a:cxnSpLocks/>
            <a:stCxn id="9" idx="2"/>
            <a:endCxn id="7" idx="0"/>
          </p:cNvCxnSpPr>
          <p:nvPr/>
        </p:nvCxnSpPr>
        <p:spPr>
          <a:xfrm rot="5400000">
            <a:off x="3156703" y="3691565"/>
            <a:ext cx="305831" cy="423432"/>
          </a:xfrm>
          <a:prstGeom prst="curvedConnector3">
            <a:avLst>
              <a:gd name="adj1" fmla="val 50000"/>
            </a:avLst>
          </a:prstGeom>
          <a:ln w="38100">
            <a:headEnd type="triangle"/>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8832723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928CC3-0B54-E5C6-A213-C4E099290A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936551-0750-BD12-2BAE-4E50334AB734}"/>
              </a:ext>
            </a:extLst>
          </p:cNvPr>
          <p:cNvSpPr>
            <a:spLocks noGrp="1"/>
          </p:cNvSpPr>
          <p:nvPr>
            <p:ph type="title"/>
          </p:nvPr>
        </p:nvSpPr>
        <p:spPr>
          <a:xfrm>
            <a:off x="457200" y="175120"/>
            <a:ext cx="8226854" cy="705332"/>
          </a:xfrm>
        </p:spPr>
        <p:txBody>
          <a:bodyPr>
            <a:noAutofit/>
          </a:bodyPr>
          <a:lstStyle/>
          <a:p>
            <a:r>
              <a:rPr lang="en-US" sz="2800" b="1" dirty="0"/>
              <a:t>Is Xilinx XDMA/QDMA the solution?</a:t>
            </a:r>
          </a:p>
        </p:txBody>
      </p:sp>
      <p:sp>
        <p:nvSpPr>
          <p:cNvPr id="4" name="Date Placeholder 3">
            <a:extLst>
              <a:ext uri="{FF2B5EF4-FFF2-40B4-BE49-F238E27FC236}">
                <a16:creationId xmlns:a16="http://schemas.microsoft.com/office/drawing/2014/main" id="{04AF1A73-75B1-ECE4-B94F-79EA894F9106}"/>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030878D2-64CF-ADF8-E8A8-0320E8C8E117}"/>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EFCFD871-846E-8A13-151B-178395677E70}"/>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16</a:t>
            </a:fld>
            <a:endParaRPr lang="en-US" dirty="0"/>
          </a:p>
        </p:txBody>
      </p:sp>
      <p:sp>
        <p:nvSpPr>
          <p:cNvPr id="11" name="TextBox 10">
            <a:extLst>
              <a:ext uri="{FF2B5EF4-FFF2-40B4-BE49-F238E27FC236}">
                <a16:creationId xmlns:a16="http://schemas.microsoft.com/office/drawing/2014/main" id="{7F6AC360-842D-9465-B4D9-248AAD112617}"/>
              </a:ext>
            </a:extLst>
          </p:cNvPr>
          <p:cNvSpPr txBox="1"/>
          <p:nvPr/>
        </p:nvSpPr>
        <p:spPr>
          <a:xfrm>
            <a:off x="290384" y="880452"/>
            <a:ext cx="8563232" cy="2677656"/>
          </a:xfrm>
          <a:prstGeom prst="rect">
            <a:avLst/>
          </a:prstGeom>
          <a:noFill/>
        </p:spPr>
        <p:txBody>
          <a:bodyPr wrap="square" rtlCol="0">
            <a:spAutoFit/>
          </a:bodyPr>
          <a:lstStyle/>
          <a:p>
            <a:pPr marL="285750" indent="-285750">
              <a:buFont typeface="Arial" panose="020B0604020202020204" pitchFamily="34" charset="0"/>
              <a:buChar char="•"/>
            </a:pPr>
            <a:r>
              <a:rPr lang="en-GB" sz="1400" noProof="0" dirty="0" err="1"/>
              <a:t>Gateware</a:t>
            </a:r>
            <a:r>
              <a:rPr lang="en-GB" sz="1400" noProof="0" dirty="0"/>
              <a:t> modules and Linux kernel driver to interface with are provided</a:t>
            </a:r>
          </a:p>
          <a:p>
            <a:pPr marL="285750" indent="-285750">
              <a:buFont typeface="Arial" panose="020B0604020202020204" pitchFamily="34" charset="0"/>
              <a:buChar char="•"/>
            </a:pPr>
            <a:r>
              <a:rPr lang="en-GB" sz="1400" dirty="0" err="1"/>
              <a:t>Gateware</a:t>
            </a:r>
            <a:r>
              <a:rPr lang="en-GB" sz="1400" dirty="0"/>
              <a:t> modules as black boxes, that tend to change functionality for each tool version update</a:t>
            </a:r>
          </a:p>
          <a:p>
            <a:pPr marL="285750" indent="-285750">
              <a:buFont typeface="Arial" panose="020B0604020202020204" pitchFamily="34" charset="0"/>
              <a:buChar char="•"/>
            </a:pPr>
            <a:r>
              <a:rPr lang="en-GB" sz="1400" noProof="0" dirty="0"/>
              <a:t>Linux kernel driver </a:t>
            </a:r>
            <a:r>
              <a:rPr lang="en-GB" sz="1400" noProof="0" dirty="0">
                <a:hlinkClick r:id="rId2"/>
              </a:rPr>
              <a:t>available </a:t>
            </a:r>
            <a:r>
              <a:rPr lang="en-GB" sz="1400" dirty="0">
                <a:hlinkClick r:id="rId2"/>
              </a:rPr>
              <a:t>on Github</a:t>
            </a:r>
            <a:endParaRPr lang="en-GB" sz="1400" dirty="0"/>
          </a:p>
          <a:p>
            <a:pPr marL="742950" lvl="1" indent="-285750">
              <a:buFont typeface="Arial" panose="020B0604020202020204" pitchFamily="34" charset="0"/>
              <a:buChar char="•"/>
            </a:pPr>
            <a:r>
              <a:rPr lang="en-GB" sz="1400" noProof="0" dirty="0"/>
              <a:t>Support refers to </a:t>
            </a:r>
            <a:r>
              <a:rPr lang="en-GB" sz="1400" dirty="0"/>
              <a:t>the Xilinx forum</a:t>
            </a:r>
          </a:p>
          <a:p>
            <a:pPr marL="285750" indent="-285750">
              <a:buFont typeface="Arial" panose="020B0604020202020204" pitchFamily="34" charset="0"/>
              <a:buChar char="•"/>
            </a:pPr>
            <a:r>
              <a:rPr lang="en-GB" sz="1400" dirty="0"/>
              <a:t>XDMA used by a project in RF group together with EDGE2</a:t>
            </a:r>
          </a:p>
          <a:p>
            <a:pPr marL="285750" indent="-285750">
              <a:buFont typeface="Arial" panose="020B0604020202020204" pitchFamily="34" charset="0"/>
              <a:buChar char="•"/>
            </a:pPr>
            <a:r>
              <a:rPr lang="en-GB" sz="1400" dirty="0"/>
              <a:t>QDMA could potentially be used with EDGE4 using two different physical functions (PF), but no documentation on how to do this or if it’s been done</a:t>
            </a:r>
          </a:p>
          <a:p>
            <a:endParaRPr lang="en-GB" sz="1400" dirty="0"/>
          </a:p>
          <a:p>
            <a:endParaRPr lang="en-GB" sz="1400" dirty="0"/>
          </a:p>
          <a:p>
            <a:pPr algn="ctr"/>
            <a:r>
              <a:rPr lang="en-GB" sz="1400" b="1" dirty="0"/>
              <a:t>Is this a good candidate for “</a:t>
            </a:r>
            <a:r>
              <a:rPr lang="en-US" sz="1400" b="1" dirty="0"/>
              <a:t>use existing frameworks and software</a:t>
            </a:r>
            <a:r>
              <a:rPr lang="en-GB" sz="1400" b="1" dirty="0"/>
              <a:t>”?</a:t>
            </a:r>
            <a:endParaRPr lang="en-GB" sz="1400" dirty="0"/>
          </a:p>
          <a:p>
            <a:pPr algn="ctr"/>
            <a:endParaRPr lang="en-GB" sz="1400" b="1" dirty="0"/>
          </a:p>
          <a:p>
            <a:pPr algn="ctr"/>
            <a:r>
              <a:rPr lang="en-GB" sz="1400" dirty="0"/>
              <a:t>I would argue no since it would be a custom solution for our specific application with unknown support…</a:t>
            </a:r>
          </a:p>
        </p:txBody>
      </p:sp>
    </p:spTree>
    <p:extLst>
      <p:ext uri="{BB962C8B-B14F-4D97-AF65-F5344CB8AC3E}">
        <p14:creationId xmlns:p14="http://schemas.microsoft.com/office/powerpoint/2010/main" val="194567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82265D-AB90-A91D-74D0-81A6BFC347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3462E6-2BD2-9670-9E9B-269A4673016B}"/>
              </a:ext>
            </a:extLst>
          </p:cNvPr>
          <p:cNvSpPr>
            <a:spLocks noGrp="1"/>
          </p:cNvSpPr>
          <p:nvPr>
            <p:ph type="title"/>
          </p:nvPr>
        </p:nvSpPr>
        <p:spPr>
          <a:xfrm>
            <a:off x="457200" y="175120"/>
            <a:ext cx="8226854" cy="705332"/>
          </a:xfrm>
        </p:spPr>
        <p:txBody>
          <a:bodyPr>
            <a:noAutofit/>
          </a:bodyPr>
          <a:lstStyle/>
          <a:p>
            <a:r>
              <a:rPr lang="en-US" sz="2800" b="1" dirty="0"/>
              <a:t>PCIe frameworks in the community</a:t>
            </a:r>
          </a:p>
        </p:txBody>
      </p:sp>
      <p:sp>
        <p:nvSpPr>
          <p:cNvPr id="4" name="Date Placeholder 3">
            <a:extLst>
              <a:ext uri="{FF2B5EF4-FFF2-40B4-BE49-F238E27FC236}">
                <a16:creationId xmlns:a16="http://schemas.microsoft.com/office/drawing/2014/main" id="{AA0CBF80-6B59-C4DA-5604-0BC9F6D669B5}"/>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257F880C-E8F7-E608-B27D-51A1F9E6C238}"/>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D027D689-C577-F9DF-1C1F-16651E9BE3E9}"/>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17</a:t>
            </a:fld>
            <a:endParaRPr lang="en-US" dirty="0"/>
          </a:p>
        </p:txBody>
      </p:sp>
      <p:sp>
        <p:nvSpPr>
          <p:cNvPr id="11" name="TextBox 10">
            <a:extLst>
              <a:ext uri="{FF2B5EF4-FFF2-40B4-BE49-F238E27FC236}">
                <a16:creationId xmlns:a16="http://schemas.microsoft.com/office/drawing/2014/main" id="{65069204-4CB4-BBFD-5AA2-E5F33822BEB6}"/>
              </a:ext>
            </a:extLst>
          </p:cNvPr>
          <p:cNvSpPr txBox="1"/>
          <p:nvPr/>
        </p:nvSpPr>
        <p:spPr>
          <a:xfrm>
            <a:off x="290384" y="880452"/>
            <a:ext cx="8563232" cy="3539430"/>
          </a:xfrm>
          <a:prstGeom prst="rect">
            <a:avLst/>
          </a:prstGeom>
          <a:noFill/>
        </p:spPr>
        <p:txBody>
          <a:bodyPr wrap="square" rtlCol="0">
            <a:spAutoFit/>
          </a:bodyPr>
          <a:lstStyle/>
          <a:p>
            <a:pPr algn="ctr"/>
            <a:r>
              <a:rPr lang="en-US" sz="1400" noProof="0" dirty="0"/>
              <a:t>Community = </a:t>
            </a:r>
            <a:r>
              <a:rPr lang="en-US" sz="1400" dirty="0"/>
              <a:t>physics/accelerator</a:t>
            </a:r>
            <a:r>
              <a:rPr lang="en-US" sz="1400" noProof="0" dirty="0"/>
              <a:t>/light-source/</a:t>
            </a:r>
            <a:r>
              <a:rPr lang="en-US" sz="1400" dirty="0"/>
              <a:t>pixel-detector</a:t>
            </a:r>
            <a:r>
              <a:rPr lang="en-US" sz="1400" noProof="0" dirty="0"/>
              <a:t> bubble</a:t>
            </a:r>
          </a:p>
          <a:p>
            <a:pPr marL="285750" indent="-285750">
              <a:buFont typeface="Arial" panose="020B0604020202020204" pitchFamily="34" charset="0"/>
              <a:buChar char="•"/>
            </a:pPr>
            <a:endParaRPr lang="en-US" sz="1400" noProof="0" dirty="0"/>
          </a:p>
          <a:p>
            <a:r>
              <a:rPr lang="en-US" sz="1400" b="1" noProof="0" dirty="0" err="1"/>
              <a:t>Nikhef</a:t>
            </a:r>
            <a:r>
              <a:rPr lang="en-US" sz="1400" b="1" noProof="0" dirty="0"/>
              <a:t> </a:t>
            </a:r>
            <a:r>
              <a:rPr lang="en-US" sz="1400" b="1" noProof="0" dirty="0" err="1"/>
              <a:t>Wupper</a:t>
            </a:r>
            <a:r>
              <a:rPr lang="en-US" sz="1400" b="1" noProof="0" dirty="0"/>
              <a:t>:</a:t>
            </a:r>
          </a:p>
          <a:p>
            <a:pPr marL="285750" indent="-285750">
              <a:buFont typeface="Arial" panose="020B0604020202020204" pitchFamily="34" charset="0"/>
              <a:buChar char="•"/>
            </a:pPr>
            <a:r>
              <a:rPr lang="en-US" sz="1400" noProof="0" dirty="0">
                <a:hlinkClick r:id="rId2"/>
              </a:rPr>
              <a:t>SPIDR4</a:t>
            </a:r>
            <a:r>
              <a:rPr lang="en-US" sz="1400" noProof="0" dirty="0"/>
              <a:t> is a Timepix4 DAQ developed by </a:t>
            </a:r>
            <a:r>
              <a:rPr lang="en-US" sz="1400" noProof="0" dirty="0" err="1"/>
              <a:t>Nikhef</a:t>
            </a:r>
            <a:r>
              <a:rPr lang="en-US" sz="1400" noProof="0" dirty="0"/>
              <a:t> using PCIe interface</a:t>
            </a:r>
          </a:p>
          <a:p>
            <a:pPr marL="285750" indent="-285750">
              <a:buFont typeface="Arial" panose="020B0604020202020204" pitchFamily="34" charset="0"/>
              <a:buChar char="•"/>
            </a:pPr>
            <a:r>
              <a:rPr lang="en-US" sz="1400" noProof="0" dirty="0">
                <a:hlinkClick r:id="rId3"/>
              </a:rPr>
              <a:t>FELIX</a:t>
            </a:r>
            <a:r>
              <a:rPr lang="en-US" sz="1400" noProof="0" dirty="0"/>
              <a:t> is an ATLAS project for a readout system of the experiment</a:t>
            </a:r>
          </a:p>
          <a:p>
            <a:pPr marL="285750" indent="-285750">
              <a:buFont typeface="Arial" panose="020B0604020202020204" pitchFamily="34" charset="0"/>
              <a:buChar char="•"/>
            </a:pPr>
            <a:r>
              <a:rPr lang="en-US" sz="1400" noProof="0" dirty="0"/>
              <a:t>Both are using the </a:t>
            </a:r>
            <a:r>
              <a:rPr lang="en-US" sz="1400" noProof="0" dirty="0">
                <a:hlinkClick r:id="rId4"/>
              </a:rPr>
              <a:t>Wupper: PCIe DMA Engine for Xilinx FPGAs</a:t>
            </a:r>
            <a:endParaRPr lang="en-US" sz="1400" noProof="0" dirty="0"/>
          </a:p>
          <a:p>
            <a:pPr marL="742950" lvl="1" indent="-285750">
              <a:buFont typeface="Arial" panose="020B0604020202020204" pitchFamily="34" charset="0"/>
              <a:buChar char="•"/>
            </a:pPr>
            <a:r>
              <a:rPr lang="en-US" sz="1400" noProof="0" dirty="0"/>
              <a:t>DMA over PCIe + register read/write + Linux kernel driver</a:t>
            </a:r>
          </a:p>
          <a:p>
            <a:pPr marL="742950" lvl="1" indent="-285750">
              <a:buFont typeface="Arial" panose="020B0604020202020204" pitchFamily="34" charset="0"/>
              <a:buChar char="•"/>
            </a:pPr>
            <a:r>
              <a:rPr lang="en-US" sz="1400" noProof="0" dirty="0">
                <a:hlinkClick r:id="rId5"/>
              </a:rPr>
              <a:t>Supported hardware boards</a:t>
            </a:r>
            <a:r>
              <a:rPr lang="en-US" sz="1400" noProof="0" dirty="0"/>
              <a:t> are custom and some Xilinx development boards</a:t>
            </a:r>
          </a:p>
          <a:p>
            <a:pPr marL="285750" indent="-285750">
              <a:buFont typeface="Arial" panose="020B0604020202020204" pitchFamily="34" charset="0"/>
              <a:buChar char="•"/>
            </a:pPr>
            <a:r>
              <a:rPr lang="en-US" sz="1400" noProof="0" dirty="0"/>
              <a:t>No experience in the group of using this and unclear how much short/long-term support there is</a:t>
            </a:r>
          </a:p>
          <a:p>
            <a:pPr marL="742950" lvl="1" indent="-285750">
              <a:buFont typeface="Arial" panose="020B0604020202020204" pitchFamily="34" charset="0"/>
              <a:buChar char="•"/>
            </a:pPr>
            <a:endParaRPr lang="en-US" sz="1400" noProof="0" dirty="0"/>
          </a:p>
          <a:p>
            <a:r>
              <a:rPr lang="en-US" sz="1400" b="1" noProof="0" dirty="0"/>
              <a:t>SLAC PCIe framework:</a:t>
            </a:r>
          </a:p>
          <a:p>
            <a:pPr marL="285750" indent="-285750">
              <a:buFont typeface="Arial" panose="020B0604020202020204" pitchFamily="34" charset="0"/>
              <a:buChar char="•"/>
            </a:pPr>
            <a:r>
              <a:rPr lang="en-US" sz="1400" noProof="0" dirty="0"/>
              <a:t>See slides from </a:t>
            </a:r>
            <a:r>
              <a:rPr lang="en-US" sz="1400" noProof="0" dirty="0">
                <a:hlinkClick r:id="rId6"/>
              </a:rPr>
              <a:t>BI-DD #31</a:t>
            </a:r>
            <a:r>
              <a:rPr lang="en-US" sz="1400" noProof="0" dirty="0"/>
              <a:t> for more details and links to resources</a:t>
            </a:r>
          </a:p>
          <a:p>
            <a:pPr marL="285750" indent="-285750">
              <a:buFont typeface="Arial" panose="020B0604020202020204" pitchFamily="34" charset="0"/>
              <a:buChar char="•"/>
            </a:pPr>
            <a:r>
              <a:rPr lang="en-US" sz="1400" noProof="0" dirty="0"/>
              <a:t>Provides DMA over PCIe + register read/write + Linux kernel driver + HAL + pre-compiled bitstreams</a:t>
            </a:r>
          </a:p>
          <a:p>
            <a:pPr marL="285750" indent="-285750">
              <a:buFont typeface="Arial" panose="020B0604020202020204" pitchFamily="34" charset="0"/>
              <a:buChar char="•"/>
            </a:pPr>
            <a:r>
              <a:rPr lang="en-US" sz="1400" noProof="0" dirty="0"/>
              <a:t>Can/should be used as a generic PCIe back-end solution that any DAQ can connect to</a:t>
            </a:r>
          </a:p>
          <a:p>
            <a:pPr marL="285750" indent="-285750">
              <a:buFont typeface="Arial" panose="020B0604020202020204" pitchFamily="34" charset="0"/>
              <a:buChar char="•"/>
            </a:pPr>
            <a:r>
              <a:rPr lang="en-US" sz="1400" noProof="0" dirty="0"/>
              <a:t>I have personal experience with using it and it’s being used at SLAC in the same applications as we have here at CERN in BI</a:t>
            </a:r>
          </a:p>
        </p:txBody>
      </p:sp>
    </p:spTree>
    <p:extLst>
      <p:ext uri="{BB962C8B-B14F-4D97-AF65-F5344CB8AC3E}">
        <p14:creationId xmlns:p14="http://schemas.microsoft.com/office/powerpoint/2010/main" val="4073426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3720AA-0766-DB98-17C8-E3D9FC79F9BC}"/>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18A4BD30-99CB-21A4-A971-43B23AD4BFDF}"/>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00475F48-701C-2E1E-1B50-6829E90766DA}"/>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FB8F02DA-0514-824A-4149-D056F6946318}"/>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18</a:t>
            </a:fld>
            <a:endParaRPr lang="en-US" dirty="0"/>
          </a:p>
        </p:txBody>
      </p:sp>
      <p:sp>
        <p:nvSpPr>
          <p:cNvPr id="9" name="Title 1">
            <a:extLst>
              <a:ext uri="{FF2B5EF4-FFF2-40B4-BE49-F238E27FC236}">
                <a16:creationId xmlns:a16="http://schemas.microsoft.com/office/drawing/2014/main" id="{8D394A96-C299-0C1E-FDEB-A571CC97B29B}"/>
              </a:ext>
            </a:extLst>
          </p:cNvPr>
          <p:cNvSpPr>
            <a:spLocks noGrp="1"/>
          </p:cNvSpPr>
          <p:nvPr>
            <p:ph type="title"/>
          </p:nvPr>
        </p:nvSpPr>
        <p:spPr>
          <a:xfrm>
            <a:off x="457200" y="175120"/>
            <a:ext cx="8226854" cy="705332"/>
          </a:xfrm>
        </p:spPr>
        <p:txBody>
          <a:bodyPr>
            <a:noAutofit/>
          </a:bodyPr>
          <a:lstStyle/>
          <a:p>
            <a:r>
              <a:rPr lang="en-US" sz="2800" b="1" dirty="0"/>
              <a:t>Is SLAC PCIe framework the solution?</a:t>
            </a:r>
          </a:p>
        </p:txBody>
      </p:sp>
      <p:sp>
        <p:nvSpPr>
          <p:cNvPr id="8" name="TextBox 7">
            <a:extLst>
              <a:ext uri="{FF2B5EF4-FFF2-40B4-BE49-F238E27FC236}">
                <a16:creationId xmlns:a16="http://schemas.microsoft.com/office/drawing/2014/main" id="{509B8BC8-C094-A9EE-92C2-B2A7FFFCFD3D}"/>
              </a:ext>
            </a:extLst>
          </p:cNvPr>
          <p:cNvSpPr txBox="1"/>
          <p:nvPr/>
        </p:nvSpPr>
        <p:spPr>
          <a:xfrm>
            <a:off x="848340" y="3594322"/>
            <a:ext cx="7835714"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a:t>Everything in the server is common for all types of DAQs connecting to it</a:t>
            </a:r>
          </a:p>
          <a:p>
            <a:pPr marL="285750" indent="-285750">
              <a:buFont typeface="Arial" panose="020B0604020202020204" pitchFamily="34" charset="0"/>
              <a:buChar char="•"/>
            </a:pPr>
            <a:r>
              <a:rPr lang="en-US" sz="1400" dirty="0"/>
              <a:t>The PGP4 optical links is the “common language”</a:t>
            </a:r>
          </a:p>
          <a:p>
            <a:pPr marL="285750" indent="-285750">
              <a:buFont typeface="Arial" panose="020B0604020202020204" pitchFamily="34" charset="0"/>
              <a:buChar char="•"/>
            </a:pPr>
            <a:r>
              <a:rPr lang="en-US" sz="1400" dirty="0"/>
              <a:t>Software stack with kernel driver and Rogue (HAL) is the same</a:t>
            </a:r>
          </a:p>
          <a:p>
            <a:pPr marL="285750" indent="-285750">
              <a:buFont typeface="Arial" panose="020B0604020202020204" pitchFamily="34" charset="0"/>
              <a:buChar char="•"/>
            </a:pPr>
            <a:r>
              <a:rPr lang="en-US" sz="1400" dirty="0"/>
              <a:t>Application software is different for each DAQ</a:t>
            </a:r>
          </a:p>
          <a:p>
            <a:pPr marL="285750" indent="-285750">
              <a:buFont typeface="Arial" panose="020B0604020202020204" pitchFamily="34" charset="0"/>
              <a:buChar char="•"/>
            </a:pPr>
            <a:r>
              <a:rPr lang="en-US" sz="1400" dirty="0"/>
              <a:t>SLAC Register Protocol (SRP) channel handles register read/write</a:t>
            </a:r>
          </a:p>
        </p:txBody>
      </p:sp>
      <p:pic>
        <p:nvPicPr>
          <p:cNvPr id="3" name="Picture 2">
            <a:extLst>
              <a:ext uri="{FF2B5EF4-FFF2-40B4-BE49-F238E27FC236}">
                <a16:creationId xmlns:a16="http://schemas.microsoft.com/office/drawing/2014/main" id="{489FB807-79FB-7091-12FB-F53C2B244BAE}"/>
              </a:ext>
            </a:extLst>
          </p:cNvPr>
          <p:cNvPicPr>
            <a:picLocks noChangeAspect="1"/>
          </p:cNvPicPr>
          <p:nvPr/>
        </p:nvPicPr>
        <p:blipFill>
          <a:blip r:embed="rId2"/>
          <a:stretch>
            <a:fillRect/>
          </a:stretch>
        </p:blipFill>
        <p:spPr>
          <a:xfrm>
            <a:off x="1659636" y="791760"/>
            <a:ext cx="5824728" cy="2802562"/>
          </a:xfrm>
          <a:prstGeom prst="rect">
            <a:avLst/>
          </a:prstGeom>
        </p:spPr>
      </p:pic>
    </p:spTree>
    <p:extLst>
      <p:ext uri="{BB962C8B-B14F-4D97-AF65-F5344CB8AC3E}">
        <p14:creationId xmlns:p14="http://schemas.microsoft.com/office/powerpoint/2010/main" val="3330092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1D46CD-9C80-DA09-36F4-1FEEC264AF45}"/>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EF3B344C-7823-5CCD-BBBB-6E8BDBA341B9}"/>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6D704C43-D364-2661-2DD5-5E14195193D6}"/>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57024F53-C707-B708-4F06-D81C00445310}"/>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19</a:t>
            </a:fld>
            <a:endParaRPr lang="en-US" dirty="0"/>
          </a:p>
        </p:txBody>
      </p:sp>
      <p:sp>
        <p:nvSpPr>
          <p:cNvPr id="9" name="Title 1">
            <a:extLst>
              <a:ext uri="{FF2B5EF4-FFF2-40B4-BE49-F238E27FC236}">
                <a16:creationId xmlns:a16="http://schemas.microsoft.com/office/drawing/2014/main" id="{E919E046-4B98-ABD2-3CFA-97853D799D38}"/>
              </a:ext>
            </a:extLst>
          </p:cNvPr>
          <p:cNvSpPr>
            <a:spLocks noGrp="1"/>
          </p:cNvSpPr>
          <p:nvPr>
            <p:ph type="title"/>
          </p:nvPr>
        </p:nvSpPr>
        <p:spPr>
          <a:xfrm>
            <a:off x="457200" y="175120"/>
            <a:ext cx="8226854" cy="705332"/>
          </a:xfrm>
        </p:spPr>
        <p:txBody>
          <a:bodyPr>
            <a:noAutofit/>
          </a:bodyPr>
          <a:lstStyle/>
          <a:p>
            <a:r>
              <a:rPr lang="en-US" sz="2800" b="1" dirty="0"/>
              <a:t>Is SLAC PCIe framework the solution?</a:t>
            </a:r>
          </a:p>
        </p:txBody>
      </p:sp>
      <p:sp>
        <p:nvSpPr>
          <p:cNvPr id="2" name="TextBox 1">
            <a:extLst>
              <a:ext uri="{FF2B5EF4-FFF2-40B4-BE49-F238E27FC236}">
                <a16:creationId xmlns:a16="http://schemas.microsoft.com/office/drawing/2014/main" id="{9771E24F-54A9-0B8D-2428-20F5C10E39AB}"/>
              </a:ext>
            </a:extLst>
          </p:cNvPr>
          <p:cNvSpPr txBox="1"/>
          <p:nvPr/>
        </p:nvSpPr>
        <p:spPr>
          <a:xfrm>
            <a:off x="290384" y="880452"/>
            <a:ext cx="8563232" cy="3754874"/>
          </a:xfrm>
          <a:prstGeom prst="rect">
            <a:avLst/>
          </a:prstGeom>
          <a:noFill/>
        </p:spPr>
        <p:txBody>
          <a:bodyPr wrap="square" rtlCol="0">
            <a:spAutoFit/>
          </a:bodyPr>
          <a:lstStyle/>
          <a:p>
            <a:r>
              <a:rPr lang="en-US" sz="1400" b="1" dirty="0"/>
              <a:t>Review findings:</a:t>
            </a:r>
          </a:p>
          <a:p>
            <a:pPr marL="285750" indent="-285750">
              <a:buFont typeface="Arial" panose="020B0604020202020204" pitchFamily="34" charset="0"/>
              <a:buChar char="•"/>
            </a:pPr>
            <a:r>
              <a:rPr lang="en-US" sz="1400" b="1" dirty="0"/>
              <a:t>[3]</a:t>
            </a:r>
            <a:r>
              <a:rPr lang="en-US" sz="1400" dirty="0"/>
              <a:t>: </a:t>
            </a:r>
            <a:r>
              <a:rPr lang="en-US" sz="1400" i="1" dirty="0"/>
              <a:t>adoption of frameworks and code already in use by the community</a:t>
            </a:r>
          </a:p>
          <a:p>
            <a:pPr marL="285750" indent="-285750">
              <a:buFont typeface="Arial" panose="020B0604020202020204" pitchFamily="34" charset="0"/>
              <a:buChar char="•"/>
            </a:pPr>
            <a:r>
              <a:rPr lang="en-US" sz="1400" b="1" dirty="0"/>
              <a:t>[5]</a:t>
            </a:r>
            <a:r>
              <a:rPr lang="en-US" sz="1400" dirty="0"/>
              <a:t>: </a:t>
            </a:r>
            <a:r>
              <a:rPr lang="en-US" sz="1400" i="1" dirty="0"/>
              <a:t>adaptation of existing frameworks and drivers</a:t>
            </a:r>
          </a:p>
          <a:p>
            <a:pPr marL="742950" lvl="1" indent="-285750">
              <a:buFont typeface="Arial" panose="020B0604020202020204" pitchFamily="34" charset="0"/>
              <a:buChar char="•"/>
            </a:pPr>
            <a:r>
              <a:rPr lang="en-US" sz="1400" b="1" dirty="0"/>
              <a:t>-&gt; Use existing frameworks and software ✅</a:t>
            </a:r>
          </a:p>
          <a:p>
            <a:pPr marL="285750" indent="-285750">
              <a:buFont typeface="Arial" panose="020B0604020202020204" pitchFamily="34" charset="0"/>
              <a:buChar char="•"/>
            </a:pPr>
            <a:r>
              <a:rPr lang="en-US" sz="1400" b="1" dirty="0"/>
              <a:t>[6]</a:t>
            </a:r>
            <a:r>
              <a:rPr lang="en-US" sz="1400" dirty="0"/>
              <a:t>: </a:t>
            </a:r>
            <a:r>
              <a:rPr lang="en-US" sz="1400" i="1" dirty="0"/>
              <a:t>data processing solution independent of the backend […] adopt an existing supported hardware solution</a:t>
            </a:r>
          </a:p>
          <a:p>
            <a:pPr marL="742950" lvl="1" indent="-285750">
              <a:buFont typeface="Arial" panose="020B0604020202020204" pitchFamily="34" charset="0"/>
              <a:buChar char="•"/>
            </a:pPr>
            <a:r>
              <a:rPr lang="en-US" sz="1400" b="1" dirty="0"/>
              <a:t>-&gt; Software independent of the back-end ✅</a:t>
            </a:r>
          </a:p>
          <a:p>
            <a:pPr marL="1200150" lvl="2" indent="-285750">
              <a:buFont typeface="Arial" panose="020B0604020202020204" pitchFamily="34" charset="0"/>
              <a:buChar char="•"/>
            </a:pPr>
            <a:r>
              <a:rPr lang="en-US" sz="1400" dirty="0"/>
              <a:t>The PCIe card, kernel driver and Rogue HAL is transparent to the software</a:t>
            </a:r>
          </a:p>
          <a:p>
            <a:pPr marL="1200150" lvl="2" indent="-285750">
              <a:buFont typeface="Arial" panose="020B0604020202020204" pitchFamily="34" charset="0"/>
              <a:buChar char="•"/>
            </a:pPr>
            <a:r>
              <a:rPr lang="en-US" sz="1400" dirty="0"/>
              <a:t>From the software it looks as though it’s communicating with the DAQ FPGA back-end directly</a:t>
            </a:r>
          </a:p>
          <a:p>
            <a:pPr marL="742950" lvl="1" indent="-285750">
              <a:buFont typeface="Arial" panose="020B0604020202020204" pitchFamily="34" charset="0"/>
              <a:buChar char="•"/>
            </a:pPr>
            <a:r>
              <a:rPr lang="en-US" sz="1400" b="1" dirty="0"/>
              <a:t>-&gt; Use existing hardware solutions ✅</a:t>
            </a:r>
          </a:p>
          <a:p>
            <a:pPr marL="1200150" lvl="2" indent="-285750">
              <a:buFont typeface="Arial" panose="020B0604020202020204" pitchFamily="34" charset="0"/>
              <a:buChar char="•"/>
            </a:pPr>
            <a:r>
              <a:rPr lang="en-US" sz="1400" dirty="0"/>
              <a:t>Several commercial PCIe cards are supported and available, more added continuously</a:t>
            </a:r>
          </a:p>
          <a:p>
            <a:pPr marL="285750" indent="-285750">
              <a:buFont typeface="Arial" panose="020B0604020202020204" pitchFamily="34" charset="0"/>
              <a:buChar char="•"/>
            </a:pPr>
            <a:r>
              <a:rPr lang="en-US" sz="1400" b="1" dirty="0"/>
              <a:t>[7]</a:t>
            </a:r>
            <a:r>
              <a:rPr lang="en-US" sz="1400" dirty="0"/>
              <a:t>: </a:t>
            </a:r>
            <a:r>
              <a:rPr lang="en-US" sz="1400" i="1" dirty="0"/>
              <a:t>reusability and portability even if the platform changes</a:t>
            </a:r>
          </a:p>
          <a:p>
            <a:pPr marL="742950" lvl="1" indent="-285750">
              <a:buFont typeface="Arial" panose="020B0604020202020204" pitchFamily="34" charset="0"/>
              <a:buChar char="•"/>
            </a:pPr>
            <a:r>
              <a:rPr lang="en-US" sz="1400" b="1" i="1" dirty="0"/>
              <a:t>-&gt; </a:t>
            </a:r>
            <a:r>
              <a:rPr lang="en-US" sz="1400" b="1" dirty="0"/>
              <a:t>Clearly structured stack with independent layers ✅</a:t>
            </a:r>
          </a:p>
          <a:p>
            <a:pPr marL="1200150" lvl="2" indent="-285750">
              <a:buFont typeface="Arial" panose="020B0604020202020204" pitchFamily="34" charset="0"/>
              <a:buChar char="•"/>
            </a:pPr>
            <a:r>
              <a:rPr lang="en-US" sz="1400" dirty="0"/>
              <a:t>The SLAC framework is designed with a layered and modular approach</a:t>
            </a:r>
          </a:p>
          <a:p>
            <a:endParaRPr lang="en-GB" sz="1400" dirty="0"/>
          </a:p>
          <a:p>
            <a:pPr algn="ctr"/>
            <a:r>
              <a:rPr lang="en-GB" sz="1400" b="1" dirty="0"/>
              <a:t>Addresses the remaining review findings -&gt; This a good candidate!</a:t>
            </a:r>
          </a:p>
        </p:txBody>
      </p:sp>
    </p:spTree>
    <p:extLst>
      <p:ext uri="{BB962C8B-B14F-4D97-AF65-F5344CB8AC3E}">
        <p14:creationId xmlns:p14="http://schemas.microsoft.com/office/powerpoint/2010/main" val="2543734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120"/>
            <a:ext cx="8226854" cy="705332"/>
          </a:xfrm>
        </p:spPr>
        <p:txBody>
          <a:bodyPr>
            <a:noAutofit/>
          </a:bodyPr>
          <a:lstStyle/>
          <a:p>
            <a:r>
              <a:rPr lang="en-US" sz="2800" b="1" dirty="0"/>
              <a:t>Introduction</a:t>
            </a:r>
          </a:p>
        </p:txBody>
      </p:sp>
      <p:sp>
        <p:nvSpPr>
          <p:cNvPr id="4" name="Date Placeholder 3"/>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p:cNvSpPr>
            <a:spLocks noGrp="1"/>
          </p:cNvSpPr>
          <p:nvPr>
            <p:ph type="sldNum" sz="quarter" idx="12"/>
          </p:nvPr>
        </p:nvSpPr>
        <p:spPr>
          <a:xfrm>
            <a:off x="8185376" y="4767263"/>
            <a:ext cx="501424" cy="273844"/>
          </a:xfrm>
        </p:spPr>
        <p:txBody>
          <a:bodyPr/>
          <a:lstStyle/>
          <a:p>
            <a:fld id="{17918391-D411-FE40-AAD7-861AE5233E0E}" type="slidenum">
              <a:rPr lang="en-US" smtClean="0"/>
              <a:pPr/>
              <a:t>2</a:t>
            </a:fld>
            <a:endParaRPr lang="en-US" dirty="0"/>
          </a:p>
        </p:txBody>
      </p:sp>
      <p:sp>
        <p:nvSpPr>
          <p:cNvPr id="11" name="TextBox 10">
            <a:extLst>
              <a:ext uri="{FF2B5EF4-FFF2-40B4-BE49-F238E27FC236}">
                <a16:creationId xmlns:a16="http://schemas.microsoft.com/office/drawing/2014/main" id="{9A940148-D1D9-464C-94B7-92ACD126CAF3}"/>
              </a:ext>
            </a:extLst>
          </p:cNvPr>
          <p:cNvSpPr txBox="1"/>
          <p:nvPr/>
        </p:nvSpPr>
        <p:spPr>
          <a:xfrm>
            <a:off x="290384" y="880452"/>
            <a:ext cx="8563232" cy="3385542"/>
          </a:xfrm>
          <a:prstGeom prst="rect">
            <a:avLst/>
          </a:prstGeom>
          <a:noFill/>
        </p:spPr>
        <p:txBody>
          <a:bodyPr wrap="square" rtlCol="0">
            <a:spAutoFit/>
          </a:bodyPr>
          <a:lstStyle/>
          <a:p>
            <a:pPr marL="285750" indent="-285750">
              <a:buFont typeface="Arial" panose="020B0604020202020204" pitchFamily="34" charset="0"/>
              <a:buChar char="•"/>
            </a:pPr>
            <a:r>
              <a:rPr lang="en-GB" sz="1400" b="1" dirty="0"/>
              <a:t>This presentation is intended to show the proposed solution for the BIPXL DAQ version 5</a:t>
            </a:r>
          </a:p>
          <a:p>
            <a:pPr marL="285750" indent="-285750">
              <a:buFont typeface="Arial" panose="020B0604020202020204" pitchFamily="34" charset="0"/>
              <a:buChar char="•"/>
            </a:pPr>
            <a:r>
              <a:rPr lang="en-GB" sz="1400" dirty="0"/>
              <a:t>The Beam Gas Ionization (BGI) beam profile instruments are the main application of the BIPXL DAQ</a:t>
            </a:r>
          </a:p>
          <a:p>
            <a:pPr algn="ctr"/>
            <a:endParaRPr lang="en-GB" sz="1400" b="1" dirty="0"/>
          </a:p>
          <a:p>
            <a:pPr algn="ctr"/>
            <a:r>
              <a:rPr lang="en-GB" b="1" dirty="0"/>
              <a:t>The primary goal is to make PS and SPS BGIs operational in 2026!</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Related meetings and presentations:</a:t>
            </a:r>
          </a:p>
          <a:p>
            <a:pPr marL="742950" lvl="1" indent="-285750">
              <a:buFont typeface="Arial" panose="020B0604020202020204" pitchFamily="34" charset="0"/>
              <a:buChar char="•"/>
            </a:pPr>
            <a:r>
              <a:rPr lang="en-GB" sz="1400" dirty="0"/>
              <a:t>2024-09-03 - </a:t>
            </a:r>
            <a:r>
              <a:rPr lang="en-GB" sz="1400" dirty="0">
                <a:hlinkClick r:id="rId2"/>
              </a:rPr>
              <a:t>PS &amp; SPS BGI Review</a:t>
            </a:r>
            <a:endParaRPr lang="en-GB" sz="1400" dirty="0"/>
          </a:p>
          <a:p>
            <a:pPr marL="742950" lvl="1" indent="-285750">
              <a:buFont typeface="Arial" panose="020B0604020202020204" pitchFamily="34" charset="0"/>
              <a:buChar char="•"/>
            </a:pPr>
            <a:r>
              <a:rPr lang="en-GB" sz="1400" dirty="0"/>
              <a:t>2024-09-20 - </a:t>
            </a:r>
            <a:r>
              <a:rPr lang="en-GB" sz="1400" dirty="0">
                <a:hlinkClick r:id="rId3"/>
              </a:rPr>
              <a:t>CTTB #45: Outcome of PS and SPS BGI review</a:t>
            </a:r>
            <a:endParaRPr lang="en-GB" sz="1400" dirty="0"/>
          </a:p>
          <a:p>
            <a:pPr marL="742950" lvl="1" indent="-285750">
              <a:buFont typeface="Arial" panose="020B0604020202020204" pitchFamily="34" charset="0"/>
              <a:buChar char="•"/>
            </a:pPr>
            <a:r>
              <a:rPr lang="en-GB" sz="1400" dirty="0"/>
              <a:t>2024-11-28 - </a:t>
            </a:r>
            <a:r>
              <a:rPr lang="en-GB" sz="1400" dirty="0">
                <a:hlinkClick r:id="rId4"/>
              </a:rPr>
              <a:t>TB: BGI review outcome discussion</a:t>
            </a:r>
            <a:endParaRPr lang="en-GB" sz="1400" dirty="0"/>
          </a:p>
          <a:p>
            <a:pPr marL="742950" lvl="1" indent="-285750">
              <a:buFont typeface="Arial" panose="020B0604020202020204" pitchFamily="34" charset="0"/>
              <a:buChar char="•"/>
            </a:pPr>
            <a:r>
              <a:rPr lang="en-GB" sz="1400" dirty="0"/>
              <a:t>2025-04-10 - </a:t>
            </a:r>
            <a:r>
              <a:rPr lang="en-GB" sz="1400" dirty="0">
                <a:hlinkClick r:id="rId5"/>
              </a:rPr>
              <a:t>TB: BGI hardware architecture</a:t>
            </a:r>
            <a:endParaRPr lang="en-GB" sz="1400" dirty="0"/>
          </a:p>
          <a:p>
            <a:pPr marL="742950" lvl="1" indent="-285750">
              <a:buFont typeface="Arial" panose="020B0604020202020204" pitchFamily="34" charset="0"/>
              <a:buChar char="•"/>
            </a:pPr>
            <a:r>
              <a:rPr lang="en-GB" sz="1400" dirty="0"/>
              <a:t>2025-06-19 - </a:t>
            </a:r>
            <a:r>
              <a:rPr lang="en-GB" sz="1400" dirty="0">
                <a:hlinkClick r:id="rId6"/>
              </a:rPr>
              <a:t>BI-DD #30</a:t>
            </a:r>
            <a:endParaRPr lang="en-GB" sz="1400" dirty="0"/>
          </a:p>
          <a:p>
            <a:pPr marL="742950" lvl="1" indent="-285750">
              <a:buFont typeface="Arial" panose="020B0604020202020204" pitchFamily="34" charset="0"/>
              <a:buChar char="•"/>
            </a:pPr>
            <a:r>
              <a:rPr lang="en-GB" sz="1400" dirty="0"/>
              <a:t>2025-09-23 - </a:t>
            </a:r>
            <a:r>
              <a:rPr lang="en-GB" sz="1400" dirty="0">
                <a:hlinkClick r:id="rId7"/>
              </a:rPr>
              <a:t>BI-DD #31</a:t>
            </a:r>
            <a:endParaRPr lang="en-GB" sz="1400" dirty="0"/>
          </a:p>
          <a:p>
            <a:pPr marL="285750" indent="-285750">
              <a:buFont typeface="Arial" panose="020B0604020202020204" pitchFamily="34" charset="0"/>
              <a:buChar char="•"/>
            </a:pPr>
            <a:r>
              <a:rPr lang="en-GB" sz="1400" dirty="0"/>
              <a:t>Not discussed in this presentation:</a:t>
            </a:r>
          </a:p>
          <a:p>
            <a:pPr marL="742950" lvl="1" indent="-285750">
              <a:buFont typeface="Arial" panose="020B0604020202020204" pitchFamily="34" charset="0"/>
              <a:buChar char="•"/>
            </a:pPr>
            <a:r>
              <a:rPr lang="en-GB" sz="1400" dirty="0"/>
              <a:t>EMI issues with pixel detectors (SPS-BGI) - resolved, see slides at </a:t>
            </a:r>
            <a:r>
              <a:rPr lang="en-GB" sz="1400" dirty="0">
                <a:hlinkClick r:id="rId8"/>
              </a:rPr>
              <a:t>SPS MPC #63</a:t>
            </a:r>
            <a:endParaRPr lang="en-GB" sz="1400" dirty="0"/>
          </a:p>
        </p:txBody>
      </p:sp>
    </p:spTree>
    <p:extLst>
      <p:ext uri="{BB962C8B-B14F-4D97-AF65-F5344CB8AC3E}">
        <p14:creationId xmlns:p14="http://schemas.microsoft.com/office/powerpoint/2010/main" val="3357905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F04C0F-1D44-CE71-332F-9A251F16762F}"/>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37E67D32-2E8A-6695-1FBC-A990A2043CED}"/>
              </a:ext>
            </a:extLst>
          </p:cNvPr>
          <p:cNvPicPr>
            <a:picLocks noChangeAspect="1"/>
          </p:cNvPicPr>
          <p:nvPr/>
        </p:nvPicPr>
        <p:blipFill>
          <a:blip r:embed="rId2"/>
          <a:stretch>
            <a:fillRect/>
          </a:stretch>
        </p:blipFill>
        <p:spPr>
          <a:xfrm>
            <a:off x="2320079" y="771691"/>
            <a:ext cx="4134874" cy="2111425"/>
          </a:xfrm>
          <a:prstGeom prst="rect">
            <a:avLst/>
          </a:prstGeom>
        </p:spPr>
      </p:pic>
      <p:sp>
        <p:nvSpPr>
          <p:cNvPr id="2" name="Title 1">
            <a:extLst>
              <a:ext uri="{FF2B5EF4-FFF2-40B4-BE49-F238E27FC236}">
                <a16:creationId xmlns:a16="http://schemas.microsoft.com/office/drawing/2014/main" id="{CD7AA44B-6451-FBC7-9176-0E7896FD5426}"/>
              </a:ext>
            </a:extLst>
          </p:cNvPr>
          <p:cNvSpPr>
            <a:spLocks noGrp="1"/>
          </p:cNvSpPr>
          <p:nvPr>
            <p:ph type="title"/>
          </p:nvPr>
        </p:nvSpPr>
        <p:spPr>
          <a:xfrm>
            <a:off x="457200" y="175120"/>
            <a:ext cx="8226854" cy="705332"/>
          </a:xfrm>
        </p:spPr>
        <p:txBody>
          <a:bodyPr>
            <a:noAutofit/>
          </a:bodyPr>
          <a:lstStyle/>
          <a:p>
            <a:r>
              <a:rPr lang="en-US" sz="2800" b="1" dirty="0"/>
              <a:t>Long-term: ATS-</a:t>
            </a:r>
            <a:r>
              <a:rPr lang="en-US" sz="2800" b="1" dirty="0" err="1"/>
              <a:t>SoM</a:t>
            </a:r>
            <a:r>
              <a:rPr lang="en-US" sz="2800" b="1" dirty="0"/>
              <a:t> in 1U + PCIe card</a:t>
            </a:r>
          </a:p>
        </p:txBody>
      </p:sp>
      <p:sp>
        <p:nvSpPr>
          <p:cNvPr id="4" name="Date Placeholder 3">
            <a:extLst>
              <a:ext uri="{FF2B5EF4-FFF2-40B4-BE49-F238E27FC236}">
                <a16:creationId xmlns:a16="http://schemas.microsoft.com/office/drawing/2014/main" id="{CE0CDF3F-C110-89B9-D639-A6536FA6B8B6}"/>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69AA1159-6056-155C-9B02-2E99FB196AAC}"/>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1090A716-C7AF-CD12-D437-D7BCF92B626E}"/>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20</a:t>
            </a:fld>
            <a:endParaRPr lang="en-US" dirty="0"/>
          </a:p>
        </p:txBody>
      </p:sp>
      <p:sp>
        <p:nvSpPr>
          <p:cNvPr id="10" name="TextBox 9">
            <a:extLst>
              <a:ext uri="{FF2B5EF4-FFF2-40B4-BE49-F238E27FC236}">
                <a16:creationId xmlns:a16="http://schemas.microsoft.com/office/drawing/2014/main" id="{DD9852EB-D895-CE45-C1AE-D6CD9D32A487}"/>
              </a:ext>
            </a:extLst>
          </p:cNvPr>
          <p:cNvSpPr txBox="1"/>
          <p:nvPr/>
        </p:nvSpPr>
        <p:spPr>
          <a:xfrm>
            <a:off x="457200" y="2650847"/>
            <a:ext cx="8226854" cy="2031325"/>
          </a:xfrm>
          <a:prstGeom prst="rect">
            <a:avLst/>
          </a:prstGeom>
          <a:noFill/>
        </p:spPr>
        <p:txBody>
          <a:bodyPr wrap="square" rtlCol="0">
            <a:spAutoFit/>
          </a:bodyPr>
          <a:lstStyle/>
          <a:p>
            <a:r>
              <a:rPr lang="en-GB" sz="1400" dirty="0"/>
              <a:t>ATS-</a:t>
            </a:r>
            <a:r>
              <a:rPr lang="en-GB" sz="1400" dirty="0" err="1"/>
              <a:t>SoM</a:t>
            </a:r>
            <a:r>
              <a:rPr lang="en-GB" sz="1400" dirty="0"/>
              <a:t> in a 1U crate:</a:t>
            </a:r>
          </a:p>
          <a:p>
            <a:pPr marL="285750" indent="-285750">
              <a:buFont typeface="Arial" panose="020B0604020202020204" pitchFamily="34" charset="0"/>
              <a:buChar char="•"/>
            </a:pPr>
            <a:r>
              <a:rPr lang="en-GB" sz="1400" dirty="0"/>
              <a:t>Only using the FPGA (PL) side of the SoC to begin with</a:t>
            </a:r>
          </a:p>
          <a:p>
            <a:pPr marL="285750" indent="-285750">
              <a:buFont typeface="Arial" panose="020B0604020202020204" pitchFamily="34" charset="0"/>
              <a:buChar char="•"/>
            </a:pPr>
            <a:r>
              <a:rPr lang="en-GB" sz="1400" dirty="0"/>
              <a:t>Rear: 4x QSFP -&gt; 16 high-speed transceivers</a:t>
            </a:r>
          </a:p>
          <a:p>
            <a:pPr marL="285750" indent="-285750">
              <a:buFont typeface="Arial" panose="020B0604020202020204" pitchFamily="34" charset="0"/>
              <a:buChar char="•"/>
            </a:pPr>
            <a:r>
              <a:rPr lang="en-GB" sz="1400" dirty="0"/>
              <a:t>Front: 6x QSFP, 4x SFP, FMC -&gt; 32 high-speed transceivers</a:t>
            </a:r>
          </a:p>
          <a:p>
            <a:pPr marL="285750" indent="-285750">
              <a:buFont typeface="Arial" panose="020B0604020202020204" pitchFamily="34" charset="0"/>
              <a:buChar char="•"/>
            </a:pPr>
            <a:r>
              <a:rPr lang="en-GB" sz="1400" dirty="0"/>
              <a:t>Triggers through our existing FMC board (</a:t>
            </a:r>
            <a:r>
              <a:rPr lang="en-GB" sz="1400" dirty="0">
                <a:hlinkClick r:id="rId3"/>
              </a:rPr>
              <a:t>EDA-04540</a:t>
            </a:r>
            <a:r>
              <a:rPr lang="en-GB" sz="1400" dirty="0"/>
              <a:t>)</a:t>
            </a:r>
          </a:p>
          <a:p>
            <a:r>
              <a:rPr lang="en-GB" sz="1400" dirty="0"/>
              <a:t>Commercial PCIe accelerator card (Xilinx </a:t>
            </a:r>
            <a:r>
              <a:rPr lang="en-GB" sz="1400" dirty="0" err="1"/>
              <a:t>Varium</a:t>
            </a:r>
            <a:r>
              <a:rPr lang="en-GB" sz="1400" dirty="0"/>
              <a:t> C1100) in the FEC:</a:t>
            </a:r>
          </a:p>
          <a:p>
            <a:pPr marL="285750" indent="-285750">
              <a:buFont typeface="Arial" panose="020B0604020202020204" pitchFamily="34" charset="0"/>
              <a:buChar char="•"/>
            </a:pPr>
            <a:r>
              <a:rPr lang="en-GB" sz="1400" dirty="0"/>
              <a:t>Same architecture as SLAC PCIe framework: </a:t>
            </a:r>
            <a:r>
              <a:rPr lang="en-GB" sz="1400" dirty="0">
                <a:hlinkClick r:id="rId4"/>
              </a:rPr>
              <a:t>download bitstream</a:t>
            </a:r>
            <a:r>
              <a:rPr lang="en-GB" sz="1400" dirty="0"/>
              <a:t>, program PCIe card and run!</a:t>
            </a:r>
          </a:p>
          <a:p>
            <a:endParaRPr lang="en-GB" sz="1400" b="1" dirty="0"/>
          </a:p>
          <a:p>
            <a:pPr algn="ctr"/>
            <a:r>
              <a:rPr lang="en-GB" sz="1400" b="1" dirty="0"/>
              <a:t>Use existing and supported hardware, </a:t>
            </a:r>
            <a:r>
              <a:rPr lang="en-GB" sz="1400" b="1" dirty="0" err="1"/>
              <a:t>gateware</a:t>
            </a:r>
            <a:r>
              <a:rPr lang="en-GB" sz="1400" b="1" dirty="0"/>
              <a:t> and software!</a:t>
            </a:r>
          </a:p>
        </p:txBody>
      </p:sp>
    </p:spTree>
    <p:extLst>
      <p:ext uri="{BB962C8B-B14F-4D97-AF65-F5344CB8AC3E}">
        <p14:creationId xmlns:p14="http://schemas.microsoft.com/office/powerpoint/2010/main" val="27292059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D8BA5C-526E-9E16-2442-55A04222CE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E8979C-F73A-BDED-516C-F1358DC56BC6}"/>
              </a:ext>
            </a:extLst>
          </p:cNvPr>
          <p:cNvSpPr>
            <a:spLocks noGrp="1"/>
          </p:cNvSpPr>
          <p:nvPr>
            <p:ph type="title"/>
          </p:nvPr>
        </p:nvSpPr>
        <p:spPr>
          <a:xfrm>
            <a:off x="457200" y="175120"/>
            <a:ext cx="8226854" cy="705332"/>
          </a:xfrm>
        </p:spPr>
        <p:txBody>
          <a:bodyPr>
            <a:noAutofit/>
          </a:bodyPr>
          <a:lstStyle/>
          <a:p>
            <a:r>
              <a:rPr lang="en-US" sz="2800" b="1" dirty="0"/>
              <a:t>Short-term: ZCU102 + PCIe card</a:t>
            </a:r>
          </a:p>
        </p:txBody>
      </p:sp>
      <p:sp>
        <p:nvSpPr>
          <p:cNvPr id="4" name="Date Placeholder 3">
            <a:extLst>
              <a:ext uri="{FF2B5EF4-FFF2-40B4-BE49-F238E27FC236}">
                <a16:creationId xmlns:a16="http://schemas.microsoft.com/office/drawing/2014/main" id="{BE962733-2A30-41A6-05CE-3D65C7BC3165}"/>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D4A95F20-BAB8-E67E-11BD-6F80B7C8952C}"/>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C4B88718-D7E1-89B9-D778-8CF67BC492C5}"/>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21</a:t>
            </a:fld>
            <a:endParaRPr lang="en-US" dirty="0"/>
          </a:p>
        </p:txBody>
      </p:sp>
      <p:sp>
        <p:nvSpPr>
          <p:cNvPr id="10" name="TextBox 9">
            <a:extLst>
              <a:ext uri="{FF2B5EF4-FFF2-40B4-BE49-F238E27FC236}">
                <a16:creationId xmlns:a16="http://schemas.microsoft.com/office/drawing/2014/main" id="{8A37DA5D-855B-34A1-629A-8B6979054B89}"/>
              </a:ext>
            </a:extLst>
          </p:cNvPr>
          <p:cNvSpPr txBox="1"/>
          <p:nvPr/>
        </p:nvSpPr>
        <p:spPr>
          <a:xfrm>
            <a:off x="457200" y="876296"/>
            <a:ext cx="4604446" cy="954107"/>
          </a:xfrm>
          <a:prstGeom prst="rect">
            <a:avLst/>
          </a:prstGeom>
          <a:noFill/>
        </p:spPr>
        <p:txBody>
          <a:bodyPr wrap="square" rtlCol="0">
            <a:spAutoFit/>
          </a:bodyPr>
          <a:lstStyle/>
          <a:p>
            <a:pPr marL="285750" indent="-285750">
              <a:buFont typeface="Arial" panose="020B0604020202020204" pitchFamily="34" charset="0"/>
              <a:buChar char="•"/>
            </a:pPr>
            <a:r>
              <a:rPr lang="en-GB" sz="1400" dirty="0"/>
              <a:t>While waiting for ATS-</a:t>
            </a:r>
            <a:r>
              <a:rPr lang="en-GB" sz="1400" dirty="0" err="1"/>
              <a:t>SoM</a:t>
            </a:r>
            <a:r>
              <a:rPr lang="en-GB" sz="1400" dirty="0"/>
              <a:t> + 1U crate design</a:t>
            </a:r>
          </a:p>
          <a:p>
            <a:pPr marL="285750" indent="-285750">
              <a:buFont typeface="Arial" panose="020B0604020202020204" pitchFamily="34" charset="0"/>
              <a:buChar char="•"/>
            </a:pPr>
            <a:r>
              <a:rPr lang="en-GB" sz="1400" dirty="0"/>
              <a:t>Reuse our existing ZCU102-based crates</a:t>
            </a:r>
          </a:p>
          <a:p>
            <a:pPr marL="285750" indent="-285750">
              <a:buFont typeface="Arial" panose="020B0604020202020204" pitchFamily="34" charset="0"/>
              <a:buChar char="•"/>
            </a:pPr>
            <a:r>
              <a:rPr lang="en-GB" sz="1400" b="1" dirty="0"/>
              <a:t>PC &lt;-&gt; ZCU102 connection over PCIe and PGP4 </a:t>
            </a:r>
            <a:r>
              <a:rPr lang="en-GB" sz="1400" b="1" dirty="0" err="1"/>
              <a:t>fibers</a:t>
            </a:r>
            <a:r>
              <a:rPr lang="en-GB" sz="1400" b="1" dirty="0"/>
              <a:t> tested and working in the lab! </a:t>
            </a:r>
            <a:r>
              <a:rPr lang="en-GB" sz="1400" dirty="0"/>
              <a:t>(</a:t>
            </a:r>
            <a:r>
              <a:rPr lang="en-GB" sz="1400" dirty="0">
                <a:hlinkClick r:id="rId2"/>
              </a:rPr>
              <a:t>BIPXL-200</a:t>
            </a:r>
            <a:r>
              <a:rPr lang="en-GB" sz="1400" dirty="0"/>
              <a:t>)</a:t>
            </a:r>
          </a:p>
        </p:txBody>
      </p:sp>
      <p:pic>
        <p:nvPicPr>
          <p:cNvPr id="7" name="Picture 6">
            <a:extLst>
              <a:ext uri="{FF2B5EF4-FFF2-40B4-BE49-F238E27FC236}">
                <a16:creationId xmlns:a16="http://schemas.microsoft.com/office/drawing/2014/main" id="{1D7828DE-1522-FC1E-85CF-DE460E43A023}"/>
              </a:ext>
            </a:extLst>
          </p:cNvPr>
          <p:cNvPicPr>
            <a:picLocks noChangeAspect="1"/>
          </p:cNvPicPr>
          <p:nvPr/>
        </p:nvPicPr>
        <p:blipFill>
          <a:blip r:embed="rId3"/>
          <a:stretch>
            <a:fillRect/>
          </a:stretch>
        </p:blipFill>
        <p:spPr>
          <a:xfrm>
            <a:off x="4920857" y="766325"/>
            <a:ext cx="3681851" cy="2112264"/>
          </a:xfrm>
          <a:prstGeom prst="rect">
            <a:avLst/>
          </a:prstGeom>
        </p:spPr>
      </p:pic>
      <p:pic>
        <p:nvPicPr>
          <p:cNvPr id="13" name="Picture 12">
            <a:extLst>
              <a:ext uri="{FF2B5EF4-FFF2-40B4-BE49-F238E27FC236}">
                <a16:creationId xmlns:a16="http://schemas.microsoft.com/office/drawing/2014/main" id="{29B2CEBC-F3DE-0481-2B3E-D7CC21BA667F}"/>
              </a:ext>
            </a:extLst>
          </p:cNvPr>
          <p:cNvPicPr>
            <a:picLocks noChangeAspect="1"/>
          </p:cNvPicPr>
          <p:nvPr/>
        </p:nvPicPr>
        <p:blipFill>
          <a:blip r:embed="rId4"/>
          <a:stretch>
            <a:fillRect/>
          </a:stretch>
        </p:blipFill>
        <p:spPr>
          <a:xfrm>
            <a:off x="614247" y="2395310"/>
            <a:ext cx="2156389" cy="1984569"/>
          </a:xfrm>
          <a:prstGeom prst="rect">
            <a:avLst/>
          </a:prstGeom>
        </p:spPr>
      </p:pic>
      <p:pic>
        <p:nvPicPr>
          <p:cNvPr id="1026" name="Picture 2">
            <a:extLst>
              <a:ext uri="{FF2B5EF4-FFF2-40B4-BE49-F238E27FC236}">
                <a16:creationId xmlns:a16="http://schemas.microsoft.com/office/drawing/2014/main" id="{88A9BD99-1E8C-85C4-03C1-AEAB9B515E9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5435" y="2345632"/>
            <a:ext cx="1605423" cy="203424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956913BE-8880-A4FA-6A6D-D921BF9CE4BA}"/>
              </a:ext>
            </a:extLst>
          </p:cNvPr>
          <p:cNvSpPr txBox="1"/>
          <p:nvPr/>
        </p:nvSpPr>
        <p:spPr>
          <a:xfrm>
            <a:off x="353773" y="2136451"/>
            <a:ext cx="2677336" cy="261610"/>
          </a:xfrm>
          <a:prstGeom prst="rect">
            <a:avLst/>
          </a:prstGeom>
          <a:noFill/>
        </p:spPr>
        <p:txBody>
          <a:bodyPr wrap="none" rtlCol="0">
            <a:spAutoFit/>
          </a:bodyPr>
          <a:lstStyle/>
          <a:p>
            <a:pPr algn="ctr"/>
            <a:r>
              <a:rPr lang="en-GB" sz="1100" i="1" dirty="0"/>
              <a:t>ZCU102 connected to C1100 PCIe card</a:t>
            </a:r>
          </a:p>
        </p:txBody>
      </p:sp>
      <p:sp>
        <p:nvSpPr>
          <p:cNvPr id="15" name="TextBox 14">
            <a:extLst>
              <a:ext uri="{FF2B5EF4-FFF2-40B4-BE49-F238E27FC236}">
                <a16:creationId xmlns:a16="http://schemas.microsoft.com/office/drawing/2014/main" id="{39FEDFC0-2BAF-102D-6EB1-C74DA6CC371B}"/>
              </a:ext>
            </a:extLst>
          </p:cNvPr>
          <p:cNvSpPr txBox="1"/>
          <p:nvPr/>
        </p:nvSpPr>
        <p:spPr>
          <a:xfrm>
            <a:off x="3457548" y="2101855"/>
            <a:ext cx="1321196" cy="261610"/>
          </a:xfrm>
          <a:prstGeom prst="rect">
            <a:avLst/>
          </a:prstGeom>
          <a:noFill/>
        </p:spPr>
        <p:txBody>
          <a:bodyPr wrap="none" rtlCol="0">
            <a:spAutoFit/>
          </a:bodyPr>
          <a:lstStyle/>
          <a:p>
            <a:pPr algn="ctr"/>
            <a:r>
              <a:rPr lang="en-GB" sz="1100" i="1" dirty="0"/>
              <a:t>Rogue debug GUI</a:t>
            </a:r>
          </a:p>
        </p:txBody>
      </p:sp>
    </p:spTree>
    <p:extLst>
      <p:ext uri="{BB962C8B-B14F-4D97-AF65-F5344CB8AC3E}">
        <p14:creationId xmlns:p14="http://schemas.microsoft.com/office/powerpoint/2010/main" val="14330041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E158C0-45A8-C7AC-1792-F8C35ADB8BE8}"/>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94614E39-A49E-8DE1-5C00-277B86CB646E}"/>
              </a:ext>
            </a:extLst>
          </p:cNvPr>
          <p:cNvPicPr>
            <a:picLocks noChangeAspect="1"/>
          </p:cNvPicPr>
          <p:nvPr/>
        </p:nvPicPr>
        <p:blipFill>
          <a:blip r:embed="rId2"/>
          <a:stretch>
            <a:fillRect/>
          </a:stretch>
        </p:blipFill>
        <p:spPr>
          <a:xfrm>
            <a:off x="4543854" y="766141"/>
            <a:ext cx="4140200" cy="3911600"/>
          </a:xfrm>
          <a:prstGeom prst="rect">
            <a:avLst/>
          </a:prstGeom>
        </p:spPr>
      </p:pic>
      <p:sp>
        <p:nvSpPr>
          <p:cNvPr id="2" name="Title 1">
            <a:extLst>
              <a:ext uri="{FF2B5EF4-FFF2-40B4-BE49-F238E27FC236}">
                <a16:creationId xmlns:a16="http://schemas.microsoft.com/office/drawing/2014/main" id="{76973A01-DA33-1176-F3C6-32DA378A3B15}"/>
              </a:ext>
            </a:extLst>
          </p:cNvPr>
          <p:cNvSpPr>
            <a:spLocks noGrp="1"/>
          </p:cNvSpPr>
          <p:nvPr>
            <p:ph type="title"/>
          </p:nvPr>
        </p:nvSpPr>
        <p:spPr>
          <a:xfrm>
            <a:off x="457200" y="175120"/>
            <a:ext cx="8226854" cy="705332"/>
          </a:xfrm>
        </p:spPr>
        <p:txBody>
          <a:bodyPr>
            <a:noAutofit/>
          </a:bodyPr>
          <a:lstStyle/>
          <a:p>
            <a:r>
              <a:rPr lang="en-US" sz="2800" b="1" dirty="0"/>
              <a:t>BIPXL V5 software stack</a:t>
            </a:r>
          </a:p>
        </p:txBody>
      </p:sp>
      <p:sp>
        <p:nvSpPr>
          <p:cNvPr id="4" name="Date Placeholder 3">
            <a:extLst>
              <a:ext uri="{FF2B5EF4-FFF2-40B4-BE49-F238E27FC236}">
                <a16:creationId xmlns:a16="http://schemas.microsoft.com/office/drawing/2014/main" id="{9C3F57C0-B4EC-B7BE-187B-6CF54DE2DD9A}"/>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E5A79A1A-A33D-FC38-4890-B9267B59B4CE}"/>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787A54D9-9859-C8B8-A219-8627B9FDA5C6}"/>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22</a:t>
            </a:fld>
            <a:endParaRPr lang="en-US" dirty="0"/>
          </a:p>
        </p:txBody>
      </p:sp>
      <p:sp>
        <p:nvSpPr>
          <p:cNvPr id="11" name="TextBox 10">
            <a:extLst>
              <a:ext uri="{FF2B5EF4-FFF2-40B4-BE49-F238E27FC236}">
                <a16:creationId xmlns:a16="http://schemas.microsoft.com/office/drawing/2014/main" id="{643FDA71-97CD-FC8F-1E45-331ADDFA30B7}"/>
              </a:ext>
            </a:extLst>
          </p:cNvPr>
          <p:cNvSpPr txBox="1"/>
          <p:nvPr/>
        </p:nvSpPr>
        <p:spPr>
          <a:xfrm>
            <a:off x="290383" y="880452"/>
            <a:ext cx="4492631" cy="3539430"/>
          </a:xfrm>
          <a:prstGeom prst="rect">
            <a:avLst/>
          </a:prstGeom>
          <a:noFill/>
        </p:spPr>
        <p:txBody>
          <a:bodyPr wrap="square" rtlCol="0">
            <a:spAutoFit/>
          </a:bodyPr>
          <a:lstStyle/>
          <a:p>
            <a:pPr marL="285750" indent="-285750">
              <a:buFont typeface="Arial" panose="020B0604020202020204" pitchFamily="34" charset="0"/>
              <a:buChar char="•"/>
            </a:pPr>
            <a:r>
              <a:rPr lang="en-GB" sz="1400" noProof="0" dirty="0"/>
              <a:t>Layered stack with FESA on top</a:t>
            </a:r>
          </a:p>
          <a:p>
            <a:pPr marL="742950" lvl="1" indent="-285750">
              <a:buFont typeface="Arial" panose="020B0604020202020204" pitchFamily="34" charset="0"/>
              <a:buChar char="•"/>
            </a:pPr>
            <a:r>
              <a:rPr lang="en-GB" sz="1400" noProof="0" dirty="0"/>
              <a:t>The only interface for users to access the system</a:t>
            </a:r>
          </a:p>
          <a:p>
            <a:pPr marL="285750" indent="-285750">
              <a:buFont typeface="Arial" panose="020B0604020202020204" pitchFamily="34" charset="0"/>
              <a:buChar char="•"/>
            </a:pPr>
            <a:r>
              <a:rPr lang="en-GB" sz="1400" dirty="0"/>
              <a:t>Left: acquisition side</a:t>
            </a:r>
          </a:p>
          <a:p>
            <a:pPr marL="742950" lvl="1" indent="-285750">
              <a:buFont typeface="Arial" panose="020B0604020202020204" pitchFamily="34" charset="0"/>
              <a:buChar char="•"/>
            </a:pPr>
            <a:r>
              <a:rPr lang="en-GB" sz="1400" dirty="0"/>
              <a:t>Produces the raw data</a:t>
            </a:r>
          </a:p>
          <a:p>
            <a:pPr marL="285750" indent="-285750">
              <a:buFont typeface="Arial" panose="020B0604020202020204" pitchFamily="34" charset="0"/>
              <a:buChar char="•"/>
            </a:pPr>
            <a:r>
              <a:rPr lang="en-GB" sz="1400" noProof="0" dirty="0"/>
              <a:t>Right: processing side</a:t>
            </a:r>
          </a:p>
          <a:p>
            <a:pPr marL="742950" lvl="1" indent="-285750">
              <a:buFont typeface="Arial" panose="020B0604020202020204" pitchFamily="34" charset="0"/>
              <a:buChar char="•"/>
            </a:pPr>
            <a:r>
              <a:rPr lang="en-GB" sz="1400" noProof="0" dirty="0"/>
              <a:t>Consume the raw data</a:t>
            </a:r>
          </a:p>
          <a:p>
            <a:pPr marL="285750" indent="-285750">
              <a:buFont typeface="Arial" panose="020B0604020202020204" pitchFamily="34" charset="0"/>
              <a:buChar char="•"/>
            </a:pPr>
            <a:r>
              <a:rPr lang="en-GB" sz="1400" dirty="0"/>
              <a:t>Raw data always produced</a:t>
            </a:r>
            <a:endParaRPr lang="en-GB" sz="1400" noProof="0" dirty="0"/>
          </a:p>
          <a:p>
            <a:pPr marL="285750" indent="-285750">
              <a:buFont typeface="Arial" panose="020B0604020202020204" pitchFamily="34" charset="0"/>
              <a:buChar char="•"/>
            </a:pPr>
            <a:r>
              <a:rPr lang="en-GB" sz="1400" noProof="0" dirty="0"/>
              <a:t>Option to copy raw data to remote location for further processing or storage</a:t>
            </a:r>
          </a:p>
          <a:p>
            <a:pPr marL="285750" indent="-285750">
              <a:buFont typeface="Arial" panose="020B0604020202020204" pitchFamily="34" charset="0"/>
              <a:buChar char="•"/>
            </a:pPr>
            <a:r>
              <a:rPr lang="en-GB" sz="1400" dirty="0"/>
              <a:t>Libraries provided to load raw data, convert it and create application-specific outputs</a:t>
            </a:r>
          </a:p>
          <a:p>
            <a:endParaRPr lang="en-GB" sz="1400" noProof="0" dirty="0"/>
          </a:p>
          <a:p>
            <a:endParaRPr lang="en-GB" sz="1400" noProof="0" dirty="0"/>
          </a:p>
          <a:p>
            <a:pPr algn="ctr"/>
            <a:r>
              <a:rPr lang="en-GB" sz="1400" b="1" i="1" noProof="0" dirty="0"/>
              <a:t>[7]</a:t>
            </a:r>
            <a:r>
              <a:rPr lang="en-GB" sz="1400" noProof="0" dirty="0"/>
              <a:t>:</a:t>
            </a:r>
            <a:r>
              <a:rPr lang="en-GB" sz="1400" i="1" noProof="0" dirty="0"/>
              <a:t> reusability and portability even if the platform changes</a:t>
            </a:r>
          </a:p>
        </p:txBody>
      </p:sp>
    </p:spTree>
    <p:extLst>
      <p:ext uri="{BB962C8B-B14F-4D97-AF65-F5344CB8AC3E}">
        <p14:creationId xmlns:p14="http://schemas.microsoft.com/office/powerpoint/2010/main" val="42631681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1FDFB-E54E-7351-AA37-2EE32D828898}"/>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BDC11298-21D7-E40A-9914-9D2DE1956A2D}"/>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5EABA035-7661-9AAF-3225-D18B47C07F99}"/>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AA99799A-79B8-5D8B-F148-07435455F8E9}"/>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23</a:t>
            </a:fld>
            <a:endParaRPr lang="en-US" dirty="0"/>
          </a:p>
        </p:txBody>
      </p:sp>
      <p:sp>
        <p:nvSpPr>
          <p:cNvPr id="9" name="Title 1">
            <a:extLst>
              <a:ext uri="{FF2B5EF4-FFF2-40B4-BE49-F238E27FC236}">
                <a16:creationId xmlns:a16="http://schemas.microsoft.com/office/drawing/2014/main" id="{28061A64-DEAD-2022-F41C-31514B2B08AA}"/>
              </a:ext>
            </a:extLst>
          </p:cNvPr>
          <p:cNvSpPr>
            <a:spLocks noGrp="1"/>
          </p:cNvSpPr>
          <p:nvPr>
            <p:ph type="title"/>
          </p:nvPr>
        </p:nvSpPr>
        <p:spPr>
          <a:xfrm>
            <a:off x="457200" y="175120"/>
            <a:ext cx="8226854" cy="705332"/>
          </a:xfrm>
        </p:spPr>
        <p:txBody>
          <a:bodyPr>
            <a:noAutofit/>
          </a:bodyPr>
          <a:lstStyle/>
          <a:p>
            <a:r>
              <a:rPr lang="en-US" sz="2800" b="1" dirty="0"/>
              <a:t>BIPXL V5 Engineering Specification</a:t>
            </a:r>
          </a:p>
        </p:txBody>
      </p:sp>
      <p:sp>
        <p:nvSpPr>
          <p:cNvPr id="2" name="TextBox 1">
            <a:extLst>
              <a:ext uri="{FF2B5EF4-FFF2-40B4-BE49-F238E27FC236}">
                <a16:creationId xmlns:a16="http://schemas.microsoft.com/office/drawing/2014/main" id="{081DABBC-FA4A-23A3-3A48-4E630844FBB0}"/>
              </a:ext>
            </a:extLst>
          </p:cNvPr>
          <p:cNvSpPr txBox="1"/>
          <p:nvPr/>
        </p:nvSpPr>
        <p:spPr>
          <a:xfrm>
            <a:off x="290384" y="880452"/>
            <a:ext cx="8563232" cy="1815882"/>
          </a:xfrm>
          <a:prstGeom prst="rect">
            <a:avLst/>
          </a:prstGeom>
          <a:noFill/>
        </p:spPr>
        <p:txBody>
          <a:bodyPr wrap="square" rtlCol="0">
            <a:spAutoFit/>
          </a:bodyPr>
          <a:lstStyle/>
          <a:p>
            <a:pPr algn="ctr"/>
            <a:r>
              <a:rPr lang="en-GB" sz="1400" i="1" dirty="0"/>
              <a:t>Outlines the requirements and guidelines for developing and implementing the BIPXL Version 5 Data Acquisition (DAQ) system. It is intended to serve as a comprehensive reference for all project stakeholders, including developers, project managers, and end users</a:t>
            </a:r>
            <a:endParaRPr lang="en-GB" sz="1400" dirty="0"/>
          </a:p>
          <a:p>
            <a:endParaRPr lang="en-GB" sz="1400" i="1" dirty="0"/>
          </a:p>
          <a:p>
            <a:pPr marL="285750" indent="-285750">
              <a:buFont typeface="Arial" panose="020B0604020202020204" pitchFamily="34" charset="0"/>
              <a:buChar char="•"/>
            </a:pPr>
            <a:r>
              <a:rPr lang="en-GB" sz="1400" dirty="0"/>
              <a:t>Draft document on Confluence page: </a:t>
            </a:r>
            <a:r>
              <a:rPr lang="en-GB" sz="1400" dirty="0">
                <a:hlinkClick r:id="rId2"/>
              </a:rPr>
              <a:t>https://confluence.cern.ch/x/Yw3aJQ</a:t>
            </a:r>
            <a:endParaRPr lang="en-GB" sz="1400" dirty="0"/>
          </a:p>
          <a:p>
            <a:pPr marL="285750" indent="-285750">
              <a:buFont typeface="Arial" panose="020B0604020202020204" pitchFamily="34" charset="0"/>
              <a:buChar char="•"/>
            </a:pPr>
            <a:r>
              <a:rPr lang="en-GB" sz="1400" dirty="0"/>
              <a:t>Will be made into an EDMS document for release</a:t>
            </a:r>
          </a:p>
          <a:p>
            <a:pPr marL="285750" indent="-285750">
              <a:buFont typeface="Arial" panose="020B0604020202020204" pitchFamily="34" charset="0"/>
              <a:buChar char="•"/>
            </a:pPr>
            <a:r>
              <a:rPr lang="en-GB" sz="1400" dirty="0"/>
              <a:t>Very useful resource for discussion between us working in the project</a:t>
            </a:r>
          </a:p>
          <a:p>
            <a:pPr marL="285750" indent="-285750">
              <a:buFont typeface="Arial" panose="020B0604020202020204" pitchFamily="34" charset="0"/>
              <a:buChar char="•"/>
            </a:pPr>
            <a:r>
              <a:rPr lang="en-GB" sz="1400" dirty="0"/>
              <a:t>Mix of visual diagrams and text describing the system</a:t>
            </a:r>
          </a:p>
        </p:txBody>
      </p:sp>
      <p:pic>
        <p:nvPicPr>
          <p:cNvPr id="2050" name="Picture 2">
            <a:extLst>
              <a:ext uri="{FF2B5EF4-FFF2-40B4-BE49-F238E27FC236}">
                <a16:creationId xmlns:a16="http://schemas.microsoft.com/office/drawing/2014/main" id="{79C095B5-752E-ABB2-16F6-3330BED0C4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176" y="2825228"/>
            <a:ext cx="910745" cy="94245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E96AA6CE-2093-8698-657D-0B9429AEE2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9910" y="2904418"/>
            <a:ext cx="2080264" cy="78407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96332BA7-E05A-037F-3C2E-73DAAAC600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1877" y="3794813"/>
            <a:ext cx="2375726" cy="78407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CCFD03F8-6789-F0D0-7108-51CC4760A9F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6218" y="2734411"/>
            <a:ext cx="1929160" cy="124984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a:extLst>
              <a:ext uri="{FF2B5EF4-FFF2-40B4-BE49-F238E27FC236}">
                <a16:creationId xmlns:a16="http://schemas.microsoft.com/office/drawing/2014/main" id="{19BCA39D-E5B9-79F3-5050-164068BD01B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37632" y="3996737"/>
            <a:ext cx="2430534" cy="58231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a:extLst>
              <a:ext uri="{FF2B5EF4-FFF2-40B4-BE49-F238E27FC236}">
                <a16:creationId xmlns:a16="http://schemas.microsoft.com/office/drawing/2014/main" id="{AD296DE1-A955-875B-5ACA-E276B32AE9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12968" y="2912532"/>
            <a:ext cx="2135566" cy="665140"/>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a:extLst>
              <a:ext uri="{FF2B5EF4-FFF2-40B4-BE49-F238E27FC236}">
                <a16:creationId xmlns:a16="http://schemas.microsoft.com/office/drawing/2014/main" id="{C3B86054-A866-EE3D-8A6B-314490E6343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97687" y="4186849"/>
            <a:ext cx="1468939" cy="415689"/>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a:extLst>
              <a:ext uri="{FF2B5EF4-FFF2-40B4-BE49-F238E27FC236}">
                <a16:creationId xmlns:a16="http://schemas.microsoft.com/office/drawing/2014/main" id="{E119C70C-5E25-7BC3-B248-886140ED066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90954" y="3759748"/>
            <a:ext cx="2430534" cy="415638"/>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a:extLst>
              <a:ext uri="{FF2B5EF4-FFF2-40B4-BE49-F238E27FC236}">
                <a16:creationId xmlns:a16="http://schemas.microsoft.com/office/drawing/2014/main" id="{C87828BA-6ECA-A2C4-B0FE-49DF3DAA82F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60622" y="3016658"/>
            <a:ext cx="1247404" cy="347801"/>
          </a:xfrm>
          <a:prstGeom prst="rect">
            <a:avLst/>
          </a:prstGeom>
          <a:noFill/>
          <a:extLst>
            <a:ext uri="{909E8E84-426E-40DD-AFC4-6F175D3DCCD1}">
              <a14:hiddenFill xmlns:a14="http://schemas.microsoft.com/office/drawing/2010/main">
                <a:solidFill>
                  <a:srgbClr val="FFFFFF"/>
                </a:solidFill>
              </a14:hiddenFill>
            </a:ext>
          </a:extLst>
        </p:spPr>
      </p:pic>
      <p:pic>
        <p:nvPicPr>
          <p:cNvPr id="2070" name="Picture 22">
            <a:extLst>
              <a:ext uri="{FF2B5EF4-FFF2-40B4-BE49-F238E27FC236}">
                <a16:creationId xmlns:a16="http://schemas.microsoft.com/office/drawing/2014/main" id="{EF956468-D9E3-AA61-B46E-257101FFAE6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021488" y="3434530"/>
            <a:ext cx="910745" cy="521806"/>
          </a:xfrm>
          <a:prstGeom prst="rect">
            <a:avLst/>
          </a:prstGeom>
          <a:noFill/>
          <a:extLst>
            <a:ext uri="{909E8E84-426E-40DD-AFC4-6F175D3DCCD1}">
              <a14:hiddenFill xmlns:a14="http://schemas.microsoft.com/office/drawing/2010/main">
                <a:solidFill>
                  <a:srgbClr val="FFFFFF"/>
                </a:solidFill>
              </a14:hiddenFill>
            </a:ext>
          </a:extLst>
        </p:spPr>
      </p:pic>
      <p:pic>
        <p:nvPicPr>
          <p:cNvPr id="2072" name="Picture 24">
            <a:extLst>
              <a:ext uri="{FF2B5EF4-FFF2-40B4-BE49-F238E27FC236}">
                <a16:creationId xmlns:a16="http://schemas.microsoft.com/office/drawing/2014/main" id="{4864A4C8-226A-1A56-2D81-94609748231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60185" y="4250891"/>
            <a:ext cx="1636341" cy="24971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18C5331E-FC80-CAA5-E726-7AA836098D8E}"/>
              </a:ext>
            </a:extLst>
          </p:cNvPr>
          <p:cNvSpPr/>
          <p:nvPr/>
        </p:nvSpPr>
        <p:spPr>
          <a:xfrm>
            <a:off x="207034" y="2696334"/>
            <a:ext cx="8816196" cy="1906204"/>
          </a:xfrm>
          <a:prstGeom prst="rect">
            <a:avLst/>
          </a:prstGeom>
          <a:solidFill>
            <a:srgbClr val="FFFFFF">
              <a:alpha val="74902"/>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021830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6CC2F0-E881-56B8-9B54-7A5379619ABA}"/>
            </a:ext>
          </a:extLst>
        </p:cNvPr>
        <p:cNvGrpSpPr/>
        <p:nvPr/>
      </p:nvGrpSpPr>
      <p:grpSpPr>
        <a:xfrm>
          <a:off x="0" y="0"/>
          <a:ext cx="0" cy="0"/>
          <a:chOff x="0" y="0"/>
          <a:chExt cx="0" cy="0"/>
        </a:xfrm>
      </p:grpSpPr>
      <p:pic>
        <p:nvPicPr>
          <p:cNvPr id="18" name="Picture 17">
            <a:extLst>
              <a:ext uri="{FF2B5EF4-FFF2-40B4-BE49-F238E27FC236}">
                <a16:creationId xmlns:a16="http://schemas.microsoft.com/office/drawing/2014/main" id="{2E10D929-B4C3-07F3-A099-9247692987D7}"/>
              </a:ext>
            </a:extLst>
          </p:cNvPr>
          <p:cNvPicPr>
            <a:picLocks noChangeAspect="1"/>
          </p:cNvPicPr>
          <p:nvPr/>
        </p:nvPicPr>
        <p:blipFill>
          <a:blip r:embed="rId2"/>
          <a:stretch>
            <a:fillRect/>
          </a:stretch>
        </p:blipFill>
        <p:spPr>
          <a:xfrm>
            <a:off x="5141725" y="878966"/>
            <a:ext cx="3657600" cy="1759851"/>
          </a:xfrm>
          <a:prstGeom prst="rect">
            <a:avLst/>
          </a:prstGeom>
        </p:spPr>
      </p:pic>
      <p:pic>
        <p:nvPicPr>
          <p:cNvPr id="20" name="Picture 19">
            <a:extLst>
              <a:ext uri="{FF2B5EF4-FFF2-40B4-BE49-F238E27FC236}">
                <a16:creationId xmlns:a16="http://schemas.microsoft.com/office/drawing/2014/main" id="{D4EFD465-A372-C35C-C06E-593DF850BFBF}"/>
              </a:ext>
            </a:extLst>
          </p:cNvPr>
          <p:cNvPicPr>
            <a:picLocks noChangeAspect="1"/>
          </p:cNvPicPr>
          <p:nvPr/>
        </p:nvPicPr>
        <p:blipFill>
          <a:blip r:embed="rId3"/>
          <a:stretch>
            <a:fillRect/>
          </a:stretch>
        </p:blipFill>
        <p:spPr>
          <a:xfrm>
            <a:off x="5141725" y="2932991"/>
            <a:ext cx="3657600" cy="1759851"/>
          </a:xfrm>
          <a:prstGeom prst="rect">
            <a:avLst/>
          </a:prstGeom>
        </p:spPr>
      </p:pic>
      <p:sp>
        <p:nvSpPr>
          <p:cNvPr id="4" name="Date Placeholder 3">
            <a:extLst>
              <a:ext uri="{FF2B5EF4-FFF2-40B4-BE49-F238E27FC236}">
                <a16:creationId xmlns:a16="http://schemas.microsoft.com/office/drawing/2014/main" id="{7C93342F-94DB-C329-9FFF-62F968055840}"/>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6BAE2CDF-C118-5E47-AC9D-3B441C5BE3E7}"/>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FEAA4454-5A36-303A-6F45-82A826CD5071}"/>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24</a:t>
            </a:fld>
            <a:endParaRPr lang="en-US" dirty="0"/>
          </a:p>
        </p:txBody>
      </p:sp>
      <p:sp>
        <p:nvSpPr>
          <p:cNvPr id="9" name="Title 1">
            <a:extLst>
              <a:ext uri="{FF2B5EF4-FFF2-40B4-BE49-F238E27FC236}">
                <a16:creationId xmlns:a16="http://schemas.microsoft.com/office/drawing/2014/main" id="{323A5CD2-ECB9-99E3-CE32-C2513CD963CC}"/>
              </a:ext>
            </a:extLst>
          </p:cNvPr>
          <p:cNvSpPr>
            <a:spLocks noGrp="1"/>
          </p:cNvSpPr>
          <p:nvPr>
            <p:ph type="title"/>
          </p:nvPr>
        </p:nvSpPr>
        <p:spPr>
          <a:xfrm>
            <a:off x="457200" y="175120"/>
            <a:ext cx="8226854" cy="705332"/>
          </a:xfrm>
        </p:spPr>
        <p:txBody>
          <a:bodyPr>
            <a:noAutofit/>
          </a:bodyPr>
          <a:lstStyle/>
          <a:p>
            <a:r>
              <a:rPr lang="en-US" sz="2800" b="1" dirty="0"/>
              <a:t>Bonus: SLAC DMA on SoC</a:t>
            </a:r>
          </a:p>
        </p:txBody>
      </p:sp>
      <p:sp>
        <p:nvSpPr>
          <p:cNvPr id="7" name="TextBox 6">
            <a:extLst>
              <a:ext uri="{FF2B5EF4-FFF2-40B4-BE49-F238E27FC236}">
                <a16:creationId xmlns:a16="http://schemas.microsoft.com/office/drawing/2014/main" id="{192E6047-0584-8D32-DDAF-4FAC51C38B4F}"/>
              </a:ext>
            </a:extLst>
          </p:cNvPr>
          <p:cNvSpPr txBox="1"/>
          <p:nvPr/>
        </p:nvSpPr>
        <p:spPr>
          <a:xfrm>
            <a:off x="290383" y="880452"/>
            <a:ext cx="5034176" cy="3323987"/>
          </a:xfrm>
          <a:prstGeom prst="rect">
            <a:avLst/>
          </a:prstGeom>
          <a:noFill/>
        </p:spPr>
        <p:txBody>
          <a:bodyPr wrap="square" rtlCol="0">
            <a:spAutoFit/>
          </a:bodyPr>
          <a:lstStyle/>
          <a:p>
            <a:pPr marL="285750" indent="-285750">
              <a:buFont typeface="Arial" panose="020B0604020202020204" pitchFamily="34" charset="0"/>
              <a:buChar char="•"/>
            </a:pPr>
            <a:r>
              <a:rPr lang="en-GB" sz="1400" dirty="0"/>
              <a:t>In the SLAC open-source framework there is also support to have DMA between the processing system (PS) and the programmable logic (PL) on a Xilinx </a:t>
            </a:r>
            <a:r>
              <a:rPr lang="en-GB" sz="1400" dirty="0" err="1"/>
              <a:t>MPSoC</a:t>
            </a:r>
            <a:endParaRPr lang="en-GB" sz="1400" dirty="0"/>
          </a:p>
          <a:p>
            <a:pPr marL="285750" indent="-285750">
              <a:buFont typeface="Arial" panose="020B0604020202020204" pitchFamily="34" charset="0"/>
              <a:buChar char="•"/>
            </a:pPr>
            <a:r>
              <a:rPr lang="en-GB" sz="1400" dirty="0"/>
              <a:t>It’s sharing many of the components from the PCIe DMA</a:t>
            </a:r>
          </a:p>
          <a:p>
            <a:pPr marL="285750" indent="-285750">
              <a:buFont typeface="Arial" panose="020B0604020202020204" pitchFamily="34" charset="0"/>
              <a:buChar char="•"/>
            </a:pPr>
            <a:r>
              <a:rPr lang="en-GB" sz="1400" dirty="0"/>
              <a:t>Nothing has to change from the application software or application </a:t>
            </a:r>
            <a:r>
              <a:rPr lang="en-GB" sz="1400" dirty="0" err="1"/>
              <a:t>gateware</a:t>
            </a:r>
            <a:r>
              <a:rPr lang="en-GB" sz="1400" dirty="0"/>
              <a:t> point-of-view</a:t>
            </a:r>
          </a:p>
          <a:p>
            <a:pPr marL="285750" indent="-285750">
              <a:buFont typeface="Arial" panose="020B0604020202020204" pitchFamily="34" charset="0"/>
              <a:buChar char="•"/>
            </a:pPr>
            <a:r>
              <a:rPr lang="en-GB" sz="1400" dirty="0"/>
              <a:t>DMA data streams + register read/write between PL and PS of the SoC</a:t>
            </a:r>
          </a:p>
          <a:p>
            <a:pPr marL="285750" indent="-285750">
              <a:buFont typeface="Arial" panose="020B0604020202020204" pitchFamily="34" charset="0"/>
              <a:buChar char="•"/>
            </a:pPr>
            <a:endParaRPr lang="en-GB" sz="1400" dirty="0"/>
          </a:p>
          <a:p>
            <a:pPr algn="ctr"/>
            <a:r>
              <a:rPr lang="en-GB" sz="1400" b="1" dirty="0"/>
              <a:t>This means that the BIPXL DAQ can be deployed for an application with lower processing requirements on an ATS-</a:t>
            </a:r>
            <a:r>
              <a:rPr lang="en-GB" sz="1400" b="1" dirty="0" err="1"/>
              <a:t>SoM</a:t>
            </a:r>
            <a:r>
              <a:rPr lang="en-GB" sz="1400" b="1" dirty="0"/>
              <a:t> + FESA-on-SoC with no changes to the application software and the application </a:t>
            </a:r>
            <a:r>
              <a:rPr lang="en-GB" sz="1400" b="1" dirty="0" err="1"/>
              <a:t>gateware</a:t>
            </a:r>
            <a:endParaRPr lang="en-GB" sz="1400" b="1" dirty="0"/>
          </a:p>
          <a:p>
            <a:pPr algn="ctr"/>
            <a:endParaRPr lang="en-GB" sz="1400" dirty="0"/>
          </a:p>
          <a:p>
            <a:pPr algn="ctr"/>
            <a:r>
              <a:rPr lang="en-US" sz="1400" b="1" dirty="0"/>
              <a:t>[6]</a:t>
            </a:r>
            <a:r>
              <a:rPr lang="en-US" sz="1400" dirty="0"/>
              <a:t>: </a:t>
            </a:r>
            <a:r>
              <a:rPr lang="en-US" sz="1400" i="1" dirty="0"/>
              <a:t>data processing solution independent of the backend</a:t>
            </a:r>
            <a:endParaRPr lang="en-GB" sz="1400" dirty="0"/>
          </a:p>
        </p:txBody>
      </p:sp>
      <p:sp>
        <p:nvSpPr>
          <p:cNvPr id="11" name="TextBox 10">
            <a:extLst>
              <a:ext uri="{FF2B5EF4-FFF2-40B4-BE49-F238E27FC236}">
                <a16:creationId xmlns:a16="http://schemas.microsoft.com/office/drawing/2014/main" id="{15444AC0-7FFA-02E6-7A82-4E41AC1FBD8E}"/>
              </a:ext>
            </a:extLst>
          </p:cNvPr>
          <p:cNvSpPr txBox="1"/>
          <p:nvPr/>
        </p:nvSpPr>
        <p:spPr>
          <a:xfrm>
            <a:off x="6564005" y="2696864"/>
            <a:ext cx="813043" cy="261610"/>
          </a:xfrm>
          <a:prstGeom prst="rect">
            <a:avLst/>
          </a:prstGeom>
          <a:noFill/>
        </p:spPr>
        <p:txBody>
          <a:bodyPr wrap="none" rtlCol="0">
            <a:spAutoFit/>
          </a:bodyPr>
          <a:lstStyle/>
          <a:p>
            <a:pPr algn="ctr"/>
            <a:r>
              <a:rPr lang="en-GB" sz="1100" i="1" dirty="0"/>
              <a:t>SoC DMA</a:t>
            </a:r>
          </a:p>
        </p:txBody>
      </p:sp>
      <p:sp>
        <p:nvSpPr>
          <p:cNvPr id="12" name="TextBox 11">
            <a:extLst>
              <a:ext uri="{FF2B5EF4-FFF2-40B4-BE49-F238E27FC236}">
                <a16:creationId xmlns:a16="http://schemas.microsoft.com/office/drawing/2014/main" id="{2B89BB81-1499-9448-ADB8-F205AE047982}"/>
              </a:ext>
            </a:extLst>
          </p:cNvPr>
          <p:cNvSpPr txBox="1"/>
          <p:nvPr/>
        </p:nvSpPr>
        <p:spPr>
          <a:xfrm>
            <a:off x="5770523" y="617356"/>
            <a:ext cx="2400017" cy="261610"/>
          </a:xfrm>
          <a:prstGeom prst="rect">
            <a:avLst/>
          </a:prstGeom>
          <a:noFill/>
        </p:spPr>
        <p:txBody>
          <a:bodyPr wrap="none" rtlCol="0">
            <a:spAutoFit/>
          </a:bodyPr>
          <a:lstStyle/>
          <a:p>
            <a:pPr algn="ctr"/>
            <a:r>
              <a:rPr lang="en-GB" sz="1100" i="1" dirty="0"/>
              <a:t>PCIe DMA (same as shown before)</a:t>
            </a:r>
          </a:p>
        </p:txBody>
      </p:sp>
    </p:spTree>
    <p:extLst>
      <p:ext uri="{BB962C8B-B14F-4D97-AF65-F5344CB8AC3E}">
        <p14:creationId xmlns:p14="http://schemas.microsoft.com/office/powerpoint/2010/main" val="27320516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6E8A59-6750-DFB2-5DD7-F91BDF66D5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A25E68-8159-6DBA-CB62-EDC9F61B9B0F}"/>
              </a:ext>
            </a:extLst>
          </p:cNvPr>
          <p:cNvSpPr>
            <a:spLocks noGrp="1"/>
          </p:cNvSpPr>
          <p:nvPr>
            <p:ph type="title"/>
          </p:nvPr>
        </p:nvSpPr>
        <p:spPr>
          <a:xfrm>
            <a:off x="457200" y="175120"/>
            <a:ext cx="8226854" cy="705332"/>
          </a:xfrm>
        </p:spPr>
        <p:txBody>
          <a:bodyPr>
            <a:noAutofit/>
          </a:bodyPr>
          <a:lstStyle/>
          <a:p>
            <a:r>
              <a:rPr lang="en-US" sz="2800" b="1" dirty="0"/>
              <a:t>Timeline</a:t>
            </a:r>
          </a:p>
        </p:txBody>
      </p:sp>
      <p:sp>
        <p:nvSpPr>
          <p:cNvPr id="4" name="Date Placeholder 3">
            <a:extLst>
              <a:ext uri="{FF2B5EF4-FFF2-40B4-BE49-F238E27FC236}">
                <a16:creationId xmlns:a16="http://schemas.microsoft.com/office/drawing/2014/main" id="{3C486100-908E-7839-54FD-EA08FA80471E}"/>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5D2844AA-B1BA-A03E-28C3-604FC98960E2}"/>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3A2DFE83-EB5B-9861-F411-723DC3285AB4}"/>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25</a:t>
            </a:fld>
            <a:endParaRPr lang="en-US" dirty="0"/>
          </a:p>
        </p:txBody>
      </p:sp>
      <p:sp>
        <p:nvSpPr>
          <p:cNvPr id="11" name="TextBox 10">
            <a:extLst>
              <a:ext uri="{FF2B5EF4-FFF2-40B4-BE49-F238E27FC236}">
                <a16:creationId xmlns:a16="http://schemas.microsoft.com/office/drawing/2014/main" id="{6B25BB75-2DF1-559E-235B-27F18065D335}"/>
              </a:ext>
            </a:extLst>
          </p:cNvPr>
          <p:cNvSpPr txBox="1"/>
          <p:nvPr/>
        </p:nvSpPr>
        <p:spPr>
          <a:xfrm>
            <a:off x="290384" y="880452"/>
            <a:ext cx="8563232" cy="3539430"/>
          </a:xfrm>
          <a:prstGeom prst="rect">
            <a:avLst/>
          </a:prstGeom>
          <a:noFill/>
        </p:spPr>
        <p:txBody>
          <a:bodyPr wrap="square" rtlCol="0">
            <a:spAutoFit/>
          </a:bodyPr>
          <a:lstStyle/>
          <a:p>
            <a:pPr marL="285750" indent="-285750">
              <a:buFont typeface="Arial" panose="020B0604020202020204" pitchFamily="34" charset="0"/>
              <a:buChar char="•"/>
            </a:pPr>
            <a:r>
              <a:rPr lang="en-GB" sz="1400" noProof="0" dirty="0"/>
              <a:t>2025 Q4</a:t>
            </a:r>
          </a:p>
          <a:p>
            <a:pPr marL="742950" lvl="1" indent="-285750">
              <a:buFont typeface="Arial" panose="020B0604020202020204" pitchFamily="34" charset="0"/>
              <a:buChar char="•"/>
            </a:pPr>
            <a:r>
              <a:rPr lang="en-GB" sz="1400" noProof="0" dirty="0"/>
              <a:t>Demonstrate the PCIe-based BIPXL DAQ (v5.1)</a:t>
            </a:r>
          </a:p>
          <a:p>
            <a:pPr marL="742950" lvl="1" indent="-285750">
              <a:buFont typeface="Arial" panose="020B0604020202020204" pitchFamily="34" charset="0"/>
              <a:buChar char="•"/>
            </a:pPr>
            <a:r>
              <a:rPr lang="en-GB" sz="1400" dirty="0"/>
              <a:t>Using ZCU102 + C1100 PCIe board + SLAC PCIe framework</a:t>
            </a:r>
          </a:p>
          <a:p>
            <a:pPr marL="742950" lvl="1" indent="-285750">
              <a:buFont typeface="Arial" panose="020B0604020202020204" pitchFamily="34" charset="0"/>
              <a:buChar char="•"/>
            </a:pPr>
            <a:r>
              <a:rPr lang="en-GB" sz="1400" dirty="0"/>
              <a:t>Timepix3 with </a:t>
            </a:r>
            <a:r>
              <a:rPr lang="en-GB" sz="1400" dirty="0" err="1"/>
              <a:t>GBTx</a:t>
            </a:r>
            <a:r>
              <a:rPr lang="en-GB" sz="1400" dirty="0"/>
              <a:t> front-end</a:t>
            </a:r>
          </a:p>
          <a:p>
            <a:pPr marL="742950" lvl="1" indent="-285750">
              <a:buFont typeface="Arial" panose="020B0604020202020204" pitchFamily="34" charset="0"/>
              <a:buChar char="•"/>
            </a:pPr>
            <a:r>
              <a:rPr lang="en-GB" sz="1400" noProof="0" dirty="0"/>
              <a:t>Full stack all the way up to FESA</a:t>
            </a:r>
          </a:p>
          <a:p>
            <a:pPr marL="285750" indent="-285750">
              <a:buFont typeface="Arial" panose="020B0604020202020204" pitchFamily="34" charset="0"/>
              <a:buChar char="•"/>
            </a:pPr>
            <a:r>
              <a:rPr lang="en-GB" sz="1400" noProof="0" dirty="0"/>
              <a:t>2026 Q1-Q3</a:t>
            </a:r>
          </a:p>
          <a:p>
            <a:pPr marL="742950" lvl="1" indent="-285750">
              <a:buFont typeface="Arial" panose="020B0604020202020204" pitchFamily="34" charset="0"/>
              <a:buChar char="•"/>
            </a:pPr>
            <a:r>
              <a:rPr lang="en-GB" sz="1400" dirty="0"/>
              <a:t>Last opportunity with beam before LS3</a:t>
            </a:r>
          </a:p>
          <a:p>
            <a:pPr marL="742950" lvl="1" indent="-285750">
              <a:buFont typeface="Arial" panose="020B0604020202020204" pitchFamily="34" charset="0"/>
              <a:buChar char="•"/>
            </a:pPr>
            <a:r>
              <a:rPr lang="en-GB" sz="1400" dirty="0"/>
              <a:t>Deploy PCIe-based BIPXL DAQ (v5.1) in PS and SPS -&gt; </a:t>
            </a:r>
            <a:r>
              <a:rPr lang="en-GB" sz="1400" b="1" dirty="0"/>
              <a:t>Make them operational!</a:t>
            </a:r>
          </a:p>
          <a:p>
            <a:pPr marL="742950" lvl="1" indent="-285750">
              <a:buFont typeface="Arial" panose="020B0604020202020204" pitchFamily="34" charset="0"/>
              <a:buChar char="•"/>
            </a:pPr>
            <a:r>
              <a:rPr lang="en-GB" sz="1400" dirty="0"/>
              <a:t>Make sure OP can use the system as early as possible to get their feedback and verify it matches the functional specification</a:t>
            </a:r>
          </a:p>
          <a:p>
            <a:pPr marL="742950" lvl="1" indent="-285750">
              <a:buFont typeface="Arial" panose="020B0604020202020204" pitchFamily="34" charset="0"/>
              <a:buChar char="•"/>
            </a:pPr>
            <a:r>
              <a:rPr lang="en-GB" sz="1400" noProof="0" dirty="0"/>
              <a:t>In parallel: integrate Timepix4</a:t>
            </a:r>
            <a:r>
              <a:rPr lang="en-GB" sz="1400" dirty="0"/>
              <a:t> detectors and </a:t>
            </a:r>
            <a:r>
              <a:rPr lang="en-GB" sz="1400" dirty="0" err="1"/>
              <a:t>lpGBT</a:t>
            </a:r>
            <a:r>
              <a:rPr lang="en-GB" sz="1400" dirty="0"/>
              <a:t> front-end into the system for the telescope application</a:t>
            </a:r>
            <a:endParaRPr lang="en-GB" sz="1400" noProof="0" dirty="0"/>
          </a:p>
          <a:p>
            <a:pPr marL="285750" indent="-285750">
              <a:buFont typeface="Arial" panose="020B0604020202020204" pitchFamily="34" charset="0"/>
              <a:buChar char="•"/>
            </a:pPr>
            <a:r>
              <a:rPr lang="en-GB" sz="1400" dirty="0"/>
              <a:t>2026 Q4 + LS3</a:t>
            </a:r>
          </a:p>
          <a:p>
            <a:pPr marL="742950" lvl="1" indent="-285750">
              <a:buFont typeface="Arial" panose="020B0604020202020204" pitchFamily="34" charset="0"/>
              <a:buChar char="•"/>
            </a:pPr>
            <a:r>
              <a:rPr lang="en-GB" sz="1400" dirty="0"/>
              <a:t>Move from ZCU102 to ATS-</a:t>
            </a:r>
            <a:r>
              <a:rPr lang="en-GB" sz="1400" dirty="0" err="1"/>
              <a:t>SoM</a:t>
            </a:r>
            <a:r>
              <a:rPr lang="en-GB" sz="1400" dirty="0"/>
              <a:t> (v5.2)</a:t>
            </a:r>
            <a:endParaRPr lang="en-GB" sz="1400" noProof="0" dirty="0"/>
          </a:p>
          <a:p>
            <a:pPr marL="742950" lvl="1" indent="-285750">
              <a:buFont typeface="Arial" panose="020B0604020202020204" pitchFamily="34" charset="0"/>
              <a:buChar char="•"/>
            </a:pPr>
            <a:r>
              <a:rPr lang="en-GB" sz="1400" noProof="0" dirty="0"/>
              <a:t>LHC-BGI with Timepix4</a:t>
            </a:r>
          </a:p>
          <a:p>
            <a:pPr marL="742950" lvl="1" indent="-285750">
              <a:buFont typeface="Arial" panose="020B0604020202020204" pitchFamily="34" charset="0"/>
              <a:buChar char="•"/>
            </a:pPr>
            <a:r>
              <a:rPr lang="en-GB" sz="1400" noProof="0" dirty="0"/>
              <a:t>Integrate new </a:t>
            </a:r>
            <a:r>
              <a:rPr lang="en-GB" sz="1400" noProof="0" dirty="0" err="1"/>
              <a:t>Picopix</a:t>
            </a:r>
            <a:r>
              <a:rPr lang="en-GB" sz="1400" noProof="0" dirty="0"/>
              <a:t> pixel detector (?)</a:t>
            </a:r>
          </a:p>
        </p:txBody>
      </p:sp>
    </p:spTree>
    <p:extLst>
      <p:ext uri="{BB962C8B-B14F-4D97-AF65-F5344CB8AC3E}">
        <p14:creationId xmlns:p14="http://schemas.microsoft.com/office/powerpoint/2010/main" val="34212733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5881F45-9FDD-1743-8297-D63552CE2188}"/>
              </a:ext>
            </a:extLst>
          </p:cNvPr>
          <p:cNvSpPr>
            <a:spLocks noGrp="1"/>
          </p:cNvSpPr>
          <p:nvPr>
            <p:ph type="dt" sz="half" idx="4294967295"/>
          </p:nvPr>
        </p:nvSpPr>
        <p:spPr>
          <a:xfrm>
            <a:off x="0" y="4772025"/>
            <a:ext cx="1090613" cy="273050"/>
          </a:xfrm>
        </p:spPr>
        <p:txBody>
          <a:bodyPr/>
          <a:lstStyle/>
          <a:p>
            <a:r>
              <a:rPr lang="en-US"/>
              <a:t>2025-11-13</a:t>
            </a:r>
            <a:endParaRPr lang="en-US" dirty="0"/>
          </a:p>
        </p:txBody>
      </p:sp>
      <p:sp>
        <p:nvSpPr>
          <p:cNvPr id="4" name="Footer Placeholder 3">
            <a:extLst>
              <a:ext uri="{FF2B5EF4-FFF2-40B4-BE49-F238E27FC236}">
                <a16:creationId xmlns:a16="http://schemas.microsoft.com/office/drawing/2014/main" id="{B21D68C1-3ACD-E14F-AA3E-BE1620F00F2D}"/>
              </a:ext>
            </a:extLst>
          </p:cNvPr>
          <p:cNvSpPr>
            <a:spLocks noGrp="1"/>
          </p:cNvSpPr>
          <p:nvPr>
            <p:ph type="ftr" sz="quarter" idx="4294967295"/>
          </p:nvPr>
        </p:nvSpPr>
        <p:spPr>
          <a:xfrm>
            <a:off x="5437188" y="4767263"/>
            <a:ext cx="3706812" cy="274637"/>
          </a:xfrm>
        </p:spPr>
        <p:txBody>
          <a:bodyPr/>
          <a:lstStyle/>
          <a:p>
            <a:r>
              <a:rPr lang="en-US"/>
              <a:t>BIPXL/BGI DAQ platform</a:t>
            </a:r>
            <a:endParaRPr lang="en-US" dirty="0"/>
          </a:p>
        </p:txBody>
      </p:sp>
      <p:sp>
        <p:nvSpPr>
          <p:cNvPr id="5" name="Slide Number Placeholder 4">
            <a:extLst>
              <a:ext uri="{FF2B5EF4-FFF2-40B4-BE49-F238E27FC236}">
                <a16:creationId xmlns:a16="http://schemas.microsoft.com/office/drawing/2014/main" id="{ED8DB9EC-80D3-D049-AC1B-BF1D032913B2}"/>
              </a:ext>
            </a:extLst>
          </p:cNvPr>
          <p:cNvSpPr>
            <a:spLocks noGrp="1"/>
          </p:cNvSpPr>
          <p:nvPr>
            <p:ph type="sldNum" sz="quarter" idx="4294967295"/>
          </p:nvPr>
        </p:nvSpPr>
        <p:spPr>
          <a:xfrm>
            <a:off x="8642350" y="4767263"/>
            <a:ext cx="501650" cy="274637"/>
          </a:xfrm>
        </p:spPr>
        <p:txBody>
          <a:bodyPr/>
          <a:lstStyle/>
          <a:p>
            <a:fld id="{17918391-D411-FE40-AAD7-861AE5233E0E}" type="slidenum">
              <a:rPr lang="en-US" smtClean="0"/>
              <a:pPr/>
              <a:t>26</a:t>
            </a:fld>
            <a:endParaRPr lang="en-US" dirty="0"/>
          </a:p>
        </p:txBody>
      </p:sp>
      <p:sp>
        <p:nvSpPr>
          <p:cNvPr id="2" name="TextBox 1">
            <a:extLst>
              <a:ext uri="{FF2B5EF4-FFF2-40B4-BE49-F238E27FC236}">
                <a16:creationId xmlns:a16="http://schemas.microsoft.com/office/drawing/2014/main" id="{15298BAF-F2D9-79EB-A822-17C22F7932A3}"/>
              </a:ext>
            </a:extLst>
          </p:cNvPr>
          <p:cNvSpPr txBox="1"/>
          <p:nvPr/>
        </p:nvSpPr>
        <p:spPr>
          <a:xfrm>
            <a:off x="3126733" y="534958"/>
            <a:ext cx="2890535" cy="646331"/>
          </a:xfrm>
          <a:prstGeom prst="rect">
            <a:avLst/>
          </a:prstGeom>
          <a:noFill/>
        </p:spPr>
        <p:txBody>
          <a:bodyPr wrap="none" rtlCol="0">
            <a:spAutoFit/>
          </a:bodyPr>
          <a:lstStyle/>
          <a:p>
            <a:pPr algn="ctr"/>
            <a:r>
              <a:rPr lang="en-GB" b="1" dirty="0"/>
              <a:t>Thanks for the attention!</a:t>
            </a:r>
          </a:p>
          <a:p>
            <a:pPr algn="ctr"/>
            <a:r>
              <a:rPr lang="en-GB" b="1" dirty="0"/>
              <a:t>Questions, comments?</a:t>
            </a:r>
          </a:p>
        </p:txBody>
      </p:sp>
    </p:spTree>
    <p:extLst>
      <p:ext uri="{BB962C8B-B14F-4D97-AF65-F5344CB8AC3E}">
        <p14:creationId xmlns:p14="http://schemas.microsoft.com/office/powerpoint/2010/main" val="19136077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4228E-1F20-B3B7-FC29-C0F14C9FA8DA}"/>
              </a:ext>
            </a:extLst>
          </p:cNvPr>
          <p:cNvSpPr>
            <a:spLocks noGrp="1"/>
          </p:cNvSpPr>
          <p:nvPr>
            <p:ph type="title"/>
          </p:nvPr>
        </p:nvSpPr>
        <p:spPr/>
        <p:txBody>
          <a:bodyPr>
            <a:normAutofit fontScale="90000"/>
          </a:bodyPr>
          <a:lstStyle/>
          <a:p>
            <a:r>
              <a:rPr lang="en-GB" dirty="0"/>
              <a:t>Backup</a:t>
            </a:r>
          </a:p>
        </p:txBody>
      </p:sp>
    </p:spTree>
    <p:extLst>
      <p:ext uri="{BB962C8B-B14F-4D97-AF65-F5344CB8AC3E}">
        <p14:creationId xmlns:p14="http://schemas.microsoft.com/office/powerpoint/2010/main" val="40462538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6FD32-DD66-86F5-B411-3145E7C96B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384013-36A4-44A7-6C0A-CD1DDFDD4D3A}"/>
              </a:ext>
            </a:extLst>
          </p:cNvPr>
          <p:cNvSpPr>
            <a:spLocks noGrp="1"/>
          </p:cNvSpPr>
          <p:nvPr>
            <p:ph type="title"/>
          </p:nvPr>
        </p:nvSpPr>
        <p:spPr>
          <a:xfrm>
            <a:off x="457200" y="175120"/>
            <a:ext cx="8226854" cy="705332"/>
          </a:xfrm>
        </p:spPr>
        <p:txBody>
          <a:bodyPr>
            <a:noAutofit/>
          </a:bodyPr>
          <a:lstStyle/>
          <a:p>
            <a:r>
              <a:rPr lang="en-US" sz="2800" b="1" dirty="0"/>
              <a:t>Procured PCIe cards</a:t>
            </a:r>
          </a:p>
        </p:txBody>
      </p:sp>
      <p:sp>
        <p:nvSpPr>
          <p:cNvPr id="4" name="Date Placeholder 3">
            <a:extLst>
              <a:ext uri="{FF2B5EF4-FFF2-40B4-BE49-F238E27FC236}">
                <a16:creationId xmlns:a16="http://schemas.microsoft.com/office/drawing/2014/main" id="{2D686657-7696-29C8-3C14-214ECC7A0F97}"/>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AE9404D3-EB5C-B9CA-0EAA-303CFFE73CB4}"/>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99C8A308-B992-C0A6-0593-5B710006CC76}"/>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28</a:t>
            </a:fld>
            <a:endParaRPr lang="en-US" dirty="0"/>
          </a:p>
        </p:txBody>
      </p:sp>
      <p:sp>
        <p:nvSpPr>
          <p:cNvPr id="11" name="TextBox 10">
            <a:extLst>
              <a:ext uri="{FF2B5EF4-FFF2-40B4-BE49-F238E27FC236}">
                <a16:creationId xmlns:a16="http://schemas.microsoft.com/office/drawing/2014/main" id="{548CE30D-F23F-36A8-7EA4-E230ACE97E1C}"/>
              </a:ext>
            </a:extLst>
          </p:cNvPr>
          <p:cNvSpPr txBox="1"/>
          <p:nvPr/>
        </p:nvSpPr>
        <p:spPr>
          <a:xfrm>
            <a:off x="290384" y="880452"/>
            <a:ext cx="8563232" cy="3323987"/>
          </a:xfrm>
          <a:prstGeom prst="rect">
            <a:avLst/>
          </a:prstGeom>
          <a:noFill/>
        </p:spPr>
        <p:txBody>
          <a:bodyPr wrap="square" rtlCol="0">
            <a:spAutoFit/>
          </a:bodyPr>
          <a:lstStyle/>
          <a:p>
            <a:pPr marL="285750" indent="-285750">
              <a:buFont typeface="Arial" panose="020B0604020202020204" pitchFamily="34" charset="0"/>
              <a:buChar char="•"/>
            </a:pPr>
            <a:r>
              <a:rPr lang="en-GB" sz="1400" noProof="0" dirty="0" err="1"/>
              <a:t>Techway</a:t>
            </a:r>
            <a:r>
              <a:rPr lang="en-GB" sz="1400" noProof="0" dirty="0"/>
              <a:t> PFP-ZU+_11</a:t>
            </a:r>
          </a:p>
          <a:p>
            <a:pPr marL="742950" lvl="1" indent="-285750">
              <a:buFont typeface="Arial" panose="020B0604020202020204" pitchFamily="34" charset="0"/>
              <a:buChar char="•"/>
            </a:pPr>
            <a:r>
              <a:rPr lang="en-GB" sz="1400" dirty="0"/>
              <a:t>2 pcs</a:t>
            </a:r>
          </a:p>
          <a:p>
            <a:pPr marL="742950" lvl="1" indent="-285750">
              <a:buFont typeface="Arial" panose="020B0604020202020204" pitchFamily="34" charset="0"/>
              <a:buChar char="•"/>
            </a:pPr>
            <a:r>
              <a:rPr lang="en-GB" sz="1400" noProof="0" dirty="0">
                <a:hlinkClick r:id="rId2"/>
              </a:rPr>
              <a:t>DAI-11037953</a:t>
            </a:r>
            <a:r>
              <a:rPr lang="en-GB" sz="1400" noProof="0" dirty="0"/>
              <a:t>, </a:t>
            </a:r>
            <a:r>
              <a:rPr lang="en-GB" sz="1400" noProof="0" dirty="0">
                <a:hlinkClick r:id="rId3"/>
              </a:rPr>
              <a:t>DAI-10734777</a:t>
            </a:r>
            <a:endParaRPr lang="en-GB" sz="1400" noProof="0" dirty="0"/>
          </a:p>
          <a:p>
            <a:pPr marL="742950" lvl="1" indent="-285750">
              <a:buFont typeface="Arial" panose="020B0604020202020204" pitchFamily="34" charset="0"/>
              <a:buChar char="•"/>
            </a:pPr>
            <a:r>
              <a:rPr lang="en-GB" sz="1400" dirty="0"/>
              <a:t>Not supported by the SLAC </a:t>
            </a:r>
            <a:r>
              <a:rPr lang="en-GB" sz="1400" dirty="0" err="1"/>
              <a:t>pgp</a:t>
            </a:r>
            <a:r>
              <a:rPr lang="en-GB" sz="1400" dirty="0"/>
              <a:t>-</a:t>
            </a:r>
            <a:r>
              <a:rPr lang="en-GB" sz="1400" dirty="0" err="1"/>
              <a:t>pcie</a:t>
            </a:r>
            <a:r>
              <a:rPr lang="en-GB" sz="1400" dirty="0"/>
              <a:t>-apps</a:t>
            </a:r>
          </a:p>
          <a:p>
            <a:pPr marL="1200150" lvl="2" indent="-285750">
              <a:buFont typeface="Arial" panose="020B0604020202020204" pitchFamily="34" charset="0"/>
              <a:buChar char="•"/>
            </a:pPr>
            <a:r>
              <a:rPr lang="en-GB" sz="1400" noProof="0" dirty="0"/>
              <a:t>But could </a:t>
            </a:r>
            <a:r>
              <a:rPr lang="en-GB" sz="1400" dirty="0"/>
              <a:t>be done as an exercise to show how to add a new board (very low priority)</a:t>
            </a:r>
            <a:endParaRPr lang="en-GB" sz="1400" noProof="0" dirty="0"/>
          </a:p>
          <a:p>
            <a:pPr marL="285750" indent="-285750">
              <a:buFont typeface="Arial" panose="020B0604020202020204" pitchFamily="34" charset="0"/>
              <a:buChar char="•"/>
            </a:pPr>
            <a:r>
              <a:rPr lang="en-GB" sz="1400" dirty="0"/>
              <a:t>Xilinx </a:t>
            </a:r>
            <a:r>
              <a:rPr lang="en-GB" sz="1400" dirty="0" err="1"/>
              <a:t>Varium</a:t>
            </a:r>
            <a:r>
              <a:rPr lang="en-GB" sz="1400" dirty="0"/>
              <a:t> C1100</a:t>
            </a:r>
          </a:p>
          <a:p>
            <a:pPr marL="742950" lvl="1" indent="-285750">
              <a:buFont typeface="Arial" panose="020B0604020202020204" pitchFamily="34" charset="0"/>
              <a:buChar char="•"/>
            </a:pPr>
            <a:r>
              <a:rPr lang="en-GB" sz="1400" noProof="0" dirty="0"/>
              <a:t>5 pcs</a:t>
            </a:r>
          </a:p>
          <a:p>
            <a:pPr marL="1200150" lvl="2" indent="-285750">
              <a:buFont typeface="Arial" panose="020B0604020202020204" pitchFamily="34" charset="0"/>
              <a:buChar char="•"/>
            </a:pPr>
            <a:r>
              <a:rPr lang="en-GB" sz="1400" dirty="0"/>
              <a:t>2 more needed to cover our basic needs for 2026</a:t>
            </a:r>
            <a:endParaRPr lang="en-GB" sz="1400" noProof="0" dirty="0"/>
          </a:p>
          <a:p>
            <a:pPr marL="742950" lvl="1" indent="-285750">
              <a:buFont typeface="Arial" panose="020B0604020202020204" pitchFamily="34" charset="0"/>
              <a:buChar char="•"/>
            </a:pPr>
            <a:r>
              <a:rPr lang="en-GB" sz="1400" dirty="0">
                <a:hlinkClick r:id="rId4"/>
              </a:rPr>
              <a:t>MAG-11314118</a:t>
            </a:r>
            <a:r>
              <a:rPr lang="en-GB" sz="1400" dirty="0"/>
              <a:t>, </a:t>
            </a:r>
            <a:r>
              <a:rPr lang="en-GB" sz="1400" dirty="0">
                <a:hlinkClick r:id="rId5"/>
              </a:rPr>
              <a:t>MAG-11329668</a:t>
            </a:r>
            <a:r>
              <a:rPr lang="en-GB" sz="1400" dirty="0"/>
              <a:t>, </a:t>
            </a:r>
            <a:r>
              <a:rPr lang="en-GB" sz="1400" dirty="0">
                <a:hlinkClick r:id="rId6"/>
              </a:rPr>
              <a:t>MAG-11329670</a:t>
            </a:r>
            <a:endParaRPr lang="en-GB" sz="1400" dirty="0"/>
          </a:p>
          <a:p>
            <a:pPr marL="742950" lvl="1" indent="-285750">
              <a:buFont typeface="Arial" panose="020B0604020202020204" pitchFamily="34" charset="0"/>
              <a:buChar char="•"/>
            </a:pPr>
            <a:r>
              <a:rPr lang="en-GB" sz="1400" noProof="0" dirty="0"/>
              <a:t>Supported by the SLAC </a:t>
            </a:r>
            <a:r>
              <a:rPr lang="en-GB" sz="1400" noProof="0" dirty="0" err="1"/>
              <a:t>pgp</a:t>
            </a:r>
            <a:r>
              <a:rPr lang="en-GB" sz="1400" noProof="0" dirty="0"/>
              <a:t>-</a:t>
            </a:r>
            <a:r>
              <a:rPr lang="en-GB" sz="1400" noProof="0" dirty="0" err="1"/>
              <a:t>pcie</a:t>
            </a:r>
            <a:r>
              <a:rPr lang="en-GB" sz="1400" noProof="0" dirty="0"/>
              <a:t>-apps</a:t>
            </a:r>
          </a:p>
          <a:p>
            <a:pPr marL="285750" indent="-285750">
              <a:buFont typeface="Arial" panose="020B0604020202020204" pitchFamily="34" charset="0"/>
              <a:buChar char="•"/>
            </a:pPr>
            <a:r>
              <a:rPr lang="en-GB" sz="1400" dirty="0"/>
              <a:t>Other supported boards by SLAC </a:t>
            </a:r>
            <a:r>
              <a:rPr lang="en-GB" sz="1400" dirty="0" err="1"/>
              <a:t>pgp</a:t>
            </a:r>
            <a:r>
              <a:rPr lang="en-GB" sz="1400" dirty="0"/>
              <a:t>-</a:t>
            </a:r>
            <a:r>
              <a:rPr lang="en-GB" sz="1400" dirty="0" err="1"/>
              <a:t>pcie</a:t>
            </a:r>
            <a:r>
              <a:rPr lang="en-GB" sz="1400" dirty="0"/>
              <a:t>-apps, see </a:t>
            </a:r>
            <a:r>
              <a:rPr lang="en-GB" sz="1400" dirty="0">
                <a:hlinkClick r:id="rId7"/>
              </a:rPr>
              <a:t>targets</a:t>
            </a:r>
            <a:endParaRPr lang="en-GB" sz="1400" dirty="0"/>
          </a:p>
          <a:p>
            <a:pPr marL="285750" indent="-285750">
              <a:buFont typeface="Arial" panose="020B0604020202020204" pitchFamily="34" charset="0"/>
              <a:buChar char="•"/>
            </a:pPr>
            <a:r>
              <a:rPr lang="en-GB" sz="1400" noProof="0" dirty="0"/>
              <a:t>Could</a:t>
            </a:r>
            <a:r>
              <a:rPr lang="en-GB" sz="1400" dirty="0"/>
              <a:t> perhaps have a common ”BI stock of PCIe cards” that are all compatible with this framework?</a:t>
            </a:r>
          </a:p>
          <a:p>
            <a:pPr marL="285750" indent="-285750">
              <a:buFont typeface="Arial" panose="020B0604020202020204" pitchFamily="34" charset="0"/>
              <a:buChar char="•"/>
            </a:pPr>
            <a:r>
              <a:rPr lang="en-GB" sz="1400" noProof="0" dirty="0"/>
              <a:t>QSFPs, SFPs and </a:t>
            </a:r>
            <a:r>
              <a:rPr lang="en-GB" sz="1400" noProof="0" dirty="0" err="1"/>
              <a:t>fibers</a:t>
            </a:r>
            <a:r>
              <a:rPr lang="en-GB" sz="1400" noProof="0" dirty="0"/>
              <a:t> to be procured</a:t>
            </a:r>
          </a:p>
          <a:p>
            <a:pPr marL="742950" lvl="1" indent="-285750">
              <a:buFont typeface="Arial" panose="020B0604020202020204" pitchFamily="34" charset="0"/>
              <a:buChar char="•"/>
            </a:pPr>
            <a:r>
              <a:rPr lang="en-GB" sz="1400" dirty="0"/>
              <a:t>Multi-mode used since short distance between FEC with PCIe card and ZCU102/ATS-</a:t>
            </a:r>
            <a:r>
              <a:rPr lang="en-GB" sz="1400" dirty="0" err="1"/>
              <a:t>SoM</a:t>
            </a:r>
            <a:endParaRPr lang="en-GB" sz="1400" dirty="0"/>
          </a:p>
          <a:p>
            <a:pPr marL="742950" lvl="1" indent="-285750">
              <a:buFont typeface="Arial" panose="020B0604020202020204" pitchFamily="34" charset="0"/>
              <a:buChar char="•"/>
            </a:pPr>
            <a:r>
              <a:rPr lang="en-GB" sz="1400" dirty="0"/>
              <a:t>Could use direct attached copper (DAC) but only PVC versions found so far (e.g. </a:t>
            </a:r>
            <a:r>
              <a:rPr lang="en-GB" sz="1400" dirty="0">
                <a:hlinkClick r:id="rId8"/>
              </a:rPr>
              <a:t>FS DAC cable</a:t>
            </a:r>
            <a:r>
              <a:rPr lang="en-GB" sz="1400" dirty="0"/>
              <a:t>)</a:t>
            </a:r>
            <a:endParaRPr lang="en-GB" sz="1400" noProof="0" dirty="0"/>
          </a:p>
        </p:txBody>
      </p:sp>
    </p:spTree>
    <p:extLst>
      <p:ext uri="{BB962C8B-B14F-4D97-AF65-F5344CB8AC3E}">
        <p14:creationId xmlns:p14="http://schemas.microsoft.com/office/powerpoint/2010/main" val="1665847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6F885-1DFE-5577-E58B-AA1B130459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F25B31-9567-728D-BE0B-DED07C677C5E}"/>
              </a:ext>
            </a:extLst>
          </p:cNvPr>
          <p:cNvSpPr>
            <a:spLocks noGrp="1"/>
          </p:cNvSpPr>
          <p:nvPr>
            <p:ph type="title"/>
          </p:nvPr>
        </p:nvSpPr>
        <p:spPr>
          <a:xfrm>
            <a:off x="457200" y="175120"/>
            <a:ext cx="8226854" cy="705332"/>
          </a:xfrm>
        </p:spPr>
        <p:txBody>
          <a:bodyPr>
            <a:noAutofit/>
          </a:bodyPr>
          <a:lstStyle/>
          <a:p>
            <a:r>
              <a:rPr lang="en-US" sz="2800" b="1" dirty="0"/>
              <a:t>GPU support in SLAC PCIe framework</a:t>
            </a:r>
          </a:p>
        </p:txBody>
      </p:sp>
      <p:sp>
        <p:nvSpPr>
          <p:cNvPr id="4" name="Date Placeholder 3">
            <a:extLst>
              <a:ext uri="{FF2B5EF4-FFF2-40B4-BE49-F238E27FC236}">
                <a16:creationId xmlns:a16="http://schemas.microsoft.com/office/drawing/2014/main" id="{9749C3C1-3F15-F39A-F8AF-723A0E1ADE5C}"/>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0F62141D-27D0-2A4E-FFD9-E9A93530A4E9}"/>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075BF3F0-9067-67B9-B360-964FDAE70F47}"/>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29</a:t>
            </a:fld>
            <a:endParaRPr lang="en-US" dirty="0"/>
          </a:p>
        </p:txBody>
      </p:sp>
      <p:pic>
        <p:nvPicPr>
          <p:cNvPr id="8" name="Picture 7">
            <a:extLst>
              <a:ext uri="{FF2B5EF4-FFF2-40B4-BE49-F238E27FC236}">
                <a16:creationId xmlns:a16="http://schemas.microsoft.com/office/drawing/2014/main" id="{47AE3DB0-CA2C-5069-D633-B2E53265ED01}"/>
              </a:ext>
            </a:extLst>
          </p:cNvPr>
          <p:cNvPicPr>
            <a:picLocks noChangeAspect="1"/>
          </p:cNvPicPr>
          <p:nvPr/>
        </p:nvPicPr>
        <p:blipFill>
          <a:blip r:embed="rId2"/>
          <a:stretch>
            <a:fillRect/>
          </a:stretch>
        </p:blipFill>
        <p:spPr>
          <a:xfrm>
            <a:off x="1658263" y="846888"/>
            <a:ext cx="5824728" cy="2802562"/>
          </a:xfrm>
          <a:prstGeom prst="rect">
            <a:avLst/>
          </a:prstGeom>
        </p:spPr>
      </p:pic>
      <p:sp>
        <p:nvSpPr>
          <p:cNvPr id="9" name="TextBox 8">
            <a:extLst>
              <a:ext uri="{FF2B5EF4-FFF2-40B4-BE49-F238E27FC236}">
                <a16:creationId xmlns:a16="http://schemas.microsoft.com/office/drawing/2014/main" id="{94FF9167-043B-AC57-D78D-1A7FF93EFFBD}"/>
              </a:ext>
            </a:extLst>
          </p:cNvPr>
          <p:cNvSpPr txBox="1"/>
          <p:nvPr/>
        </p:nvSpPr>
        <p:spPr>
          <a:xfrm>
            <a:off x="848340" y="3594322"/>
            <a:ext cx="7835714"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a:t>The framework also supports direct DMA transfer between the PCIe FPGA and a GPU</a:t>
            </a:r>
          </a:p>
          <a:p>
            <a:pPr marL="285750" indent="-285750">
              <a:buFont typeface="Arial" panose="020B0604020202020204" pitchFamily="34" charset="0"/>
              <a:buChar char="•"/>
            </a:pPr>
            <a:r>
              <a:rPr lang="en-US" sz="1400" dirty="0"/>
              <a:t>Can accelerate processing using GPU hardware instead of the CPU</a:t>
            </a:r>
          </a:p>
          <a:p>
            <a:pPr marL="285750" indent="-285750">
              <a:buFont typeface="Arial" panose="020B0604020202020204" pitchFamily="34" charset="0"/>
              <a:buChar char="•"/>
            </a:pPr>
            <a:r>
              <a:rPr lang="en-US" sz="1400" dirty="0"/>
              <a:t>More info: </a:t>
            </a:r>
            <a:r>
              <a:rPr lang="en-US" sz="1400" dirty="0">
                <a:hlinkClick r:id="rId3"/>
              </a:rPr>
              <a:t>https://</a:t>
            </a:r>
            <a:r>
              <a:rPr lang="en-US" sz="1400" dirty="0" err="1">
                <a:hlinkClick r:id="rId3"/>
              </a:rPr>
              <a:t>indico.phy.ornl.gov</a:t>
            </a:r>
            <a:r>
              <a:rPr lang="en-US" sz="1400" dirty="0">
                <a:hlinkClick r:id="rId3"/>
              </a:rPr>
              <a:t>/event/510/contributions/2227/</a:t>
            </a:r>
            <a:endParaRPr lang="en-US" sz="1400" dirty="0"/>
          </a:p>
        </p:txBody>
      </p:sp>
    </p:spTree>
    <p:extLst>
      <p:ext uri="{BB962C8B-B14F-4D97-AF65-F5344CB8AC3E}">
        <p14:creationId xmlns:p14="http://schemas.microsoft.com/office/powerpoint/2010/main" val="4269515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4A3E3-9AE5-90E1-BEFE-94CBA431BE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D57D4C-D6C0-6CF5-FD66-16EA81B7CBFF}"/>
              </a:ext>
            </a:extLst>
          </p:cNvPr>
          <p:cNvSpPr>
            <a:spLocks noGrp="1"/>
          </p:cNvSpPr>
          <p:nvPr>
            <p:ph type="title"/>
          </p:nvPr>
        </p:nvSpPr>
        <p:spPr>
          <a:xfrm>
            <a:off x="457200" y="175120"/>
            <a:ext cx="8226854" cy="705332"/>
          </a:xfrm>
        </p:spPr>
        <p:txBody>
          <a:bodyPr>
            <a:noAutofit/>
          </a:bodyPr>
          <a:lstStyle/>
          <a:p>
            <a:r>
              <a:rPr lang="en-US" sz="2800" b="1" dirty="0"/>
              <a:t>Review findings</a:t>
            </a:r>
          </a:p>
        </p:txBody>
      </p:sp>
      <p:sp>
        <p:nvSpPr>
          <p:cNvPr id="4" name="Date Placeholder 3">
            <a:extLst>
              <a:ext uri="{FF2B5EF4-FFF2-40B4-BE49-F238E27FC236}">
                <a16:creationId xmlns:a16="http://schemas.microsoft.com/office/drawing/2014/main" id="{F4F575AE-5232-D7F5-8031-62AD63F853F5}"/>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EC2D5667-1C46-271D-8CB6-31ABAD4C68AF}"/>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9459780E-A76C-F14C-3C23-961E1824F5E8}"/>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3</a:t>
            </a:fld>
            <a:endParaRPr lang="en-US" dirty="0"/>
          </a:p>
        </p:txBody>
      </p:sp>
      <p:sp>
        <p:nvSpPr>
          <p:cNvPr id="11" name="TextBox 10">
            <a:extLst>
              <a:ext uri="{FF2B5EF4-FFF2-40B4-BE49-F238E27FC236}">
                <a16:creationId xmlns:a16="http://schemas.microsoft.com/office/drawing/2014/main" id="{505E8F63-6308-4544-4BEA-99A0A5548E88}"/>
              </a:ext>
            </a:extLst>
          </p:cNvPr>
          <p:cNvSpPr txBox="1"/>
          <p:nvPr/>
        </p:nvSpPr>
        <p:spPr>
          <a:xfrm>
            <a:off x="457200" y="880452"/>
            <a:ext cx="8396416" cy="3539430"/>
          </a:xfrm>
          <a:prstGeom prst="rect">
            <a:avLst/>
          </a:prstGeom>
          <a:noFill/>
        </p:spPr>
        <p:txBody>
          <a:bodyPr wrap="square" rtlCol="0">
            <a:spAutoFit/>
          </a:bodyPr>
          <a:lstStyle/>
          <a:p>
            <a:r>
              <a:rPr lang="en-GB" sz="1400" dirty="0"/>
              <a:t>We recommend that the </a:t>
            </a:r>
            <a:r>
              <a:rPr lang="en-GB" sz="1400" b="1" dirty="0"/>
              <a:t>OP group takes the lead in preparing a functional specification</a:t>
            </a:r>
            <a:r>
              <a:rPr lang="en-GB" sz="1400" dirty="0"/>
              <a:t>, in close collaboration with the BI group (BGI team). In addition to the fundamental technical requirements (resolution, stability, etc), operability criteria such as the acceptable time delay between acquisition and analysis being available, desired number of acquisitions per super cycle, acceptable rate of rejected measurements, etc should be included.</a:t>
            </a:r>
          </a:p>
          <a:p>
            <a:endParaRPr lang="en-GB" sz="1400" dirty="0"/>
          </a:p>
          <a:p>
            <a:r>
              <a:rPr lang="en-GB" sz="1400" dirty="0"/>
              <a:t>Due to the likely changes in the data processing architecture, we recommend </a:t>
            </a:r>
            <a:r>
              <a:rPr lang="en-GB" sz="1400" b="1" dirty="0"/>
              <a:t>reducing the deliverables to the machine in the short term</a:t>
            </a:r>
            <a:r>
              <a:rPr lang="en-GB" sz="1400" dirty="0"/>
              <a:t>. Testing can continue in an expert mode if needed, and delivery of a truly operational instrument should be foreseen when a definitive implementation is more mature.</a:t>
            </a:r>
          </a:p>
          <a:p>
            <a:pPr marL="285750" indent="-285750">
              <a:buFont typeface="Arial" panose="020B0604020202020204" pitchFamily="34" charset="0"/>
              <a:buChar char="•"/>
            </a:pPr>
            <a:endParaRPr lang="en-GB" sz="1400" dirty="0"/>
          </a:p>
          <a:p>
            <a:r>
              <a:rPr lang="en-GB" sz="1400" dirty="0"/>
              <a:t>We observe that the BGI project strives for a simplified controls implementation. We fully support the proposal to </a:t>
            </a:r>
            <a:r>
              <a:rPr lang="en-GB" sz="1400" b="1" dirty="0"/>
              <a:t>move processing from the SoC towards a powerful server</a:t>
            </a:r>
            <a:r>
              <a:rPr lang="en-GB" sz="1400" dirty="0"/>
              <a:t> computer. We believe this opens the possibility of a controls architecture that more closely resembles that implemented by other </a:t>
            </a:r>
            <a:r>
              <a:rPr lang="en-GB" sz="1400" dirty="0" err="1"/>
              <a:t>Timepix</a:t>
            </a:r>
            <a:r>
              <a:rPr lang="en-GB" sz="1400" dirty="0"/>
              <a:t> users and would allow easier </a:t>
            </a:r>
            <a:r>
              <a:rPr lang="en-GB" sz="1400" b="1" dirty="0"/>
              <a:t>adoption of frameworks and code already in use by the community</a:t>
            </a:r>
            <a:r>
              <a:rPr lang="en-GB" sz="1400" dirty="0"/>
              <a:t>.</a:t>
            </a:r>
          </a:p>
        </p:txBody>
      </p:sp>
      <p:sp>
        <p:nvSpPr>
          <p:cNvPr id="7" name="TextBox 6">
            <a:extLst>
              <a:ext uri="{FF2B5EF4-FFF2-40B4-BE49-F238E27FC236}">
                <a16:creationId xmlns:a16="http://schemas.microsoft.com/office/drawing/2014/main" id="{E10E1806-6EFE-B1C3-0A81-4942F5E6723B}"/>
              </a:ext>
            </a:extLst>
          </p:cNvPr>
          <p:cNvSpPr txBox="1"/>
          <p:nvPr/>
        </p:nvSpPr>
        <p:spPr>
          <a:xfrm>
            <a:off x="6394992" y="415841"/>
            <a:ext cx="2289062" cy="307777"/>
          </a:xfrm>
          <a:prstGeom prst="rect">
            <a:avLst/>
          </a:prstGeom>
          <a:noFill/>
        </p:spPr>
        <p:txBody>
          <a:bodyPr wrap="square">
            <a:spAutoFit/>
          </a:bodyPr>
          <a:lstStyle/>
          <a:p>
            <a:r>
              <a:rPr lang="en-GB" sz="1400" i="1" dirty="0">
                <a:hlinkClick r:id="rId2"/>
              </a:rPr>
              <a:t>Review findings document</a:t>
            </a:r>
            <a:endParaRPr lang="en-GB" sz="1400" i="1" dirty="0"/>
          </a:p>
        </p:txBody>
      </p:sp>
      <p:sp>
        <p:nvSpPr>
          <p:cNvPr id="9" name="TextBox 8">
            <a:extLst>
              <a:ext uri="{FF2B5EF4-FFF2-40B4-BE49-F238E27FC236}">
                <a16:creationId xmlns:a16="http://schemas.microsoft.com/office/drawing/2014/main" id="{F2E7F6B2-3F2C-B1DE-E056-81FE6B1F2B3C}"/>
              </a:ext>
            </a:extLst>
          </p:cNvPr>
          <p:cNvSpPr txBox="1"/>
          <p:nvPr/>
        </p:nvSpPr>
        <p:spPr>
          <a:xfrm>
            <a:off x="55434" y="1274052"/>
            <a:ext cx="469900" cy="369332"/>
          </a:xfrm>
          <a:prstGeom prst="rect">
            <a:avLst/>
          </a:prstGeom>
          <a:noFill/>
        </p:spPr>
        <p:txBody>
          <a:bodyPr wrap="square">
            <a:spAutoFit/>
          </a:bodyPr>
          <a:lstStyle/>
          <a:p>
            <a:pPr algn="ctr"/>
            <a:r>
              <a:rPr lang="en-GB" sz="1800" b="1" dirty="0"/>
              <a:t>[1]</a:t>
            </a:r>
            <a:endParaRPr lang="en-GB" b="1" dirty="0"/>
          </a:p>
        </p:txBody>
      </p:sp>
      <p:sp>
        <p:nvSpPr>
          <p:cNvPr id="10" name="TextBox 9">
            <a:extLst>
              <a:ext uri="{FF2B5EF4-FFF2-40B4-BE49-F238E27FC236}">
                <a16:creationId xmlns:a16="http://schemas.microsoft.com/office/drawing/2014/main" id="{88033CA5-6E4C-455C-112E-F330781E5A63}"/>
              </a:ext>
            </a:extLst>
          </p:cNvPr>
          <p:cNvSpPr txBox="1"/>
          <p:nvPr/>
        </p:nvSpPr>
        <p:spPr>
          <a:xfrm>
            <a:off x="55434" y="2453126"/>
            <a:ext cx="469900" cy="369332"/>
          </a:xfrm>
          <a:prstGeom prst="rect">
            <a:avLst/>
          </a:prstGeom>
          <a:noFill/>
        </p:spPr>
        <p:txBody>
          <a:bodyPr wrap="square">
            <a:spAutoFit/>
          </a:bodyPr>
          <a:lstStyle/>
          <a:p>
            <a:pPr algn="ctr"/>
            <a:r>
              <a:rPr lang="en-GB" sz="1800" b="1" dirty="0"/>
              <a:t>[2]</a:t>
            </a:r>
            <a:endParaRPr lang="en-GB" b="1" dirty="0"/>
          </a:p>
        </p:txBody>
      </p:sp>
      <p:sp>
        <p:nvSpPr>
          <p:cNvPr id="12" name="TextBox 11">
            <a:extLst>
              <a:ext uri="{FF2B5EF4-FFF2-40B4-BE49-F238E27FC236}">
                <a16:creationId xmlns:a16="http://schemas.microsoft.com/office/drawing/2014/main" id="{9ADA416D-595E-6AC0-5E23-F27C35F6A735}"/>
              </a:ext>
            </a:extLst>
          </p:cNvPr>
          <p:cNvSpPr txBox="1"/>
          <p:nvPr/>
        </p:nvSpPr>
        <p:spPr>
          <a:xfrm>
            <a:off x="55434" y="3638550"/>
            <a:ext cx="469900" cy="369332"/>
          </a:xfrm>
          <a:prstGeom prst="rect">
            <a:avLst/>
          </a:prstGeom>
          <a:noFill/>
        </p:spPr>
        <p:txBody>
          <a:bodyPr wrap="square">
            <a:spAutoFit/>
          </a:bodyPr>
          <a:lstStyle/>
          <a:p>
            <a:pPr algn="ctr"/>
            <a:r>
              <a:rPr lang="en-GB" sz="1800" b="1" dirty="0"/>
              <a:t>[3]</a:t>
            </a:r>
            <a:endParaRPr lang="en-GB" b="1" dirty="0"/>
          </a:p>
        </p:txBody>
      </p:sp>
    </p:spTree>
    <p:extLst>
      <p:ext uri="{BB962C8B-B14F-4D97-AF65-F5344CB8AC3E}">
        <p14:creationId xmlns:p14="http://schemas.microsoft.com/office/powerpoint/2010/main" val="1340108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75F13A-FCF6-5666-A9F5-3E0559373F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7E95EC-A441-1BC9-8327-B0E8EEEB9DCD}"/>
              </a:ext>
            </a:extLst>
          </p:cNvPr>
          <p:cNvSpPr>
            <a:spLocks noGrp="1"/>
          </p:cNvSpPr>
          <p:nvPr>
            <p:ph type="title"/>
          </p:nvPr>
        </p:nvSpPr>
        <p:spPr>
          <a:xfrm>
            <a:off x="457200" y="175120"/>
            <a:ext cx="8226854" cy="705332"/>
          </a:xfrm>
        </p:spPr>
        <p:txBody>
          <a:bodyPr>
            <a:noAutofit/>
          </a:bodyPr>
          <a:lstStyle/>
          <a:p>
            <a:r>
              <a:rPr lang="en-US" sz="2800" b="1" dirty="0"/>
              <a:t>Review findings</a:t>
            </a:r>
          </a:p>
        </p:txBody>
      </p:sp>
      <p:sp>
        <p:nvSpPr>
          <p:cNvPr id="4" name="Date Placeholder 3">
            <a:extLst>
              <a:ext uri="{FF2B5EF4-FFF2-40B4-BE49-F238E27FC236}">
                <a16:creationId xmlns:a16="http://schemas.microsoft.com/office/drawing/2014/main" id="{D2381139-1E3B-14D6-5F3C-B4A69524CF83}"/>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BADE5F09-F719-6793-CDC6-3302AE8AF6BD}"/>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09C3CE8C-645F-292A-E640-5CADC1C2225F}"/>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4</a:t>
            </a:fld>
            <a:endParaRPr lang="en-US" dirty="0"/>
          </a:p>
        </p:txBody>
      </p:sp>
      <p:sp>
        <p:nvSpPr>
          <p:cNvPr id="11" name="TextBox 10">
            <a:extLst>
              <a:ext uri="{FF2B5EF4-FFF2-40B4-BE49-F238E27FC236}">
                <a16:creationId xmlns:a16="http://schemas.microsoft.com/office/drawing/2014/main" id="{C29A8449-CF81-7AC1-6536-93B797B11BF7}"/>
              </a:ext>
            </a:extLst>
          </p:cNvPr>
          <p:cNvSpPr txBox="1"/>
          <p:nvPr/>
        </p:nvSpPr>
        <p:spPr>
          <a:xfrm>
            <a:off x="457200" y="880452"/>
            <a:ext cx="8396416" cy="3754874"/>
          </a:xfrm>
          <a:prstGeom prst="rect">
            <a:avLst/>
          </a:prstGeom>
          <a:noFill/>
        </p:spPr>
        <p:txBody>
          <a:bodyPr wrap="square" rtlCol="0">
            <a:spAutoFit/>
          </a:bodyPr>
          <a:lstStyle/>
          <a:p>
            <a:r>
              <a:rPr lang="en-GB" sz="1400" dirty="0"/>
              <a:t>The existing hardware is </a:t>
            </a:r>
            <a:r>
              <a:rPr lang="en-GB" sz="1400" b="1" dirty="0"/>
              <a:t>relying on a commercial development kit</a:t>
            </a:r>
            <a:r>
              <a:rPr lang="en-GB" sz="1400" dirty="0"/>
              <a:t>, which will present maintenance challenges in the future. In the context of moving to a server-based solution, the front-end hardware should also evolve to a more standard part. </a:t>
            </a:r>
            <a:r>
              <a:rPr lang="en-GB" sz="1400" b="1" dirty="0"/>
              <a:t>Suitable hardware may be the</a:t>
            </a:r>
            <a:r>
              <a:rPr lang="en-GB" sz="1400" dirty="0"/>
              <a:t> DIOT platform, or the </a:t>
            </a:r>
            <a:r>
              <a:rPr lang="en-GB" sz="1400" b="1" dirty="0"/>
              <a:t>ATS </a:t>
            </a:r>
            <a:r>
              <a:rPr lang="en-GB" sz="1400" b="1" dirty="0" err="1"/>
              <a:t>SoM</a:t>
            </a:r>
            <a:r>
              <a:rPr lang="en-GB" sz="1400" dirty="0"/>
              <a:t> (if its availability is compatible with the updated milestone plan).</a:t>
            </a:r>
          </a:p>
          <a:p>
            <a:endParaRPr lang="en-GB" sz="1400" dirty="0"/>
          </a:p>
          <a:p>
            <a:r>
              <a:rPr lang="en-GB" sz="1400" dirty="0"/>
              <a:t>Explore the possible </a:t>
            </a:r>
            <a:r>
              <a:rPr lang="en-GB" sz="1400" b="1" dirty="0"/>
              <a:t>adaptation of existing frameworks and drivers</a:t>
            </a:r>
            <a:r>
              <a:rPr lang="en-GB" sz="1400" dirty="0"/>
              <a:t> from the </a:t>
            </a:r>
            <a:r>
              <a:rPr lang="en-GB" sz="1400" dirty="0" err="1"/>
              <a:t>Timepix</a:t>
            </a:r>
            <a:r>
              <a:rPr lang="en-GB" sz="1400" dirty="0"/>
              <a:t> and experiment community.</a:t>
            </a:r>
          </a:p>
          <a:p>
            <a:endParaRPr lang="en-GB" sz="1400" dirty="0"/>
          </a:p>
          <a:p>
            <a:r>
              <a:rPr lang="en-GB" sz="1400" dirty="0"/>
              <a:t>We recommend a strong focus on </a:t>
            </a:r>
            <a:r>
              <a:rPr lang="en-GB" sz="1400" b="1" dirty="0"/>
              <a:t>data processing solution independent of the backend</a:t>
            </a:r>
            <a:r>
              <a:rPr lang="en-GB" sz="1400" dirty="0"/>
              <a:t> of the instrument, which is also the likely roadmap to a suitable LHC implementation and has use for other BI devices (</a:t>
            </a:r>
            <a:r>
              <a:rPr lang="en-GB" sz="1400" dirty="0" err="1"/>
              <a:t>eg</a:t>
            </a:r>
            <a:r>
              <a:rPr lang="en-GB" sz="1400" dirty="0"/>
              <a:t> telescope). Where possible, this architecture should </a:t>
            </a:r>
            <a:r>
              <a:rPr lang="en-GB" sz="1400" b="1" dirty="0"/>
              <a:t>adopt an existing supported hardware solution</a:t>
            </a:r>
            <a:r>
              <a:rPr lang="en-GB" sz="1400" dirty="0"/>
              <a:t>.</a:t>
            </a:r>
          </a:p>
          <a:p>
            <a:endParaRPr lang="en-GB" sz="1400" dirty="0"/>
          </a:p>
          <a:p>
            <a:r>
              <a:rPr lang="en-GB" sz="1400" dirty="0"/>
              <a:t>We recommend that any new </a:t>
            </a:r>
            <a:r>
              <a:rPr lang="en-GB" sz="1400" dirty="0" err="1"/>
              <a:t>gateware</a:t>
            </a:r>
            <a:r>
              <a:rPr lang="en-GB" sz="1400" dirty="0"/>
              <a:t> and software development should strictly obey the criteria of </a:t>
            </a:r>
            <a:r>
              <a:rPr lang="en-GB" sz="1400" b="1" dirty="0"/>
              <a:t>reusability and portability even if the platform changes</a:t>
            </a:r>
            <a:r>
              <a:rPr lang="en-GB" sz="1400" dirty="0"/>
              <a:t>. This entails preparations for the foreseen move of data processing and analysis to a server and the modifications of the current architecture to use the incoming SoC framework.</a:t>
            </a:r>
          </a:p>
        </p:txBody>
      </p:sp>
      <p:sp>
        <p:nvSpPr>
          <p:cNvPr id="7" name="TextBox 6">
            <a:extLst>
              <a:ext uri="{FF2B5EF4-FFF2-40B4-BE49-F238E27FC236}">
                <a16:creationId xmlns:a16="http://schemas.microsoft.com/office/drawing/2014/main" id="{20246E62-1A49-4151-B3E0-6A55BB31542A}"/>
              </a:ext>
            </a:extLst>
          </p:cNvPr>
          <p:cNvSpPr txBox="1"/>
          <p:nvPr/>
        </p:nvSpPr>
        <p:spPr>
          <a:xfrm>
            <a:off x="6394992" y="415841"/>
            <a:ext cx="2289062" cy="307777"/>
          </a:xfrm>
          <a:prstGeom prst="rect">
            <a:avLst/>
          </a:prstGeom>
          <a:noFill/>
        </p:spPr>
        <p:txBody>
          <a:bodyPr wrap="square">
            <a:spAutoFit/>
          </a:bodyPr>
          <a:lstStyle/>
          <a:p>
            <a:r>
              <a:rPr lang="en-GB" sz="1400" i="1" dirty="0">
                <a:hlinkClick r:id="rId2"/>
              </a:rPr>
              <a:t>Review findings document</a:t>
            </a:r>
            <a:endParaRPr lang="en-GB" sz="1400" i="1" dirty="0"/>
          </a:p>
        </p:txBody>
      </p:sp>
      <p:sp>
        <p:nvSpPr>
          <p:cNvPr id="3" name="TextBox 2">
            <a:extLst>
              <a:ext uri="{FF2B5EF4-FFF2-40B4-BE49-F238E27FC236}">
                <a16:creationId xmlns:a16="http://schemas.microsoft.com/office/drawing/2014/main" id="{4A7CCBE4-8E25-8C4F-CD5F-350E5A6001BE}"/>
              </a:ext>
            </a:extLst>
          </p:cNvPr>
          <p:cNvSpPr txBox="1"/>
          <p:nvPr/>
        </p:nvSpPr>
        <p:spPr>
          <a:xfrm>
            <a:off x="55434" y="1172452"/>
            <a:ext cx="469900" cy="369332"/>
          </a:xfrm>
          <a:prstGeom prst="rect">
            <a:avLst/>
          </a:prstGeom>
          <a:noFill/>
        </p:spPr>
        <p:txBody>
          <a:bodyPr wrap="square">
            <a:spAutoFit/>
          </a:bodyPr>
          <a:lstStyle/>
          <a:p>
            <a:pPr algn="ctr"/>
            <a:r>
              <a:rPr lang="en-GB" sz="1800" b="1" dirty="0"/>
              <a:t>[4]</a:t>
            </a:r>
            <a:endParaRPr lang="en-GB" b="1" dirty="0"/>
          </a:p>
        </p:txBody>
      </p:sp>
      <p:sp>
        <p:nvSpPr>
          <p:cNvPr id="8" name="TextBox 7">
            <a:extLst>
              <a:ext uri="{FF2B5EF4-FFF2-40B4-BE49-F238E27FC236}">
                <a16:creationId xmlns:a16="http://schemas.microsoft.com/office/drawing/2014/main" id="{9A94CB44-B767-BE18-1688-FABF5B3CFB68}"/>
              </a:ext>
            </a:extLst>
          </p:cNvPr>
          <p:cNvSpPr txBox="1"/>
          <p:nvPr/>
        </p:nvSpPr>
        <p:spPr>
          <a:xfrm>
            <a:off x="55434" y="2025072"/>
            <a:ext cx="469900" cy="369332"/>
          </a:xfrm>
          <a:prstGeom prst="rect">
            <a:avLst/>
          </a:prstGeom>
          <a:noFill/>
        </p:spPr>
        <p:txBody>
          <a:bodyPr wrap="square">
            <a:spAutoFit/>
          </a:bodyPr>
          <a:lstStyle/>
          <a:p>
            <a:pPr algn="ctr"/>
            <a:r>
              <a:rPr lang="en-GB" sz="1800" b="1" dirty="0"/>
              <a:t>[5]</a:t>
            </a:r>
            <a:endParaRPr lang="en-GB" b="1" dirty="0"/>
          </a:p>
        </p:txBody>
      </p:sp>
      <p:sp>
        <p:nvSpPr>
          <p:cNvPr id="9" name="TextBox 8">
            <a:extLst>
              <a:ext uri="{FF2B5EF4-FFF2-40B4-BE49-F238E27FC236}">
                <a16:creationId xmlns:a16="http://schemas.microsoft.com/office/drawing/2014/main" id="{08EA510B-B9F1-1B6F-9C11-989CF96005B2}"/>
              </a:ext>
            </a:extLst>
          </p:cNvPr>
          <p:cNvSpPr txBox="1"/>
          <p:nvPr/>
        </p:nvSpPr>
        <p:spPr>
          <a:xfrm>
            <a:off x="55434" y="2887234"/>
            <a:ext cx="469900" cy="369332"/>
          </a:xfrm>
          <a:prstGeom prst="rect">
            <a:avLst/>
          </a:prstGeom>
          <a:noFill/>
        </p:spPr>
        <p:txBody>
          <a:bodyPr wrap="square">
            <a:spAutoFit/>
          </a:bodyPr>
          <a:lstStyle/>
          <a:p>
            <a:pPr algn="ctr"/>
            <a:r>
              <a:rPr lang="en-GB" sz="1800" b="1" dirty="0"/>
              <a:t>[6]</a:t>
            </a:r>
            <a:endParaRPr lang="en-GB" b="1" dirty="0"/>
          </a:p>
        </p:txBody>
      </p:sp>
      <p:sp>
        <p:nvSpPr>
          <p:cNvPr id="10" name="TextBox 9">
            <a:extLst>
              <a:ext uri="{FF2B5EF4-FFF2-40B4-BE49-F238E27FC236}">
                <a16:creationId xmlns:a16="http://schemas.microsoft.com/office/drawing/2014/main" id="{E3875E52-BA22-963F-4CB3-41C817C4DBC7}"/>
              </a:ext>
            </a:extLst>
          </p:cNvPr>
          <p:cNvSpPr txBox="1"/>
          <p:nvPr/>
        </p:nvSpPr>
        <p:spPr>
          <a:xfrm>
            <a:off x="55434" y="3958452"/>
            <a:ext cx="469900" cy="369332"/>
          </a:xfrm>
          <a:prstGeom prst="rect">
            <a:avLst/>
          </a:prstGeom>
          <a:noFill/>
        </p:spPr>
        <p:txBody>
          <a:bodyPr wrap="square">
            <a:spAutoFit/>
          </a:bodyPr>
          <a:lstStyle/>
          <a:p>
            <a:pPr algn="ctr"/>
            <a:r>
              <a:rPr lang="en-GB" sz="1800" b="1" dirty="0"/>
              <a:t>[7]</a:t>
            </a:r>
            <a:endParaRPr lang="en-GB" b="1" dirty="0"/>
          </a:p>
        </p:txBody>
      </p:sp>
    </p:spTree>
    <p:extLst>
      <p:ext uri="{BB962C8B-B14F-4D97-AF65-F5344CB8AC3E}">
        <p14:creationId xmlns:p14="http://schemas.microsoft.com/office/powerpoint/2010/main" val="2749612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98312-861C-C6AF-EC6E-3C14E77FCA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93D938-876D-FA08-4AE5-0995C7DB58C2}"/>
              </a:ext>
            </a:extLst>
          </p:cNvPr>
          <p:cNvSpPr>
            <a:spLocks noGrp="1"/>
          </p:cNvSpPr>
          <p:nvPr>
            <p:ph type="title"/>
          </p:nvPr>
        </p:nvSpPr>
        <p:spPr>
          <a:xfrm>
            <a:off x="457200" y="175120"/>
            <a:ext cx="8226854" cy="705332"/>
          </a:xfrm>
        </p:spPr>
        <p:txBody>
          <a:bodyPr>
            <a:noAutofit/>
          </a:bodyPr>
          <a:lstStyle/>
          <a:p>
            <a:r>
              <a:rPr lang="en-US" sz="2800" b="1" dirty="0"/>
              <a:t>PS/SPS BGI functional specification</a:t>
            </a:r>
          </a:p>
        </p:txBody>
      </p:sp>
      <p:sp>
        <p:nvSpPr>
          <p:cNvPr id="4" name="Date Placeholder 3">
            <a:extLst>
              <a:ext uri="{FF2B5EF4-FFF2-40B4-BE49-F238E27FC236}">
                <a16:creationId xmlns:a16="http://schemas.microsoft.com/office/drawing/2014/main" id="{60E0DE07-2322-F27C-18F8-D370793EFD32}"/>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98F2F361-EED7-6363-8012-90CD22623CE5}"/>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B21DA3D8-0FC5-71FB-2B58-D94AC8D65998}"/>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5</a:t>
            </a:fld>
            <a:endParaRPr lang="en-US" dirty="0"/>
          </a:p>
        </p:txBody>
      </p:sp>
      <p:sp>
        <p:nvSpPr>
          <p:cNvPr id="11" name="TextBox 10">
            <a:extLst>
              <a:ext uri="{FF2B5EF4-FFF2-40B4-BE49-F238E27FC236}">
                <a16:creationId xmlns:a16="http://schemas.microsoft.com/office/drawing/2014/main" id="{B6D1F5FB-D8D3-C4A5-054E-5D80C48885DC}"/>
              </a:ext>
            </a:extLst>
          </p:cNvPr>
          <p:cNvSpPr txBox="1"/>
          <p:nvPr/>
        </p:nvSpPr>
        <p:spPr>
          <a:xfrm>
            <a:off x="290384" y="880452"/>
            <a:ext cx="8563232" cy="3754874"/>
          </a:xfrm>
          <a:prstGeom prst="rect">
            <a:avLst/>
          </a:prstGeom>
          <a:noFill/>
        </p:spPr>
        <p:txBody>
          <a:bodyPr wrap="square" rtlCol="0">
            <a:spAutoFit/>
          </a:bodyPr>
          <a:lstStyle/>
          <a:p>
            <a:pPr marL="285750" indent="-285750">
              <a:buFont typeface="Arial" panose="020B0604020202020204" pitchFamily="34" charset="0"/>
              <a:buChar char="•"/>
            </a:pPr>
            <a:r>
              <a:rPr lang="en-GB" sz="1400" dirty="0"/>
              <a:t>Met with PS/SPS OP:</a:t>
            </a:r>
          </a:p>
          <a:p>
            <a:pPr marL="742950" lvl="1" indent="-285750">
              <a:buFont typeface="Arial" panose="020B0604020202020204" pitchFamily="34" charset="0"/>
              <a:buChar char="•"/>
            </a:pPr>
            <a:r>
              <a:rPr lang="en-GB" sz="1400" dirty="0"/>
              <a:t>2025-07-16</a:t>
            </a:r>
          </a:p>
          <a:p>
            <a:pPr marL="742950" lvl="1" indent="-285750">
              <a:buFont typeface="Arial" panose="020B0604020202020204" pitchFamily="34" charset="0"/>
              <a:buChar char="•"/>
            </a:pPr>
            <a:r>
              <a:rPr lang="en-GB" sz="1400" dirty="0"/>
              <a:t>2025-08-19</a:t>
            </a:r>
          </a:p>
          <a:p>
            <a:pPr marL="742950" lvl="1" indent="-285750">
              <a:buFont typeface="Arial" panose="020B0604020202020204" pitchFamily="34" charset="0"/>
              <a:buChar char="•"/>
            </a:pPr>
            <a:r>
              <a:rPr lang="en-GB" sz="1400" dirty="0"/>
              <a:t>2025-09-16</a:t>
            </a:r>
          </a:p>
          <a:p>
            <a:pPr marL="285750" indent="-285750">
              <a:buFont typeface="Arial" panose="020B0604020202020204" pitchFamily="34" charset="0"/>
              <a:buChar char="•"/>
            </a:pPr>
            <a:r>
              <a:rPr lang="en-GB" sz="1400" b="1" dirty="0"/>
              <a:t>Document created by OP and sent around for approval on 2025-09-17:</a:t>
            </a:r>
          </a:p>
          <a:p>
            <a:pPr marL="742950" lvl="1" indent="-285750">
              <a:buFont typeface="Arial" panose="020B0604020202020204" pitchFamily="34" charset="0"/>
              <a:buChar char="•"/>
            </a:pPr>
            <a:r>
              <a:rPr lang="en-GB" sz="1400" i="1" dirty="0"/>
              <a:t>Functional specifications for the PS and SPS beam gas ionisation monitors: </a:t>
            </a:r>
            <a:r>
              <a:rPr lang="en-GB" sz="1400" i="1" dirty="0">
                <a:hlinkClick r:id="rId2"/>
              </a:rPr>
              <a:t>EDMS-3330791</a:t>
            </a:r>
            <a:endParaRPr lang="en-GB" sz="1400" dirty="0"/>
          </a:p>
          <a:p>
            <a:pPr marL="285750" indent="-285750">
              <a:buFont typeface="Arial" panose="020B0604020202020204" pitchFamily="34" charset="0"/>
              <a:buChar char="•"/>
            </a:pPr>
            <a:r>
              <a:rPr lang="en-GB" sz="1400" dirty="0"/>
              <a:t>Note: LHC OP perspective is not included in this document</a:t>
            </a:r>
          </a:p>
          <a:p>
            <a:pPr marL="285750" indent="-285750">
              <a:buFont typeface="Arial" panose="020B0604020202020204" pitchFamily="34" charset="0"/>
              <a:buChar char="•"/>
            </a:pPr>
            <a:r>
              <a:rPr lang="en-GB" sz="1400" dirty="0"/>
              <a:t>Earlier agreement to not provide operational support for the currently installed BGI instruments running version 4 of the system, as suggested by the reviewers</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algn="ctr"/>
            <a:r>
              <a:rPr lang="en-GB" sz="1400" dirty="0"/>
              <a:t>Addresses review findings </a:t>
            </a:r>
            <a:r>
              <a:rPr lang="en-US" sz="1400" b="1" dirty="0"/>
              <a:t>[1]</a:t>
            </a:r>
            <a:r>
              <a:rPr lang="en-US" sz="1400" dirty="0"/>
              <a:t> and </a:t>
            </a:r>
            <a:r>
              <a:rPr lang="en-US" sz="1400" b="1" dirty="0"/>
              <a:t>[2]</a:t>
            </a:r>
            <a:endParaRPr lang="en-GB" sz="1400" dirty="0"/>
          </a:p>
        </p:txBody>
      </p:sp>
    </p:spTree>
    <p:extLst>
      <p:ext uri="{BB962C8B-B14F-4D97-AF65-F5344CB8AC3E}">
        <p14:creationId xmlns:p14="http://schemas.microsoft.com/office/powerpoint/2010/main" val="70007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BD264B-D18B-F38C-9D93-61AE99B54C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07A82A-FF9A-9F4B-7354-9CD3FFE5FB2B}"/>
              </a:ext>
            </a:extLst>
          </p:cNvPr>
          <p:cNvSpPr>
            <a:spLocks noGrp="1"/>
          </p:cNvSpPr>
          <p:nvPr>
            <p:ph type="title"/>
          </p:nvPr>
        </p:nvSpPr>
        <p:spPr>
          <a:xfrm>
            <a:off x="457200" y="175120"/>
            <a:ext cx="8226854" cy="705332"/>
          </a:xfrm>
        </p:spPr>
        <p:txBody>
          <a:bodyPr>
            <a:noAutofit/>
          </a:bodyPr>
          <a:lstStyle/>
          <a:p>
            <a:r>
              <a:rPr lang="en-US" sz="2800" b="1" dirty="0"/>
              <a:t>BIPXL DAQ - Historical context</a:t>
            </a:r>
          </a:p>
        </p:txBody>
      </p:sp>
      <p:sp>
        <p:nvSpPr>
          <p:cNvPr id="4" name="Date Placeholder 3">
            <a:extLst>
              <a:ext uri="{FF2B5EF4-FFF2-40B4-BE49-F238E27FC236}">
                <a16:creationId xmlns:a16="http://schemas.microsoft.com/office/drawing/2014/main" id="{092DE5C3-9314-4A57-8D39-F39B79326977}"/>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51547007-D55E-D37E-78C4-C642277B9320}"/>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18CD67DE-B168-03A5-AD45-95497E038B95}"/>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6</a:t>
            </a:fld>
            <a:endParaRPr lang="en-US" dirty="0"/>
          </a:p>
        </p:txBody>
      </p:sp>
      <p:graphicFrame>
        <p:nvGraphicFramePr>
          <p:cNvPr id="3" name="Table 2">
            <a:extLst>
              <a:ext uri="{FF2B5EF4-FFF2-40B4-BE49-F238E27FC236}">
                <a16:creationId xmlns:a16="http://schemas.microsoft.com/office/drawing/2014/main" id="{8BBB4E07-C4B1-E33F-8F8D-B4B0B3E57472}"/>
              </a:ext>
            </a:extLst>
          </p:cNvPr>
          <p:cNvGraphicFramePr>
            <a:graphicFrameLocks noGrp="1"/>
          </p:cNvGraphicFramePr>
          <p:nvPr>
            <p:extLst>
              <p:ext uri="{D42A27DB-BD31-4B8C-83A1-F6EECF244321}">
                <p14:modId xmlns:p14="http://schemas.microsoft.com/office/powerpoint/2010/main" val="364573532"/>
              </p:ext>
            </p:extLst>
          </p:nvPr>
        </p:nvGraphicFramePr>
        <p:xfrm>
          <a:off x="227226" y="797902"/>
          <a:ext cx="8686801" cy="259080"/>
        </p:xfrm>
        <a:graphic>
          <a:graphicData uri="http://schemas.openxmlformats.org/drawingml/2006/table">
            <a:tbl>
              <a:tblPr firstRow="1" bandRow="1">
                <a:tableStyleId>{793D81CF-94F2-401A-BA57-92F5A7B2D0C5}</a:tableStyleId>
              </a:tblPr>
              <a:tblGrid>
                <a:gridCol w="703621">
                  <a:extLst>
                    <a:ext uri="{9D8B030D-6E8A-4147-A177-3AD203B41FA5}">
                      <a16:colId xmlns:a16="http://schemas.microsoft.com/office/drawing/2014/main" val="2448599681"/>
                    </a:ext>
                  </a:extLst>
                </a:gridCol>
                <a:gridCol w="840247">
                  <a:extLst>
                    <a:ext uri="{9D8B030D-6E8A-4147-A177-3AD203B41FA5}">
                      <a16:colId xmlns:a16="http://schemas.microsoft.com/office/drawing/2014/main" val="2136129189"/>
                    </a:ext>
                  </a:extLst>
                </a:gridCol>
                <a:gridCol w="1277449">
                  <a:extLst>
                    <a:ext uri="{9D8B030D-6E8A-4147-A177-3AD203B41FA5}">
                      <a16:colId xmlns:a16="http://schemas.microsoft.com/office/drawing/2014/main" val="1679446265"/>
                    </a:ext>
                  </a:extLst>
                </a:gridCol>
                <a:gridCol w="1277449">
                  <a:extLst>
                    <a:ext uri="{9D8B030D-6E8A-4147-A177-3AD203B41FA5}">
                      <a16:colId xmlns:a16="http://schemas.microsoft.com/office/drawing/2014/main" val="950903368"/>
                    </a:ext>
                  </a:extLst>
                </a:gridCol>
                <a:gridCol w="2020256">
                  <a:extLst>
                    <a:ext uri="{9D8B030D-6E8A-4147-A177-3AD203B41FA5}">
                      <a16:colId xmlns:a16="http://schemas.microsoft.com/office/drawing/2014/main" val="2219589860"/>
                    </a:ext>
                  </a:extLst>
                </a:gridCol>
                <a:gridCol w="2567779">
                  <a:extLst>
                    <a:ext uri="{9D8B030D-6E8A-4147-A177-3AD203B41FA5}">
                      <a16:colId xmlns:a16="http://schemas.microsoft.com/office/drawing/2014/main" val="44241186"/>
                    </a:ext>
                  </a:extLst>
                </a:gridCol>
              </a:tblGrid>
              <a:tr h="230798">
                <a:tc>
                  <a:txBody>
                    <a:bodyPr/>
                    <a:lstStyle/>
                    <a:p>
                      <a:pPr algn="ctr"/>
                      <a:r>
                        <a:rPr lang="en-GB" sz="1100" dirty="0"/>
                        <a:t>Version</a:t>
                      </a:r>
                    </a:p>
                  </a:txBody>
                  <a:tcPr/>
                </a:tc>
                <a:tc>
                  <a:txBody>
                    <a:bodyPr/>
                    <a:lstStyle/>
                    <a:p>
                      <a:pPr algn="ctr"/>
                      <a:r>
                        <a:rPr lang="en-GB" sz="1100" dirty="0"/>
                        <a:t>Deployed</a:t>
                      </a:r>
                    </a:p>
                  </a:txBody>
                  <a:tcPr/>
                </a:tc>
                <a:tc>
                  <a:txBody>
                    <a:bodyPr/>
                    <a:lstStyle/>
                    <a:p>
                      <a:pPr algn="ctr"/>
                      <a:r>
                        <a:rPr lang="en-GB" sz="1100" dirty="0"/>
                        <a:t>Front-End</a:t>
                      </a:r>
                    </a:p>
                  </a:txBody>
                  <a:tcPr/>
                </a:tc>
                <a:tc>
                  <a:txBody>
                    <a:bodyPr/>
                    <a:lstStyle/>
                    <a:p>
                      <a:pPr algn="ctr"/>
                      <a:r>
                        <a:rPr lang="en-GB" sz="1100" dirty="0"/>
                        <a:t>Back-End</a:t>
                      </a:r>
                    </a:p>
                  </a:txBody>
                  <a:tcPr/>
                </a:tc>
                <a:tc>
                  <a:txBody>
                    <a:bodyPr/>
                    <a:lstStyle/>
                    <a:p>
                      <a:r>
                        <a:rPr lang="en-GB" sz="1100" dirty="0"/>
                        <a:t>Achievements</a:t>
                      </a:r>
                    </a:p>
                  </a:txBody>
                  <a:tcPr/>
                </a:tc>
                <a:tc>
                  <a:txBody>
                    <a:bodyPr/>
                    <a:lstStyle/>
                    <a:p>
                      <a:r>
                        <a:rPr lang="en-GB" sz="1100" dirty="0"/>
                        <a:t>Main Limitations</a:t>
                      </a:r>
                    </a:p>
                  </a:txBody>
                  <a:tcPr/>
                </a:tc>
                <a:extLst>
                  <a:ext uri="{0D108BD9-81ED-4DB2-BD59-A6C34878D82A}">
                    <a16:rowId xmlns:a16="http://schemas.microsoft.com/office/drawing/2014/main" val="1237242401"/>
                  </a:ext>
                </a:extLst>
              </a:tr>
            </a:tbl>
          </a:graphicData>
        </a:graphic>
      </p:graphicFrame>
    </p:spTree>
    <p:extLst>
      <p:ext uri="{BB962C8B-B14F-4D97-AF65-F5344CB8AC3E}">
        <p14:creationId xmlns:p14="http://schemas.microsoft.com/office/powerpoint/2010/main" val="3884310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8C7D41-BC87-311E-D0B4-FFEA4FBF93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011B5B-D785-2FAA-86E5-5F2C69A863F2}"/>
              </a:ext>
            </a:extLst>
          </p:cNvPr>
          <p:cNvSpPr>
            <a:spLocks noGrp="1"/>
          </p:cNvSpPr>
          <p:nvPr>
            <p:ph type="title"/>
          </p:nvPr>
        </p:nvSpPr>
        <p:spPr>
          <a:xfrm>
            <a:off x="457200" y="175120"/>
            <a:ext cx="8226854" cy="705332"/>
          </a:xfrm>
        </p:spPr>
        <p:txBody>
          <a:bodyPr>
            <a:noAutofit/>
          </a:bodyPr>
          <a:lstStyle/>
          <a:p>
            <a:r>
              <a:rPr lang="en-US" sz="2800" b="1" dirty="0"/>
              <a:t>BIPXL DAQ - Historical context</a:t>
            </a:r>
          </a:p>
        </p:txBody>
      </p:sp>
      <p:sp>
        <p:nvSpPr>
          <p:cNvPr id="4" name="Date Placeholder 3">
            <a:extLst>
              <a:ext uri="{FF2B5EF4-FFF2-40B4-BE49-F238E27FC236}">
                <a16:creationId xmlns:a16="http://schemas.microsoft.com/office/drawing/2014/main" id="{3BEC1023-6C6F-7FD0-00E2-7B040EFCA973}"/>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9CE79D81-F7FE-AEE3-F6BC-26D6BD57C93E}"/>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79799A17-06C2-0AC5-2FFA-6B2C0A98D2F4}"/>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7</a:t>
            </a:fld>
            <a:endParaRPr lang="en-US" dirty="0"/>
          </a:p>
        </p:txBody>
      </p:sp>
      <p:graphicFrame>
        <p:nvGraphicFramePr>
          <p:cNvPr id="3" name="Table 2">
            <a:extLst>
              <a:ext uri="{FF2B5EF4-FFF2-40B4-BE49-F238E27FC236}">
                <a16:creationId xmlns:a16="http://schemas.microsoft.com/office/drawing/2014/main" id="{B8EB8D9D-ACAD-695B-2E9A-16080755A8DF}"/>
              </a:ext>
            </a:extLst>
          </p:cNvPr>
          <p:cNvGraphicFramePr>
            <a:graphicFrameLocks noGrp="1"/>
          </p:cNvGraphicFramePr>
          <p:nvPr/>
        </p:nvGraphicFramePr>
        <p:xfrm>
          <a:off x="227226" y="797902"/>
          <a:ext cx="8686801" cy="853440"/>
        </p:xfrm>
        <a:graphic>
          <a:graphicData uri="http://schemas.openxmlformats.org/drawingml/2006/table">
            <a:tbl>
              <a:tblPr firstRow="1" bandRow="1">
                <a:tableStyleId>{793D81CF-94F2-401A-BA57-92F5A7B2D0C5}</a:tableStyleId>
              </a:tblPr>
              <a:tblGrid>
                <a:gridCol w="703621">
                  <a:extLst>
                    <a:ext uri="{9D8B030D-6E8A-4147-A177-3AD203B41FA5}">
                      <a16:colId xmlns:a16="http://schemas.microsoft.com/office/drawing/2014/main" val="2448599681"/>
                    </a:ext>
                  </a:extLst>
                </a:gridCol>
                <a:gridCol w="840247">
                  <a:extLst>
                    <a:ext uri="{9D8B030D-6E8A-4147-A177-3AD203B41FA5}">
                      <a16:colId xmlns:a16="http://schemas.microsoft.com/office/drawing/2014/main" val="2136129189"/>
                    </a:ext>
                  </a:extLst>
                </a:gridCol>
                <a:gridCol w="1277449">
                  <a:extLst>
                    <a:ext uri="{9D8B030D-6E8A-4147-A177-3AD203B41FA5}">
                      <a16:colId xmlns:a16="http://schemas.microsoft.com/office/drawing/2014/main" val="1679446265"/>
                    </a:ext>
                  </a:extLst>
                </a:gridCol>
                <a:gridCol w="1277449">
                  <a:extLst>
                    <a:ext uri="{9D8B030D-6E8A-4147-A177-3AD203B41FA5}">
                      <a16:colId xmlns:a16="http://schemas.microsoft.com/office/drawing/2014/main" val="950903368"/>
                    </a:ext>
                  </a:extLst>
                </a:gridCol>
                <a:gridCol w="2020256">
                  <a:extLst>
                    <a:ext uri="{9D8B030D-6E8A-4147-A177-3AD203B41FA5}">
                      <a16:colId xmlns:a16="http://schemas.microsoft.com/office/drawing/2014/main" val="2219589860"/>
                    </a:ext>
                  </a:extLst>
                </a:gridCol>
                <a:gridCol w="2567779">
                  <a:extLst>
                    <a:ext uri="{9D8B030D-6E8A-4147-A177-3AD203B41FA5}">
                      <a16:colId xmlns:a16="http://schemas.microsoft.com/office/drawing/2014/main" val="44241186"/>
                    </a:ext>
                  </a:extLst>
                </a:gridCol>
              </a:tblGrid>
              <a:tr h="230798">
                <a:tc>
                  <a:txBody>
                    <a:bodyPr/>
                    <a:lstStyle/>
                    <a:p>
                      <a:pPr algn="ctr"/>
                      <a:r>
                        <a:rPr lang="en-GB" sz="1100" dirty="0"/>
                        <a:t>Version</a:t>
                      </a:r>
                    </a:p>
                  </a:txBody>
                  <a:tcPr/>
                </a:tc>
                <a:tc>
                  <a:txBody>
                    <a:bodyPr/>
                    <a:lstStyle/>
                    <a:p>
                      <a:pPr algn="ctr"/>
                      <a:r>
                        <a:rPr lang="en-GB" sz="1100" dirty="0"/>
                        <a:t>Deployed</a:t>
                      </a:r>
                    </a:p>
                  </a:txBody>
                  <a:tcPr/>
                </a:tc>
                <a:tc>
                  <a:txBody>
                    <a:bodyPr/>
                    <a:lstStyle/>
                    <a:p>
                      <a:pPr algn="ctr"/>
                      <a:r>
                        <a:rPr lang="en-GB" sz="1100" dirty="0"/>
                        <a:t>Front-End</a:t>
                      </a:r>
                    </a:p>
                  </a:txBody>
                  <a:tcPr/>
                </a:tc>
                <a:tc>
                  <a:txBody>
                    <a:bodyPr/>
                    <a:lstStyle/>
                    <a:p>
                      <a:pPr algn="ctr"/>
                      <a:r>
                        <a:rPr lang="en-GB" sz="1100" dirty="0"/>
                        <a:t>Back-End</a:t>
                      </a:r>
                    </a:p>
                  </a:txBody>
                  <a:tcPr/>
                </a:tc>
                <a:tc>
                  <a:txBody>
                    <a:bodyPr/>
                    <a:lstStyle/>
                    <a:p>
                      <a:r>
                        <a:rPr lang="en-GB" sz="1100" dirty="0"/>
                        <a:t>Achievements</a:t>
                      </a:r>
                    </a:p>
                  </a:txBody>
                  <a:tcPr/>
                </a:tc>
                <a:tc>
                  <a:txBody>
                    <a:bodyPr/>
                    <a:lstStyle/>
                    <a:p>
                      <a:r>
                        <a:rPr lang="en-GB" sz="1100" dirty="0"/>
                        <a:t>Main Limitations</a:t>
                      </a:r>
                    </a:p>
                  </a:txBody>
                  <a:tcPr/>
                </a:tc>
                <a:extLst>
                  <a:ext uri="{0D108BD9-81ED-4DB2-BD59-A6C34878D82A}">
                    <a16:rowId xmlns:a16="http://schemas.microsoft.com/office/drawing/2014/main" val="1237242401"/>
                  </a:ext>
                </a:extLst>
              </a:tr>
              <a:tr h="406058">
                <a:tc>
                  <a:txBody>
                    <a:bodyPr/>
                    <a:lstStyle/>
                    <a:p>
                      <a:pPr algn="ctr"/>
                      <a:r>
                        <a:rPr lang="en-GB" sz="1100" dirty="0"/>
                        <a:t>1</a:t>
                      </a:r>
                    </a:p>
                  </a:txBody>
                  <a:tcPr/>
                </a:tc>
                <a:tc>
                  <a:txBody>
                    <a:bodyPr/>
                    <a:lstStyle/>
                    <a:p>
                      <a:pPr algn="ctr"/>
                      <a:r>
                        <a:rPr lang="en-GB" sz="1100" dirty="0"/>
                        <a:t>2017/18</a:t>
                      </a:r>
                    </a:p>
                  </a:txBody>
                  <a:tcPr/>
                </a:tc>
                <a:tc>
                  <a:txBody>
                    <a:bodyPr/>
                    <a:lstStyle/>
                    <a:p>
                      <a:pPr algn="ctr"/>
                      <a:r>
                        <a:rPr lang="en-GB" sz="1100" dirty="0">
                          <a:hlinkClick r:id="rId2"/>
                        </a:rPr>
                        <a:t>GEFE</a:t>
                      </a:r>
                      <a:endParaRPr lang="en-GB" sz="1100" dirty="0"/>
                    </a:p>
                  </a:txBody>
                  <a:tcPr/>
                </a:tc>
                <a:tc>
                  <a:txBody>
                    <a:bodyPr/>
                    <a:lstStyle/>
                    <a:p>
                      <a:pPr algn="ctr"/>
                      <a:r>
                        <a:rPr lang="en-GB" sz="1100" dirty="0"/>
                        <a:t>VC707 (FPGA)</a:t>
                      </a:r>
                    </a:p>
                  </a:txBody>
                  <a:tcPr/>
                </a:tc>
                <a:tc>
                  <a:txBody>
                    <a:bodyPr/>
                    <a:lstStyle/>
                    <a:p>
                      <a:r>
                        <a:rPr lang="en-GB" sz="1100" dirty="0"/>
                        <a:t>First use of Timepix3 inside accelerator beam pipe.</a:t>
                      </a:r>
                    </a:p>
                    <a:p>
                      <a:r>
                        <a:rPr lang="en-GB" sz="1100" dirty="0"/>
                        <a:t>[</a:t>
                      </a:r>
                      <a:r>
                        <a:rPr lang="en-GB" sz="1100" dirty="0">
                          <a:hlinkClick r:id="rId3"/>
                        </a:rPr>
                        <a:t>MSc</a:t>
                      </a:r>
                      <a:r>
                        <a:rPr lang="en-GB" sz="1100" dirty="0"/>
                        <a:t>, </a:t>
                      </a:r>
                      <a:r>
                        <a:rPr lang="en-GB" sz="1100" dirty="0">
                          <a:hlinkClick r:id="rId4"/>
                        </a:rPr>
                        <a:t>PhD</a:t>
                      </a:r>
                      <a:r>
                        <a:rPr lang="en-GB" sz="1100" dirty="0"/>
                        <a:t>]</a:t>
                      </a:r>
                    </a:p>
                  </a:txBody>
                  <a:tcPr/>
                </a:tc>
                <a:tc>
                  <a:txBody>
                    <a:bodyPr/>
                    <a:lstStyle/>
                    <a:p>
                      <a:r>
                        <a:rPr lang="en-GB" sz="1100" dirty="0"/>
                        <a:t>Data rate out of the detectors limited to &lt; 3.2 Gbit/s.</a:t>
                      </a:r>
                    </a:p>
                  </a:txBody>
                  <a:tcPr/>
                </a:tc>
                <a:extLst>
                  <a:ext uri="{0D108BD9-81ED-4DB2-BD59-A6C34878D82A}">
                    <a16:rowId xmlns:a16="http://schemas.microsoft.com/office/drawing/2014/main" val="2781406052"/>
                  </a:ext>
                </a:extLst>
              </a:tr>
            </a:tbl>
          </a:graphicData>
        </a:graphic>
      </p:graphicFrame>
    </p:spTree>
    <p:extLst>
      <p:ext uri="{BB962C8B-B14F-4D97-AF65-F5344CB8AC3E}">
        <p14:creationId xmlns:p14="http://schemas.microsoft.com/office/powerpoint/2010/main" val="3771569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95EE2A-6D62-ACE2-A6C2-86958D0301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DA2845-DF65-4FE4-66FB-3C5172C8FD45}"/>
              </a:ext>
            </a:extLst>
          </p:cNvPr>
          <p:cNvSpPr>
            <a:spLocks noGrp="1"/>
          </p:cNvSpPr>
          <p:nvPr>
            <p:ph type="title"/>
          </p:nvPr>
        </p:nvSpPr>
        <p:spPr>
          <a:xfrm>
            <a:off x="457200" y="175120"/>
            <a:ext cx="8226854" cy="705332"/>
          </a:xfrm>
        </p:spPr>
        <p:txBody>
          <a:bodyPr>
            <a:noAutofit/>
          </a:bodyPr>
          <a:lstStyle/>
          <a:p>
            <a:r>
              <a:rPr lang="en-US" sz="2800" b="1" dirty="0"/>
              <a:t>BIPXL DAQ - Historical context</a:t>
            </a:r>
          </a:p>
        </p:txBody>
      </p:sp>
      <p:sp>
        <p:nvSpPr>
          <p:cNvPr id="4" name="Date Placeholder 3">
            <a:extLst>
              <a:ext uri="{FF2B5EF4-FFF2-40B4-BE49-F238E27FC236}">
                <a16:creationId xmlns:a16="http://schemas.microsoft.com/office/drawing/2014/main" id="{BD8AD2DB-F5AC-35B4-A6EE-920F8D2EBD59}"/>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327F239F-D24B-6475-924A-7F8748894EE1}"/>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37247D90-D7CD-D0A1-B7C7-1B995B3B1963}"/>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8</a:t>
            </a:fld>
            <a:endParaRPr lang="en-US" dirty="0"/>
          </a:p>
        </p:txBody>
      </p:sp>
      <p:graphicFrame>
        <p:nvGraphicFramePr>
          <p:cNvPr id="3" name="Table 2">
            <a:extLst>
              <a:ext uri="{FF2B5EF4-FFF2-40B4-BE49-F238E27FC236}">
                <a16:creationId xmlns:a16="http://schemas.microsoft.com/office/drawing/2014/main" id="{982DBEBC-66CA-113D-CC75-FB807D224186}"/>
              </a:ext>
            </a:extLst>
          </p:cNvPr>
          <p:cNvGraphicFramePr>
            <a:graphicFrameLocks noGrp="1"/>
          </p:cNvGraphicFramePr>
          <p:nvPr>
            <p:extLst>
              <p:ext uri="{D42A27DB-BD31-4B8C-83A1-F6EECF244321}">
                <p14:modId xmlns:p14="http://schemas.microsoft.com/office/powerpoint/2010/main" val="1578155948"/>
              </p:ext>
            </p:extLst>
          </p:nvPr>
        </p:nvGraphicFramePr>
        <p:xfrm>
          <a:off x="227226" y="797902"/>
          <a:ext cx="8686801" cy="1447800"/>
        </p:xfrm>
        <a:graphic>
          <a:graphicData uri="http://schemas.openxmlformats.org/drawingml/2006/table">
            <a:tbl>
              <a:tblPr firstRow="1" bandRow="1">
                <a:tableStyleId>{793D81CF-94F2-401A-BA57-92F5A7B2D0C5}</a:tableStyleId>
              </a:tblPr>
              <a:tblGrid>
                <a:gridCol w="703621">
                  <a:extLst>
                    <a:ext uri="{9D8B030D-6E8A-4147-A177-3AD203B41FA5}">
                      <a16:colId xmlns:a16="http://schemas.microsoft.com/office/drawing/2014/main" val="2448599681"/>
                    </a:ext>
                  </a:extLst>
                </a:gridCol>
                <a:gridCol w="840247">
                  <a:extLst>
                    <a:ext uri="{9D8B030D-6E8A-4147-A177-3AD203B41FA5}">
                      <a16:colId xmlns:a16="http://schemas.microsoft.com/office/drawing/2014/main" val="2136129189"/>
                    </a:ext>
                  </a:extLst>
                </a:gridCol>
                <a:gridCol w="1277449">
                  <a:extLst>
                    <a:ext uri="{9D8B030D-6E8A-4147-A177-3AD203B41FA5}">
                      <a16:colId xmlns:a16="http://schemas.microsoft.com/office/drawing/2014/main" val="1679446265"/>
                    </a:ext>
                  </a:extLst>
                </a:gridCol>
                <a:gridCol w="1277449">
                  <a:extLst>
                    <a:ext uri="{9D8B030D-6E8A-4147-A177-3AD203B41FA5}">
                      <a16:colId xmlns:a16="http://schemas.microsoft.com/office/drawing/2014/main" val="950903368"/>
                    </a:ext>
                  </a:extLst>
                </a:gridCol>
                <a:gridCol w="2020256">
                  <a:extLst>
                    <a:ext uri="{9D8B030D-6E8A-4147-A177-3AD203B41FA5}">
                      <a16:colId xmlns:a16="http://schemas.microsoft.com/office/drawing/2014/main" val="2219589860"/>
                    </a:ext>
                  </a:extLst>
                </a:gridCol>
                <a:gridCol w="2567779">
                  <a:extLst>
                    <a:ext uri="{9D8B030D-6E8A-4147-A177-3AD203B41FA5}">
                      <a16:colId xmlns:a16="http://schemas.microsoft.com/office/drawing/2014/main" val="44241186"/>
                    </a:ext>
                  </a:extLst>
                </a:gridCol>
              </a:tblGrid>
              <a:tr h="230798">
                <a:tc>
                  <a:txBody>
                    <a:bodyPr/>
                    <a:lstStyle/>
                    <a:p>
                      <a:pPr algn="ctr"/>
                      <a:r>
                        <a:rPr lang="en-GB" sz="1100" dirty="0"/>
                        <a:t>Version</a:t>
                      </a:r>
                    </a:p>
                  </a:txBody>
                  <a:tcPr/>
                </a:tc>
                <a:tc>
                  <a:txBody>
                    <a:bodyPr/>
                    <a:lstStyle/>
                    <a:p>
                      <a:pPr algn="ctr"/>
                      <a:r>
                        <a:rPr lang="en-GB" sz="1100" dirty="0"/>
                        <a:t>Deployed</a:t>
                      </a:r>
                    </a:p>
                  </a:txBody>
                  <a:tcPr/>
                </a:tc>
                <a:tc>
                  <a:txBody>
                    <a:bodyPr/>
                    <a:lstStyle/>
                    <a:p>
                      <a:pPr algn="ctr"/>
                      <a:r>
                        <a:rPr lang="en-GB" sz="1100" dirty="0"/>
                        <a:t>Front-End</a:t>
                      </a:r>
                    </a:p>
                  </a:txBody>
                  <a:tcPr/>
                </a:tc>
                <a:tc>
                  <a:txBody>
                    <a:bodyPr/>
                    <a:lstStyle/>
                    <a:p>
                      <a:pPr algn="ctr"/>
                      <a:r>
                        <a:rPr lang="en-GB" sz="1100" dirty="0"/>
                        <a:t>Back-End</a:t>
                      </a:r>
                    </a:p>
                  </a:txBody>
                  <a:tcPr/>
                </a:tc>
                <a:tc>
                  <a:txBody>
                    <a:bodyPr/>
                    <a:lstStyle/>
                    <a:p>
                      <a:r>
                        <a:rPr lang="en-GB" sz="1100" dirty="0"/>
                        <a:t>Achievements</a:t>
                      </a:r>
                    </a:p>
                  </a:txBody>
                  <a:tcPr/>
                </a:tc>
                <a:tc>
                  <a:txBody>
                    <a:bodyPr/>
                    <a:lstStyle/>
                    <a:p>
                      <a:r>
                        <a:rPr lang="en-GB" sz="1100" dirty="0"/>
                        <a:t>Main Limitations</a:t>
                      </a:r>
                    </a:p>
                  </a:txBody>
                  <a:tcPr/>
                </a:tc>
                <a:extLst>
                  <a:ext uri="{0D108BD9-81ED-4DB2-BD59-A6C34878D82A}">
                    <a16:rowId xmlns:a16="http://schemas.microsoft.com/office/drawing/2014/main" val="1237242401"/>
                  </a:ext>
                </a:extLst>
              </a:tr>
              <a:tr h="406058">
                <a:tc>
                  <a:txBody>
                    <a:bodyPr/>
                    <a:lstStyle/>
                    <a:p>
                      <a:pPr algn="ctr"/>
                      <a:r>
                        <a:rPr lang="en-GB" sz="1100" dirty="0"/>
                        <a:t>1</a:t>
                      </a:r>
                    </a:p>
                  </a:txBody>
                  <a:tcPr/>
                </a:tc>
                <a:tc>
                  <a:txBody>
                    <a:bodyPr/>
                    <a:lstStyle/>
                    <a:p>
                      <a:pPr algn="ctr"/>
                      <a:r>
                        <a:rPr lang="en-GB" sz="1100" dirty="0"/>
                        <a:t>2017/18</a:t>
                      </a:r>
                    </a:p>
                  </a:txBody>
                  <a:tcPr/>
                </a:tc>
                <a:tc>
                  <a:txBody>
                    <a:bodyPr/>
                    <a:lstStyle/>
                    <a:p>
                      <a:pPr algn="ctr"/>
                      <a:r>
                        <a:rPr lang="en-GB" sz="1100" dirty="0">
                          <a:hlinkClick r:id="rId2"/>
                        </a:rPr>
                        <a:t>GEFE</a:t>
                      </a:r>
                      <a:endParaRPr lang="en-GB" sz="1100" dirty="0"/>
                    </a:p>
                  </a:txBody>
                  <a:tcPr/>
                </a:tc>
                <a:tc>
                  <a:txBody>
                    <a:bodyPr/>
                    <a:lstStyle/>
                    <a:p>
                      <a:pPr algn="ctr"/>
                      <a:r>
                        <a:rPr lang="en-GB" sz="1100" dirty="0"/>
                        <a:t>VC707 (FPGA)</a:t>
                      </a:r>
                    </a:p>
                  </a:txBody>
                  <a:tcPr/>
                </a:tc>
                <a:tc>
                  <a:txBody>
                    <a:bodyPr/>
                    <a:lstStyle/>
                    <a:p>
                      <a:r>
                        <a:rPr lang="en-GB" sz="1100" dirty="0"/>
                        <a:t>First use of Timepix3 inside accelerator beam pipe.</a:t>
                      </a:r>
                    </a:p>
                    <a:p>
                      <a:r>
                        <a:rPr lang="en-GB" sz="1100" dirty="0"/>
                        <a:t>[</a:t>
                      </a:r>
                      <a:r>
                        <a:rPr lang="en-GB" sz="1100" dirty="0">
                          <a:hlinkClick r:id="rId3"/>
                        </a:rPr>
                        <a:t>MSc</a:t>
                      </a:r>
                      <a:r>
                        <a:rPr lang="en-GB" sz="1100" dirty="0"/>
                        <a:t>, </a:t>
                      </a:r>
                      <a:r>
                        <a:rPr lang="en-GB" sz="1100" dirty="0">
                          <a:hlinkClick r:id="rId4"/>
                        </a:rPr>
                        <a:t>PhD</a:t>
                      </a:r>
                      <a:r>
                        <a:rPr lang="en-GB" sz="1100" dirty="0"/>
                        <a:t>]</a:t>
                      </a:r>
                    </a:p>
                  </a:txBody>
                  <a:tcPr/>
                </a:tc>
                <a:tc>
                  <a:txBody>
                    <a:bodyPr/>
                    <a:lstStyle/>
                    <a:p>
                      <a:r>
                        <a:rPr lang="en-GB" sz="1100" dirty="0"/>
                        <a:t>Data rate out of the detectors limited to &lt; 3.2 Gbit/s.</a:t>
                      </a:r>
                    </a:p>
                  </a:txBody>
                  <a:tcPr/>
                </a:tc>
                <a:extLst>
                  <a:ext uri="{0D108BD9-81ED-4DB2-BD59-A6C34878D82A}">
                    <a16:rowId xmlns:a16="http://schemas.microsoft.com/office/drawing/2014/main" val="2781406052"/>
                  </a:ext>
                </a:extLst>
              </a:tr>
              <a:tr h="387350">
                <a:tc>
                  <a:txBody>
                    <a:bodyPr/>
                    <a:lstStyle/>
                    <a:p>
                      <a:pPr algn="ctr"/>
                      <a:r>
                        <a:rPr lang="en-GB" sz="1100" dirty="0"/>
                        <a:t>2</a:t>
                      </a:r>
                    </a:p>
                  </a:txBody>
                  <a:tcPr/>
                </a:tc>
                <a:tc>
                  <a:txBody>
                    <a:bodyPr/>
                    <a:lstStyle/>
                    <a:p>
                      <a:pPr algn="ctr"/>
                      <a:r>
                        <a:rPr lang="en-GB" sz="1100" dirty="0"/>
                        <a:t>2021</a:t>
                      </a:r>
                    </a:p>
                  </a:txBody>
                  <a:tcPr/>
                </a:tc>
                <a:tc>
                  <a:txBody>
                    <a:bodyPr/>
                    <a:lstStyle/>
                    <a:p>
                      <a:pPr algn="ctr"/>
                      <a:r>
                        <a:rPr lang="en-GB" sz="1100" dirty="0"/>
                        <a:t>Versatile Processing Board (FPGA)</a:t>
                      </a:r>
                    </a:p>
                  </a:txBody>
                  <a:tcPr/>
                </a:tc>
                <a:tc>
                  <a:txBody>
                    <a:bodyPr/>
                    <a:lstStyle/>
                    <a:p>
                      <a:pPr algn="ctr"/>
                      <a:r>
                        <a:rPr lang="en-GB" sz="1100" dirty="0"/>
                        <a:t>VC707 (FPGA)</a:t>
                      </a:r>
                    </a:p>
                  </a:txBody>
                  <a:tcPr/>
                </a:tc>
                <a:tc>
                  <a:txBody>
                    <a:bodyPr/>
                    <a:lstStyle/>
                    <a:p>
                      <a:r>
                        <a:rPr lang="en-GB" sz="1100" dirty="0"/>
                        <a:t>Integration with FESA using </a:t>
                      </a:r>
                      <a:r>
                        <a:rPr lang="en-GB" sz="1100" dirty="0" err="1"/>
                        <a:t>IPbus</a:t>
                      </a:r>
                      <a:r>
                        <a:rPr lang="en-GB" sz="1100" dirty="0"/>
                        <a:t>.</a:t>
                      </a:r>
                    </a:p>
                    <a:p>
                      <a:r>
                        <a:rPr lang="en-GB" sz="1100" dirty="0"/>
                        <a:t>[</a:t>
                      </a:r>
                      <a:r>
                        <a:rPr lang="en-GB" sz="1100" dirty="0">
                          <a:hlinkClick r:id="rId5"/>
                        </a:rPr>
                        <a:t>PhD</a:t>
                      </a:r>
                      <a:r>
                        <a:rPr lang="en-GB" sz="1100" dirty="0"/>
                        <a:t>]</a:t>
                      </a:r>
                    </a:p>
                  </a:txBody>
                  <a:tcPr/>
                </a:tc>
                <a:tc>
                  <a:txBody>
                    <a:bodyPr/>
                    <a:lstStyle/>
                    <a:p>
                      <a:r>
                        <a:rPr lang="en-GB" sz="1100" dirty="0"/>
                        <a:t>Limited pixel event processing in gateware.</a:t>
                      </a:r>
                    </a:p>
                  </a:txBody>
                  <a:tcPr/>
                </a:tc>
                <a:extLst>
                  <a:ext uri="{0D108BD9-81ED-4DB2-BD59-A6C34878D82A}">
                    <a16:rowId xmlns:a16="http://schemas.microsoft.com/office/drawing/2014/main" val="4012272924"/>
                  </a:ext>
                </a:extLst>
              </a:tr>
            </a:tbl>
          </a:graphicData>
        </a:graphic>
      </p:graphicFrame>
    </p:spTree>
    <p:extLst>
      <p:ext uri="{BB962C8B-B14F-4D97-AF65-F5344CB8AC3E}">
        <p14:creationId xmlns:p14="http://schemas.microsoft.com/office/powerpoint/2010/main" val="3901737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1DAE43-AE08-422D-C4C5-4A0FD9EFC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403ED9-7E02-AAE1-FAB6-D9D8FD02211D}"/>
              </a:ext>
            </a:extLst>
          </p:cNvPr>
          <p:cNvSpPr>
            <a:spLocks noGrp="1"/>
          </p:cNvSpPr>
          <p:nvPr>
            <p:ph type="title"/>
          </p:nvPr>
        </p:nvSpPr>
        <p:spPr>
          <a:xfrm>
            <a:off x="457200" y="175120"/>
            <a:ext cx="8226854" cy="705332"/>
          </a:xfrm>
        </p:spPr>
        <p:txBody>
          <a:bodyPr>
            <a:noAutofit/>
          </a:bodyPr>
          <a:lstStyle/>
          <a:p>
            <a:r>
              <a:rPr lang="en-US" sz="2800" b="1" dirty="0"/>
              <a:t>BIPXL DAQ - Historical context</a:t>
            </a:r>
          </a:p>
        </p:txBody>
      </p:sp>
      <p:sp>
        <p:nvSpPr>
          <p:cNvPr id="4" name="Date Placeholder 3">
            <a:extLst>
              <a:ext uri="{FF2B5EF4-FFF2-40B4-BE49-F238E27FC236}">
                <a16:creationId xmlns:a16="http://schemas.microsoft.com/office/drawing/2014/main" id="{FA648068-1C94-39A3-DC3B-3098CCE5B8C0}"/>
              </a:ext>
            </a:extLst>
          </p:cNvPr>
          <p:cNvSpPr>
            <a:spLocks noGrp="1"/>
          </p:cNvSpPr>
          <p:nvPr>
            <p:ph type="dt" sz="half" idx="10"/>
          </p:nvPr>
        </p:nvSpPr>
        <p:spPr>
          <a:xfrm>
            <a:off x="2969335" y="4771783"/>
            <a:ext cx="1057233" cy="273844"/>
          </a:xfrm>
        </p:spPr>
        <p:txBody>
          <a:bodyPr/>
          <a:lstStyle/>
          <a:p>
            <a:r>
              <a:rPr lang="en-US"/>
              <a:t>2025-11-13</a:t>
            </a:r>
            <a:endParaRPr lang="en-US" dirty="0"/>
          </a:p>
        </p:txBody>
      </p:sp>
      <p:sp>
        <p:nvSpPr>
          <p:cNvPr id="5" name="Footer Placeholder 4">
            <a:extLst>
              <a:ext uri="{FF2B5EF4-FFF2-40B4-BE49-F238E27FC236}">
                <a16:creationId xmlns:a16="http://schemas.microsoft.com/office/drawing/2014/main" id="{E59D609F-D147-16F0-D3A5-ECB914556B89}"/>
              </a:ext>
            </a:extLst>
          </p:cNvPr>
          <p:cNvSpPr>
            <a:spLocks noGrp="1"/>
          </p:cNvSpPr>
          <p:nvPr>
            <p:ph type="ftr" sz="quarter" idx="11"/>
          </p:nvPr>
        </p:nvSpPr>
        <p:spPr>
          <a:xfrm>
            <a:off x="4387516" y="4767263"/>
            <a:ext cx="3690840" cy="273844"/>
          </a:xfrm>
        </p:spPr>
        <p:txBody>
          <a:bodyPr/>
          <a:lstStyle/>
          <a:p>
            <a:r>
              <a:rPr lang="en-US"/>
              <a:t>BIPXL/BGI DAQ platform</a:t>
            </a:r>
            <a:endParaRPr lang="en-US" dirty="0"/>
          </a:p>
        </p:txBody>
      </p:sp>
      <p:sp>
        <p:nvSpPr>
          <p:cNvPr id="6" name="Slide Number Placeholder 5">
            <a:extLst>
              <a:ext uri="{FF2B5EF4-FFF2-40B4-BE49-F238E27FC236}">
                <a16:creationId xmlns:a16="http://schemas.microsoft.com/office/drawing/2014/main" id="{A22AA765-9DC3-CE5F-0D41-E91DF4A83271}"/>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9</a:t>
            </a:fld>
            <a:endParaRPr lang="en-US" dirty="0"/>
          </a:p>
        </p:txBody>
      </p:sp>
      <p:graphicFrame>
        <p:nvGraphicFramePr>
          <p:cNvPr id="3" name="Table 2">
            <a:extLst>
              <a:ext uri="{FF2B5EF4-FFF2-40B4-BE49-F238E27FC236}">
                <a16:creationId xmlns:a16="http://schemas.microsoft.com/office/drawing/2014/main" id="{8ECC5AEF-D906-63F1-5A30-B7CCAFCD1196}"/>
              </a:ext>
            </a:extLst>
          </p:cNvPr>
          <p:cNvGraphicFramePr>
            <a:graphicFrameLocks noGrp="1"/>
          </p:cNvGraphicFramePr>
          <p:nvPr>
            <p:extLst>
              <p:ext uri="{D42A27DB-BD31-4B8C-83A1-F6EECF244321}">
                <p14:modId xmlns:p14="http://schemas.microsoft.com/office/powerpoint/2010/main" val="1224815210"/>
              </p:ext>
            </p:extLst>
          </p:nvPr>
        </p:nvGraphicFramePr>
        <p:xfrm>
          <a:off x="227226" y="797902"/>
          <a:ext cx="8686801" cy="2042160"/>
        </p:xfrm>
        <a:graphic>
          <a:graphicData uri="http://schemas.openxmlformats.org/drawingml/2006/table">
            <a:tbl>
              <a:tblPr firstRow="1" bandRow="1">
                <a:tableStyleId>{793D81CF-94F2-401A-BA57-92F5A7B2D0C5}</a:tableStyleId>
              </a:tblPr>
              <a:tblGrid>
                <a:gridCol w="703621">
                  <a:extLst>
                    <a:ext uri="{9D8B030D-6E8A-4147-A177-3AD203B41FA5}">
                      <a16:colId xmlns:a16="http://schemas.microsoft.com/office/drawing/2014/main" val="2448599681"/>
                    </a:ext>
                  </a:extLst>
                </a:gridCol>
                <a:gridCol w="840247">
                  <a:extLst>
                    <a:ext uri="{9D8B030D-6E8A-4147-A177-3AD203B41FA5}">
                      <a16:colId xmlns:a16="http://schemas.microsoft.com/office/drawing/2014/main" val="2136129189"/>
                    </a:ext>
                  </a:extLst>
                </a:gridCol>
                <a:gridCol w="1277449">
                  <a:extLst>
                    <a:ext uri="{9D8B030D-6E8A-4147-A177-3AD203B41FA5}">
                      <a16:colId xmlns:a16="http://schemas.microsoft.com/office/drawing/2014/main" val="1679446265"/>
                    </a:ext>
                  </a:extLst>
                </a:gridCol>
                <a:gridCol w="1277449">
                  <a:extLst>
                    <a:ext uri="{9D8B030D-6E8A-4147-A177-3AD203B41FA5}">
                      <a16:colId xmlns:a16="http://schemas.microsoft.com/office/drawing/2014/main" val="950903368"/>
                    </a:ext>
                  </a:extLst>
                </a:gridCol>
                <a:gridCol w="2020256">
                  <a:extLst>
                    <a:ext uri="{9D8B030D-6E8A-4147-A177-3AD203B41FA5}">
                      <a16:colId xmlns:a16="http://schemas.microsoft.com/office/drawing/2014/main" val="2219589860"/>
                    </a:ext>
                  </a:extLst>
                </a:gridCol>
                <a:gridCol w="2567779">
                  <a:extLst>
                    <a:ext uri="{9D8B030D-6E8A-4147-A177-3AD203B41FA5}">
                      <a16:colId xmlns:a16="http://schemas.microsoft.com/office/drawing/2014/main" val="44241186"/>
                    </a:ext>
                  </a:extLst>
                </a:gridCol>
              </a:tblGrid>
              <a:tr h="230798">
                <a:tc>
                  <a:txBody>
                    <a:bodyPr/>
                    <a:lstStyle/>
                    <a:p>
                      <a:pPr algn="ctr"/>
                      <a:r>
                        <a:rPr lang="en-GB" sz="1100" dirty="0"/>
                        <a:t>Version</a:t>
                      </a:r>
                    </a:p>
                  </a:txBody>
                  <a:tcPr/>
                </a:tc>
                <a:tc>
                  <a:txBody>
                    <a:bodyPr/>
                    <a:lstStyle/>
                    <a:p>
                      <a:pPr algn="ctr"/>
                      <a:r>
                        <a:rPr lang="en-GB" sz="1100" dirty="0"/>
                        <a:t>Deployed</a:t>
                      </a:r>
                    </a:p>
                  </a:txBody>
                  <a:tcPr/>
                </a:tc>
                <a:tc>
                  <a:txBody>
                    <a:bodyPr/>
                    <a:lstStyle/>
                    <a:p>
                      <a:pPr algn="ctr"/>
                      <a:r>
                        <a:rPr lang="en-GB" sz="1100" dirty="0"/>
                        <a:t>Front-End</a:t>
                      </a:r>
                    </a:p>
                  </a:txBody>
                  <a:tcPr/>
                </a:tc>
                <a:tc>
                  <a:txBody>
                    <a:bodyPr/>
                    <a:lstStyle/>
                    <a:p>
                      <a:pPr algn="ctr"/>
                      <a:r>
                        <a:rPr lang="en-GB" sz="1100" dirty="0"/>
                        <a:t>Back-End</a:t>
                      </a:r>
                    </a:p>
                  </a:txBody>
                  <a:tcPr/>
                </a:tc>
                <a:tc>
                  <a:txBody>
                    <a:bodyPr/>
                    <a:lstStyle/>
                    <a:p>
                      <a:r>
                        <a:rPr lang="en-GB" sz="1100" dirty="0"/>
                        <a:t>Achievements</a:t>
                      </a:r>
                    </a:p>
                  </a:txBody>
                  <a:tcPr/>
                </a:tc>
                <a:tc>
                  <a:txBody>
                    <a:bodyPr/>
                    <a:lstStyle/>
                    <a:p>
                      <a:r>
                        <a:rPr lang="en-GB" sz="1100" dirty="0"/>
                        <a:t>Main Limitations</a:t>
                      </a:r>
                    </a:p>
                  </a:txBody>
                  <a:tcPr/>
                </a:tc>
                <a:extLst>
                  <a:ext uri="{0D108BD9-81ED-4DB2-BD59-A6C34878D82A}">
                    <a16:rowId xmlns:a16="http://schemas.microsoft.com/office/drawing/2014/main" val="1237242401"/>
                  </a:ext>
                </a:extLst>
              </a:tr>
              <a:tr h="406058">
                <a:tc>
                  <a:txBody>
                    <a:bodyPr/>
                    <a:lstStyle/>
                    <a:p>
                      <a:pPr algn="ctr"/>
                      <a:r>
                        <a:rPr lang="en-GB" sz="1100" dirty="0"/>
                        <a:t>1</a:t>
                      </a:r>
                    </a:p>
                  </a:txBody>
                  <a:tcPr/>
                </a:tc>
                <a:tc>
                  <a:txBody>
                    <a:bodyPr/>
                    <a:lstStyle/>
                    <a:p>
                      <a:pPr algn="ctr"/>
                      <a:r>
                        <a:rPr lang="en-GB" sz="1100" dirty="0"/>
                        <a:t>2017/18</a:t>
                      </a:r>
                    </a:p>
                  </a:txBody>
                  <a:tcPr/>
                </a:tc>
                <a:tc>
                  <a:txBody>
                    <a:bodyPr/>
                    <a:lstStyle/>
                    <a:p>
                      <a:pPr algn="ctr"/>
                      <a:r>
                        <a:rPr lang="en-GB" sz="1100" dirty="0">
                          <a:hlinkClick r:id="rId2"/>
                        </a:rPr>
                        <a:t>GEFE</a:t>
                      </a:r>
                      <a:endParaRPr lang="en-GB" sz="1100" dirty="0"/>
                    </a:p>
                  </a:txBody>
                  <a:tcPr/>
                </a:tc>
                <a:tc>
                  <a:txBody>
                    <a:bodyPr/>
                    <a:lstStyle/>
                    <a:p>
                      <a:pPr algn="ctr"/>
                      <a:r>
                        <a:rPr lang="en-GB" sz="1100" dirty="0"/>
                        <a:t>VC707 (FPGA)</a:t>
                      </a:r>
                    </a:p>
                  </a:txBody>
                  <a:tcPr/>
                </a:tc>
                <a:tc>
                  <a:txBody>
                    <a:bodyPr/>
                    <a:lstStyle/>
                    <a:p>
                      <a:r>
                        <a:rPr lang="en-GB" sz="1100" dirty="0"/>
                        <a:t>First use of Timepix3 inside accelerator beam pipe.</a:t>
                      </a:r>
                    </a:p>
                    <a:p>
                      <a:r>
                        <a:rPr lang="en-GB" sz="1100" dirty="0"/>
                        <a:t>[</a:t>
                      </a:r>
                      <a:r>
                        <a:rPr lang="en-GB" sz="1100" dirty="0">
                          <a:hlinkClick r:id="rId3"/>
                        </a:rPr>
                        <a:t>MSc</a:t>
                      </a:r>
                      <a:r>
                        <a:rPr lang="en-GB" sz="1100" dirty="0"/>
                        <a:t>, </a:t>
                      </a:r>
                      <a:r>
                        <a:rPr lang="en-GB" sz="1100" dirty="0">
                          <a:hlinkClick r:id="rId4"/>
                        </a:rPr>
                        <a:t>PhD</a:t>
                      </a:r>
                      <a:r>
                        <a:rPr lang="en-GB" sz="1100" dirty="0"/>
                        <a:t>]</a:t>
                      </a:r>
                    </a:p>
                  </a:txBody>
                  <a:tcPr/>
                </a:tc>
                <a:tc>
                  <a:txBody>
                    <a:bodyPr/>
                    <a:lstStyle/>
                    <a:p>
                      <a:r>
                        <a:rPr lang="en-GB" sz="1100" dirty="0"/>
                        <a:t>Data rate out of the detectors limited to &lt; 3.2 Gbit/s.</a:t>
                      </a:r>
                    </a:p>
                  </a:txBody>
                  <a:tcPr/>
                </a:tc>
                <a:extLst>
                  <a:ext uri="{0D108BD9-81ED-4DB2-BD59-A6C34878D82A}">
                    <a16:rowId xmlns:a16="http://schemas.microsoft.com/office/drawing/2014/main" val="2781406052"/>
                  </a:ext>
                </a:extLst>
              </a:tr>
              <a:tr h="387350">
                <a:tc>
                  <a:txBody>
                    <a:bodyPr/>
                    <a:lstStyle/>
                    <a:p>
                      <a:pPr algn="ctr"/>
                      <a:r>
                        <a:rPr lang="en-GB" sz="1100" dirty="0"/>
                        <a:t>2</a:t>
                      </a:r>
                    </a:p>
                  </a:txBody>
                  <a:tcPr/>
                </a:tc>
                <a:tc>
                  <a:txBody>
                    <a:bodyPr/>
                    <a:lstStyle/>
                    <a:p>
                      <a:pPr algn="ctr"/>
                      <a:r>
                        <a:rPr lang="en-GB" sz="1100" dirty="0"/>
                        <a:t>2021</a:t>
                      </a:r>
                    </a:p>
                  </a:txBody>
                  <a:tcPr/>
                </a:tc>
                <a:tc>
                  <a:txBody>
                    <a:bodyPr/>
                    <a:lstStyle/>
                    <a:p>
                      <a:pPr algn="ctr"/>
                      <a:r>
                        <a:rPr lang="en-GB" sz="1100" dirty="0"/>
                        <a:t>Versatile Processing Board (FPGA)</a:t>
                      </a:r>
                    </a:p>
                  </a:txBody>
                  <a:tcPr/>
                </a:tc>
                <a:tc>
                  <a:txBody>
                    <a:bodyPr/>
                    <a:lstStyle/>
                    <a:p>
                      <a:pPr algn="ctr"/>
                      <a:r>
                        <a:rPr lang="en-GB" sz="1100" dirty="0"/>
                        <a:t>VC707 (FPGA)</a:t>
                      </a:r>
                    </a:p>
                  </a:txBody>
                  <a:tcPr/>
                </a:tc>
                <a:tc>
                  <a:txBody>
                    <a:bodyPr/>
                    <a:lstStyle/>
                    <a:p>
                      <a:r>
                        <a:rPr lang="en-GB" sz="1100" dirty="0"/>
                        <a:t>Integration with FESA using </a:t>
                      </a:r>
                      <a:r>
                        <a:rPr lang="en-GB" sz="1100" dirty="0" err="1"/>
                        <a:t>IPbus</a:t>
                      </a:r>
                      <a:r>
                        <a:rPr lang="en-GB" sz="1100" dirty="0"/>
                        <a:t>.</a:t>
                      </a:r>
                    </a:p>
                    <a:p>
                      <a:r>
                        <a:rPr lang="en-GB" sz="1100" dirty="0"/>
                        <a:t>[</a:t>
                      </a:r>
                      <a:r>
                        <a:rPr lang="en-GB" sz="1100" dirty="0">
                          <a:hlinkClick r:id="rId5"/>
                        </a:rPr>
                        <a:t>PhD</a:t>
                      </a:r>
                      <a:r>
                        <a:rPr lang="en-GB" sz="1100" dirty="0"/>
                        <a:t>]</a:t>
                      </a:r>
                    </a:p>
                  </a:txBody>
                  <a:tcPr/>
                </a:tc>
                <a:tc>
                  <a:txBody>
                    <a:bodyPr/>
                    <a:lstStyle/>
                    <a:p>
                      <a:r>
                        <a:rPr lang="en-GB" sz="1100" dirty="0"/>
                        <a:t>Limited pixel event processing in gateware.</a:t>
                      </a:r>
                    </a:p>
                  </a:txBody>
                  <a:tcPr/>
                </a:tc>
                <a:extLst>
                  <a:ext uri="{0D108BD9-81ED-4DB2-BD59-A6C34878D82A}">
                    <a16:rowId xmlns:a16="http://schemas.microsoft.com/office/drawing/2014/main" val="4012272924"/>
                  </a:ext>
                </a:extLst>
              </a:tr>
              <a:tr h="391160">
                <a:tc>
                  <a:txBody>
                    <a:bodyPr/>
                    <a:lstStyle/>
                    <a:p>
                      <a:pPr algn="ctr"/>
                      <a:r>
                        <a:rPr lang="en-GB" sz="1100" dirty="0"/>
                        <a:t>3</a:t>
                      </a:r>
                    </a:p>
                  </a:txBody>
                  <a:tcPr/>
                </a:tc>
                <a:tc>
                  <a:txBody>
                    <a:bodyPr/>
                    <a:lstStyle/>
                    <a:p>
                      <a:pPr algn="ctr"/>
                      <a:r>
                        <a:rPr lang="en-GB" sz="1100" dirty="0"/>
                        <a:t>2022</a:t>
                      </a:r>
                    </a:p>
                  </a:txBody>
                  <a:tcPr/>
                </a:tc>
                <a:tc>
                  <a:txBody>
                    <a:bodyPr/>
                    <a:lstStyle/>
                    <a:p>
                      <a:pPr algn="ctr"/>
                      <a:r>
                        <a:rPr lang="en-GB" sz="1100" dirty="0"/>
                        <a:t>Versatile Processing Board (FPGA)</a:t>
                      </a:r>
                    </a:p>
                  </a:txBody>
                  <a:tcPr/>
                </a:tc>
                <a:tc>
                  <a:txBody>
                    <a:bodyPr/>
                    <a:lstStyle/>
                    <a:p>
                      <a:pPr algn="ctr"/>
                      <a:r>
                        <a:rPr lang="en-GB" sz="1100" dirty="0"/>
                        <a:t>ZCU102 (SoC)</a:t>
                      </a:r>
                    </a:p>
                  </a:txBody>
                  <a:tcPr/>
                </a:tc>
                <a:tc>
                  <a:txBody>
                    <a:bodyPr/>
                    <a:lstStyle/>
                    <a:p>
                      <a:r>
                        <a:rPr lang="en-GB" sz="1100" dirty="0"/>
                        <a:t>Bunch-by-bunch and turn-by-turn measurements.</a:t>
                      </a:r>
                    </a:p>
                    <a:p>
                      <a:r>
                        <a:rPr lang="en-GB" sz="1100" dirty="0"/>
                        <a:t>[</a:t>
                      </a:r>
                      <a:r>
                        <a:rPr lang="en-GB" sz="1100" dirty="0">
                          <a:hlinkClick r:id="rId6"/>
                        </a:rPr>
                        <a:t>MSc</a:t>
                      </a:r>
                      <a:r>
                        <a:rPr lang="en-GB" sz="1100" dirty="0"/>
                        <a:t>]</a:t>
                      </a:r>
                    </a:p>
                  </a:txBody>
                  <a:tcPr/>
                </a:tc>
                <a:tc>
                  <a:txBody>
                    <a:bodyPr/>
                    <a:lstStyle/>
                    <a:p>
                      <a:r>
                        <a:rPr lang="en-GB" sz="1100" dirty="0"/>
                        <a:t>Front-End FPGA stability (radiation).</a:t>
                      </a:r>
                    </a:p>
                  </a:txBody>
                  <a:tcPr/>
                </a:tc>
                <a:extLst>
                  <a:ext uri="{0D108BD9-81ED-4DB2-BD59-A6C34878D82A}">
                    <a16:rowId xmlns:a16="http://schemas.microsoft.com/office/drawing/2014/main" val="2326321590"/>
                  </a:ext>
                </a:extLst>
              </a:tr>
            </a:tbl>
          </a:graphicData>
        </a:graphic>
      </p:graphicFrame>
    </p:spTree>
    <p:extLst>
      <p:ext uri="{BB962C8B-B14F-4D97-AF65-F5344CB8AC3E}">
        <p14:creationId xmlns:p14="http://schemas.microsoft.com/office/powerpoint/2010/main" val="73947816"/>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3146</TotalTime>
  <Words>3271</Words>
  <Application>Microsoft Macintosh PowerPoint</Application>
  <PresentationFormat>On-screen Show (16:9)</PresentationFormat>
  <Paragraphs>530</Paragraphs>
  <Slides>29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CERN2Corporate16-9</vt:lpstr>
      <vt:lpstr>BIPXL/BGI DAQ platform</vt:lpstr>
      <vt:lpstr>Introduction</vt:lpstr>
      <vt:lpstr>Review findings</vt:lpstr>
      <vt:lpstr>Review findings</vt:lpstr>
      <vt:lpstr>PS/SPS BGI functional specification</vt:lpstr>
      <vt:lpstr>BIPXL DAQ - Historical context</vt:lpstr>
      <vt:lpstr>BIPXL DAQ - Historical context</vt:lpstr>
      <vt:lpstr>BIPXL DAQ - Historical context</vt:lpstr>
      <vt:lpstr>BIPXL DAQ - Historical context</vt:lpstr>
      <vt:lpstr>BIPXL DAQ - Historical context</vt:lpstr>
      <vt:lpstr>BIPXL DAQ - Historical context</vt:lpstr>
      <vt:lpstr>BIPXL DAQ - Historical context</vt:lpstr>
      <vt:lpstr>BIPXL DAQ version 5 key points</vt:lpstr>
      <vt:lpstr>Is EDGE the solution?</vt:lpstr>
      <vt:lpstr>What is required for a FPGA-PCIe framework?</vt:lpstr>
      <vt:lpstr>Is Xilinx XDMA/QDMA the solution?</vt:lpstr>
      <vt:lpstr>PCIe frameworks in the community</vt:lpstr>
      <vt:lpstr>Is SLAC PCIe framework the solution?</vt:lpstr>
      <vt:lpstr>Is SLAC PCIe framework the solution?</vt:lpstr>
      <vt:lpstr>Long-term: ATS-SoM in 1U + PCIe card</vt:lpstr>
      <vt:lpstr>Short-term: ZCU102 + PCIe card</vt:lpstr>
      <vt:lpstr>BIPXL V5 software stack</vt:lpstr>
      <vt:lpstr>BIPXL V5 Engineering Specification</vt:lpstr>
      <vt:lpstr>Bonus: SLAC DMA on SoC</vt:lpstr>
      <vt:lpstr>Timeline</vt:lpstr>
      <vt:lpstr>PowerPoint Presentation</vt:lpstr>
      <vt:lpstr>Backup</vt:lpstr>
      <vt:lpstr>Procured PCIe cards</vt:lpstr>
      <vt:lpstr>GPU support in SLAC PCIe framework</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Hampus Sandberg</cp:lastModifiedBy>
  <cp:revision>1609</cp:revision>
  <cp:lastPrinted>2022-07-07T10:08:48Z</cp:lastPrinted>
  <dcterms:created xsi:type="dcterms:W3CDTF">2016-04-26T16:44:32Z</dcterms:created>
  <dcterms:modified xsi:type="dcterms:W3CDTF">2025-11-13T07:45:17Z</dcterms:modified>
</cp:coreProperties>
</file>