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2" r:id="rId3"/>
    <p:sldId id="257" r:id="rId4"/>
    <p:sldId id="275" r:id="rId5"/>
    <p:sldId id="260" r:id="rId6"/>
    <p:sldId id="262" r:id="rId7"/>
    <p:sldId id="276" r:id="rId8"/>
    <p:sldId id="266" r:id="rId9"/>
    <p:sldId id="280" r:id="rId10"/>
    <p:sldId id="281" r:id="rId11"/>
    <p:sldId id="277" r:id="rId12"/>
    <p:sldId id="272" r:id="rId13"/>
    <p:sldId id="271" r:id="rId14"/>
    <p:sldId id="270" r:id="rId15"/>
    <p:sldId id="279" r:id="rId16"/>
    <p:sldId id="278" r:id="rId17"/>
    <p:sldId id="284" r:id="rId18"/>
    <p:sldId id="289" r:id="rId19"/>
    <p:sldId id="285" r:id="rId20"/>
    <p:sldId id="286" r:id="rId21"/>
    <p:sldId id="287" r:id="rId22"/>
    <p:sldId id="288" r:id="rId23"/>
    <p:sldId id="283" r:id="rId24"/>
    <p:sldId id="267" r:id="rId25"/>
    <p:sldId id="264" r:id="rId26"/>
    <p:sldId id="265" r:id="rId27"/>
    <p:sldId id="263" r:id="rId28"/>
    <p:sldId id="26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86" autoAdjust="0"/>
  </p:normalViewPr>
  <p:slideViewPr>
    <p:cSldViewPr snapToGrid="0" snapToObjects="1">
      <p:cViewPr varScale="1">
        <p:scale>
          <a:sx n="151" d="100"/>
          <a:sy n="151" d="100"/>
        </p:scale>
        <p:origin x="-11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16F8F-6419-774A-8B0C-3981106D4832}" type="datetimeFigureOut">
              <a:rPr lang="en-US" smtClean="0"/>
              <a:t>8/8/11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D7906-1FA6-B249-9F1B-27E7E847B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11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B4C04-F054-2A4A-86E8-9145D3BDA9D3}" type="datetimeFigureOut">
              <a:rPr lang="en-US" smtClean="0"/>
              <a:t>8/8/11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BA5D7-9ED9-C449-9154-2559301DB1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44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0AD7-65DC-D442-8161-55E332797F96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8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C61AB-A880-B642-8657-28EADB057BB1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6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C414-54C0-D04D-8A74-3C3026B68EAF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7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FE913-89C7-EB4D-8F22-A5CDF6B52689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4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26C6-396E-9249-99B8-0D7362A81364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7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D105-BBEC-1149-A068-7ADFF9A32537}" type="datetime1">
              <a:rPr lang="en-US" smtClean="0"/>
              <a:t>8/9/11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5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BDDD-5929-5246-B969-95715B664B82}" type="datetime1">
              <a:rPr lang="en-US" smtClean="0"/>
              <a:t>8/9/11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1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D9F6-ADD0-CD4D-9C99-B4A537C23F9D}" type="datetime1">
              <a:rPr lang="en-US" smtClean="0"/>
              <a:t>8/9/11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1C8E-BEAE-774F-AF6C-6CE0FCB5AF05}" type="datetime1">
              <a:rPr lang="en-US" smtClean="0"/>
              <a:t>8/9/11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2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7C7E-21A8-5249-8BD1-7F4C074B75C9}" type="datetime1">
              <a:rPr lang="en-US" smtClean="0"/>
              <a:t>8/9/11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7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3C93D-A221-DE42-ADCC-C47183529E96}" type="datetime1">
              <a:rPr lang="en-US" smtClean="0"/>
              <a:t>8/9/11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70FB5-FB8E-BA42-82D2-1B9363F067DC}" type="datetime1">
              <a:rPr lang="en-US" smtClean="0"/>
              <a:t>8/9/11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Predicted CALET UH-Nuclei Abundances and Analytical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Brian Flint Rauch</a:t>
            </a:r>
          </a:p>
          <a:p>
            <a:r>
              <a:rPr lang="en-US" dirty="0" smtClean="0"/>
              <a:t>Washington University in St. Louis</a:t>
            </a:r>
          </a:p>
          <a:p>
            <a:r>
              <a:rPr lang="en-US" dirty="0" smtClean="0"/>
              <a:t>CALET TIM, Tokyo</a:t>
            </a:r>
          </a:p>
          <a:p>
            <a:r>
              <a:rPr lang="en-US" dirty="0" smtClean="0"/>
              <a:t>August 8-10,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1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Differential Geometry Factor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038336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geometry factor for UH-GCR measurement for top 4 IMC layers (5 fiber planes).</a:t>
            </a:r>
          </a:p>
          <a:p>
            <a:r>
              <a:rPr lang="en-US" dirty="0" smtClean="0"/>
              <a:t>Reduction for 45° FOV limit on one side of CALET (dashed curve).</a:t>
            </a:r>
          </a:p>
          <a:p>
            <a:r>
              <a:rPr lang="en-US" dirty="0" smtClean="0"/>
              <a:t>Interactions in CHD calculated for angle bins as a function of differential geometry factor.  </a:t>
            </a:r>
            <a:endParaRPr lang="en-US" dirty="0"/>
          </a:p>
        </p:txBody>
      </p:sp>
      <p:pic>
        <p:nvPicPr>
          <p:cNvPr id="11" name="Content Placeholder 4" descr="CALET_differential_geometry_factors_4IMC_45limit_bw.ep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648200" y="1600200"/>
            <a:ext cx="4495800" cy="5038336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9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Interaction Losses in CHD</a:t>
            </a:r>
            <a:endParaRPr lang="en-US" dirty="0"/>
          </a:p>
        </p:txBody>
      </p:sp>
      <p:pic>
        <p:nvPicPr>
          <p:cNvPr id="8" name="Content Placeholder 7" descr="CHD_Interaction_Survival_Fractions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" r="-3882"/>
          <a:stretch>
            <a:fillRect/>
          </a:stretch>
        </p:blipFill>
        <p:spPr>
          <a:xfrm rot="5400000">
            <a:off x="2322986" y="-1187426"/>
            <a:ext cx="4569469" cy="90725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3964" y="5863063"/>
            <a:ext cx="822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events that do not undergo nuclear interactions in passing through the CHD: ~2 cm of PVT plastic at an average incidence of 30° for 2.38 g/cm</a:t>
            </a:r>
            <a:r>
              <a:rPr lang="en-US" baseline="30000" dirty="0" smtClean="0"/>
              <a:t>2</a:t>
            </a:r>
            <a:r>
              <a:rPr lang="en-US" dirty="0" smtClean="0"/>
              <a:t> areal density.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4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measurable range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915813"/>
              </p:ext>
            </p:extLst>
          </p:nvPr>
        </p:nvGraphicFramePr>
        <p:xfrm>
          <a:off x="323528" y="1719064"/>
          <a:ext cx="850729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540898"/>
                <a:gridCol w="1995606"/>
                <a:gridCol w="195456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1MIP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Fe (z=26)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Maximum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Scintillator</a:t>
                      </a:r>
                    </a:p>
                    <a:p>
                      <a:r>
                        <a:rPr kumimoji="1" lang="en-US" altLang="ja-JP" sz="2000" dirty="0" smtClean="0"/>
                        <a:t>EJ204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100% (no</a:t>
                      </a:r>
                      <a:r>
                        <a:rPr kumimoji="1" lang="en-US" altLang="ja-JP" sz="2000" baseline="0" dirty="0" smtClean="0"/>
                        <a:t> quenching)</a:t>
                      </a:r>
                    </a:p>
                    <a:p>
                      <a:r>
                        <a:rPr kumimoji="1" lang="en-US" altLang="ja-JP" sz="2000" baseline="0" dirty="0" smtClean="0"/>
                        <a:t>300 </a:t>
                      </a:r>
                      <a:r>
                        <a:rPr kumimoji="1" lang="en-US" altLang="ja-JP" sz="2000" baseline="0" dirty="0" err="1" smtClean="0"/>
                        <a:t>p.e</a:t>
                      </a:r>
                      <a:r>
                        <a:rPr kumimoji="1" lang="en-US" altLang="ja-JP" sz="2000" baseline="0" dirty="0" smtClean="0"/>
                        <a:t>.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～</a:t>
                      </a:r>
                      <a:r>
                        <a:rPr kumimoji="1" lang="en-US" altLang="ja-JP" sz="2000" dirty="0" smtClean="0"/>
                        <a:t>40%, S ~ Z</a:t>
                      </a:r>
                      <a:r>
                        <a:rPr kumimoji="1" lang="en-US" altLang="ja-JP" sz="2000" baseline="30000" dirty="0" smtClean="0"/>
                        <a:t>1.72</a:t>
                      </a:r>
                    </a:p>
                    <a:p>
                      <a:r>
                        <a:rPr kumimoji="1" lang="en-US" altLang="ja-JP" sz="2000" dirty="0" smtClean="0"/>
                        <a:t>81,000 </a:t>
                      </a:r>
                      <a:r>
                        <a:rPr kumimoji="1" lang="en-US" altLang="ja-JP" sz="2000" dirty="0" err="1" smtClean="0"/>
                        <a:t>p.e</a:t>
                      </a:r>
                      <a:r>
                        <a:rPr kumimoji="1" lang="en-US" altLang="ja-JP" sz="2000" dirty="0" smtClean="0"/>
                        <a:t>.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PMT  (gain: 5000)</a:t>
                      </a:r>
                    </a:p>
                    <a:p>
                      <a:r>
                        <a:rPr kumimoji="1" lang="en-US" altLang="ja-JP" sz="2000" dirty="0" smtClean="0"/>
                        <a:t>R7400 (at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dirty="0" smtClean="0"/>
                        <a:t>400 V)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240 </a:t>
                      </a:r>
                      <a:r>
                        <a:rPr kumimoji="1" lang="en-US" altLang="ja-JP" sz="2000" dirty="0" err="1" smtClean="0"/>
                        <a:t>fC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64,000 </a:t>
                      </a:r>
                      <a:r>
                        <a:rPr kumimoji="1" lang="en-US" altLang="ja-JP" sz="2000" dirty="0" err="1" smtClean="0"/>
                        <a:t>fC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375,000 </a:t>
                      </a:r>
                      <a:r>
                        <a:rPr kumimoji="1" lang="en-US" altLang="ja-JP" sz="2000" dirty="0" err="1" smtClean="0"/>
                        <a:t>fC</a:t>
                      </a:r>
                      <a:r>
                        <a:rPr kumimoji="1" lang="en-US" altLang="ja-JP" sz="2000" dirty="0" smtClean="0"/>
                        <a:t>  320,000</a:t>
                      </a:r>
                    </a:p>
                    <a:p>
                      <a:r>
                        <a:rPr kumimoji="1" lang="en-US" altLang="ja-JP" sz="2000" dirty="0" smtClean="0"/>
                        <a:t>(linearity</a:t>
                      </a:r>
                      <a:r>
                        <a:rPr kumimoji="1" lang="en-US" altLang="ja-JP" sz="2000" baseline="0" dirty="0" smtClean="0"/>
                        <a:t> &lt;</a:t>
                      </a:r>
                      <a:r>
                        <a:rPr kumimoji="1" lang="en-US" altLang="ja-JP" sz="2000" dirty="0" smtClean="0"/>
                        <a:t>2% )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CSA  (</a:t>
                      </a:r>
                      <a:r>
                        <a:rPr kumimoji="1" lang="en-US" altLang="ja-JP" sz="2000" dirty="0" err="1" smtClean="0"/>
                        <a:t>C</a:t>
                      </a:r>
                      <a:r>
                        <a:rPr kumimoji="1" lang="en-US" altLang="ja-JP" sz="2000" baseline="-25000" dirty="0" err="1" smtClean="0"/>
                        <a:t>f</a:t>
                      </a:r>
                      <a:r>
                        <a:rPr kumimoji="1" lang="en-US" altLang="ja-JP" sz="2000" dirty="0" smtClean="0"/>
                        <a:t> = 100 pF)</a:t>
                      </a:r>
                    </a:p>
                    <a:p>
                      <a:r>
                        <a:rPr kumimoji="1" lang="en-US" altLang="ja-JP" sz="2000" dirty="0" smtClean="0"/>
                        <a:t>: </a:t>
                      </a:r>
                      <a:r>
                        <a:rPr kumimoji="1" lang="en-US" altLang="ja-JP" sz="1400" dirty="0" smtClean="0"/>
                        <a:t>Charge Sensitive</a:t>
                      </a:r>
                      <a:r>
                        <a:rPr kumimoji="1" lang="en-US" altLang="ja-JP" sz="1400" baseline="0" dirty="0" smtClean="0"/>
                        <a:t> Amp.</a:t>
                      </a:r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2.4 mV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640 mV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3,000 mV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ADC (16bits)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32 counts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8,600 counts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32,768 counts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23528" y="4820959"/>
            <a:ext cx="85209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Scintillation yield is expected to be about 300 </a:t>
            </a:r>
            <a:r>
              <a:rPr kumimoji="1" lang="en-US" altLang="ja-JP" sz="2400" dirty="0" err="1" smtClean="0"/>
              <a:t>p.e</a:t>
            </a:r>
            <a:r>
              <a:rPr kumimoji="1" lang="en-US" altLang="ja-JP" sz="2400" dirty="0" smtClean="0"/>
              <a:t>. for a </a:t>
            </a:r>
            <a:r>
              <a:rPr lang="en-US" altLang="ja-JP" sz="2400" dirty="0" smtClean="0"/>
              <a:t>MIP </a:t>
            </a:r>
            <a:r>
              <a:rPr kumimoji="1" lang="en-US" altLang="ja-JP" sz="2400" dirty="0" smtClean="0"/>
              <a:t>with R7400 (QE ~30%) and EJ204.</a:t>
            </a:r>
          </a:p>
          <a:p>
            <a:r>
              <a:rPr lang="en-US" altLang="ja-JP" sz="2400" dirty="0" smtClean="0"/>
              <a:t>The PMT gain and feedback capacitance of CSA are adjustable.</a:t>
            </a:r>
          </a:p>
          <a:p>
            <a:r>
              <a:rPr kumimoji="1" lang="en-US" altLang="ja-JP" sz="2400" dirty="0" smtClean="0"/>
              <a:t>Data courtesy of Shoji Torii.</a:t>
            </a:r>
            <a:endParaRPr kumimoji="1" lang="ja-JP" alt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6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Resolved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123" y="1600200"/>
            <a:ext cx="370924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Signals derived for 0°, 30</a:t>
            </a:r>
            <a:r>
              <a:rPr lang="en-US" dirty="0"/>
              <a:t>°</a:t>
            </a:r>
            <a:r>
              <a:rPr lang="en-US" dirty="0" smtClean="0"/>
              <a:t> and 45° incidence assuming S~Z</a:t>
            </a:r>
            <a:r>
              <a:rPr lang="en-US" baseline="30000" dirty="0" smtClean="0"/>
              <a:t>1.7</a:t>
            </a:r>
            <a:r>
              <a:rPr lang="en-US" dirty="0"/>
              <a:t> </a:t>
            </a:r>
            <a:r>
              <a:rPr lang="en-US" dirty="0" smtClean="0"/>
              <a:t>* from Fe for:</a:t>
            </a:r>
          </a:p>
          <a:p>
            <a:pPr lvl="1"/>
            <a:r>
              <a:rPr lang="en-US" dirty="0" smtClean="0"/>
              <a:t>Scintillator (PE)</a:t>
            </a:r>
          </a:p>
          <a:p>
            <a:pPr lvl="1"/>
            <a:r>
              <a:rPr lang="en-US" dirty="0" smtClean="0"/>
              <a:t>PMT (</a:t>
            </a:r>
            <a:r>
              <a:rPr lang="en-US" dirty="0" err="1" smtClean="0"/>
              <a:t>fC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CSA (mV)</a:t>
            </a:r>
          </a:p>
          <a:p>
            <a:pPr lvl="1"/>
            <a:r>
              <a:rPr lang="en-US" dirty="0" smtClean="0"/>
              <a:t>ADC (counts)</a:t>
            </a:r>
          </a:p>
          <a:p>
            <a:r>
              <a:rPr lang="en-US" dirty="0" smtClean="0"/>
              <a:t>The ADC appears to determine the maximum resolved charge: Z~45 at high incidence angles.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26331" y="6356350"/>
            <a:ext cx="249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22</a:t>
            </a:r>
            <a:r>
              <a:rPr lang="en-US" baseline="30000" dirty="0" smtClean="0"/>
              <a:t>nd</a:t>
            </a:r>
            <a:r>
              <a:rPr lang="en-US" dirty="0" smtClean="0"/>
              <a:t> ICRC, 1991, 2, 511</a:t>
            </a:r>
            <a:endParaRPr lang="en-US" dirty="0"/>
          </a:p>
        </p:txBody>
      </p:sp>
      <p:pic>
        <p:nvPicPr>
          <p:cNvPr id="8" name="Content Placeholder 7" descr="CHD_range_factors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145316" y="1313223"/>
            <a:ext cx="4756150" cy="533010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5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Abundances for 5 Years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14</a:t>
            </a:fld>
            <a:endParaRPr lang="en-US"/>
          </a:p>
        </p:txBody>
      </p:sp>
      <p:pic>
        <p:nvPicPr>
          <p:cNvPr id="4" name="Content Placeholder 3" descr="CALET_5yr_abundances_ave_dgf_ic_noic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33" b="-7533"/>
          <a:stretch>
            <a:fillRect/>
          </a:stretch>
        </p:blipFill>
        <p:spPr>
          <a:xfrm>
            <a:off x="-20786" y="1337326"/>
            <a:ext cx="9164786" cy="504027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29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Existing Data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15</a:t>
            </a:fld>
            <a:endParaRPr lang="en-US"/>
          </a:p>
        </p:txBody>
      </p:sp>
      <p:pic>
        <p:nvPicPr>
          <p:cNvPr id="6" name="Content Placeholder 5" descr="icrc0690_fig06_2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36" b="-8836"/>
          <a:stretch>
            <a:fillRect/>
          </a:stretch>
        </p:blipFill>
        <p:spPr>
          <a:xfrm>
            <a:off x="0" y="1600200"/>
            <a:ext cx="9144000" cy="502884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0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30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40 charge </a:t>
            </a:r>
            <a:r>
              <a:rPr lang="en-US" sz="2400" dirty="0" smtClean="0"/>
              <a:t>range 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CALET </a:t>
            </a:r>
            <a:r>
              <a:rPr lang="en-US" sz="2000" dirty="0"/>
              <a:t>should obtain numbers of events </a:t>
            </a:r>
            <a:r>
              <a:rPr lang="en-US" sz="2000" dirty="0" smtClean="0"/>
              <a:t>~</a:t>
            </a:r>
            <a:r>
              <a:rPr lang="en-US" sz="2000" dirty="0"/>
              <a:t>5</a:t>
            </a:r>
            <a:r>
              <a:rPr lang="en-US" sz="2000" dirty="0" smtClean="0"/>
              <a:t>x </a:t>
            </a:r>
            <a:r>
              <a:rPr lang="en-US" sz="2000" dirty="0"/>
              <a:t>that of TIGER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Comparable to numbers of events expected from Super-</a:t>
            </a:r>
            <a:r>
              <a:rPr lang="en-US" sz="2000" dirty="0" smtClean="0"/>
              <a:t>TIGER for 60 days at float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CALET </a:t>
            </a:r>
            <a:r>
              <a:rPr lang="en-US" sz="2000" dirty="0"/>
              <a:t>measurements will be </a:t>
            </a:r>
            <a:r>
              <a:rPr lang="en-US" sz="2000" dirty="0" smtClean="0"/>
              <a:t>clearer </a:t>
            </a:r>
            <a:r>
              <a:rPr lang="en-US" sz="2000" dirty="0"/>
              <a:t>since there will be smaller corrections for nuclear interactions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50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56 charge range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the dynamic range is sufficient, </a:t>
            </a:r>
            <a:r>
              <a:rPr lang="en-US" sz="2000" dirty="0" smtClean="0"/>
              <a:t>CALET </a:t>
            </a:r>
            <a:r>
              <a:rPr lang="en-US" sz="2000" dirty="0"/>
              <a:t>can make exploratory measurements with statistical precision of ~25-30% for even-Z nuclei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We conclude that UH-element abundances for 30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40 on </a:t>
            </a:r>
            <a:r>
              <a:rPr lang="en-US" sz="2400" dirty="0" smtClean="0"/>
              <a:t>CALET </a:t>
            </a:r>
            <a:r>
              <a:rPr lang="en-US" sz="2400" dirty="0"/>
              <a:t>are well worth doing. For 50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56, the statistics are modest, but is still worth doing if the dynamic range is </a:t>
            </a:r>
            <a:r>
              <a:rPr lang="en-US" sz="2400" dirty="0" smtClean="0"/>
              <a:t>sufficient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Critical importance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trigger mode based on CHD and top layers of IMC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Adequate dynamic range of the CHD PMT and signal processing chain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5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7350"/>
            <a:ext cx="9144000" cy="1272959"/>
          </a:xfrm>
        </p:spPr>
        <p:txBody>
          <a:bodyPr>
            <a:normAutofit fontScale="90000"/>
          </a:bodyPr>
          <a:lstStyle/>
          <a:p>
            <a:r>
              <a:rPr lang="en-US" dirty="0"/>
              <a:t>Scoping calculation of CALET ability to resolve CR anisotropy observed by </a:t>
            </a:r>
            <a:r>
              <a:rPr lang="en-US" dirty="0" err="1" smtClean="0"/>
              <a:t>Milagro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408" y="1808334"/>
            <a:ext cx="8350392" cy="4317829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Milagro</a:t>
            </a:r>
            <a:r>
              <a:rPr lang="en-US" dirty="0" smtClean="0"/>
              <a:t> reported fractional excesses in the CR fluxes for two spatial regions of ~6×10</a:t>
            </a:r>
            <a:r>
              <a:rPr lang="en-US" baseline="30000" dirty="0" smtClean="0"/>
              <a:t>-4</a:t>
            </a:r>
            <a:r>
              <a:rPr lang="en-US" dirty="0" smtClean="0"/>
              <a:t> and ~4×</a:t>
            </a:r>
            <a:r>
              <a:rPr lang="en-US" dirty="0"/>
              <a:t>10</a:t>
            </a:r>
            <a:r>
              <a:rPr lang="en-US" baseline="30000" dirty="0"/>
              <a:t>-</a:t>
            </a:r>
            <a:r>
              <a:rPr lang="en-US" baseline="30000" dirty="0" smtClean="0"/>
              <a:t>4</a:t>
            </a:r>
            <a:r>
              <a:rPr lang="en-US" dirty="0"/>
              <a:t>;</a:t>
            </a:r>
            <a:r>
              <a:rPr lang="en-US" dirty="0" smtClean="0"/>
              <a:t> PRL </a:t>
            </a:r>
            <a:r>
              <a:rPr lang="en-US" dirty="0"/>
              <a:t>101, 221101 (2008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Larger excess seen in “Region A”, defined by 66° &lt; RA &lt; 76° and 10° &lt; </a:t>
            </a:r>
            <a:r>
              <a:rPr lang="en-US" dirty="0" err="1" smtClean="0"/>
              <a:t>δ</a:t>
            </a:r>
            <a:r>
              <a:rPr lang="en-US" dirty="0" smtClean="0"/>
              <a:t> &lt; 20°, and the smaller excess in “Region B” is more spread out.</a:t>
            </a:r>
          </a:p>
          <a:p>
            <a:r>
              <a:rPr lang="en-US" dirty="0" smtClean="0"/>
              <a:t>The CR dataset had a median energy of 1 </a:t>
            </a:r>
            <a:r>
              <a:rPr lang="en-US" dirty="0" err="1" smtClean="0"/>
              <a:t>TeV</a:t>
            </a:r>
            <a:r>
              <a:rPr lang="en-US" dirty="0" smtClean="0"/>
              <a:t>, with the excess peaked at ~10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16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</a:t>
            </a:r>
            <a:r>
              <a:rPr lang="en-US" dirty="0" err="1" smtClean="0"/>
              <a:t>Milagro</a:t>
            </a:r>
            <a:r>
              <a:rPr lang="en-US" dirty="0" smtClean="0"/>
              <a:t> Excess</a:t>
            </a:r>
            <a:endParaRPr lang="en-US" dirty="0"/>
          </a:p>
        </p:txBody>
      </p:sp>
      <p:pic>
        <p:nvPicPr>
          <p:cNvPr id="13" name="Content Placeholder 12" descr="Milagro_anisotropy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5" b="-745"/>
          <a:stretch>
            <a:fillRect/>
          </a:stretch>
        </p:blipFill>
        <p:spPr>
          <a:xfrm>
            <a:off x="457200" y="1600201"/>
            <a:ext cx="8229600" cy="252111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18</a:t>
            </a:fld>
            <a:endParaRPr lang="en-US"/>
          </a:p>
        </p:txBody>
      </p:sp>
      <p:pic>
        <p:nvPicPr>
          <p:cNvPr id="16" name="Picture 15" descr="Excess_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333" y="4026056"/>
            <a:ext cx="3515466" cy="24001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2611" y="4336902"/>
            <a:ext cx="4053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Figure: </a:t>
            </a:r>
            <a:r>
              <a:rPr lang="en-US" dirty="0"/>
              <a:t>Map of significances for the </a:t>
            </a:r>
            <a:r>
              <a:rPr lang="en-US" dirty="0" err="1"/>
              <a:t>Milagro</a:t>
            </a:r>
            <a:r>
              <a:rPr lang="en-US" dirty="0"/>
              <a:t> data </a:t>
            </a:r>
            <a:r>
              <a:rPr lang="en-US" dirty="0" smtClean="0"/>
              <a:t>set.</a:t>
            </a:r>
          </a:p>
          <a:p>
            <a:r>
              <a:rPr lang="en-US" dirty="0" smtClean="0"/>
              <a:t>Bottom Figure: Signal and Background in 10</a:t>
            </a:r>
            <a:r>
              <a:rPr lang="en-US" dirty="0"/>
              <a:t>° &lt; </a:t>
            </a:r>
            <a:r>
              <a:rPr lang="en-US" dirty="0" err="1"/>
              <a:t>δ</a:t>
            </a:r>
            <a:r>
              <a:rPr lang="en-US" dirty="0"/>
              <a:t> &lt; 20</a:t>
            </a:r>
            <a:r>
              <a:rPr lang="en-US" dirty="0" smtClean="0"/>
              <a:t>° .</a:t>
            </a:r>
          </a:p>
          <a:p>
            <a:r>
              <a:rPr lang="en-US" dirty="0" smtClean="0"/>
              <a:t>From: </a:t>
            </a:r>
            <a:r>
              <a:rPr lang="en-US" dirty="0"/>
              <a:t>PRL 101, 221101 (2008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61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CALET CR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272"/>
            <a:ext cx="8229600" cy="4830892"/>
          </a:xfrm>
        </p:spPr>
        <p:txBody>
          <a:bodyPr/>
          <a:lstStyle/>
          <a:p>
            <a:r>
              <a:rPr lang="en-US" sz="2400" dirty="0" smtClean="0"/>
              <a:t>Starting with high energy proton flux:</a:t>
            </a:r>
          </a:p>
          <a:p>
            <a:pPr marL="400050" lvl="1" indent="0">
              <a:buNone/>
            </a:pPr>
            <a:r>
              <a:rPr lang="en-US" sz="2400" dirty="0" err="1" smtClean="0"/>
              <a:t>dF</a:t>
            </a:r>
            <a:r>
              <a:rPr lang="en-US" sz="2400" dirty="0" smtClean="0"/>
              <a:t>/</a:t>
            </a:r>
            <a:r>
              <a:rPr lang="en-US" sz="2400" dirty="0" err="1" smtClean="0"/>
              <a:t>dE</a:t>
            </a:r>
            <a:r>
              <a:rPr lang="en-US" sz="2400" dirty="0" smtClean="0"/>
              <a:t> = 0.11×E</a:t>
            </a:r>
            <a:r>
              <a:rPr lang="en-US" sz="2400" baseline="30000" dirty="0" smtClean="0"/>
              <a:t>-2.27</a:t>
            </a:r>
            <a:r>
              <a:rPr lang="en-US" sz="2400" dirty="0" smtClean="0"/>
              <a:t> (s×sr×m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×TeV)</a:t>
            </a:r>
            <a:r>
              <a:rPr lang="en-US" sz="2400" baseline="30000" dirty="0" smtClean="0"/>
              <a:t>-1 </a:t>
            </a:r>
            <a:endParaRPr lang="en-US" sz="2400" dirty="0" smtClean="0"/>
          </a:p>
          <a:p>
            <a:r>
              <a:rPr lang="en-US" sz="2400" dirty="0" smtClean="0"/>
              <a:t>A rough estimate of the CR events that CALET would see in 10°×10° bins based on the geometry factor of 0.12 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×sr and a mission time of 5 years.</a:t>
            </a:r>
          </a:p>
          <a:p>
            <a:r>
              <a:rPr lang="en-US" sz="2400" dirty="0" smtClean="0"/>
              <a:t>CALET clearly cannot resolve the relative excess seen by </a:t>
            </a:r>
            <a:r>
              <a:rPr lang="en-US" sz="2400" dirty="0" err="1" smtClean="0"/>
              <a:t>Milagro</a:t>
            </a:r>
            <a:r>
              <a:rPr lang="en-US" sz="2400" dirty="0" smtClean="0"/>
              <a:t> </a:t>
            </a:r>
            <a:r>
              <a:rPr lang="en-US" sz="2400" dirty="0"/>
              <a:t>of order 10</a:t>
            </a:r>
            <a:r>
              <a:rPr lang="en-US" sz="2400" baseline="30000" dirty="0"/>
              <a:t>-4</a:t>
            </a:r>
            <a:r>
              <a:rPr lang="en-US" sz="2400" dirty="0"/>
              <a:t> measuring fewer than 10</a:t>
            </a:r>
            <a:r>
              <a:rPr lang="en-US" sz="2400" baseline="30000" dirty="0"/>
              <a:t>4</a:t>
            </a:r>
            <a:r>
              <a:rPr lang="en-US" sz="2400" dirty="0"/>
              <a:t> </a:t>
            </a:r>
            <a:r>
              <a:rPr lang="en-US" sz="2400" dirty="0" smtClean="0"/>
              <a:t>events without even considering instrument CR detection efficiency.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74797"/>
              </p:ext>
            </p:extLst>
          </p:nvPr>
        </p:nvGraphicFramePr>
        <p:xfrm>
          <a:off x="538252" y="4605397"/>
          <a:ext cx="7964468" cy="1635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117"/>
                <a:gridCol w="1991117"/>
                <a:gridCol w="1991117"/>
                <a:gridCol w="1991117"/>
              </a:tblGrid>
              <a:tr h="393773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(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F(E) ((s×sr×m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N(E)</a:t>
                      </a:r>
                      <a:r>
                        <a:rPr lang="en-US" baseline="0" dirty="0" smtClean="0"/>
                        <a:t> (counts)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n(E)</a:t>
                      </a:r>
                      <a:r>
                        <a:rPr lang="en-US" baseline="0" dirty="0" smtClean="0"/>
                        <a:t> (counts/bin)</a:t>
                      </a:r>
                      <a:endParaRPr lang="en-US" dirty="0"/>
                    </a:p>
                  </a:txBody>
                  <a:tcPr/>
                </a:tc>
              </a:tr>
              <a:tr h="393773"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4×10</a:t>
                      </a:r>
                      <a:r>
                        <a:rPr lang="en-US" baseline="30000" dirty="0" smtClean="0"/>
                        <a:t>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6.2×10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</a:tr>
              <a:tr h="393773"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1.2×10</a:t>
                      </a:r>
                      <a:r>
                        <a:rPr lang="en-US" baseline="30000" dirty="0" smtClean="0"/>
                        <a:t>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1.8×10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</a:tr>
              <a:tr h="454138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2.3×10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3.5×10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4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CALET UH-GCR measurement prediction.</a:t>
            </a:r>
          </a:p>
          <a:p>
            <a:r>
              <a:rPr lang="en-US" dirty="0" smtClean="0"/>
              <a:t>Scoping calculation of CALET ability to resolve CR anisotropy observed by MILAGRO.</a:t>
            </a:r>
          </a:p>
          <a:p>
            <a:r>
              <a:rPr lang="en-US" dirty="0" smtClean="0"/>
              <a:t>Scoping calculation of CALET abundance measurement of Crab.</a:t>
            </a:r>
          </a:p>
          <a:p>
            <a:r>
              <a:rPr lang="en-US" dirty="0" smtClean="0"/>
              <a:t>Planned assessment of simulation charge changing cross sections.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3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Scoping </a:t>
            </a:r>
            <a:r>
              <a:rPr lang="en-US" dirty="0" smtClean="0"/>
              <a:t>Calculation </a:t>
            </a:r>
            <a:r>
              <a:rPr lang="en-US" dirty="0"/>
              <a:t>of </a:t>
            </a:r>
            <a:r>
              <a:rPr lang="en-US" dirty="0" smtClean="0"/>
              <a:t>CALET Gamma-Ray Observation of Crab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Starting with the CALET FOV of ~45° and finding solid angle of ~1.84 sr.</a:t>
            </a:r>
          </a:p>
          <a:p>
            <a:r>
              <a:rPr lang="en-US" dirty="0" smtClean="0"/>
              <a:t>CALET observes ~1.84/4π=0.146 or ~14.6% of the sky.</a:t>
            </a:r>
          </a:p>
          <a:p>
            <a:r>
              <a:rPr lang="en-US" dirty="0" smtClean="0"/>
              <a:t>CALET see point sources for ~53.4 days/year, which is close to the ~48 days/year given in S. Torii </a:t>
            </a:r>
            <a:r>
              <a:rPr lang="en-US" dirty="0"/>
              <a:t>et al., 30th ICRC, Merida, Mexico (2007</a:t>
            </a:r>
            <a:r>
              <a:rPr lang="en-US" dirty="0" smtClean="0"/>
              <a:t>), for ~0.132 observation fraction.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2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Estimated Crab Gamma-Ray Flux Seen by CALET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Crab gamma-ray flux:</a:t>
            </a:r>
          </a:p>
          <a:p>
            <a:pPr marL="400050" lvl="1" indent="0">
              <a:buNone/>
            </a:pPr>
            <a:r>
              <a:rPr lang="en-US" sz="2400" dirty="0" err="1" smtClean="0"/>
              <a:t>dN</a:t>
            </a:r>
            <a:r>
              <a:rPr lang="en-US" sz="2400" dirty="0" smtClean="0"/>
              <a:t>/</a:t>
            </a:r>
            <a:r>
              <a:rPr lang="en-US" sz="2400" dirty="0" err="1" smtClean="0"/>
              <a:t>dE</a:t>
            </a:r>
            <a:r>
              <a:rPr lang="en-US" sz="2400" dirty="0" smtClean="0"/>
              <a:t> = 3.2×10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(E/1 </a:t>
            </a:r>
            <a:r>
              <a:rPr lang="en-US" sz="2400" dirty="0" err="1" smtClean="0"/>
              <a:t>TeV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-2.5</a:t>
            </a:r>
            <a:r>
              <a:rPr lang="en-US" sz="2400" dirty="0" smtClean="0"/>
              <a:t> (m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×s×TeV)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.</a:t>
            </a:r>
          </a:p>
          <a:p>
            <a:pPr marL="457200" indent="-457200"/>
            <a:r>
              <a:rPr lang="en-US" sz="2400" dirty="0" smtClean="0"/>
              <a:t>Integral flux:</a:t>
            </a:r>
          </a:p>
          <a:p>
            <a:pPr marL="400050" lvl="1" indent="0">
              <a:buNone/>
            </a:pPr>
            <a:r>
              <a:rPr lang="en-US" sz="2400" dirty="0" smtClean="0"/>
              <a:t>N(E)= 2.1×10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(E/1 </a:t>
            </a:r>
            <a:r>
              <a:rPr lang="en-US" sz="2400" dirty="0" err="1" smtClean="0"/>
              <a:t>TeV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-1.5</a:t>
            </a:r>
            <a:r>
              <a:rPr lang="en-US" sz="2400" dirty="0" smtClean="0"/>
              <a:t> (m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×s).</a:t>
            </a:r>
          </a:p>
          <a:p>
            <a:pPr marL="457200" indent="-457200"/>
            <a:r>
              <a:rPr lang="en-US" sz="2400" dirty="0" smtClean="0"/>
              <a:t>Estimate of Crab gamma-rays CALET would see in 5 years for the TASC area 0.1024 m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and the 0.132 observation fraction.</a:t>
            </a:r>
          </a:p>
          <a:p>
            <a:pPr marL="457200" indent="-45720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454815"/>
              </p:ext>
            </p:extLst>
          </p:nvPr>
        </p:nvGraphicFramePr>
        <p:xfrm>
          <a:off x="1481950" y="425899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(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N(E) (m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×s)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n(E) (counts)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2.1×10</a:t>
                      </a:r>
                      <a:r>
                        <a:rPr lang="en-US" baseline="30000" dirty="0" smtClean="0"/>
                        <a:t>-4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4.5×10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8.4×10</a:t>
                      </a:r>
                      <a:r>
                        <a:rPr lang="en-US" baseline="30000" dirty="0" smtClean="0"/>
                        <a:t>-7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6.7×10</a:t>
                      </a:r>
                      <a:r>
                        <a:rPr lang="en-US" baseline="30000" dirty="0" smtClean="0"/>
                        <a:t>-9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1.3×10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24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CALET and Gamma Ray Point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Considering instrument detection efficiency would further reduce the expected observation statistics.</a:t>
            </a:r>
          </a:p>
          <a:p>
            <a:r>
              <a:rPr lang="en-US" dirty="0" smtClean="0"/>
              <a:t>There are inadequate statistics for CALET to measure point sources at gamma-ray energies at the high end of CALET’s </a:t>
            </a:r>
            <a:r>
              <a:rPr lang="en-US" dirty="0" smtClean="0"/>
              <a:t>sensitivity (10 </a:t>
            </a:r>
            <a:r>
              <a:rPr lang="en-US" dirty="0" err="1" smtClean="0"/>
              <a:t>GeV</a:t>
            </a:r>
            <a:r>
              <a:rPr lang="en-US" dirty="0" smtClean="0"/>
              <a:t> – 10 </a:t>
            </a:r>
            <a:r>
              <a:rPr lang="en-US" dirty="0" err="1" smtClean="0"/>
              <a:t>TeV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Doubtful that CALET can make overlapping observations with ground based Imaging Cherenkov telescopes like VERITAS (50 </a:t>
            </a:r>
            <a:r>
              <a:rPr lang="en-US" dirty="0" err="1" smtClean="0"/>
              <a:t>GeV</a:t>
            </a:r>
            <a:r>
              <a:rPr lang="en-US" dirty="0" smtClean="0"/>
              <a:t> - 50 </a:t>
            </a:r>
            <a:r>
              <a:rPr lang="en-US" dirty="0" err="1" smtClean="0"/>
              <a:t>TeV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7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Planned </a:t>
            </a:r>
            <a:r>
              <a:rPr lang="en-US" dirty="0" smtClean="0"/>
              <a:t>Assessment </a:t>
            </a:r>
            <a:r>
              <a:rPr lang="en-US" dirty="0"/>
              <a:t>of </a:t>
            </a:r>
            <a:r>
              <a:rPr lang="en-US" dirty="0" smtClean="0"/>
              <a:t>Simulation Charge Changing Cross </a:t>
            </a:r>
            <a:r>
              <a:rPr lang="en-US" dirty="0"/>
              <a:t>S</a:t>
            </a:r>
            <a:r>
              <a:rPr lang="en-US" dirty="0" smtClean="0"/>
              <a:t>ections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Use both Epics and Geant4 simulations with:</a:t>
            </a:r>
          </a:p>
          <a:p>
            <a:r>
              <a:rPr lang="en-US" dirty="0" smtClean="0"/>
              <a:t>Incident nuclei projectiles on simple target, e.g. Hydrogen, and compare fragmentation products with expected results from semi-empirical cross sections.</a:t>
            </a:r>
          </a:p>
          <a:p>
            <a:r>
              <a:rPr lang="en-US" dirty="0" smtClean="0"/>
              <a:t>Simulate accelerator run experiments and compare results with measured fragmentation products.</a:t>
            </a:r>
          </a:p>
          <a:p>
            <a:r>
              <a:rPr lang="en-US" dirty="0" smtClean="0"/>
              <a:t>Simulate CALET response to </a:t>
            </a:r>
            <a:r>
              <a:rPr lang="en-US" dirty="0" smtClean="0"/>
              <a:t>heavy nuclei.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9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Scintillator Resolution</a:t>
            </a:r>
            <a:endParaRPr lang="en-US" dirty="0"/>
          </a:p>
        </p:txBody>
      </p:sp>
      <p:pic>
        <p:nvPicPr>
          <p:cNvPr id="7" name="Content Placeholder 6" descr="TIGER_2003_S12vsC1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pic>
        <p:nvPicPr>
          <p:cNvPr id="8" name="Content Placeholder 7" descr="2003_S12_26Fe_C1_5000_cut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48" r="-43348"/>
          <a:stretch>
            <a:fillRect/>
          </a:stretch>
        </p:blipFill>
        <p:spPr>
          <a:xfrm rot="5400000">
            <a:off x="4648200" y="825100"/>
            <a:ext cx="4038600" cy="4525963"/>
          </a:xfrm>
        </p:spPr>
      </p:pic>
      <p:sp>
        <p:nvSpPr>
          <p:cNvPr id="9" name="TextBox 8"/>
          <p:cNvSpPr txBox="1"/>
          <p:nvPr/>
        </p:nvSpPr>
        <p:spPr>
          <a:xfrm>
            <a:off x="4631528" y="4641260"/>
            <a:ext cx="4173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a C1 threshold of ~5000 Fe-peak resolution does not vary with energy.</a:t>
            </a:r>
          </a:p>
          <a:p>
            <a:r>
              <a:rPr lang="en-US" dirty="0" smtClean="0"/>
              <a:t>Charge determinations of UH GCRs can be made with scintillator signals alone.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519" y="5810381"/>
            <a:ext cx="7510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TIGER analysis divided data into regions based on the threshold of its aerogel  Cherenkov  radiator (~2.5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dirty="0" err="1" smtClean="0"/>
              <a:t>nuc</a:t>
            </a:r>
            <a:r>
              <a:rPr lang="en-US" dirty="0" smtClean="0"/>
              <a:t>), shown in scatter plot on the left and giving the Above C0 (red) and Below C0 (blue) ranges in the plot on the right.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3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TIGER Kinetic Energy</a:t>
            </a:r>
            <a:endParaRPr lang="en-US" dirty="0"/>
          </a:p>
        </p:txBody>
      </p:sp>
      <p:pic>
        <p:nvPicPr>
          <p:cNvPr id="7" name="Content Placeholder 6" descr="TIGER_2003_KE_spectrum_log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48" r="-43348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pic>
        <p:nvPicPr>
          <p:cNvPr id="8" name="Content Placeholder 7" descr="2003_TIGER_26Fe_KEvsC1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sp>
        <p:nvSpPr>
          <p:cNvPr id="9" name="TextBox 8"/>
          <p:cNvSpPr txBox="1"/>
          <p:nvPr/>
        </p:nvSpPr>
        <p:spPr>
          <a:xfrm>
            <a:off x="700332" y="5882482"/>
            <a:ext cx="3290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C1 = 5000 for ~600 MeV/nucleon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5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of Solar Modulation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27</a:t>
            </a:fld>
            <a:endParaRPr lang="en-US"/>
          </a:p>
        </p:txBody>
      </p:sp>
      <p:pic>
        <p:nvPicPr>
          <p:cNvPr id="8" name="Content Placeholder 7" descr="CALET_5yr_abundances_ave_min_max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33" b="-7533"/>
          <a:stretch>
            <a:fillRect/>
          </a:stretch>
        </p:blipFill>
        <p:spPr>
          <a:xfrm>
            <a:off x="0" y="1600200"/>
            <a:ext cx="9144000" cy="502884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3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Anticipated UH Charge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745295"/>
            <a:ext cx="8154034" cy="71544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TIGER 2003 high energy scintillation peaks show separation for </a:t>
            </a:r>
            <a:r>
              <a:rPr lang="en-US" baseline="-25000" dirty="0" smtClean="0"/>
              <a:t>30</a:t>
            </a:r>
            <a:r>
              <a:rPr lang="en-US" dirty="0" smtClean="0"/>
              <a:t>Zn and above.  CALET will have statistics to resolve more Z ≥ 30 peaks.</a:t>
            </a:r>
            <a:endParaRPr lang="en-US" dirty="0"/>
          </a:p>
        </p:txBody>
      </p:sp>
      <p:pic>
        <p:nvPicPr>
          <p:cNvPr id="5" name="Content Placeholder 4" descr="S12_25up_log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5" r="-685"/>
          <a:stretch>
            <a:fillRect/>
          </a:stretch>
        </p:blipFill>
        <p:spPr>
          <a:xfrm rot="5400000">
            <a:off x="2407077" y="-1034959"/>
            <a:ext cx="4334362" cy="91485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0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73" y="274638"/>
            <a:ext cx="881389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CALET UH-GCR Measurement Prediction</a:t>
            </a:r>
            <a:br>
              <a:rPr lang="en-US" dirty="0" smtClean="0"/>
            </a:br>
            <a:r>
              <a:rPr lang="en-US" sz="4000" dirty="0" smtClean="0"/>
              <a:t>Steps in Calculation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Determination of rigidities seen in ISS orbit.</a:t>
            </a:r>
          </a:p>
          <a:p>
            <a:r>
              <a:rPr lang="en-US" dirty="0" smtClean="0"/>
              <a:t>Estimation of integral CR-flux spectra.</a:t>
            </a:r>
          </a:p>
          <a:p>
            <a:r>
              <a:rPr lang="en-US" dirty="0" smtClean="0"/>
              <a:t>High and Low energy regimes:</a:t>
            </a:r>
          </a:p>
          <a:p>
            <a:pPr lvl="1"/>
            <a:r>
              <a:rPr lang="en-US" dirty="0" smtClean="0"/>
              <a:t>Determination of thresholds.</a:t>
            </a:r>
          </a:p>
          <a:p>
            <a:pPr lvl="1"/>
            <a:r>
              <a:rPr lang="en-US" dirty="0" smtClean="0"/>
              <a:t>Determination of geometry factors.</a:t>
            </a:r>
          </a:p>
          <a:p>
            <a:r>
              <a:rPr lang="en-US" dirty="0" smtClean="0"/>
              <a:t>Determination of CALET charge sensitivity range.</a:t>
            </a:r>
          </a:p>
          <a:p>
            <a:r>
              <a:rPr lang="en-US" dirty="0" smtClean="0"/>
              <a:t>Prediction of abundances measured by CALET in 5 years.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 Orbit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9074" y="6416638"/>
            <a:ext cx="7227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Rigidity Cutoffs based on Smart, D.F. and Shea</a:t>
            </a:r>
            <a:r>
              <a:rPr lang="en-US" dirty="0"/>
              <a:t>, M.A</a:t>
            </a:r>
            <a:r>
              <a:rPr lang="en-US" dirty="0" smtClean="0"/>
              <a:t>.</a:t>
            </a:r>
            <a:r>
              <a:rPr lang="en-US" dirty="0"/>
              <a:t>, 2009AdSpR..44.1107S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Content Placeholder 6" descr="icrc0690_fig04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-265483" y="1202752"/>
            <a:ext cx="9409483" cy="517485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7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Weighted Rigidity Spectrum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Cutoff Rigidities from Epoch 1990 at 450 km  on a 5° latitude × 15° longitude grid.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Orbit residence time based on an ISS inclination of 51.6° weighted for time in latitude bins and evenly sampling longitude bins.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5</a:t>
            </a:fld>
            <a:endParaRPr lang="en-US"/>
          </a:p>
        </p:txBody>
      </p:sp>
      <p:pic>
        <p:nvPicPr>
          <p:cNvPr id="6" name="Content Placeholder 5" descr="rigidity_cutoffs_26Fe.ep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442800" y="1600200"/>
            <a:ext cx="4413150" cy="494571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2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 Integral Spectra Used for UH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Spectra have not been measured for UH GCRs, so the Fe spectrum is scaled by relative abundances.</a:t>
            </a:r>
          </a:p>
          <a:p>
            <a:r>
              <a:rPr lang="en-US" dirty="0" smtClean="0"/>
              <a:t>Modulation seen by CALET is likely to be between Solar Minimum and Maximum, so calculations use averages.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91017" y="6111342"/>
            <a:ext cx="439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Spectra 5 ≤ Z ≤ 32 from 2009ApJ...698.1666G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6</a:t>
            </a:fld>
            <a:endParaRPr lang="en-US"/>
          </a:p>
        </p:txBody>
      </p:sp>
      <p:pic>
        <p:nvPicPr>
          <p:cNvPr id="7" name="Content Placeholder 6" descr="fe_spec_comp_int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2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2003_S12_26Fe_C1_5000_cut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1" b="-3761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Scintillator Resolution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9821" y="5786787"/>
            <a:ext cx="7376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a C1 threshold of ~5000 Fe-peak resolution does not vary with energy.</a:t>
            </a:r>
          </a:p>
          <a:p>
            <a:r>
              <a:rPr lang="en-US" dirty="0" smtClean="0"/>
              <a:t>Charge determinations of UH GCRs can be made with scintillator signals alone.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7</a:t>
            </a:fld>
            <a:endParaRPr lang="en-US"/>
          </a:p>
        </p:txBody>
      </p:sp>
      <p:pic>
        <p:nvPicPr>
          <p:cNvPr id="10" name="Content Placeholder 9" descr="TIGER_2003_S12vsC1_thresh_cut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8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 Charge Determination Regimes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335812" cy="51212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 high enough energies charge can be determined based on trajectory corrected scintillator signal only.</a:t>
            </a:r>
            <a:endParaRPr lang="en-US" dirty="0"/>
          </a:p>
          <a:p>
            <a:r>
              <a:rPr lang="en-US" dirty="0" smtClean="0"/>
              <a:t>This requires passage through the CHD and the top five fiber layers in the IMC, which gives a larger geometry factor, 0.44 m</a:t>
            </a:r>
            <a:r>
              <a:rPr lang="en-US" baseline="30000" dirty="0" smtClean="0"/>
              <a:t>2</a:t>
            </a:r>
            <a:r>
              <a:rPr lang="en-US" dirty="0" smtClean="0"/>
              <a:t>-sr, than for the total instrument, 0.12 m</a:t>
            </a:r>
            <a:r>
              <a:rPr lang="en-US" baseline="30000" dirty="0" smtClean="0"/>
              <a:t>2</a:t>
            </a:r>
            <a:r>
              <a:rPr lang="en-US" dirty="0" smtClean="0"/>
              <a:t>-sr.</a:t>
            </a:r>
          </a:p>
          <a:p>
            <a:pPr lvl="1"/>
            <a:r>
              <a:rPr lang="en-US" dirty="0" smtClean="0"/>
              <a:t>Particles with tracks through the calorimeter can have energy corrections that will improve resolution.</a:t>
            </a:r>
          </a:p>
          <a:p>
            <a:r>
              <a:rPr lang="en-US" dirty="0" smtClean="0"/>
              <a:t>Lower energy particles require energy correction, and hence passage through the calorimeters.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437405" y="2661866"/>
            <a:ext cx="2058034" cy="2479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37404" y="2909784"/>
            <a:ext cx="2058035" cy="7089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H="1">
            <a:off x="6729702" y="3618746"/>
            <a:ext cx="1461300" cy="1096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TASC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37405" y="3209897"/>
            <a:ext cx="205803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923485" y="2513985"/>
            <a:ext cx="2881284" cy="765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099625" y="2513985"/>
            <a:ext cx="2937822" cy="765502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61839" y="2513985"/>
            <a:ext cx="2014543" cy="2435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567154" y="2513985"/>
            <a:ext cx="2035382" cy="2435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93011" y="5254139"/>
            <a:ext cx="3159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Larger geometry factor calculated simply using formula in Sullivan, 1971NucIM</a:t>
            </a:r>
            <a:r>
              <a:rPr lang="en-US" dirty="0"/>
              <a:t>..95....5S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TIM: M&amp;S Team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638175"/>
            <a:ext cx="71342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828800" y="533400"/>
            <a:ext cx="5943600" cy="2057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2514600" y="609600"/>
            <a:ext cx="5867400" cy="2057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5222875" y="388938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Arc 8"/>
          <p:cNvSpPr>
            <a:spLocks/>
          </p:cNvSpPr>
          <p:nvPr/>
        </p:nvSpPr>
        <p:spPr bwMode="auto">
          <a:xfrm>
            <a:off x="5257800" y="533400"/>
            <a:ext cx="12192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3200400" y="3810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239000" y="4572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562600" y="685800"/>
            <a:ext cx="101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~70 deg</a:t>
            </a:r>
          </a:p>
        </p:txBody>
      </p:sp>
    </p:spTree>
    <p:extLst>
      <p:ext uri="{BB962C8B-B14F-4D97-AF65-F5344CB8AC3E}">
        <p14:creationId xmlns:p14="http://schemas.microsoft.com/office/powerpoint/2010/main" val="1591434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15866</TotalTime>
  <Words>1866</Words>
  <Application>Microsoft Macintosh PowerPoint</Application>
  <PresentationFormat>On-screen Show (4:3)</PresentationFormat>
  <Paragraphs>217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Predicted CALET UH-Nuclei Abundances and Analytical Work</vt:lpstr>
      <vt:lpstr>Overview of Work</vt:lpstr>
      <vt:lpstr>CALET UH-GCR Measurement Prediction Steps in Calculation</vt:lpstr>
      <vt:lpstr>ISS Orbit</vt:lpstr>
      <vt:lpstr>Weighted Rigidity Spectrum</vt:lpstr>
      <vt:lpstr>Fe Integral Spectra Used for UH</vt:lpstr>
      <vt:lpstr>High Energy Scintillator Resolution</vt:lpstr>
      <vt:lpstr>UH Charge Determination Regimes</vt:lpstr>
      <vt:lpstr>PowerPoint Presentation</vt:lpstr>
      <vt:lpstr>Differential Geometry Factor</vt:lpstr>
      <vt:lpstr>Average Interaction Losses in CHD</vt:lpstr>
      <vt:lpstr>Summary of measurable range</vt:lpstr>
      <vt:lpstr>Maximum Resolved Charge</vt:lpstr>
      <vt:lpstr>Estimated Abundances for 5 Years</vt:lpstr>
      <vt:lpstr>Comparison with Existing Data</vt:lpstr>
      <vt:lpstr>Conclusions</vt:lpstr>
      <vt:lpstr>Scoping calculation of CALET ability to resolve CR anisotropy observed by Milagro</vt:lpstr>
      <vt:lpstr>Observed Milagro Excess</vt:lpstr>
      <vt:lpstr>Expected CALET CR Observation</vt:lpstr>
      <vt:lpstr>Scoping Calculation of CALET Gamma-Ray Observation of Crab </vt:lpstr>
      <vt:lpstr>Estimated Crab Gamma-Ray Flux Seen by CALET</vt:lpstr>
      <vt:lpstr>CALET and Gamma Ray Point Sources</vt:lpstr>
      <vt:lpstr>Planned Assessment of Simulation Charge Changing Cross Sections </vt:lpstr>
      <vt:lpstr>Backup Slides</vt:lpstr>
      <vt:lpstr>High Energy Scintillator Resolution</vt:lpstr>
      <vt:lpstr>TIGER Kinetic Energy</vt:lpstr>
      <vt:lpstr>Impact of Solar Modulation</vt:lpstr>
      <vt:lpstr>Anticipated UH Charge Resolution</vt:lpstr>
    </vt:vector>
  </TitlesOfParts>
  <Company>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Predicted CALET UH-Nuclei Abundances</dc:title>
  <dc:creator>Brian Rauch</dc:creator>
  <cp:lastModifiedBy>Brian Rauch</cp:lastModifiedBy>
  <cp:revision>156</cp:revision>
  <dcterms:created xsi:type="dcterms:W3CDTF">2011-04-28T22:49:09Z</dcterms:created>
  <dcterms:modified xsi:type="dcterms:W3CDTF">2011-08-09T06:20:57Z</dcterms:modified>
</cp:coreProperties>
</file>