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59" r:id="rId2"/>
    <p:sldId id="260" r:id="rId3"/>
    <p:sldId id="264" r:id="rId4"/>
    <p:sldId id="261" r:id="rId5"/>
    <p:sldId id="257" r:id="rId6"/>
    <p:sldId id="258" r:id="rId7"/>
    <p:sldId id="262" r:id="rId8"/>
    <p:sldId id="263"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8" d="100"/>
          <a:sy n="108" d="100"/>
        </p:scale>
        <p:origin x="-1328" y="3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D07EC4-15D8-4A7E-9B45-66385DE55AF0}" type="datetimeFigureOut">
              <a:rPr lang="en-GB" smtClean="0"/>
              <a:pPr/>
              <a:t>01.11.11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0862AA-7740-4B67-A56D-092074A8F2D7}" type="slidenum">
              <a:rPr lang="en-GB" smtClean="0"/>
              <a:pPr/>
              <a:t>‹#›</a:t>
            </a:fld>
            <a:endParaRPr lang="en-GB"/>
          </a:p>
        </p:txBody>
      </p:sp>
    </p:spTree>
    <p:extLst>
      <p:ext uri="{BB962C8B-B14F-4D97-AF65-F5344CB8AC3E}">
        <p14:creationId xmlns:p14="http://schemas.microsoft.com/office/powerpoint/2010/main" val="4235153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 and angle at septum</a:t>
            </a:r>
            <a:r>
              <a:rPr lang="en-US" baseline="0" dirty="0" smtClean="0"/>
              <a:t> (nominal values) </a:t>
            </a:r>
            <a:r>
              <a:rPr lang="en-US" baseline="0" dirty="0" smtClean="0">
                <a:sym typeface="Wingdings"/>
              </a:rPr>
              <a:t> bumper off  rematch to get the same position/angle</a:t>
            </a:r>
            <a:endParaRPr lang="en-US" dirty="0"/>
          </a:p>
        </p:txBody>
      </p:sp>
      <p:sp>
        <p:nvSpPr>
          <p:cNvPr id="4" name="Slide Number Placeholder 3"/>
          <p:cNvSpPr>
            <a:spLocks noGrp="1"/>
          </p:cNvSpPr>
          <p:nvPr>
            <p:ph type="sldNum" sz="quarter" idx="10"/>
          </p:nvPr>
        </p:nvSpPr>
        <p:spPr/>
        <p:txBody>
          <a:bodyPr/>
          <a:lstStyle/>
          <a:p>
            <a:fld id="{4D0862AA-7740-4B67-A56D-092074A8F2D7}" type="slidenum">
              <a:rPr lang="en-GB" smtClean="0"/>
              <a:pPr/>
              <a:t>1</a:t>
            </a:fld>
            <a:endParaRPr lang="en-GB"/>
          </a:p>
        </p:txBody>
      </p:sp>
    </p:spTree>
    <p:extLst>
      <p:ext uri="{BB962C8B-B14F-4D97-AF65-F5344CB8AC3E}">
        <p14:creationId xmlns:p14="http://schemas.microsoft.com/office/powerpoint/2010/main" val="1382866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0862AA-7740-4B67-A56D-092074A8F2D7}" type="slidenum">
              <a:rPr lang="en-GB" smtClean="0"/>
              <a:pPr/>
              <a:t>8</a:t>
            </a:fld>
            <a:endParaRPr lang="en-GB"/>
          </a:p>
        </p:txBody>
      </p:sp>
    </p:spTree>
    <p:extLst>
      <p:ext uri="{BB962C8B-B14F-4D97-AF65-F5344CB8AC3E}">
        <p14:creationId xmlns:p14="http://schemas.microsoft.com/office/powerpoint/2010/main" val="1907556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0862AA-7740-4B67-A56D-092074A8F2D7}" type="slidenum">
              <a:rPr lang="en-GB" smtClean="0"/>
              <a:pPr/>
              <a:t>9</a:t>
            </a:fld>
            <a:endParaRPr lang="en-GB"/>
          </a:p>
        </p:txBody>
      </p:sp>
    </p:spTree>
    <p:extLst>
      <p:ext uri="{BB962C8B-B14F-4D97-AF65-F5344CB8AC3E}">
        <p14:creationId xmlns:p14="http://schemas.microsoft.com/office/powerpoint/2010/main" val="1907556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t>27/10/2011</a:t>
            </a:r>
            <a:endParaRPr lang="en-GB"/>
          </a:p>
        </p:txBody>
      </p:sp>
      <p:sp>
        <p:nvSpPr>
          <p:cNvPr id="6" name="Footer Placeholder 5"/>
          <p:cNvSpPr>
            <a:spLocks noGrp="1"/>
          </p:cNvSpPr>
          <p:nvPr>
            <p:ph type="ftr" sz="quarter" idx="11"/>
          </p:nvPr>
        </p:nvSpPr>
        <p:spPr/>
        <p:txBody>
          <a:bodyPr/>
          <a:lstStyle/>
          <a:p>
            <a:r>
              <a:rPr lang="en-GB" smtClean="0"/>
              <a:t>W. Bartmann, PSB extraction @160 MeV</a:t>
            </a:r>
            <a:endParaRPr lang="en-GB"/>
          </a:p>
        </p:txBody>
      </p:sp>
      <p:sp>
        <p:nvSpPr>
          <p:cNvPr id="7" name="Slide Number Placeholder 6"/>
          <p:cNvSpPr>
            <a:spLocks noGrp="1"/>
          </p:cNvSpPr>
          <p:nvPr>
            <p:ph type="sldNum" sz="quarter" idx="12"/>
          </p:nvPr>
        </p:nvSpPr>
        <p:spPr/>
        <p:txBody>
          <a:bodyPr/>
          <a:lstStyle/>
          <a:p>
            <a:fld id="{E3CD6865-2225-4F8D-A1CD-AB90CB8780B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t>27/10/2011</a:t>
            </a:r>
            <a:endParaRPr lang="en-GB"/>
          </a:p>
        </p:txBody>
      </p:sp>
      <p:sp>
        <p:nvSpPr>
          <p:cNvPr id="8" name="Footer Placeholder 7"/>
          <p:cNvSpPr>
            <a:spLocks noGrp="1"/>
          </p:cNvSpPr>
          <p:nvPr>
            <p:ph type="ftr" sz="quarter" idx="11"/>
          </p:nvPr>
        </p:nvSpPr>
        <p:spPr/>
        <p:txBody>
          <a:bodyPr/>
          <a:lstStyle/>
          <a:p>
            <a:r>
              <a:rPr lang="en-GB" smtClean="0"/>
              <a:t>W. Bartmann, PSB extraction @160 MeV</a:t>
            </a:r>
            <a:endParaRPr lang="en-GB"/>
          </a:p>
        </p:txBody>
      </p:sp>
      <p:sp>
        <p:nvSpPr>
          <p:cNvPr id="9" name="Slide Number Placeholder 8"/>
          <p:cNvSpPr>
            <a:spLocks noGrp="1"/>
          </p:cNvSpPr>
          <p:nvPr>
            <p:ph type="sldNum" sz="quarter" idx="12"/>
          </p:nvPr>
        </p:nvSpPr>
        <p:spPr/>
        <p:txBody>
          <a:bodyPr/>
          <a:lstStyle/>
          <a:p>
            <a:fld id="{E3CD6865-2225-4F8D-A1CD-AB90CB8780B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t>27/10/2011</a:t>
            </a:r>
            <a:endParaRPr lang="en-GB"/>
          </a:p>
        </p:txBody>
      </p:sp>
      <p:sp>
        <p:nvSpPr>
          <p:cNvPr id="4" name="Footer Placeholder 3"/>
          <p:cNvSpPr>
            <a:spLocks noGrp="1"/>
          </p:cNvSpPr>
          <p:nvPr>
            <p:ph type="ftr" sz="quarter" idx="11"/>
          </p:nvPr>
        </p:nvSpPr>
        <p:spPr/>
        <p:txBody>
          <a:bodyPr/>
          <a:lstStyle/>
          <a:p>
            <a:r>
              <a:rPr lang="en-GB" smtClean="0"/>
              <a:t>W. Bartmann, PSB extraction @160 MeV</a:t>
            </a:r>
            <a:endParaRPr lang="en-GB"/>
          </a:p>
        </p:txBody>
      </p:sp>
      <p:sp>
        <p:nvSpPr>
          <p:cNvPr id="5" name="Slide Number Placeholder 4"/>
          <p:cNvSpPr>
            <a:spLocks noGrp="1"/>
          </p:cNvSpPr>
          <p:nvPr>
            <p:ph type="sldNum" sz="quarter" idx="12"/>
          </p:nvPr>
        </p:nvSpPr>
        <p:spPr/>
        <p:txBody>
          <a:bodyPr/>
          <a:lstStyle/>
          <a:p>
            <a:fld id="{E3CD6865-2225-4F8D-A1CD-AB90CB8780B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27/10/2011</a:t>
            </a:r>
            <a:endParaRPr lang="en-GB"/>
          </a:p>
        </p:txBody>
      </p:sp>
      <p:sp>
        <p:nvSpPr>
          <p:cNvPr id="3" name="Footer Placeholder 2"/>
          <p:cNvSpPr>
            <a:spLocks noGrp="1"/>
          </p:cNvSpPr>
          <p:nvPr>
            <p:ph type="ftr" sz="quarter" idx="11"/>
          </p:nvPr>
        </p:nvSpPr>
        <p:spPr/>
        <p:txBody>
          <a:bodyPr/>
          <a:lstStyle/>
          <a:p>
            <a:r>
              <a:rPr lang="en-GB" smtClean="0"/>
              <a:t>W. Bartmann, PSB extraction @160 MeV</a:t>
            </a:r>
            <a:endParaRPr lang="en-GB"/>
          </a:p>
        </p:txBody>
      </p:sp>
      <p:sp>
        <p:nvSpPr>
          <p:cNvPr id="4" name="Slide Number Placeholder 3"/>
          <p:cNvSpPr>
            <a:spLocks noGrp="1"/>
          </p:cNvSpPr>
          <p:nvPr>
            <p:ph type="sldNum" sz="quarter" idx="12"/>
          </p:nvPr>
        </p:nvSpPr>
        <p:spPr/>
        <p:txBody>
          <a:bodyPr/>
          <a:lstStyle/>
          <a:p>
            <a:fld id="{E3CD6865-2225-4F8D-A1CD-AB90CB8780B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27/10/2011</a:t>
            </a:r>
            <a:endParaRPr lang="en-GB"/>
          </a:p>
        </p:txBody>
      </p:sp>
      <p:sp>
        <p:nvSpPr>
          <p:cNvPr id="6" name="Footer Placeholder 5"/>
          <p:cNvSpPr>
            <a:spLocks noGrp="1"/>
          </p:cNvSpPr>
          <p:nvPr>
            <p:ph type="ftr" sz="quarter" idx="11"/>
          </p:nvPr>
        </p:nvSpPr>
        <p:spPr/>
        <p:txBody>
          <a:bodyPr/>
          <a:lstStyle/>
          <a:p>
            <a:r>
              <a:rPr lang="en-GB" smtClean="0"/>
              <a:t>W. Bartmann, PSB extraction @160 MeV</a:t>
            </a:r>
            <a:endParaRPr lang="en-GB"/>
          </a:p>
        </p:txBody>
      </p:sp>
      <p:sp>
        <p:nvSpPr>
          <p:cNvPr id="7" name="Slide Number Placeholder 6"/>
          <p:cNvSpPr>
            <a:spLocks noGrp="1"/>
          </p:cNvSpPr>
          <p:nvPr>
            <p:ph type="sldNum" sz="quarter" idx="12"/>
          </p:nvPr>
        </p:nvSpPr>
        <p:spPr/>
        <p:txBody>
          <a:bodyPr/>
          <a:lstStyle/>
          <a:p>
            <a:fld id="{E3CD6865-2225-4F8D-A1CD-AB90CB8780B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27/10/2011</a:t>
            </a:r>
            <a:endParaRPr lang="en-GB"/>
          </a:p>
        </p:txBody>
      </p:sp>
      <p:sp>
        <p:nvSpPr>
          <p:cNvPr id="6" name="Footer Placeholder 5"/>
          <p:cNvSpPr>
            <a:spLocks noGrp="1"/>
          </p:cNvSpPr>
          <p:nvPr>
            <p:ph type="ftr" sz="quarter" idx="11"/>
          </p:nvPr>
        </p:nvSpPr>
        <p:spPr/>
        <p:txBody>
          <a:bodyPr/>
          <a:lstStyle/>
          <a:p>
            <a:r>
              <a:rPr lang="en-GB" smtClean="0"/>
              <a:t>W. Bartmann, PSB extraction @160 MeV</a:t>
            </a:r>
            <a:endParaRPr lang="en-GB"/>
          </a:p>
        </p:txBody>
      </p:sp>
      <p:sp>
        <p:nvSpPr>
          <p:cNvPr id="7" name="Slide Number Placeholder 6"/>
          <p:cNvSpPr>
            <a:spLocks noGrp="1"/>
          </p:cNvSpPr>
          <p:nvPr>
            <p:ph type="sldNum" sz="quarter" idx="12"/>
          </p:nvPr>
        </p:nvSpPr>
        <p:spPr/>
        <p:txBody>
          <a:bodyPr/>
          <a:lstStyle/>
          <a:p>
            <a:fld id="{E3CD6865-2225-4F8D-A1CD-AB90CB8780B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27/10/2011</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W. Bartmann, PSB extraction @160 MeV</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CD6865-2225-4F8D-A1CD-AB90CB8780B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1</a:t>
            </a:fld>
            <a:endParaRPr lang="en-GB"/>
          </a:p>
        </p:txBody>
      </p:sp>
      <p:sp>
        <p:nvSpPr>
          <p:cNvPr id="7" name="Title 1"/>
          <p:cNvSpPr>
            <a:spLocks noGrp="1"/>
          </p:cNvSpPr>
          <p:nvPr>
            <p:ph type="title"/>
          </p:nvPr>
        </p:nvSpPr>
        <p:spPr>
          <a:xfrm>
            <a:off x="395536" y="0"/>
            <a:ext cx="8229600" cy="1143000"/>
          </a:xfrm>
        </p:spPr>
        <p:txBody>
          <a:bodyPr>
            <a:normAutofit/>
          </a:bodyPr>
          <a:lstStyle/>
          <a:p>
            <a:r>
              <a:rPr lang="en-GB" sz="3600" smtClean="0"/>
              <a:t>PSB extraction @160 MeV, </a:t>
            </a:r>
            <a:r>
              <a:rPr lang="en-GB" sz="3600" b="1" smtClean="0"/>
              <a:t>2</a:t>
            </a:r>
            <a:r>
              <a:rPr lang="en-GB" sz="3600" smtClean="0"/>
              <a:t> um, </a:t>
            </a:r>
            <a:r>
              <a:rPr lang="en-GB" sz="3600" b="1" smtClean="0"/>
              <a:t>HOR</a:t>
            </a:r>
            <a:endParaRPr lang="en-GB" sz="3600" b="1"/>
          </a:p>
        </p:txBody>
      </p:sp>
      <p:sp>
        <p:nvSpPr>
          <p:cNvPr id="19" name="TextBox 18"/>
          <p:cNvSpPr txBox="1"/>
          <p:nvPr/>
        </p:nvSpPr>
        <p:spPr>
          <a:xfrm rot="16200000">
            <a:off x="173996" y="3794557"/>
            <a:ext cx="2160240" cy="276999"/>
          </a:xfrm>
          <a:prstGeom prst="rect">
            <a:avLst/>
          </a:prstGeom>
          <a:noFill/>
        </p:spPr>
        <p:txBody>
          <a:bodyPr wrap="square" rtlCol="0">
            <a:spAutoFit/>
          </a:bodyPr>
          <a:lstStyle/>
          <a:p>
            <a:r>
              <a:rPr lang="en-GB" sz="1200" smtClean="0"/>
              <a:t>Envelope, aperture in [mm]</a:t>
            </a:r>
            <a:endParaRPr lang="en-GB" sz="1200"/>
          </a:p>
        </p:txBody>
      </p:sp>
      <p:sp>
        <p:nvSpPr>
          <p:cNvPr id="20" name="TextBox 19"/>
          <p:cNvSpPr txBox="1"/>
          <p:nvPr/>
        </p:nvSpPr>
        <p:spPr>
          <a:xfrm rot="16200000">
            <a:off x="7493840" y="3182489"/>
            <a:ext cx="1368153" cy="276999"/>
          </a:xfrm>
          <a:prstGeom prst="rect">
            <a:avLst/>
          </a:prstGeom>
          <a:noFill/>
        </p:spPr>
        <p:txBody>
          <a:bodyPr wrap="square" rtlCol="0">
            <a:spAutoFit/>
          </a:bodyPr>
          <a:lstStyle/>
          <a:p>
            <a:r>
              <a:rPr lang="en-GB" sz="1200" smtClean="0"/>
              <a:t>betx,y, dx,y in [m]</a:t>
            </a:r>
            <a:endParaRPr lang="en-GB" sz="1200"/>
          </a:p>
        </p:txBody>
      </p:sp>
      <p:pic>
        <p:nvPicPr>
          <p:cNvPr id="3076" name="Picture 4"/>
          <p:cNvPicPr>
            <a:picLocks noGrp="1" noChangeAspect="1" noChangeArrowheads="1"/>
          </p:cNvPicPr>
          <p:nvPr>
            <p:ph idx="1"/>
          </p:nvPr>
        </p:nvPicPr>
        <p:blipFill>
          <a:blip r:embed="rId3" cstate="print"/>
          <a:srcRect/>
          <a:stretch>
            <a:fillRect/>
          </a:stretch>
        </p:blipFill>
        <p:spPr bwMode="auto">
          <a:xfrm>
            <a:off x="1547664" y="908720"/>
            <a:ext cx="6454801" cy="5181632"/>
          </a:xfrm>
          <a:prstGeom prst="rect">
            <a:avLst/>
          </a:prstGeom>
          <a:noFill/>
          <a:ln w="9525">
            <a:noFill/>
            <a:miter lim="800000"/>
            <a:headEnd/>
            <a:tailEnd/>
          </a:ln>
        </p:spPr>
      </p:pic>
      <p:sp>
        <p:nvSpPr>
          <p:cNvPr id="23" name="TextBox 22"/>
          <p:cNvSpPr txBox="1"/>
          <p:nvPr/>
        </p:nvSpPr>
        <p:spPr>
          <a:xfrm>
            <a:off x="2987824" y="6093296"/>
            <a:ext cx="2088232"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600" smtClean="0"/>
              <a:t>PSB ring up to SMH15</a:t>
            </a:r>
            <a:endParaRPr lang="en-GB" sz="1600"/>
          </a:p>
        </p:txBody>
      </p:sp>
      <p:sp>
        <p:nvSpPr>
          <p:cNvPr id="24" name="TextBox 23"/>
          <p:cNvSpPr txBox="1"/>
          <p:nvPr/>
        </p:nvSpPr>
        <p:spPr>
          <a:xfrm>
            <a:off x="6156176" y="6093296"/>
            <a:ext cx="432048"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600" smtClean="0"/>
              <a:t>BT</a:t>
            </a:r>
            <a:endParaRPr lang="en-GB" sz="1600"/>
          </a:p>
        </p:txBody>
      </p:sp>
      <p:sp>
        <p:nvSpPr>
          <p:cNvPr id="25" name="TextBox 24"/>
          <p:cNvSpPr txBox="1"/>
          <p:nvPr/>
        </p:nvSpPr>
        <p:spPr>
          <a:xfrm>
            <a:off x="6732240" y="6093296"/>
            <a:ext cx="1512168"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600" smtClean="0"/>
              <a:t>BTM+dump</a:t>
            </a:r>
            <a:endParaRPr lang="en-GB" sz="1600"/>
          </a:p>
        </p:txBody>
      </p:sp>
      <p:sp>
        <p:nvSpPr>
          <p:cNvPr id="26" name="Left Brace 25"/>
          <p:cNvSpPr/>
          <p:nvPr/>
        </p:nvSpPr>
        <p:spPr>
          <a:xfrm rot="16200000">
            <a:off x="3718090" y="3994878"/>
            <a:ext cx="339668" cy="381642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7" name="Left Brace 26"/>
          <p:cNvSpPr/>
          <p:nvPr/>
        </p:nvSpPr>
        <p:spPr>
          <a:xfrm rot="16200000">
            <a:off x="6130358" y="5399034"/>
            <a:ext cx="339668" cy="100811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8" name="Left Brace 27"/>
          <p:cNvSpPr/>
          <p:nvPr/>
        </p:nvSpPr>
        <p:spPr>
          <a:xfrm rot="16200000">
            <a:off x="6958450" y="5579054"/>
            <a:ext cx="339668" cy="64807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normAutofit/>
          </a:bodyPr>
          <a:lstStyle/>
          <a:p>
            <a:r>
              <a:rPr lang="en-GB" sz="3600" smtClean="0"/>
              <a:t>PSB extraction @160 MeV, </a:t>
            </a:r>
            <a:r>
              <a:rPr lang="en-GB" sz="3600" b="1" smtClean="0"/>
              <a:t>2</a:t>
            </a:r>
            <a:r>
              <a:rPr lang="en-GB" sz="3600" smtClean="0"/>
              <a:t> um, </a:t>
            </a:r>
            <a:r>
              <a:rPr lang="en-GB" sz="3600" b="1" smtClean="0"/>
              <a:t>HOR</a:t>
            </a:r>
            <a:endParaRPr lang="en-GB" sz="3600" b="1"/>
          </a:p>
        </p:txBody>
      </p:sp>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2</a:t>
            </a:fld>
            <a:endParaRPr lang="en-GB"/>
          </a:p>
        </p:txBody>
      </p:sp>
      <p:pic>
        <p:nvPicPr>
          <p:cNvPr id="17411" name="Picture 3"/>
          <p:cNvPicPr>
            <a:picLocks noGrp="1" noChangeAspect="1" noChangeArrowheads="1"/>
          </p:cNvPicPr>
          <p:nvPr>
            <p:ph idx="1"/>
          </p:nvPr>
        </p:nvPicPr>
        <p:blipFill>
          <a:blip r:embed="rId2" cstate="print"/>
          <a:srcRect/>
          <a:stretch>
            <a:fillRect/>
          </a:stretch>
        </p:blipFill>
        <p:spPr bwMode="auto">
          <a:xfrm>
            <a:off x="397067" y="1268760"/>
            <a:ext cx="6162503" cy="4968552"/>
          </a:xfrm>
          <a:prstGeom prst="rect">
            <a:avLst/>
          </a:prstGeom>
          <a:noFill/>
          <a:ln w="9525">
            <a:noFill/>
            <a:miter lim="800000"/>
            <a:headEnd/>
            <a:tailEnd/>
          </a:ln>
        </p:spPr>
      </p:pic>
      <p:sp>
        <p:nvSpPr>
          <p:cNvPr id="10" name="TextBox 9"/>
          <p:cNvSpPr txBox="1"/>
          <p:nvPr/>
        </p:nvSpPr>
        <p:spPr>
          <a:xfrm rot="16200000">
            <a:off x="-906124" y="3833698"/>
            <a:ext cx="2160240" cy="276999"/>
          </a:xfrm>
          <a:prstGeom prst="rect">
            <a:avLst/>
          </a:prstGeom>
          <a:noFill/>
        </p:spPr>
        <p:txBody>
          <a:bodyPr wrap="square" rtlCol="0">
            <a:spAutoFit/>
          </a:bodyPr>
          <a:lstStyle/>
          <a:p>
            <a:r>
              <a:rPr lang="en-GB" sz="1200" smtClean="0"/>
              <a:t>Envelope, aperture in [mm]</a:t>
            </a:r>
            <a:endParaRPr lang="en-GB" sz="1200"/>
          </a:p>
        </p:txBody>
      </p:sp>
      <p:sp>
        <p:nvSpPr>
          <p:cNvPr id="11" name="TextBox 10"/>
          <p:cNvSpPr txBox="1"/>
          <p:nvPr/>
        </p:nvSpPr>
        <p:spPr>
          <a:xfrm>
            <a:off x="6660232" y="1556792"/>
            <a:ext cx="2304256" cy="3970318"/>
          </a:xfrm>
          <a:prstGeom prst="rect">
            <a:avLst/>
          </a:prstGeom>
          <a:noFill/>
        </p:spPr>
        <p:txBody>
          <a:bodyPr wrap="square" rtlCol="0">
            <a:spAutoFit/>
          </a:bodyPr>
          <a:lstStyle/>
          <a:p>
            <a:r>
              <a:rPr lang="en-GB" sz="1400" b="1"/>
              <a:t>E</a:t>
            </a:r>
            <a:r>
              <a:rPr lang="en-GB" sz="1400" b="1" smtClean="0"/>
              <a:t>xtraction envelopes (thin):</a:t>
            </a:r>
          </a:p>
          <a:p>
            <a:pPr marL="85725" indent="-85725"/>
            <a:r>
              <a:rPr lang="en-GB" sz="1400" b="1" smtClean="0"/>
              <a:t>blue</a:t>
            </a:r>
            <a:r>
              <a:rPr lang="en-GB" sz="1400" smtClean="0"/>
              <a:t>: </a:t>
            </a:r>
          </a:p>
          <a:p>
            <a:pPr marL="85725" indent="-85725"/>
            <a:r>
              <a:rPr lang="en-GB" sz="1400"/>
              <a:t>	</a:t>
            </a:r>
            <a:r>
              <a:rPr lang="en-GB" sz="1400" smtClean="0"/>
              <a:t>with operation values for BSW14L4, KFA14 and SMH15</a:t>
            </a:r>
          </a:p>
          <a:p>
            <a:pPr marL="85725" indent="-85725"/>
            <a:r>
              <a:rPr lang="en-GB" sz="1400" b="1" smtClean="0"/>
              <a:t>magenta</a:t>
            </a:r>
            <a:r>
              <a:rPr lang="en-GB" sz="1400" smtClean="0"/>
              <a:t>: </a:t>
            </a:r>
          </a:p>
          <a:p>
            <a:pPr marL="85725" indent="-85725"/>
            <a:r>
              <a:rPr lang="en-GB" sz="1400" smtClean="0"/>
              <a:t>	bumper is off,</a:t>
            </a:r>
          </a:p>
          <a:p>
            <a:pPr marL="85725" indent="-85725"/>
            <a:r>
              <a:rPr lang="en-GB" sz="1400"/>
              <a:t>	</a:t>
            </a:r>
            <a:r>
              <a:rPr lang="en-GB" sz="1400" smtClean="0"/>
              <a:t>matched kicker and septum strength to same angle and position at septum exit</a:t>
            </a:r>
          </a:p>
          <a:p>
            <a:pPr marL="85725" indent="-85725"/>
            <a:endParaRPr lang="en-GB" sz="1400" smtClean="0"/>
          </a:p>
          <a:p>
            <a:pPr marL="85725" indent="-85725"/>
            <a:r>
              <a:rPr lang="en-GB" sz="1400" b="1" smtClean="0"/>
              <a:t>thick envelopes </a:t>
            </a:r>
            <a:r>
              <a:rPr lang="en-GB" sz="1400" smtClean="0"/>
              <a:t>show beam vs aperture in the ring and in the lines for 1.4 GeV and 160 MeV</a:t>
            </a:r>
          </a:p>
          <a:p>
            <a:pPr marL="85725" indent="-85725"/>
            <a:endParaRPr lang="en-GB" sz="1400"/>
          </a:p>
          <a:p>
            <a:r>
              <a:rPr lang="en-GB" sz="1400" smtClean="0"/>
              <a:t>Aperture is tight at upstream bend of SMH15 (BR.BHZ142) </a:t>
            </a:r>
            <a:endParaRPr lang="en-GB" sz="1400"/>
          </a:p>
        </p:txBody>
      </p:sp>
      <p:sp>
        <p:nvSpPr>
          <p:cNvPr id="12" name="Oval 11"/>
          <p:cNvSpPr/>
          <p:nvPr/>
        </p:nvSpPr>
        <p:spPr>
          <a:xfrm>
            <a:off x="1619672" y="2564904"/>
            <a:ext cx="864096"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p:cNvCxnSpPr/>
          <p:nvPr/>
        </p:nvCxnSpPr>
        <p:spPr>
          <a:xfrm flipH="1" flipV="1">
            <a:off x="2555776" y="3212976"/>
            <a:ext cx="4104456" cy="194421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3</a:t>
            </a:fld>
            <a:endParaRPr lang="en-GB"/>
          </a:p>
        </p:txBody>
      </p:sp>
      <p:sp>
        <p:nvSpPr>
          <p:cNvPr id="8" name="TextBox 7"/>
          <p:cNvSpPr txBox="1"/>
          <p:nvPr/>
        </p:nvSpPr>
        <p:spPr>
          <a:xfrm rot="16200000">
            <a:off x="-776477" y="3434516"/>
            <a:ext cx="2160240" cy="276999"/>
          </a:xfrm>
          <a:prstGeom prst="rect">
            <a:avLst/>
          </a:prstGeom>
          <a:noFill/>
        </p:spPr>
        <p:txBody>
          <a:bodyPr wrap="square" rtlCol="0">
            <a:spAutoFit/>
          </a:bodyPr>
          <a:lstStyle/>
          <a:p>
            <a:r>
              <a:rPr lang="en-GB" sz="1200" smtClean="0"/>
              <a:t>Envelope, aperture in [mm]</a:t>
            </a:r>
            <a:endParaRPr lang="en-GB" sz="1200"/>
          </a:p>
        </p:txBody>
      </p:sp>
      <p:sp>
        <p:nvSpPr>
          <p:cNvPr id="10" name="Title 1"/>
          <p:cNvSpPr>
            <a:spLocks noGrp="1"/>
          </p:cNvSpPr>
          <p:nvPr>
            <p:ph type="title"/>
          </p:nvPr>
        </p:nvSpPr>
        <p:spPr>
          <a:xfrm>
            <a:off x="467544" y="116632"/>
            <a:ext cx="8229600" cy="1143000"/>
          </a:xfrm>
        </p:spPr>
        <p:txBody>
          <a:bodyPr>
            <a:normAutofit/>
          </a:bodyPr>
          <a:lstStyle/>
          <a:p>
            <a:r>
              <a:rPr lang="en-GB" sz="3600" smtClean="0"/>
              <a:t>PSB extraction @160 MeV, </a:t>
            </a:r>
            <a:r>
              <a:rPr lang="en-GB" sz="3600" b="1" smtClean="0"/>
              <a:t>2</a:t>
            </a:r>
            <a:r>
              <a:rPr lang="en-GB" sz="3600" smtClean="0"/>
              <a:t> um, </a:t>
            </a:r>
            <a:r>
              <a:rPr lang="en-GB" sz="3600" b="1" smtClean="0"/>
              <a:t>VERT</a:t>
            </a:r>
            <a:endParaRPr lang="en-GB" sz="3600" b="1"/>
          </a:p>
        </p:txBody>
      </p:sp>
      <p:pic>
        <p:nvPicPr>
          <p:cNvPr id="1027" name="Picture 3"/>
          <p:cNvPicPr>
            <a:picLocks noGrp="1" noChangeAspect="1" noChangeArrowheads="1"/>
          </p:cNvPicPr>
          <p:nvPr>
            <p:ph idx="1"/>
          </p:nvPr>
        </p:nvPicPr>
        <p:blipFill>
          <a:blip r:embed="rId2" cstate="print"/>
          <a:srcRect/>
          <a:stretch>
            <a:fillRect/>
          </a:stretch>
        </p:blipFill>
        <p:spPr bwMode="auto">
          <a:xfrm>
            <a:off x="511136" y="1125538"/>
            <a:ext cx="6437128" cy="5133975"/>
          </a:xfrm>
          <a:prstGeom prst="rect">
            <a:avLst/>
          </a:prstGeom>
          <a:noFill/>
          <a:ln w="9525">
            <a:noFill/>
            <a:miter lim="800000"/>
            <a:headEnd/>
            <a:tailEnd/>
          </a:ln>
        </p:spPr>
      </p:pic>
      <p:sp>
        <p:nvSpPr>
          <p:cNvPr id="12" name="TextBox 11"/>
          <p:cNvSpPr txBox="1"/>
          <p:nvPr/>
        </p:nvSpPr>
        <p:spPr>
          <a:xfrm>
            <a:off x="6948264" y="1844824"/>
            <a:ext cx="1944216" cy="2031325"/>
          </a:xfrm>
          <a:prstGeom prst="rect">
            <a:avLst/>
          </a:prstGeom>
          <a:noFill/>
        </p:spPr>
        <p:txBody>
          <a:bodyPr wrap="square" rtlCol="0">
            <a:spAutoFit/>
          </a:bodyPr>
          <a:lstStyle/>
          <a:p>
            <a:r>
              <a:rPr lang="en-GB" smtClean="0"/>
              <a:t>Vertical plane:</a:t>
            </a:r>
          </a:p>
          <a:p>
            <a:r>
              <a:rPr lang="en-GB" smtClean="0"/>
              <a:t>no problem at the extraction septum but KFA10 in the BT line cuts the 160 MeV beam at ±2 sigma</a:t>
            </a:r>
            <a:endParaRPr lang="en-GB"/>
          </a:p>
        </p:txBody>
      </p:sp>
      <p:cxnSp>
        <p:nvCxnSpPr>
          <p:cNvPr id="14" name="Straight Arrow Connector 13"/>
          <p:cNvCxnSpPr/>
          <p:nvPr/>
        </p:nvCxnSpPr>
        <p:spPr>
          <a:xfrm flipH="1">
            <a:off x="4499992" y="2924944"/>
            <a:ext cx="2448272" cy="648072"/>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5" name="Oval 14"/>
          <p:cNvSpPr/>
          <p:nvPr/>
        </p:nvSpPr>
        <p:spPr>
          <a:xfrm>
            <a:off x="3851920" y="3212976"/>
            <a:ext cx="648072" cy="15121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4</a:t>
            </a:fld>
            <a:endParaRPr lang="en-GB"/>
          </a:p>
        </p:txBody>
      </p:sp>
      <p:pic>
        <p:nvPicPr>
          <p:cNvPr id="18434" name="Picture 2"/>
          <p:cNvPicPr>
            <a:picLocks noGrp="1" noChangeAspect="1" noChangeArrowheads="1"/>
          </p:cNvPicPr>
          <p:nvPr>
            <p:ph idx="1"/>
          </p:nvPr>
        </p:nvPicPr>
        <p:blipFill>
          <a:blip r:embed="rId2" cstate="print"/>
          <a:srcRect/>
          <a:stretch>
            <a:fillRect/>
          </a:stretch>
        </p:blipFill>
        <p:spPr bwMode="auto">
          <a:xfrm>
            <a:off x="467543" y="1523368"/>
            <a:ext cx="5976665" cy="4805073"/>
          </a:xfrm>
          <a:prstGeom prst="rect">
            <a:avLst/>
          </a:prstGeom>
          <a:noFill/>
          <a:ln w="9525">
            <a:noFill/>
            <a:miter lim="800000"/>
            <a:headEnd/>
            <a:tailEnd/>
          </a:ln>
        </p:spPr>
      </p:pic>
      <p:sp>
        <p:nvSpPr>
          <p:cNvPr id="8" name="TextBox 7"/>
          <p:cNvSpPr txBox="1"/>
          <p:nvPr/>
        </p:nvSpPr>
        <p:spPr>
          <a:xfrm rot="16200000">
            <a:off x="-906124" y="3833698"/>
            <a:ext cx="2160240" cy="276999"/>
          </a:xfrm>
          <a:prstGeom prst="rect">
            <a:avLst/>
          </a:prstGeom>
          <a:noFill/>
        </p:spPr>
        <p:txBody>
          <a:bodyPr wrap="square" rtlCol="0">
            <a:spAutoFit/>
          </a:bodyPr>
          <a:lstStyle/>
          <a:p>
            <a:r>
              <a:rPr lang="en-GB" sz="1200" smtClean="0"/>
              <a:t>Envelope, aperture in [mm]</a:t>
            </a:r>
            <a:endParaRPr lang="en-GB" sz="1200"/>
          </a:p>
        </p:txBody>
      </p:sp>
      <p:sp>
        <p:nvSpPr>
          <p:cNvPr id="9" name="TextBox 8"/>
          <p:cNvSpPr txBox="1"/>
          <p:nvPr/>
        </p:nvSpPr>
        <p:spPr>
          <a:xfrm>
            <a:off x="6444208" y="1916832"/>
            <a:ext cx="2232248" cy="2308324"/>
          </a:xfrm>
          <a:prstGeom prst="rect">
            <a:avLst/>
          </a:prstGeom>
          <a:noFill/>
        </p:spPr>
        <p:txBody>
          <a:bodyPr wrap="square" rtlCol="0">
            <a:spAutoFit/>
          </a:bodyPr>
          <a:lstStyle/>
          <a:p>
            <a:r>
              <a:rPr lang="en-GB" smtClean="0"/>
              <a:t>Limiting the kicker to 10 mrad improves the aperture, not perfectly matched in pos/angle but probably good enough to thread the beam through BT</a:t>
            </a:r>
            <a:endParaRPr lang="en-GB"/>
          </a:p>
        </p:txBody>
      </p:sp>
      <p:sp>
        <p:nvSpPr>
          <p:cNvPr id="10" name="Title 1"/>
          <p:cNvSpPr>
            <a:spLocks noGrp="1"/>
          </p:cNvSpPr>
          <p:nvPr>
            <p:ph type="title"/>
          </p:nvPr>
        </p:nvSpPr>
        <p:spPr/>
        <p:txBody>
          <a:bodyPr>
            <a:normAutofit/>
          </a:bodyPr>
          <a:lstStyle/>
          <a:p>
            <a:r>
              <a:rPr lang="en-GB" sz="3600" smtClean="0"/>
              <a:t>PSB extraction @160 MeV, </a:t>
            </a:r>
            <a:r>
              <a:rPr lang="en-GB" sz="3600" b="1" smtClean="0"/>
              <a:t>2</a:t>
            </a:r>
            <a:r>
              <a:rPr lang="en-GB" sz="3600" smtClean="0"/>
              <a:t> um, </a:t>
            </a:r>
            <a:r>
              <a:rPr lang="en-GB" sz="3600" b="1" smtClean="0"/>
              <a:t>HOR</a:t>
            </a:r>
            <a:endParaRPr lang="en-GB" sz="36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008112"/>
          </a:xfrm>
        </p:spPr>
        <p:txBody>
          <a:bodyPr>
            <a:normAutofit/>
          </a:bodyPr>
          <a:lstStyle/>
          <a:p>
            <a:r>
              <a:rPr lang="en-GB" sz="3600" smtClean="0"/>
              <a:t>PSB extraction @160 MeV, </a:t>
            </a:r>
            <a:r>
              <a:rPr lang="en-GB" sz="3600" b="1" smtClean="0"/>
              <a:t>12</a:t>
            </a:r>
            <a:r>
              <a:rPr lang="en-GB" sz="3600" smtClean="0"/>
              <a:t> um</a:t>
            </a:r>
            <a:endParaRPr lang="en-GB" sz="3600"/>
          </a:p>
        </p:txBody>
      </p:sp>
      <p:sp>
        <p:nvSpPr>
          <p:cNvPr id="5" name="Date Placeholder 4"/>
          <p:cNvSpPr>
            <a:spLocks noGrp="1"/>
          </p:cNvSpPr>
          <p:nvPr>
            <p:ph type="dt" sz="half" idx="10"/>
          </p:nvPr>
        </p:nvSpPr>
        <p:spPr/>
        <p:txBody>
          <a:bodyPr/>
          <a:lstStyle/>
          <a:p>
            <a:r>
              <a:rPr lang="en-GB" smtClean="0"/>
              <a:t>27/10/2011</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5</a:t>
            </a:fld>
            <a:endParaRPr lang="en-GB"/>
          </a:p>
        </p:txBody>
      </p:sp>
      <p:sp>
        <p:nvSpPr>
          <p:cNvPr id="7" name="Footer Placeholder 6"/>
          <p:cNvSpPr>
            <a:spLocks noGrp="1"/>
          </p:cNvSpPr>
          <p:nvPr>
            <p:ph type="ftr" sz="quarter" idx="11"/>
          </p:nvPr>
        </p:nvSpPr>
        <p:spPr/>
        <p:txBody>
          <a:bodyPr/>
          <a:lstStyle/>
          <a:p>
            <a:r>
              <a:rPr lang="en-GB" smtClean="0"/>
              <a:t>W. Bartmann, PSB extraction @160 MeV</a:t>
            </a:r>
            <a:endParaRPr lang="en-GB"/>
          </a:p>
        </p:txBody>
      </p:sp>
      <p:sp>
        <p:nvSpPr>
          <p:cNvPr id="8" name="TextBox 7"/>
          <p:cNvSpPr txBox="1"/>
          <p:nvPr/>
        </p:nvSpPr>
        <p:spPr>
          <a:xfrm rot="16200000">
            <a:off x="173996" y="3794557"/>
            <a:ext cx="2160240" cy="276999"/>
          </a:xfrm>
          <a:prstGeom prst="rect">
            <a:avLst/>
          </a:prstGeom>
          <a:noFill/>
        </p:spPr>
        <p:txBody>
          <a:bodyPr wrap="square" rtlCol="0">
            <a:spAutoFit/>
          </a:bodyPr>
          <a:lstStyle/>
          <a:p>
            <a:r>
              <a:rPr lang="en-GB" sz="1200" smtClean="0"/>
              <a:t>Envelope, aperture in [mm]</a:t>
            </a:r>
            <a:endParaRPr lang="en-GB" sz="1200"/>
          </a:p>
        </p:txBody>
      </p:sp>
      <p:sp>
        <p:nvSpPr>
          <p:cNvPr id="9" name="TextBox 8"/>
          <p:cNvSpPr txBox="1"/>
          <p:nvPr/>
        </p:nvSpPr>
        <p:spPr>
          <a:xfrm rot="16200000">
            <a:off x="7266783" y="3182489"/>
            <a:ext cx="1368153" cy="276999"/>
          </a:xfrm>
          <a:prstGeom prst="rect">
            <a:avLst/>
          </a:prstGeom>
          <a:noFill/>
        </p:spPr>
        <p:txBody>
          <a:bodyPr wrap="square" rtlCol="0">
            <a:spAutoFit/>
          </a:bodyPr>
          <a:lstStyle/>
          <a:p>
            <a:r>
              <a:rPr lang="en-GB" sz="1200" smtClean="0"/>
              <a:t>betx,y, dx,y in [m]</a:t>
            </a:r>
            <a:endParaRPr lang="en-GB" sz="1200"/>
          </a:p>
        </p:txBody>
      </p:sp>
      <p:pic>
        <p:nvPicPr>
          <p:cNvPr id="1027" name="Picture 3"/>
          <p:cNvPicPr>
            <a:picLocks noChangeAspect="1" noChangeArrowheads="1"/>
          </p:cNvPicPr>
          <p:nvPr/>
        </p:nvPicPr>
        <p:blipFill>
          <a:blip r:embed="rId2" cstate="print"/>
          <a:srcRect/>
          <a:stretch>
            <a:fillRect/>
          </a:stretch>
        </p:blipFill>
        <p:spPr bwMode="auto">
          <a:xfrm>
            <a:off x="1475656" y="1268760"/>
            <a:ext cx="6211576" cy="499720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6</a:t>
            </a:fld>
            <a:endParaRPr lang="en-GB"/>
          </a:p>
        </p:txBody>
      </p:sp>
      <p:sp>
        <p:nvSpPr>
          <p:cNvPr id="8" name="TextBox 7"/>
          <p:cNvSpPr txBox="1"/>
          <p:nvPr/>
        </p:nvSpPr>
        <p:spPr>
          <a:xfrm rot="16200000">
            <a:off x="-762108" y="3607132"/>
            <a:ext cx="2160240" cy="276999"/>
          </a:xfrm>
          <a:prstGeom prst="rect">
            <a:avLst/>
          </a:prstGeom>
          <a:noFill/>
        </p:spPr>
        <p:txBody>
          <a:bodyPr wrap="square" rtlCol="0">
            <a:spAutoFit/>
          </a:bodyPr>
          <a:lstStyle/>
          <a:p>
            <a:r>
              <a:rPr lang="en-GB" sz="1200" smtClean="0"/>
              <a:t>Envelope, aperture in [mm]</a:t>
            </a:r>
            <a:endParaRPr lang="en-GB" sz="1200"/>
          </a:p>
        </p:txBody>
      </p:sp>
      <p:sp>
        <p:nvSpPr>
          <p:cNvPr id="9" name="Title 1"/>
          <p:cNvSpPr>
            <a:spLocks noGrp="1"/>
          </p:cNvSpPr>
          <p:nvPr>
            <p:ph type="title"/>
          </p:nvPr>
        </p:nvSpPr>
        <p:spPr>
          <a:xfrm>
            <a:off x="457200" y="197768"/>
            <a:ext cx="8229600" cy="1143000"/>
          </a:xfrm>
        </p:spPr>
        <p:txBody>
          <a:bodyPr>
            <a:normAutofit/>
          </a:bodyPr>
          <a:lstStyle/>
          <a:p>
            <a:r>
              <a:rPr lang="en-GB" sz="3600" smtClean="0"/>
              <a:t>PSB extraction @160 MeV, </a:t>
            </a:r>
            <a:r>
              <a:rPr lang="en-GB" sz="3600" b="1" smtClean="0"/>
              <a:t>12</a:t>
            </a:r>
            <a:r>
              <a:rPr lang="en-GB" sz="3600" smtClean="0"/>
              <a:t> um</a:t>
            </a:r>
            <a:endParaRPr lang="en-GB" sz="3600"/>
          </a:p>
        </p:txBody>
      </p:sp>
      <p:pic>
        <p:nvPicPr>
          <p:cNvPr id="2051" name="Picture 3"/>
          <p:cNvPicPr>
            <a:picLocks noGrp="1" noChangeAspect="1" noChangeArrowheads="1"/>
          </p:cNvPicPr>
          <p:nvPr>
            <p:ph idx="1"/>
          </p:nvPr>
        </p:nvPicPr>
        <p:blipFill>
          <a:blip r:embed="rId2" cstate="print"/>
          <a:srcRect/>
          <a:stretch>
            <a:fillRect/>
          </a:stretch>
        </p:blipFill>
        <p:spPr bwMode="auto">
          <a:xfrm>
            <a:off x="395536" y="1412776"/>
            <a:ext cx="6072184" cy="4811237"/>
          </a:xfrm>
          <a:prstGeom prst="rect">
            <a:avLst/>
          </a:prstGeom>
          <a:noFill/>
          <a:ln w="9525">
            <a:noFill/>
            <a:miter lim="800000"/>
            <a:headEnd/>
            <a:tailEnd/>
          </a:ln>
        </p:spPr>
      </p:pic>
      <p:sp>
        <p:nvSpPr>
          <p:cNvPr id="14" name="TextBox 13"/>
          <p:cNvSpPr txBox="1"/>
          <p:nvPr/>
        </p:nvSpPr>
        <p:spPr>
          <a:xfrm>
            <a:off x="6588224" y="2996952"/>
            <a:ext cx="2088232" cy="1200329"/>
          </a:xfrm>
          <a:prstGeom prst="rect">
            <a:avLst/>
          </a:prstGeom>
          <a:noFill/>
        </p:spPr>
        <p:txBody>
          <a:bodyPr wrap="square" rtlCol="0">
            <a:spAutoFit/>
          </a:bodyPr>
          <a:lstStyle/>
          <a:p>
            <a:r>
              <a:rPr lang="en-GB" smtClean="0"/>
              <a:t>The big emittance beams at 160 MeV would cause losses all over the place...</a:t>
            </a:r>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Magnet strenghts</a:t>
            </a:r>
            <a:endParaRPr lang="en-GB"/>
          </a:p>
        </p:txBody>
      </p:sp>
      <p:graphicFrame>
        <p:nvGraphicFramePr>
          <p:cNvPr id="7" name="Content Placeholder 6"/>
          <p:cNvGraphicFramePr>
            <a:graphicFrameLocks noGrp="1"/>
          </p:cNvGraphicFramePr>
          <p:nvPr>
            <p:ph idx="1"/>
          </p:nvPr>
        </p:nvGraphicFramePr>
        <p:xfrm>
          <a:off x="611560" y="1988840"/>
          <a:ext cx="8208912" cy="1417319"/>
        </p:xfrm>
        <a:graphic>
          <a:graphicData uri="http://schemas.openxmlformats.org/drawingml/2006/table">
            <a:tbl>
              <a:tblPr firstRow="1" bandRow="1">
                <a:tableStyleId>{5C22544A-7EE6-4342-B048-85BDC9FD1C3A}</a:tableStyleId>
              </a:tblPr>
              <a:tblGrid>
                <a:gridCol w="1346498"/>
                <a:gridCol w="1346498"/>
                <a:gridCol w="1346498"/>
                <a:gridCol w="1216574"/>
                <a:gridCol w="1476422"/>
                <a:gridCol w="1476422"/>
              </a:tblGrid>
              <a:tr h="298832">
                <a:tc>
                  <a:txBody>
                    <a:bodyPr/>
                    <a:lstStyle/>
                    <a:p>
                      <a:r>
                        <a:rPr lang="en-GB" sz="1400" smtClean="0"/>
                        <a:t>Magnet</a:t>
                      </a:r>
                      <a:endParaRPr lang="en-GB" sz="1400"/>
                    </a:p>
                  </a:txBody>
                  <a:tcPr/>
                </a:tc>
                <a:tc>
                  <a:txBody>
                    <a:bodyPr/>
                    <a:lstStyle/>
                    <a:p>
                      <a:pPr algn="ctr"/>
                      <a:r>
                        <a:rPr lang="en-GB" sz="1400" smtClean="0"/>
                        <a:t>Kick</a:t>
                      </a:r>
                      <a:r>
                        <a:rPr lang="en-GB" sz="1400" baseline="0" smtClean="0"/>
                        <a:t> [mrad]</a:t>
                      </a:r>
                      <a:endParaRPr lang="en-GB" sz="1400"/>
                    </a:p>
                  </a:txBody>
                  <a:tcPr/>
                </a:tc>
                <a:tc>
                  <a:txBody>
                    <a:bodyPr/>
                    <a:lstStyle/>
                    <a:p>
                      <a:pPr algn="ctr"/>
                      <a:r>
                        <a:rPr lang="en-GB" sz="1400" smtClean="0"/>
                        <a:t>U/I</a:t>
                      </a:r>
                      <a:endParaRPr lang="en-GB" sz="1400"/>
                    </a:p>
                  </a:txBody>
                  <a:tcPr/>
                </a:tc>
                <a:tc>
                  <a:txBody>
                    <a:bodyPr/>
                    <a:lstStyle/>
                    <a:p>
                      <a:pPr algn="ctr"/>
                      <a:r>
                        <a:rPr lang="en-GB" sz="1400" smtClean="0"/>
                        <a:t>B.dl</a:t>
                      </a:r>
                      <a:r>
                        <a:rPr lang="en-GB" sz="1400" baseline="0" smtClean="0"/>
                        <a:t> [T.m]</a:t>
                      </a:r>
                      <a:endParaRPr lang="en-GB" sz="1400"/>
                    </a:p>
                  </a:txBody>
                  <a:tcPr/>
                </a:tc>
                <a:tc>
                  <a:txBody>
                    <a:bodyPr/>
                    <a:lstStyle/>
                    <a:p>
                      <a:pPr algn="ctr"/>
                      <a:r>
                        <a:rPr lang="en-GB" sz="1400" smtClean="0"/>
                        <a:t>B.dl</a:t>
                      </a:r>
                      <a:r>
                        <a:rPr lang="en-GB" sz="1400" baseline="0" smtClean="0"/>
                        <a:t> NOM [T.m]</a:t>
                      </a:r>
                      <a:endParaRPr lang="en-GB" sz="1400"/>
                    </a:p>
                  </a:txBody>
                  <a:tcPr/>
                </a:tc>
                <a:tc>
                  <a:txBody>
                    <a:bodyPr/>
                    <a:lstStyle/>
                    <a:p>
                      <a:pPr algn="ctr"/>
                      <a:r>
                        <a:rPr lang="en-GB" sz="1400" smtClean="0"/>
                        <a:t>U/I</a:t>
                      </a:r>
                      <a:r>
                        <a:rPr lang="en-GB" sz="1400" baseline="0" smtClean="0"/>
                        <a:t> NOM</a:t>
                      </a:r>
                      <a:endParaRPr lang="en-GB" sz="1400"/>
                    </a:p>
                  </a:txBody>
                  <a:tcPr/>
                </a:tc>
              </a:tr>
              <a:tr h="370840">
                <a:tc>
                  <a:txBody>
                    <a:bodyPr/>
                    <a:lstStyle/>
                    <a:p>
                      <a:r>
                        <a:rPr lang="en-GB" sz="1400" smtClean="0"/>
                        <a:t>BSW14L4</a:t>
                      </a:r>
                    </a:p>
                  </a:txBody>
                  <a:tcPr/>
                </a:tc>
                <a:tc>
                  <a:txBody>
                    <a:bodyPr/>
                    <a:lstStyle/>
                    <a:p>
                      <a:pPr algn="ctr"/>
                      <a:r>
                        <a:rPr lang="en-GB" sz="1400" smtClean="0"/>
                        <a:t>9.1</a:t>
                      </a:r>
                      <a:endParaRPr lang="en-GB" sz="1400"/>
                    </a:p>
                  </a:txBody>
                  <a:tcPr/>
                </a:tc>
                <a:tc>
                  <a:txBody>
                    <a:bodyPr/>
                    <a:lstStyle/>
                    <a:p>
                      <a:pPr algn="ctr"/>
                      <a:endParaRPr lang="en-GB" sz="1400"/>
                    </a:p>
                  </a:txBody>
                  <a:tcPr/>
                </a:tc>
                <a:tc>
                  <a:txBody>
                    <a:bodyPr/>
                    <a:lstStyle/>
                    <a:p>
                      <a:pPr algn="ctr"/>
                      <a:r>
                        <a:rPr lang="en-GB" sz="1400" smtClean="0"/>
                        <a:t>0.065</a:t>
                      </a:r>
                      <a:endParaRPr lang="en-GB" sz="1400"/>
                    </a:p>
                  </a:txBody>
                  <a:tcPr/>
                </a:tc>
                <a:tc>
                  <a:txBody>
                    <a:bodyPr/>
                    <a:lstStyle/>
                    <a:p>
                      <a:pPr algn="ctr"/>
                      <a:r>
                        <a:rPr lang="en-GB" sz="1400" smtClean="0"/>
                        <a:t>0.095</a:t>
                      </a:r>
                      <a:endParaRPr lang="en-GB" sz="1400"/>
                    </a:p>
                  </a:txBody>
                  <a:tcPr/>
                </a:tc>
                <a:tc>
                  <a:txBody>
                    <a:bodyPr/>
                    <a:lstStyle/>
                    <a:p>
                      <a:pPr algn="ctr"/>
                      <a:r>
                        <a:rPr lang="en-GB" sz="1400" smtClean="0"/>
                        <a:t>765 A</a:t>
                      </a:r>
                      <a:endParaRPr lang="en-GB" sz="1400"/>
                    </a:p>
                  </a:txBody>
                  <a:tcPr/>
                </a:tc>
              </a:tr>
              <a:tr h="370840">
                <a:tc>
                  <a:txBody>
                    <a:bodyPr/>
                    <a:lstStyle/>
                    <a:p>
                      <a:r>
                        <a:rPr lang="en-GB" sz="1400" smtClean="0"/>
                        <a:t>KFA14L1</a:t>
                      </a:r>
                    </a:p>
                  </a:txBody>
                  <a:tcPr/>
                </a:tc>
                <a:tc>
                  <a:txBody>
                    <a:bodyPr/>
                    <a:lstStyle/>
                    <a:p>
                      <a:pPr algn="ctr"/>
                      <a:r>
                        <a:rPr lang="en-GB" sz="1400" smtClean="0"/>
                        <a:t>7.2</a:t>
                      </a:r>
                      <a:endParaRPr lang="en-GB" sz="1400"/>
                    </a:p>
                  </a:txBody>
                  <a:tcPr/>
                </a:tc>
                <a:tc>
                  <a:txBody>
                    <a:bodyPr/>
                    <a:lstStyle/>
                    <a:p>
                      <a:pPr algn="ctr"/>
                      <a:r>
                        <a:rPr lang="en-GB" sz="1400" smtClean="0"/>
                        <a:t>41 kV</a:t>
                      </a:r>
                      <a:endParaRPr lang="en-GB" sz="1400"/>
                    </a:p>
                  </a:txBody>
                  <a:tcPr/>
                </a:tc>
                <a:tc>
                  <a:txBody>
                    <a:bodyPr/>
                    <a:lstStyle/>
                    <a:p>
                      <a:pPr algn="ctr"/>
                      <a:r>
                        <a:rPr lang="en-GB" sz="1400" smtClean="0"/>
                        <a:t>0.051</a:t>
                      </a:r>
                      <a:endParaRPr lang="en-GB" sz="1400"/>
                    </a:p>
                  </a:txBody>
                  <a:tcPr/>
                </a:tc>
                <a:tc>
                  <a:txBody>
                    <a:bodyPr/>
                    <a:lstStyle/>
                    <a:p>
                      <a:pPr algn="ctr"/>
                      <a:r>
                        <a:rPr lang="en-GB" sz="1400" smtClean="0"/>
                        <a:t>0.073</a:t>
                      </a:r>
                      <a:endParaRPr lang="en-GB" sz="1400"/>
                    </a:p>
                  </a:txBody>
                  <a:tcPr/>
                </a:tc>
                <a:tc>
                  <a:txBody>
                    <a:bodyPr/>
                    <a:lstStyle/>
                    <a:p>
                      <a:pPr algn="ctr"/>
                      <a:r>
                        <a:rPr lang="en-GB" sz="1400" smtClean="0"/>
                        <a:t>58 kV</a:t>
                      </a:r>
                      <a:endParaRPr lang="en-GB" sz="1400"/>
                    </a:p>
                  </a:txBody>
                  <a:tcPr/>
                </a:tc>
              </a:tr>
              <a:tr h="370840">
                <a:tc>
                  <a:txBody>
                    <a:bodyPr/>
                    <a:lstStyle/>
                    <a:p>
                      <a:r>
                        <a:rPr lang="en-GB" sz="1400" smtClean="0"/>
                        <a:t>SMH15L1</a:t>
                      </a:r>
                      <a:endParaRPr lang="en-GB" sz="1400"/>
                    </a:p>
                  </a:txBody>
                  <a:tcPr/>
                </a:tc>
                <a:tc>
                  <a:txBody>
                    <a:bodyPr/>
                    <a:lstStyle/>
                    <a:p>
                      <a:pPr algn="ctr"/>
                      <a:r>
                        <a:rPr lang="en-GB" sz="1400" smtClean="0"/>
                        <a:t>46.8</a:t>
                      </a:r>
                      <a:endParaRPr lang="en-GB" sz="1400"/>
                    </a:p>
                  </a:txBody>
                  <a:tcPr/>
                </a:tc>
                <a:tc>
                  <a:txBody>
                    <a:bodyPr/>
                    <a:lstStyle/>
                    <a:p>
                      <a:pPr algn="ctr"/>
                      <a:r>
                        <a:rPr lang="en-GB" sz="1400" smtClean="0"/>
                        <a:t>7000</a:t>
                      </a:r>
                      <a:r>
                        <a:rPr lang="en-GB" sz="1400" baseline="0" smtClean="0"/>
                        <a:t> </a:t>
                      </a:r>
                      <a:r>
                        <a:rPr lang="en-GB" sz="1400" smtClean="0"/>
                        <a:t>A</a:t>
                      </a:r>
                      <a:endParaRPr lang="en-GB" sz="1400"/>
                    </a:p>
                  </a:txBody>
                  <a:tcPr/>
                </a:tc>
                <a:tc>
                  <a:txBody>
                    <a:bodyPr/>
                    <a:lstStyle/>
                    <a:p>
                      <a:pPr algn="ctr"/>
                      <a:r>
                        <a:rPr lang="en-GB" sz="1400" smtClean="0"/>
                        <a:t>0.334</a:t>
                      </a:r>
                      <a:endParaRPr lang="en-GB" sz="1400"/>
                    </a:p>
                  </a:txBody>
                  <a:tcPr/>
                </a:tc>
                <a:tc>
                  <a:txBody>
                    <a:bodyPr/>
                    <a:lstStyle/>
                    <a:p>
                      <a:pPr algn="ctr"/>
                      <a:r>
                        <a:rPr lang="en-GB" sz="1400" smtClean="0"/>
                        <a:t>0.336</a:t>
                      </a:r>
                      <a:endParaRPr lang="en-GB" sz="1400"/>
                    </a:p>
                  </a:txBody>
                  <a:tcPr/>
                </a:tc>
                <a:tc>
                  <a:txBody>
                    <a:bodyPr/>
                    <a:lstStyle/>
                    <a:p>
                      <a:pPr algn="ctr"/>
                      <a:r>
                        <a:rPr lang="en-GB" sz="1400" smtClean="0"/>
                        <a:t>7038 A</a:t>
                      </a:r>
                      <a:endParaRPr lang="en-GB" sz="1400"/>
                    </a:p>
                  </a:txBody>
                  <a:tcPr/>
                </a:tc>
              </a:tr>
            </a:tbl>
          </a:graphicData>
        </a:graphic>
      </p:graphicFrame>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7</a:t>
            </a:fld>
            <a:endParaRPr lang="en-GB"/>
          </a:p>
        </p:txBody>
      </p:sp>
      <p:sp>
        <p:nvSpPr>
          <p:cNvPr id="9" name="TextBox 8"/>
          <p:cNvSpPr txBox="1"/>
          <p:nvPr/>
        </p:nvSpPr>
        <p:spPr>
          <a:xfrm>
            <a:off x="611560" y="1556792"/>
            <a:ext cx="4824536" cy="369332"/>
          </a:xfrm>
          <a:prstGeom prst="rect">
            <a:avLst/>
          </a:prstGeom>
          <a:noFill/>
        </p:spPr>
        <p:txBody>
          <a:bodyPr wrap="square" rtlCol="0">
            <a:spAutoFit/>
          </a:bodyPr>
          <a:lstStyle/>
          <a:p>
            <a:r>
              <a:rPr lang="en-GB" b="1" smtClean="0"/>
              <a:t>Present extraction</a:t>
            </a:r>
            <a:r>
              <a:rPr lang="en-GB" smtClean="0"/>
              <a:t>: Ekin: 1.4 GeV, Brho: 7.14 T.m</a:t>
            </a:r>
            <a:endParaRPr lang="en-GB"/>
          </a:p>
        </p:txBody>
      </p:sp>
      <p:sp>
        <p:nvSpPr>
          <p:cNvPr id="10" name="TextBox 9"/>
          <p:cNvSpPr txBox="1"/>
          <p:nvPr/>
        </p:nvSpPr>
        <p:spPr>
          <a:xfrm>
            <a:off x="539552" y="4005064"/>
            <a:ext cx="8136904" cy="369332"/>
          </a:xfrm>
          <a:prstGeom prst="rect">
            <a:avLst/>
          </a:prstGeom>
          <a:noFill/>
        </p:spPr>
        <p:txBody>
          <a:bodyPr wrap="square" rtlCol="0">
            <a:spAutoFit/>
          </a:bodyPr>
          <a:lstStyle/>
          <a:p>
            <a:r>
              <a:rPr lang="en-GB" b="1" smtClean="0"/>
              <a:t>Extraction at Linac4 inj energy</a:t>
            </a:r>
            <a:r>
              <a:rPr lang="en-GB" smtClean="0"/>
              <a:t>: Ekin: 160 MeV, Brho: 1.9 T.m</a:t>
            </a:r>
            <a:endParaRPr lang="en-GB"/>
          </a:p>
        </p:txBody>
      </p:sp>
      <p:graphicFrame>
        <p:nvGraphicFramePr>
          <p:cNvPr id="11" name="Content Placeholder 6"/>
          <p:cNvGraphicFramePr>
            <a:graphicFrameLocks/>
          </p:cNvGraphicFramePr>
          <p:nvPr/>
        </p:nvGraphicFramePr>
        <p:xfrm>
          <a:off x="611558" y="4365104"/>
          <a:ext cx="8208915" cy="1417319"/>
        </p:xfrm>
        <a:graphic>
          <a:graphicData uri="http://schemas.openxmlformats.org/drawingml/2006/table">
            <a:tbl>
              <a:tblPr firstRow="1" bandRow="1">
                <a:tableStyleId>{5C22544A-7EE6-4342-B048-85BDC9FD1C3A}</a:tableStyleId>
              </a:tblPr>
              <a:tblGrid>
                <a:gridCol w="1354171"/>
                <a:gridCol w="1354171"/>
                <a:gridCol w="1354171"/>
                <a:gridCol w="1270284"/>
                <a:gridCol w="1438059"/>
                <a:gridCol w="1438059"/>
              </a:tblGrid>
              <a:tr h="298832">
                <a:tc>
                  <a:txBody>
                    <a:bodyPr/>
                    <a:lstStyle/>
                    <a:p>
                      <a:r>
                        <a:rPr lang="en-GB" sz="1400" smtClean="0"/>
                        <a:t>Magnet</a:t>
                      </a:r>
                      <a:endParaRPr lang="en-GB" sz="1400"/>
                    </a:p>
                  </a:txBody>
                  <a:tcPr/>
                </a:tc>
                <a:tc>
                  <a:txBody>
                    <a:bodyPr/>
                    <a:lstStyle/>
                    <a:p>
                      <a:pPr algn="ctr"/>
                      <a:r>
                        <a:rPr lang="en-GB" sz="1400" smtClean="0"/>
                        <a:t>Kick</a:t>
                      </a:r>
                      <a:r>
                        <a:rPr lang="en-GB" sz="1400" baseline="0" smtClean="0"/>
                        <a:t> [mrad]</a:t>
                      </a:r>
                      <a:endParaRPr lang="en-GB" sz="1400"/>
                    </a:p>
                  </a:txBody>
                  <a:tcPr/>
                </a:tc>
                <a:tc>
                  <a:txBody>
                    <a:bodyPr/>
                    <a:lstStyle/>
                    <a:p>
                      <a:pPr algn="ctr"/>
                      <a:endParaRPr lang="en-GB" sz="1400"/>
                    </a:p>
                  </a:txBody>
                  <a:tcPr/>
                </a:tc>
                <a:tc>
                  <a:txBody>
                    <a:bodyPr/>
                    <a:lstStyle/>
                    <a:p>
                      <a:pPr algn="ctr"/>
                      <a:r>
                        <a:rPr lang="en-GB" sz="1400" smtClean="0"/>
                        <a:t>B.dl</a:t>
                      </a:r>
                      <a:r>
                        <a:rPr lang="en-GB" sz="1400" baseline="0" smtClean="0"/>
                        <a:t> [T.m]</a:t>
                      </a:r>
                      <a:endParaRPr lang="en-GB" sz="1400"/>
                    </a:p>
                  </a:txBody>
                  <a:tcPr/>
                </a:tc>
                <a:tc>
                  <a:txBody>
                    <a:bodyPr/>
                    <a:lstStyle/>
                    <a:p>
                      <a:pPr algn="ctr"/>
                      <a:r>
                        <a:rPr lang="en-GB" sz="1400" smtClean="0"/>
                        <a:t>B.dl</a:t>
                      </a:r>
                      <a:r>
                        <a:rPr lang="en-GB" sz="1400" baseline="0" smtClean="0"/>
                        <a:t> NOM [T.m]</a:t>
                      </a:r>
                      <a:endParaRPr lang="en-GB" sz="1400"/>
                    </a:p>
                  </a:txBody>
                  <a:tcPr/>
                </a:tc>
                <a:tc>
                  <a:txBody>
                    <a:bodyPr/>
                    <a:lstStyle/>
                    <a:p>
                      <a:pPr algn="ctr"/>
                      <a:endParaRPr lang="en-GB" sz="1400"/>
                    </a:p>
                  </a:txBody>
                  <a:tcPr/>
                </a:tc>
              </a:tr>
              <a:tr h="370840">
                <a:tc>
                  <a:txBody>
                    <a:bodyPr/>
                    <a:lstStyle/>
                    <a:p>
                      <a:r>
                        <a:rPr lang="en-GB" sz="1400" smtClean="0"/>
                        <a:t>BSW14L4</a:t>
                      </a:r>
                    </a:p>
                  </a:txBody>
                  <a:tcPr/>
                </a:tc>
                <a:tc>
                  <a:txBody>
                    <a:bodyPr/>
                    <a:lstStyle/>
                    <a:p>
                      <a:pPr algn="ctr"/>
                      <a:r>
                        <a:rPr lang="en-GB" sz="1400" smtClean="0"/>
                        <a:t>0</a:t>
                      </a:r>
                      <a:endParaRPr lang="en-GB" sz="1400"/>
                    </a:p>
                  </a:txBody>
                  <a:tcPr/>
                </a:tc>
                <a:tc>
                  <a:txBody>
                    <a:bodyPr/>
                    <a:lstStyle/>
                    <a:p>
                      <a:pPr algn="ctr"/>
                      <a:endParaRPr lang="en-GB" sz="1400"/>
                    </a:p>
                  </a:txBody>
                  <a:tcPr/>
                </a:tc>
                <a:tc>
                  <a:txBody>
                    <a:bodyPr/>
                    <a:lstStyle/>
                    <a:p>
                      <a:pPr algn="ctr"/>
                      <a:r>
                        <a:rPr lang="en-GB" sz="1400" smtClean="0"/>
                        <a:t>0</a:t>
                      </a:r>
                      <a:endParaRPr lang="en-GB" sz="1400"/>
                    </a:p>
                  </a:txBody>
                  <a:tcPr/>
                </a:tc>
                <a:tc>
                  <a:txBody>
                    <a:bodyPr/>
                    <a:lstStyle/>
                    <a:p>
                      <a:pPr algn="ctr"/>
                      <a:r>
                        <a:rPr lang="en-GB" sz="1400" smtClean="0"/>
                        <a:t>0.095</a:t>
                      </a:r>
                      <a:endParaRPr lang="en-GB" sz="1400"/>
                    </a:p>
                  </a:txBody>
                  <a:tcPr/>
                </a:tc>
                <a:tc>
                  <a:txBody>
                    <a:bodyPr/>
                    <a:lstStyle/>
                    <a:p>
                      <a:pPr algn="ctr"/>
                      <a:r>
                        <a:rPr lang="en-GB" sz="1400" smtClean="0"/>
                        <a:t>765</a:t>
                      </a:r>
                      <a:endParaRPr lang="en-GB" sz="1400"/>
                    </a:p>
                  </a:txBody>
                  <a:tcPr/>
                </a:tc>
              </a:tr>
              <a:tr h="370840">
                <a:tc>
                  <a:txBody>
                    <a:bodyPr/>
                    <a:lstStyle/>
                    <a:p>
                      <a:r>
                        <a:rPr lang="en-GB" sz="1400" smtClean="0"/>
                        <a:t>KFA14L1</a:t>
                      </a:r>
                    </a:p>
                  </a:txBody>
                  <a:tcPr/>
                </a:tc>
                <a:tc>
                  <a:txBody>
                    <a:bodyPr/>
                    <a:lstStyle/>
                    <a:p>
                      <a:pPr algn="ctr"/>
                      <a:r>
                        <a:rPr lang="en-GB" sz="1400" smtClean="0"/>
                        <a:t>12.1</a:t>
                      </a:r>
                      <a:endParaRPr lang="en-GB" sz="1400"/>
                    </a:p>
                  </a:txBody>
                  <a:tcPr/>
                </a:tc>
                <a:tc>
                  <a:txBody>
                    <a:bodyPr/>
                    <a:lstStyle/>
                    <a:p>
                      <a:pPr algn="ctr"/>
                      <a:r>
                        <a:rPr lang="en-GB" sz="1400" smtClean="0"/>
                        <a:t>18 kV*</a:t>
                      </a:r>
                      <a:endParaRPr lang="en-GB" sz="1400"/>
                    </a:p>
                  </a:txBody>
                  <a:tcPr/>
                </a:tc>
                <a:tc>
                  <a:txBody>
                    <a:bodyPr/>
                    <a:lstStyle/>
                    <a:p>
                      <a:pPr algn="ctr"/>
                      <a:r>
                        <a:rPr lang="en-GB" sz="1400" smtClean="0"/>
                        <a:t>0.023</a:t>
                      </a:r>
                      <a:endParaRPr lang="en-GB" sz="1400"/>
                    </a:p>
                  </a:txBody>
                  <a:tcPr/>
                </a:tc>
                <a:tc>
                  <a:txBody>
                    <a:bodyPr/>
                    <a:lstStyle/>
                    <a:p>
                      <a:pPr algn="ctr"/>
                      <a:r>
                        <a:rPr lang="en-GB" sz="1400" smtClean="0"/>
                        <a:t>0.073</a:t>
                      </a:r>
                      <a:endParaRPr lang="en-GB" sz="1400"/>
                    </a:p>
                  </a:txBody>
                  <a:tcPr/>
                </a:tc>
                <a:tc>
                  <a:txBody>
                    <a:bodyPr/>
                    <a:lstStyle/>
                    <a:p>
                      <a:pPr algn="ctr"/>
                      <a:r>
                        <a:rPr lang="en-GB" sz="1400" smtClean="0"/>
                        <a:t>58 kV</a:t>
                      </a:r>
                      <a:endParaRPr lang="en-GB" sz="1400"/>
                    </a:p>
                  </a:txBody>
                  <a:tcPr/>
                </a:tc>
              </a:tr>
              <a:tr h="370840">
                <a:tc>
                  <a:txBody>
                    <a:bodyPr/>
                    <a:lstStyle/>
                    <a:p>
                      <a:r>
                        <a:rPr lang="en-GB" sz="1400" smtClean="0"/>
                        <a:t>SMH15L1</a:t>
                      </a:r>
                      <a:endParaRPr lang="en-GB" sz="1400"/>
                    </a:p>
                  </a:txBody>
                  <a:tcPr/>
                </a:tc>
                <a:tc>
                  <a:txBody>
                    <a:bodyPr/>
                    <a:lstStyle/>
                    <a:p>
                      <a:pPr algn="ctr"/>
                      <a:r>
                        <a:rPr lang="en-GB" sz="1400" smtClean="0"/>
                        <a:t>54.3</a:t>
                      </a:r>
                      <a:endParaRPr lang="en-GB" sz="1400"/>
                    </a:p>
                  </a:txBody>
                  <a:tcPr/>
                </a:tc>
                <a:tc>
                  <a:txBody>
                    <a:bodyPr/>
                    <a:lstStyle/>
                    <a:p>
                      <a:pPr algn="ctr"/>
                      <a:r>
                        <a:rPr lang="en-GB" sz="1400" smtClean="0"/>
                        <a:t>2161 A</a:t>
                      </a:r>
                      <a:endParaRPr lang="en-GB" sz="1400"/>
                    </a:p>
                  </a:txBody>
                  <a:tcPr/>
                </a:tc>
                <a:tc>
                  <a:txBody>
                    <a:bodyPr/>
                    <a:lstStyle/>
                    <a:p>
                      <a:pPr algn="ctr"/>
                      <a:r>
                        <a:rPr lang="en-GB" sz="1400" smtClean="0"/>
                        <a:t>0.103</a:t>
                      </a:r>
                      <a:endParaRPr lang="en-GB" sz="1400"/>
                    </a:p>
                  </a:txBody>
                  <a:tcPr/>
                </a:tc>
                <a:tc>
                  <a:txBody>
                    <a:bodyPr/>
                    <a:lstStyle/>
                    <a:p>
                      <a:pPr algn="ctr"/>
                      <a:r>
                        <a:rPr lang="en-GB" sz="1400" smtClean="0"/>
                        <a:t>0.336</a:t>
                      </a:r>
                      <a:endParaRPr lang="en-GB" sz="1400"/>
                    </a:p>
                  </a:txBody>
                  <a:tcPr/>
                </a:tc>
                <a:tc>
                  <a:txBody>
                    <a:bodyPr/>
                    <a:lstStyle/>
                    <a:p>
                      <a:pPr algn="ctr"/>
                      <a:r>
                        <a:rPr lang="en-GB" sz="1400" smtClean="0"/>
                        <a:t>7038 A</a:t>
                      </a:r>
                      <a:endParaRPr lang="en-GB" sz="1400"/>
                    </a:p>
                  </a:txBody>
                  <a:tcPr/>
                </a:tc>
              </a:tr>
            </a:tbl>
          </a:graphicData>
        </a:graphic>
      </p:graphicFrame>
      <p:sp>
        <p:nvSpPr>
          <p:cNvPr id="12" name="TextBox 11"/>
          <p:cNvSpPr txBox="1"/>
          <p:nvPr/>
        </p:nvSpPr>
        <p:spPr>
          <a:xfrm>
            <a:off x="611560" y="5805264"/>
            <a:ext cx="1584176" cy="276999"/>
          </a:xfrm>
          <a:prstGeom prst="rect">
            <a:avLst/>
          </a:prstGeom>
          <a:noFill/>
        </p:spPr>
        <p:txBody>
          <a:bodyPr wrap="square" rtlCol="0">
            <a:spAutoFit/>
          </a:bodyPr>
          <a:lstStyle/>
          <a:p>
            <a:r>
              <a:rPr lang="en-GB" sz="1200" smtClean="0"/>
              <a:t>*min = 10 kV</a:t>
            </a:r>
            <a:endParaRPr lang="en-GB" sz="12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Summary</a:t>
            </a:r>
            <a:endParaRPr lang="en-GB"/>
          </a:p>
        </p:txBody>
      </p:sp>
      <p:sp>
        <p:nvSpPr>
          <p:cNvPr id="3" name="Content Placeholder 2"/>
          <p:cNvSpPr>
            <a:spLocks noGrp="1"/>
          </p:cNvSpPr>
          <p:nvPr>
            <p:ph idx="1"/>
          </p:nvPr>
        </p:nvSpPr>
        <p:spPr/>
        <p:txBody>
          <a:bodyPr>
            <a:normAutofit/>
          </a:bodyPr>
          <a:lstStyle/>
          <a:p>
            <a:r>
              <a:rPr lang="en-GB" sz="2400" dirty="0" smtClean="0"/>
              <a:t>160 MeV </a:t>
            </a:r>
            <a:r>
              <a:rPr lang="en-GB" sz="2400" dirty="0" smtClean="0"/>
              <a:t>extraction (with current 1.4 </a:t>
            </a:r>
            <a:r>
              <a:rPr lang="en-GB" sz="2400" dirty="0" err="1" smtClean="0"/>
              <a:t>GeV</a:t>
            </a:r>
            <a:r>
              <a:rPr lang="en-GB" sz="2400" dirty="0" smtClean="0"/>
              <a:t> transfer line settings) </a:t>
            </a:r>
            <a:r>
              <a:rPr lang="en-GB" sz="2400" dirty="0" smtClean="0"/>
              <a:t>looks OK with:</a:t>
            </a:r>
          </a:p>
          <a:p>
            <a:pPr lvl="1"/>
            <a:r>
              <a:rPr lang="en-GB" sz="2000" dirty="0"/>
              <a:t>S</a:t>
            </a:r>
            <a:r>
              <a:rPr lang="en-GB" sz="2000" dirty="0" smtClean="0"/>
              <a:t>mall emittance beams (~2um)</a:t>
            </a:r>
          </a:p>
          <a:p>
            <a:pPr lvl="1"/>
            <a:r>
              <a:rPr lang="en-GB" sz="2000" dirty="0"/>
              <a:t>P</a:t>
            </a:r>
            <a:r>
              <a:rPr lang="en-GB" sz="2000" dirty="0" smtClean="0"/>
              <a:t>otential losses:</a:t>
            </a:r>
          </a:p>
          <a:p>
            <a:pPr lvl="2"/>
            <a:r>
              <a:rPr lang="en-GB" sz="1600" dirty="0" smtClean="0"/>
              <a:t>horizontal plane </a:t>
            </a:r>
            <a:r>
              <a:rPr lang="en-GB" sz="1600" dirty="0" smtClean="0"/>
              <a:t>at region of </a:t>
            </a:r>
            <a:r>
              <a:rPr lang="en-GB" sz="1600" dirty="0" smtClean="0"/>
              <a:t>BR.BHZ142 (PSB ring)</a:t>
            </a:r>
          </a:p>
          <a:p>
            <a:pPr lvl="2"/>
            <a:r>
              <a:rPr lang="en-GB" sz="1600" dirty="0" smtClean="0"/>
              <a:t>vertical plane at </a:t>
            </a:r>
            <a:r>
              <a:rPr lang="en-GB" sz="1600" dirty="0" smtClean="0"/>
              <a:t>BT.KFA10 </a:t>
            </a:r>
            <a:r>
              <a:rPr lang="en-GB" sz="1600" dirty="0" smtClean="0"/>
              <a:t>(BT line)</a:t>
            </a:r>
          </a:p>
          <a:p>
            <a:pPr lvl="1"/>
            <a:r>
              <a:rPr lang="en-GB" sz="2000" dirty="0"/>
              <a:t>S</a:t>
            </a:r>
            <a:r>
              <a:rPr lang="en-GB" sz="2000" dirty="0" smtClean="0"/>
              <a:t>lightly wrong angle/</a:t>
            </a:r>
            <a:r>
              <a:rPr lang="en-GB" sz="2000" dirty="0" err="1" smtClean="0"/>
              <a:t>pos</a:t>
            </a:r>
            <a:r>
              <a:rPr lang="en-GB" sz="2000" dirty="0" smtClean="0"/>
              <a:t> at SMH15 exit</a:t>
            </a:r>
          </a:p>
          <a:p>
            <a:r>
              <a:rPr lang="en-GB" sz="2400" dirty="0"/>
              <a:t>Magnet </a:t>
            </a:r>
            <a:r>
              <a:rPr lang="en-GB" sz="2400" dirty="0" smtClean="0"/>
              <a:t>strengths</a:t>
            </a:r>
          </a:p>
          <a:p>
            <a:pPr lvl="1"/>
            <a:r>
              <a:rPr lang="en-GB" sz="2000" dirty="0" smtClean="0"/>
              <a:t>OK </a:t>
            </a:r>
            <a:r>
              <a:rPr lang="en-GB" sz="2000" dirty="0"/>
              <a:t>for </a:t>
            </a:r>
            <a:r>
              <a:rPr lang="en-GB" sz="2000" dirty="0" smtClean="0"/>
              <a:t>BE.KFA14 and BE.SMH15</a:t>
            </a:r>
            <a:endParaRPr lang="en-GB" sz="2000" dirty="0" smtClean="0"/>
          </a:p>
          <a:p>
            <a:r>
              <a:rPr lang="en-GB" sz="2400" dirty="0" smtClean="0"/>
              <a:t>Bigger </a:t>
            </a:r>
            <a:r>
              <a:rPr lang="en-GB" sz="2400" dirty="0" err="1"/>
              <a:t>emittances</a:t>
            </a:r>
            <a:r>
              <a:rPr lang="en-GB" sz="2400" dirty="0"/>
              <a:t> </a:t>
            </a:r>
            <a:r>
              <a:rPr lang="en-GB" sz="2400" dirty="0" smtClean="0">
                <a:solidFill>
                  <a:srgbClr val="FF0000"/>
                </a:solidFill>
              </a:rPr>
              <a:t>NOT OK </a:t>
            </a:r>
            <a:r>
              <a:rPr lang="en-GB" sz="2400" dirty="0" smtClean="0"/>
              <a:t>aperture-wise </a:t>
            </a:r>
            <a:r>
              <a:rPr lang="en-GB" sz="2400" dirty="0" smtClean="0"/>
              <a:t>at extraction and in the </a:t>
            </a:r>
            <a:r>
              <a:rPr lang="en-GB" sz="2400" dirty="0" smtClean="0"/>
              <a:t>lines</a:t>
            </a:r>
          </a:p>
        </p:txBody>
      </p:sp>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8</a:t>
            </a:fld>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Possible further steps</a:t>
            </a:r>
            <a:endParaRPr lang="en-GB" dirty="0"/>
          </a:p>
        </p:txBody>
      </p:sp>
      <p:sp>
        <p:nvSpPr>
          <p:cNvPr id="3" name="Content Placeholder 2"/>
          <p:cNvSpPr>
            <a:spLocks noGrp="1"/>
          </p:cNvSpPr>
          <p:nvPr>
            <p:ph idx="1"/>
          </p:nvPr>
        </p:nvSpPr>
        <p:spPr/>
        <p:txBody>
          <a:bodyPr>
            <a:normAutofit/>
          </a:bodyPr>
          <a:lstStyle/>
          <a:p>
            <a:r>
              <a:rPr lang="en-GB" sz="2400" dirty="0" smtClean="0"/>
              <a:t>Optimised BT line optics might be able to reduce losses at BT.KFA10</a:t>
            </a:r>
          </a:p>
          <a:p>
            <a:r>
              <a:rPr lang="en-GB" sz="2400" dirty="0" smtClean="0"/>
              <a:t>Slow extraction bump ON (at reduced value) at injection might improve losses in the ring (bump closure might interfere with measurement of chicane and painting bump closure during Linac4 injection commissioning) </a:t>
            </a:r>
          </a:p>
          <a:p>
            <a:endParaRPr lang="en-GB" sz="2400" dirty="0" smtClean="0"/>
          </a:p>
          <a:p>
            <a:r>
              <a:rPr lang="en-GB" sz="2400" dirty="0" smtClean="0"/>
              <a:t>An MD could be organised next year to check the feasibility of the scheme and measure the extraction bump closure</a:t>
            </a:r>
            <a:endParaRPr lang="en-GB" sz="2400" dirty="0"/>
          </a:p>
        </p:txBody>
      </p:sp>
      <p:sp>
        <p:nvSpPr>
          <p:cNvPr id="4" name="Date Placeholder 3"/>
          <p:cNvSpPr>
            <a:spLocks noGrp="1"/>
          </p:cNvSpPr>
          <p:nvPr>
            <p:ph type="dt" sz="half" idx="10"/>
          </p:nvPr>
        </p:nvSpPr>
        <p:spPr/>
        <p:txBody>
          <a:bodyPr/>
          <a:lstStyle/>
          <a:p>
            <a:r>
              <a:rPr lang="en-GB" smtClean="0"/>
              <a:t>27/10/2011</a:t>
            </a:r>
            <a:endParaRPr lang="en-GB"/>
          </a:p>
        </p:txBody>
      </p:sp>
      <p:sp>
        <p:nvSpPr>
          <p:cNvPr id="5" name="Footer Placeholder 4"/>
          <p:cNvSpPr>
            <a:spLocks noGrp="1"/>
          </p:cNvSpPr>
          <p:nvPr>
            <p:ph type="ftr" sz="quarter" idx="11"/>
          </p:nvPr>
        </p:nvSpPr>
        <p:spPr/>
        <p:txBody>
          <a:bodyPr/>
          <a:lstStyle/>
          <a:p>
            <a:r>
              <a:rPr lang="en-GB" smtClean="0"/>
              <a:t>W. Bartmann, PSB extraction @160 MeV</a:t>
            </a:r>
            <a:endParaRPr lang="en-GB"/>
          </a:p>
        </p:txBody>
      </p:sp>
      <p:sp>
        <p:nvSpPr>
          <p:cNvPr id="6" name="Slide Number Placeholder 5"/>
          <p:cNvSpPr>
            <a:spLocks noGrp="1"/>
          </p:cNvSpPr>
          <p:nvPr>
            <p:ph type="sldNum" sz="quarter" idx="12"/>
          </p:nvPr>
        </p:nvSpPr>
        <p:spPr/>
        <p:txBody>
          <a:bodyPr/>
          <a:lstStyle/>
          <a:p>
            <a:fld id="{E3CD6865-2225-4F8D-A1CD-AB90CB8780B8}" type="slidenum">
              <a:rPr lang="en-GB" smtClean="0"/>
              <a:pPr/>
              <a:t>9</a:t>
            </a:fld>
            <a:endParaRPr lang="en-GB"/>
          </a:p>
        </p:txBody>
      </p:sp>
    </p:spTree>
    <p:extLst>
      <p:ext uri="{BB962C8B-B14F-4D97-AF65-F5344CB8AC3E}">
        <p14:creationId xmlns:p14="http://schemas.microsoft.com/office/powerpoint/2010/main" val="11176602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6567</TotalTime>
  <Words>621</Words>
  <Application>Microsoft Macintosh PowerPoint</Application>
  <PresentationFormat>On-screen Show (4:3)</PresentationFormat>
  <Paragraphs>125</Paragraphs>
  <Slides>9</Slides>
  <Notes>3</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PSB extraction @160 MeV, 2 um, HOR</vt:lpstr>
      <vt:lpstr>PSB extraction @160 MeV, 2 um, HOR</vt:lpstr>
      <vt:lpstr>PSB extraction @160 MeV, 2 um, VERT</vt:lpstr>
      <vt:lpstr>PSB extraction @160 MeV, 2 um, HOR</vt:lpstr>
      <vt:lpstr>PSB extraction @160 MeV, 12 um</vt:lpstr>
      <vt:lpstr>PSB extraction @160 MeV, 12 um</vt:lpstr>
      <vt:lpstr>Magnet strenghts</vt:lpstr>
      <vt:lpstr>Summary</vt:lpstr>
      <vt:lpstr>Possible further steps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PSB extraction @160 MeV, 12 um</dc:title>
  <dc:creator>wbartman</dc:creator>
  <cp:lastModifiedBy>Bettina Mikulec</cp:lastModifiedBy>
  <cp:revision>23</cp:revision>
  <dcterms:created xsi:type="dcterms:W3CDTF">2011-10-27T10:13:29Z</dcterms:created>
  <dcterms:modified xsi:type="dcterms:W3CDTF">2011-11-02T17:03:43Z</dcterms:modified>
</cp:coreProperties>
</file>