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3"/>
  </p:notesMasterIdLst>
  <p:handoutMasterIdLst>
    <p:handoutMasterId r:id="rId24"/>
  </p:handoutMasterIdLst>
  <p:sldIdLst>
    <p:sldId id="256" r:id="rId2"/>
    <p:sldId id="1759" r:id="rId3"/>
    <p:sldId id="2081" r:id="rId4"/>
    <p:sldId id="2082" r:id="rId5"/>
    <p:sldId id="2083" r:id="rId6"/>
    <p:sldId id="2084" r:id="rId7"/>
    <p:sldId id="1936" r:id="rId8"/>
    <p:sldId id="2041" r:id="rId9"/>
    <p:sldId id="2065" r:id="rId10"/>
    <p:sldId id="2071" r:id="rId11"/>
    <p:sldId id="2072" r:id="rId12"/>
    <p:sldId id="2074" r:id="rId13"/>
    <p:sldId id="2075" r:id="rId14"/>
    <p:sldId id="2078" r:id="rId15"/>
    <p:sldId id="2079" r:id="rId16"/>
    <p:sldId id="2085" r:id="rId17"/>
    <p:sldId id="2086" r:id="rId18"/>
    <p:sldId id="2087" r:id="rId19"/>
    <p:sldId id="2089" r:id="rId20"/>
    <p:sldId id="2088" r:id="rId21"/>
    <p:sldId id="1934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1759"/>
            <p14:sldId id="2081"/>
            <p14:sldId id="2082"/>
            <p14:sldId id="2083"/>
            <p14:sldId id="2084"/>
            <p14:sldId id="1936"/>
            <p14:sldId id="2041"/>
            <p14:sldId id="2065"/>
            <p14:sldId id="2071"/>
            <p14:sldId id="2072"/>
            <p14:sldId id="2074"/>
            <p14:sldId id="2075"/>
            <p14:sldId id="2078"/>
            <p14:sldId id="2079"/>
            <p14:sldId id="2085"/>
            <p14:sldId id="2086"/>
            <p14:sldId id="2087"/>
            <p14:sldId id="2089"/>
            <p14:sldId id="2088"/>
            <p14:sldId id="1934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1A026"/>
    <a:srgbClr val="AF007C"/>
    <a:srgbClr val="132577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6670" autoAdjust="0"/>
  </p:normalViewPr>
  <p:slideViewPr>
    <p:cSldViewPr showGuides="1">
      <p:cViewPr varScale="1">
        <p:scale>
          <a:sx n="99" d="100"/>
          <a:sy n="99" d="100"/>
        </p:scale>
        <p:origin x="84" y="19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11/7/2025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07/11/2025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66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D8C5F-A162-702F-E10E-4FE79D241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BF6BC-F68E-F4C2-F33D-D2E1661F01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564B49-7F75-10ED-E1E5-F57021258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3D5FD-3A48-1E5D-6FF3-4D611E3674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251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C5B6F-BE03-BC58-03C0-1743F9A19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271C98-6E9A-60A4-3148-175BAF60AD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CE0FA-242A-0817-9967-288344448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937E4-9E67-EB8C-D348-B724BF8491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090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22DBA-2811-5768-C9F5-E0CBE67C1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A52666-7509-8B2B-EDE6-6665D2E84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F6B1D-DC6F-7983-8B2F-80DD73CEA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B02FC-830D-ECB3-36BC-FB79EE65BE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8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0.71nm@116GeV" TargetMode="External"/><Relationship Id="rId2" Type="http://schemas.openxmlformats.org/officeDocument/2006/relationships/hyperlink" Target="mailto:1.75nm@182.5Ge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1988344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Considerations for a </a:t>
            </a:r>
            <a:br>
              <a:rPr lang="en-US" sz="2800" dirty="0">
                <a:solidFill>
                  <a:schemeClr val="bg2"/>
                </a:solidFill>
              </a:rPr>
            </a:br>
            <a:r>
              <a:rPr lang="en-US" sz="2800" dirty="0">
                <a:solidFill>
                  <a:schemeClr val="bg2"/>
                </a:solidFill>
              </a:rPr>
              <a:t>Lepton Factory in the LHC tunnel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95400" y="4652640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Fermilab/CERN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3673778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November 11</a:t>
            </a:r>
            <a:r>
              <a:rPr lang="en-CA" sz="2400" baseline="30000" dirty="0">
                <a:solidFill>
                  <a:schemeClr val="bg2"/>
                </a:solidFill>
              </a:rPr>
              <a:t>th</a:t>
            </a:r>
            <a:r>
              <a:rPr lang="en-CA" sz="2400" dirty="0">
                <a:solidFill>
                  <a:schemeClr val="bg2"/>
                </a:solidFill>
              </a:rPr>
              <a:t>, 2025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77D60-07CC-0CA3-5E59-1B07BC671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A555D1-55F2-7607-2650-CDFC6BA7B7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E052D2-B726-D2D6-32FF-7E9161A1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emittance lattice for smaller ring:  FCC=&gt;LEP3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A943AC-AB2C-645E-A05C-D17095199C97}"/>
              </a:ext>
            </a:extLst>
          </p:cNvPr>
          <p:cNvSpPr txBox="1"/>
          <p:nvPr/>
        </p:nvSpPr>
        <p:spPr>
          <a:xfrm>
            <a:off x="124272" y="1412776"/>
            <a:ext cx="1144433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cells/magnet density uncomfortable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Quads/Sexts/Drifts are a significant fraction of the cell length, </a:t>
            </a:r>
          </a:p>
          <a:p>
            <a:r>
              <a:rPr lang="en-US" sz="2000" dirty="0"/>
              <a:t>     further degrading its characteristics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Solutions based on concepts developed for Light Sources might</a:t>
            </a:r>
          </a:p>
          <a:p>
            <a:r>
              <a:rPr lang="en-US" sz="2000" dirty="0"/>
              <a:t>     help to improve performances and reduce criticalities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EBS (small ring &amp; small emittance) has effectively addressed these issues,</a:t>
            </a:r>
          </a:p>
          <a:p>
            <a:r>
              <a:rPr lang="en-US" sz="2000" dirty="0"/>
              <a:t>     similar solutions can be studied for LEP3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3663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95677-D58C-8215-032B-7D7A1713D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189279-EF1F-C11F-9DDE-65BA5E4C9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74" y="810102"/>
            <a:ext cx="6111579" cy="49391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C1382F-D37A-BCD3-C80F-BA1BFE77B8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6D9138-D46C-DBF3-FBA3-64F434D0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620" y="91001"/>
            <a:ext cx="10804760" cy="549468"/>
          </a:xfrm>
        </p:spPr>
        <p:txBody>
          <a:bodyPr/>
          <a:lstStyle/>
          <a:p>
            <a:r>
              <a:rPr lang="en-US" dirty="0"/>
              <a:t>EBS Achromat cell adapted for LEP3                          Z/W/ZH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F6DA97-9401-75FC-B874-53F12861F49D}"/>
              </a:ext>
            </a:extLst>
          </p:cNvPr>
          <p:cNvSpPr txBox="1"/>
          <p:nvPr/>
        </p:nvSpPr>
        <p:spPr>
          <a:xfrm>
            <a:off x="6875042" y="1459645"/>
            <a:ext cx="49717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Sextupoles</a:t>
            </a:r>
            <a:r>
              <a:rPr lang="en-US" dirty="0"/>
              <a:t> are grouped in </a:t>
            </a:r>
          </a:p>
          <a:p>
            <a:r>
              <a:rPr lang="en-US" dirty="0"/>
              <a:t>an high beta/dispersion region</a:t>
            </a:r>
          </a:p>
          <a:p>
            <a:endParaRPr lang="en-US" dirty="0"/>
          </a:p>
          <a:p>
            <a:r>
              <a:rPr lang="en-US" dirty="0"/>
              <a:t>Phase advance between the </a:t>
            </a:r>
            <a:r>
              <a:rPr lang="en-US" dirty="0" err="1"/>
              <a:t>sextupoles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  </a:t>
            </a:r>
            <a:r>
              <a:rPr lang="en-US" dirty="0" err="1"/>
              <a:t>dmux</a:t>
            </a:r>
            <a:r>
              <a:rPr lang="en-US" dirty="0"/>
              <a:t> ~ 3pi</a:t>
            </a:r>
          </a:p>
          <a:p>
            <a:r>
              <a:rPr lang="en-US" dirty="0"/>
              <a:t>  </a:t>
            </a:r>
            <a:r>
              <a:rPr lang="en-US" dirty="0" err="1"/>
              <a:t>dmuy</a:t>
            </a:r>
            <a:r>
              <a:rPr lang="en-US" dirty="0"/>
              <a:t> ~   pi</a:t>
            </a:r>
          </a:p>
          <a:p>
            <a:endParaRPr lang="en-US" dirty="0"/>
          </a:p>
          <a:p>
            <a:r>
              <a:rPr lang="en-US" dirty="0"/>
              <a:t>Given the phase relations all the </a:t>
            </a:r>
            <a:r>
              <a:rPr lang="en-US" dirty="0" err="1"/>
              <a:t>detunings</a:t>
            </a:r>
            <a:r>
              <a:rPr lang="en-US" dirty="0"/>
              <a:t> are intrinsically small, effective </a:t>
            </a:r>
            <a:r>
              <a:rPr lang="en-US" dirty="0" err="1"/>
              <a:t>dmux</a:t>
            </a:r>
            <a:r>
              <a:rPr lang="en-US" dirty="0"/>
              <a:t> and </a:t>
            </a:r>
            <a:r>
              <a:rPr lang="en-US" dirty="0" err="1"/>
              <a:t>dmuy</a:t>
            </a:r>
            <a:r>
              <a:rPr lang="en-US" dirty="0"/>
              <a:t> are slightly </a:t>
            </a:r>
            <a:r>
              <a:rPr lang="en-US" dirty="0" err="1"/>
              <a:t>adjiusted</a:t>
            </a:r>
            <a:r>
              <a:rPr lang="en-US" dirty="0"/>
              <a:t> (few %) to compensate for the interleaved </a:t>
            </a:r>
            <a:r>
              <a:rPr lang="en-US" dirty="0" err="1"/>
              <a:t>sextupoles</a:t>
            </a:r>
            <a:r>
              <a:rPr lang="en-US" dirty="0"/>
              <a:t> </a:t>
            </a:r>
            <a:r>
              <a:rPr lang="en-US" dirty="0" err="1"/>
              <a:t>sheme</a:t>
            </a:r>
            <a:r>
              <a:rPr lang="en-US" dirty="0"/>
              <a:t>.</a:t>
            </a:r>
          </a:p>
          <a:p>
            <a:r>
              <a:rPr lang="en-US" dirty="0"/>
              <a:t>Betas and dispersion at </a:t>
            </a:r>
            <a:r>
              <a:rPr lang="en-US" dirty="0" err="1"/>
              <a:t>sextupoles</a:t>
            </a:r>
            <a:r>
              <a:rPr lang="en-US" dirty="0"/>
              <a:t> and dispersion are optimized for best performance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F2D5FB-E57B-8AC2-F087-14963509060C}"/>
              </a:ext>
            </a:extLst>
          </p:cNvPr>
          <p:cNvSpPr txBox="1"/>
          <p:nvPr/>
        </p:nvSpPr>
        <p:spPr>
          <a:xfrm>
            <a:off x="2110602" y="13404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 SD2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802619-21E6-34AF-4FF2-DA451DBD2EA4}"/>
              </a:ext>
            </a:extLst>
          </p:cNvPr>
          <p:cNvSpPr txBox="1"/>
          <p:nvPr/>
        </p:nvSpPr>
        <p:spPr>
          <a:xfrm>
            <a:off x="3487566" y="1355441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SF1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5B65E4E-108B-BF60-23C1-D167112F4C0E}"/>
              </a:ext>
            </a:extLst>
          </p:cNvPr>
          <p:cNvCxnSpPr>
            <a:cxnSpLocks/>
          </p:cNvCxnSpPr>
          <p:nvPr/>
        </p:nvCxnSpPr>
        <p:spPr>
          <a:xfrm flipH="1" flipV="1">
            <a:off x="1847528" y="1140741"/>
            <a:ext cx="1849750" cy="23222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7407EA-EC67-1532-D4A9-F3398F855B22}"/>
              </a:ext>
            </a:extLst>
          </p:cNvPr>
          <p:cNvCxnSpPr>
            <a:cxnSpLocks/>
          </p:cNvCxnSpPr>
          <p:nvPr/>
        </p:nvCxnSpPr>
        <p:spPr>
          <a:xfrm flipH="1" flipV="1">
            <a:off x="1764265" y="1140741"/>
            <a:ext cx="637524" cy="268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20D4F93-521E-9E9C-B0C9-28915327DA1E}"/>
              </a:ext>
            </a:extLst>
          </p:cNvPr>
          <p:cNvCxnSpPr>
            <a:cxnSpLocks/>
          </p:cNvCxnSpPr>
          <p:nvPr/>
        </p:nvCxnSpPr>
        <p:spPr>
          <a:xfrm flipV="1">
            <a:off x="3030548" y="1108699"/>
            <a:ext cx="1769308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5CA2EDC-894B-EABB-3406-D4EBEB5CF08D}"/>
              </a:ext>
            </a:extLst>
          </p:cNvPr>
          <p:cNvCxnSpPr>
            <a:cxnSpLocks/>
          </p:cNvCxnSpPr>
          <p:nvPr/>
        </p:nvCxnSpPr>
        <p:spPr>
          <a:xfrm flipH="1" flipV="1">
            <a:off x="2002069" y="1108699"/>
            <a:ext cx="969360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61E0F5-0C57-4EBA-0124-66F354CF625D}"/>
              </a:ext>
            </a:extLst>
          </p:cNvPr>
          <p:cNvCxnSpPr>
            <a:cxnSpLocks/>
          </p:cNvCxnSpPr>
          <p:nvPr/>
        </p:nvCxnSpPr>
        <p:spPr>
          <a:xfrm flipV="1">
            <a:off x="2401789" y="1268760"/>
            <a:ext cx="2542083" cy="138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A1D4D68-358C-4861-C4F2-F84AA50D73CD}"/>
              </a:ext>
            </a:extLst>
          </p:cNvPr>
          <p:cNvCxnSpPr>
            <a:cxnSpLocks/>
          </p:cNvCxnSpPr>
          <p:nvPr/>
        </p:nvCxnSpPr>
        <p:spPr>
          <a:xfrm flipV="1">
            <a:off x="3709326" y="1140741"/>
            <a:ext cx="1234546" cy="266276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719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5B512-FC1E-1A13-BFE5-36B3173E9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ADA8D2-D5CB-7B07-AE69-5369CC6140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7E5B78-C5D7-0106-5D61-1D7DE9AD6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Chromatic and DA properties  LEP3 HFD                             ZH mode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8C771-32F1-30C7-7790-B394DAAA429B}"/>
              </a:ext>
            </a:extLst>
          </p:cNvPr>
          <p:cNvSpPr txBox="1"/>
          <p:nvPr/>
        </p:nvSpPr>
        <p:spPr>
          <a:xfrm>
            <a:off x="8974140" y="1645820"/>
            <a:ext cx="29973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order </a:t>
            </a:r>
            <a:r>
              <a:rPr lang="en-US" dirty="0" err="1"/>
              <a:t>chromaticities</a:t>
            </a:r>
            <a:endParaRPr lang="en-US" dirty="0"/>
          </a:p>
          <a:p>
            <a:r>
              <a:rPr lang="en-US" dirty="0"/>
              <a:t>are small, MA&gt;+/-3%</a:t>
            </a:r>
          </a:p>
          <a:p>
            <a:endParaRPr lang="en-US" dirty="0"/>
          </a:p>
          <a:p>
            <a:r>
              <a:rPr lang="en-US" dirty="0"/>
              <a:t>No visible high order x detuning</a:t>
            </a:r>
          </a:p>
          <a:p>
            <a:r>
              <a:rPr lang="en-US" dirty="0"/>
              <a:t>Energy dependent detuning is very small as well (not shown)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9F4B5F-8B5C-CAB2-39E0-88EE47CB2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95" y="1361636"/>
            <a:ext cx="2796355" cy="518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621DA4-A4F7-1FCC-3533-E4F215CB9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709" y="1343255"/>
            <a:ext cx="2976595" cy="51814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5883B5-793F-0BA2-6A47-F845988D3E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8017" y="1303144"/>
            <a:ext cx="2997358" cy="51814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C19C89-E6D0-1EC9-11DE-610C62ADEE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1470" y="4058018"/>
            <a:ext cx="3187096" cy="23083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49BBC6-B973-9183-CB5F-5B09A8AF0620}"/>
              </a:ext>
            </a:extLst>
          </p:cNvPr>
          <p:cNvSpPr txBox="1"/>
          <p:nvPr/>
        </p:nvSpPr>
        <p:spPr>
          <a:xfrm>
            <a:off x="1487488" y="3541416"/>
            <a:ext cx="6696744" cy="646331"/>
          </a:xfrm>
          <a:prstGeom prst="rect">
            <a:avLst/>
          </a:prstGeom>
          <a:solidFill>
            <a:srgbClr val="FFFFCC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(Repeat) All the studies are based on 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cell designs with vanishing RDTs up to the second order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54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A991B-9806-3DD5-CCA4-E78BAAF2E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182061D-892A-4F37-40D6-DC0B6D3ED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74" y="810102"/>
            <a:ext cx="6111579" cy="49391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07B285-AF99-A088-09E6-71CCF09044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09F4DE-79CE-9385-8CE3-A84D1EE6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91001"/>
            <a:ext cx="11307036" cy="549468"/>
          </a:xfrm>
        </p:spPr>
        <p:txBody>
          <a:bodyPr/>
          <a:lstStyle/>
          <a:p>
            <a:r>
              <a:rPr lang="en-US" dirty="0"/>
              <a:t>HFD: EBS Achromat cell adapted for LEP3                                 Z/W/ZH modes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0303A5-2E01-958E-8F80-EB0BC31A92C4}"/>
              </a:ext>
            </a:extLst>
          </p:cNvPr>
          <p:cNvSpPr txBox="1"/>
          <p:nvPr/>
        </p:nvSpPr>
        <p:spPr>
          <a:xfrm>
            <a:off x="6956914" y="1525090"/>
            <a:ext cx="49717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Lattice layout:</a:t>
            </a:r>
          </a:p>
          <a:p>
            <a:endParaRPr lang="en-US" dirty="0"/>
          </a:p>
          <a:p>
            <a:r>
              <a:rPr lang="en-US" dirty="0"/>
              <a:t>88 Cells              ~240mt long</a:t>
            </a:r>
          </a:p>
          <a:p>
            <a:r>
              <a:rPr lang="en-US" dirty="0"/>
              <a:t>Each cell consists of:</a:t>
            </a:r>
          </a:p>
          <a:p>
            <a:r>
              <a:rPr lang="en-US" dirty="0"/>
              <a:t> - 18 dipoles       ~12mt long</a:t>
            </a:r>
          </a:p>
          <a:p>
            <a:r>
              <a:rPr lang="en-US" dirty="0"/>
              <a:t> - 25 quadrupoles with gradients ~ 22T/m</a:t>
            </a:r>
          </a:p>
          <a:p>
            <a:r>
              <a:rPr lang="en-US" dirty="0"/>
              <a:t> - 6 </a:t>
            </a:r>
            <a:r>
              <a:rPr lang="en-US" dirty="0" err="1"/>
              <a:t>sextupoles</a:t>
            </a:r>
            <a:r>
              <a:rPr lang="en-US" dirty="0"/>
              <a:t> with gradients ~ 900T/m2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@45.6GeV</a:t>
            </a:r>
          </a:p>
          <a:p>
            <a:r>
              <a:rPr lang="en-US" dirty="0"/>
              <a:t>     Ex = 0.25nm</a:t>
            </a:r>
          </a:p>
          <a:p>
            <a:r>
              <a:rPr lang="en-US" dirty="0"/>
              <a:t>     U0 = 0.13GeV/turn</a:t>
            </a:r>
          </a:p>
          <a:p>
            <a:endParaRPr lang="en-US" dirty="0"/>
          </a:p>
          <a:p>
            <a:r>
              <a:rPr lang="en-US" dirty="0"/>
              <a:t>@ 115 GeV:</a:t>
            </a:r>
          </a:p>
          <a:p>
            <a:r>
              <a:rPr lang="en-US" dirty="0"/>
              <a:t>     Ex = 1.6nm</a:t>
            </a:r>
          </a:p>
          <a:p>
            <a:r>
              <a:rPr lang="en-US" dirty="0"/>
              <a:t>     U0 = 5.2GeV/turn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ECB7CC-F5CD-DF86-6031-8BD73C7903BF}"/>
              </a:ext>
            </a:extLst>
          </p:cNvPr>
          <p:cNvSpPr txBox="1"/>
          <p:nvPr/>
        </p:nvSpPr>
        <p:spPr>
          <a:xfrm>
            <a:off x="2110602" y="13404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 SD2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8B68C-5B95-1F85-8B2D-DD90D355DDB5}"/>
              </a:ext>
            </a:extLst>
          </p:cNvPr>
          <p:cNvSpPr txBox="1"/>
          <p:nvPr/>
        </p:nvSpPr>
        <p:spPr>
          <a:xfrm>
            <a:off x="3487566" y="1355441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SF1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754B44-3225-265D-7281-93C75C673D6C}"/>
              </a:ext>
            </a:extLst>
          </p:cNvPr>
          <p:cNvCxnSpPr>
            <a:cxnSpLocks/>
          </p:cNvCxnSpPr>
          <p:nvPr/>
        </p:nvCxnSpPr>
        <p:spPr>
          <a:xfrm flipH="1" flipV="1">
            <a:off x="1847528" y="1140741"/>
            <a:ext cx="1849750" cy="23222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8CC8A9-0923-EE58-3EDE-B07043CFD83C}"/>
              </a:ext>
            </a:extLst>
          </p:cNvPr>
          <p:cNvCxnSpPr>
            <a:cxnSpLocks/>
          </p:cNvCxnSpPr>
          <p:nvPr/>
        </p:nvCxnSpPr>
        <p:spPr>
          <a:xfrm flipH="1" flipV="1">
            <a:off x="1764265" y="1140741"/>
            <a:ext cx="637524" cy="268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442E31F-95BA-9D43-15B8-F81DF7CE8F31}"/>
              </a:ext>
            </a:extLst>
          </p:cNvPr>
          <p:cNvCxnSpPr>
            <a:cxnSpLocks/>
          </p:cNvCxnSpPr>
          <p:nvPr/>
        </p:nvCxnSpPr>
        <p:spPr>
          <a:xfrm flipV="1">
            <a:off x="3030548" y="1108699"/>
            <a:ext cx="1769308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5CBECBB-8A2E-879F-2222-7EE8E273E999}"/>
              </a:ext>
            </a:extLst>
          </p:cNvPr>
          <p:cNvCxnSpPr>
            <a:cxnSpLocks/>
          </p:cNvCxnSpPr>
          <p:nvPr/>
        </p:nvCxnSpPr>
        <p:spPr>
          <a:xfrm flipH="1" flipV="1">
            <a:off x="2002069" y="1108699"/>
            <a:ext cx="969360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75648CC-6073-5CBC-47ED-AC2E86F64222}"/>
              </a:ext>
            </a:extLst>
          </p:cNvPr>
          <p:cNvCxnSpPr>
            <a:cxnSpLocks/>
          </p:cNvCxnSpPr>
          <p:nvPr/>
        </p:nvCxnSpPr>
        <p:spPr>
          <a:xfrm flipV="1">
            <a:off x="2401789" y="1174795"/>
            <a:ext cx="2611949" cy="232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1A71837-3A41-0386-FAE6-FE3F9BAD567B}"/>
              </a:ext>
            </a:extLst>
          </p:cNvPr>
          <p:cNvCxnSpPr>
            <a:cxnSpLocks/>
          </p:cNvCxnSpPr>
          <p:nvPr/>
        </p:nvCxnSpPr>
        <p:spPr>
          <a:xfrm flipV="1">
            <a:off x="3709326" y="1174795"/>
            <a:ext cx="1237701" cy="23222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63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CCFA5-101B-6634-DED4-CBE4D1866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46C8C1-3EA8-030C-8E42-F0CD478C8E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593A99-3D2B-54B9-83C1-27EF1E3D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HFD gains </a:t>
            </a:r>
            <a:r>
              <a:rPr lang="en-US" dirty="0" err="1"/>
              <a:t>wrt</a:t>
            </a:r>
            <a:r>
              <a:rPr lang="en-US" dirty="0"/>
              <a:t> LCC-FODO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6198EF-6F2A-7C2F-E300-093D702A12F9}"/>
              </a:ext>
            </a:extLst>
          </p:cNvPr>
          <p:cNvSpPr txBox="1"/>
          <p:nvPr/>
        </p:nvSpPr>
        <p:spPr>
          <a:xfrm>
            <a:off x="124272" y="1412776"/>
            <a:ext cx="114443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About 70% total number of dipoles and quadrupoles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Sextupoles</a:t>
            </a:r>
            <a:r>
              <a:rPr lang="en-US" sz="2000" dirty="0"/>
              <a:t> are about 4 times weaker (2 times large dispersion and 2 times larger betas </a:t>
            </a:r>
            <a:r>
              <a:rPr lang="en-US" sz="2000" dirty="0" err="1"/>
              <a:t>wrt</a:t>
            </a:r>
            <a:r>
              <a:rPr lang="en-US" sz="2000" dirty="0"/>
              <a:t> FODO) =&gt;</a:t>
            </a:r>
          </a:p>
          <a:p>
            <a:r>
              <a:rPr lang="en-US" sz="2000" dirty="0"/>
              <a:t>     Only about 528 </a:t>
            </a:r>
            <a:r>
              <a:rPr lang="en-US" sz="2000" dirty="0" err="1"/>
              <a:t>sextupoles</a:t>
            </a:r>
            <a:r>
              <a:rPr lang="en-US" sz="2000" dirty="0"/>
              <a:t> are needed with about a                     </a:t>
            </a:r>
            <a:r>
              <a:rPr lang="en-US" sz="2000" b="1" dirty="0">
                <a:solidFill>
                  <a:srgbClr val="002060"/>
                </a:solidFill>
              </a:rPr>
              <a:t>factor 4 less integrated K2L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vertical phase advance is about 1/3 of the horizontal, this makes the QDs much weaker and correspondingly weakens the QFs as well. </a:t>
            </a:r>
          </a:p>
          <a:p>
            <a:r>
              <a:rPr lang="en-US" sz="2000" dirty="0"/>
              <a:t>     Therefore the quads are shorter with more separated beta functions resulting in about a    </a:t>
            </a:r>
          </a:p>
          <a:p>
            <a:r>
              <a:rPr lang="en-US" sz="2000" dirty="0"/>
              <a:t>								     </a:t>
            </a:r>
            <a:r>
              <a:rPr lang="en-US" sz="2000" b="1" dirty="0">
                <a:solidFill>
                  <a:srgbClr val="002060"/>
                </a:solidFill>
              </a:rPr>
              <a:t>factor 2 less integrated KL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Given the shorter </a:t>
            </a:r>
            <a:r>
              <a:rPr lang="en-US" sz="2000" dirty="0" err="1"/>
              <a:t>sextupoles</a:t>
            </a:r>
            <a:r>
              <a:rPr lang="en-US" sz="2000" dirty="0"/>
              <a:t> and quadrupoles the dipole filling ratio is larger resulting in about a</a:t>
            </a:r>
          </a:p>
          <a:p>
            <a:r>
              <a:rPr lang="en-US" sz="2000" dirty="0"/>
              <a:t>						 		     </a:t>
            </a:r>
            <a:r>
              <a:rPr lang="en-US" sz="2000" b="1" dirty="0">
                <a:solidFill>
                  <a:srgbClr val="002060"/>
                </a:solidFill>
              </a:rPr>
              <a:t>15% less SR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1266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1459C-C0C6-4BE6-5684-488A6013B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F200D8-BE40-A904-54B5-47A96158ED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89A57B-F653-4C93-53D9-04506115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419589"/>
          </a:xfrm>
        </p:spPr>
        <p:txBody>
          <a:bodyPr/>
          <a:lstStyle/>
          <a:p>
            <a:r>
              <a:rPr lang="en-US" dirty="0"/>
              <a:t>LEP3 ARC vacuum chamber diameter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70098-1362-A8FB-73F6-BF1503E488DE}"/>
              </a:ext>
            </a:extLst>
          </p:cNvPr>
          <p:cNvSpPr txBox="1"/>
          <p:nvPr/>
        </p:nvSpPr>
        <p:spPr>
          <a:xfrm>
            <a:off x="189122" y="610136"/>
            <a:ext cx="114443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Chamber diameter is crucial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Daphne has about 90mm:     0.5GeV    2.0amps colliding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EBS has about       20mm      6.0GeV    0.2amps circulating  (10mAmps single bunch)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MAX4 has about    20mm      3.0GeV    0.5Amps circulating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LEP3 will operate in the 45/120GeV range with ~0.01-0.3Amps colliding beams,</a:t>
            </a:r>
          </a:p>
          <a:p>
            <a:r>
              <a:rPr lang="en-US" sz="2000" dirty="0"/>
              <a:t>     most likely up to 30% of the FCC current</a:t>
            </a:r>
          </a:p>
          <a:p>
            <a:r>
              <a:rPr lang="en-US" sz="2000" dirty="0"/>
              <a:t>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Impedance is a strong parameter that limits the minimum chamber </a:t>
            </a:r>
            <a:r>
              <a:rPr lang="en-US" sz="2000" dirty="0" err="1"/>
              <a:t>dia</a:t>
            </a:r>
            <a:r>
              <a:rPr lang="en-US" sz="2000" dirty="0"/>
              <a:t>, </a:t>
            </a:r>
          </a:p>
          <a:p>
            <a:r>
              <a:rPr lang="en-US" sz="2000" dirty="0"/>
              <a:t>     for the transverse part we should consider that (ARC only part):</a:t>
            </a:r>
          </a:p>
          <a:p>
            <a:r>
              <a:rPr lang="en-US" sz="2000" dirty="0"/>
              <a:t>            - impedance effect decreases linearly with circumference =&gt; factor 4 </a:t>
            </a:r>
            <a:r>
              <a:rPr lang="en-US" sz="2000" dirty="0" err="1"/>
              <a:t>wrt</a:t>
            </a:r>
            <a:r>
              <a:rPr lang="en-US" sz="2000" dirty="0"/>
              <a:t> </a:t>
            </a:r>
            <a:r>
              <a:rPr lang="en-US" sz="2000" dirty="0" err="1"/>
              <a:t>FCCee</a:t>
            </a:r>
            <a:endParaRPr lang="en-US" sz="2000" dirty="0"/>
          </a:p>
          <a:p>
            <a:r>
              <a:rPr lang="en-US" sz="2000" dirty="0"/>
              <a:t>            - impedance effect decreases linearly with betas               =&gt; factor 2 </a:t>
            </a:r>
            <a:r>
              <a:rPr lang="en-US" sz="2000" dirty="0" err="1"/>
              <a:t>wrt</a:t>
            </a:r>
            <a:r>
              <a:rPr lang="en-US" sz="2000" dirty="0"/>
              <a:t> </a:t>
            </a:r>
            <a:r>
              <a:rPr lang="en-US" sz="2000" dirty="0" err="1"/>
              <a:t>FCCee</a:t>
            </a:r>
            <a:endParaRPr lang="en-US" sz="2000" dirty="0"/>
          </a:p>
          <a:p>
            <a:r>
              <a:rPr lang="en-US" sz="2000" dirty="0"/>
              <a:t>            - impedance effect decreases with current </a:t>
            </a:r>
          </a:p>
          <a:p>
            <a:r>
              <a:rPr lang="en-US" sz="2000" dirty="0"/>
              <a:t>            - impedance is affected by </a:t>
            </a:r>
            <a:r>
              <a:rPr lang="en-US" sz="2000" dirty="0" err="1"/>
              <a:t>bunchlength</a:t>
            </a:r>
            <a:endParaRPr lang="en-US" sz="2000" dirty="0"/>
          </a:p>
          <a:p>
            <a:r>
              <a:rPr lang="en-US" sz="2000" dirty="0"/>
              <a:t>            - impedance increases with 1/dia^3</a:t>
            </a:r>
          </a:p>
          <a:p>
            <a:r>
              <a:rPr lang="en-US" sz="2000" dirty="0"/>
              <a:t>            - same overall impedance effect is achieved by decreasing the </a:t>
            </a:r>
            <a:r>
              <a:rPr lang="en-US" sz="2000" dirty="0" err="1"/>
              <a:t>dia</a:t>
            </a:r>
            <a:r>
              <a:rPr lang="en-US" sz="2000" dirty="0"/>
              <a:t> by 8^1/3 =&gt; factor 2.0</a:t>
            </a:r>
          </a:p>
          <a:p>
            <a:r>
              <a:rPr lang="en-US" sz="2000" dirty="0"/>
              <a:t>                 </a:t>
            </a:r>
            <a:r>
              <a:rPr lang="en-US" sz="2000" dirty="0" err="1"/>
              <a:t>FCCee</a:t>
            </a:r>
            <a:r>
              <a:rPr lang="en-US" sz="2000" dirty="0"/>
              <a:t> has </a:t>
            </a:r>
            <a:r>
              <a:rPr lang="en-US" sz="2000" dirty="0" err="1"/>
              <a:t>dia</a:t>
            </a:r>
            <a:r>
              <a:rPr lang="en-US" sz="2000" dirty="0"/>
              <a:t>= 60mm  =&gt;   LEP3 could adopt </a:t>
            </a:r>
            <a:r>
              <a:rPr lang="en-US" sz="2000" dirty="0" err="1"/>
              <a:t>dia</a:t>
            </a:r>
            <a:r>
              <a:rPr lang="en-US" sz="2000" dirty="0"/>
              <a:t>=30mm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LEP3 inner chamber diameter can be very </a:t>
            </a:r>
            <a:r>
              <a:rPr lang="en-US" sz="2000" b="1" dirty="0" err="1">
                <a:solidFill>
                  <a:srgbClr val="002060"/>
                </a:solidFill>
              </a:rPr>
              <a:t>confortably</a:t>
            </a:r>
            <a:r>
              <a:rPr lang="en-US" sz="2000" b="1" dirty="0">
                <a:solidFill>
                  <a:srgbClr val="002060"/>
                </a:solidFill>
              </a:rPr>
              <a:t> set to 30mm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Magnets gaps (opposite poles) should be around 38mm</a:t>
            </a:r>
          </a:p>
        </p:txBody>
      </p:sp>
    </p:spTree>
    <p:extLst>
      <p:ext uri="{BB962C8B-B14F-4D97-AF65-F5344CB8AC3E}">
        <p14:creationId xmlns:p14="http://schemas.microsoft.com/office/powerpoint/2010/main" val="3237241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5149C-50EE-4D5D-1C04-5AC727550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0B051C-62B2-147C-E554-74E092BC6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D7761D-6386-86AA-B7CB-E2C7AFF0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quadrupoles and </a:t>
            </a:r>
            <a:r>
              <a:rPr lang="en-US" dirty="0" err="1"/>
              <a:t>sextupoles</a:t>
            </a:r>
            <a:r>
              <a:rPr lang="en-US" dirty="0"/>
              <a:t> requirements </a:t>
            </a:r>
            <a:r>
              <a:rPr lang="en-US" dirty="0" err="1"/>
              <a:t>wrt</a:t>
            </a:r>
            <a:r>
              <a:rPr lang="en-US" dirty="0"/>
              <a:t> FCC  @115GeV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05C4C-1CB4-4A45-E235-1CD07293B9B2}"/>
              </a:ext>
            </a:extLst>
          </p:cNvPr>
          <p:cNvSpPr txBox="1"/>
          <p:nvPr/>
        </p:nvSpPr>
        <p:spPr>
          <a:xfrm>
            <a:off x="184491" y="909588"/>
            <a:ext cx="1144433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FCC-LCC needs: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   2240 quads/beam    </a:t>
            </a:r>
            <a:endParaRPr lang="en-GB" sz="1400" dirty="0"/>
          </a:p>
          <a:p>
            <a:r>
              <a:rPr lang="en-US" sz="1400" dirty="0"/>
              <a:t>    QFs about  2.9mt long</a:t>
            </a:r>
            <a:endParaRPr lang="en-GB" sz="1400" dirty="0"/>
          </a:p>
          <a:p>
            <a:r>
              <a:rPr lang="en-US" sz="1400" dirty="0"/>
              <a:t>    QDs about 2.1mt long</a:t>
            </a:r>
            <a:endParaRPr lang="en-GB" sz="1400" dirty="0"/>
          </a:p>
          <a:p>
            <a:r>
              <a:rPr lang="en-US" sz="1400" dirty="0"/>
              <a:t>    Gradients about 7.5 T/m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Total magnet length for the 2 rings (QFs + QDs)= 1120*(2.9+2.1)=5600mt @7.5T/m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LEP3 needs: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  1584 quads/beam  </a:t>
            </a:r>
            <a:endParaRPr lang="en-GB" sz="1400" dirty="0"/>
          </a:p>
          <a:p>
            <a:r>
              <a:rPr lang="en-US" sz="1400" dirty="0"/>
              <a:t>   QFs about 2.0mt long</a:t>
            </a:r>
            <a:endParaRPr lang="en-GB" sz="1400" dirty="0"/>
          </a:p>
          <a:p>
            <a:r>
              <a:rPr lang="en-US" sz="1400" dirty="0"/>
              <a:t>   QDs about 1.0mt long</a:t>
            </a:r>
            <a:endParaRPr lang="en-GB" sz="1400" dirty="0"/>
          </a:p>
          <a:p>
            <a:r>
              <a:rPr lang="en-US" sz="1400" dirty="0"/>
              <a:t>   Gradients about 22T/m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Total magnet length for the LEP3 ring (</a:t>
            </a:r>
            <a:r>
              <a:rPr lang="en-US" sz="1400" dirty="0" err="1"/>
              <a:t>QFs+QDs</a:t>
            </a:r>
            <a:r>
              <a:rPr lang="en-US" sz="1400" dirty="0"/>
              <a:t>)=792*(2.0+1.0)=2376mt @22T/m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b="1" dirty="0"/>
              <a:t>Quadrupole length ratio: about 2.5 times less quads are needed</a:t>
            </a:r>
            <a:endParaRPr lang="en-GB" sz="1400" b="1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Power consumption scaling (LEP3/FCC) @115GeV:  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dirty="0"/>
              <a:t>Power goes with </a:t>
            </a:r>
            <a:r>
              <a:rPr lang="en-US" sz="1400" dirty="0" err="1"/>
              <a:t>Lmag</a:t>
            </a:r>
            <a:r>
              <a:rPr lang="en-US" sz="1400" dirty="0"/>
              <a:t>*G^2*gap^2</a:t>
            </a:r>
            <a:endParaRPr lang="en-GB" sz="1400" dirty="0"/>
          </a:p>
          <a:p>
            <a:r>
              <a:rPr lang="en-US" sz="1400" dirty="0"/>
              <a:t> </a:t>
            </a:r>
            <a:endParaRPr lang="en-GB" sz="1400" dirty="0"/>
          </a:p>
          <a:p>
            <a:r>
              <a:rPr lang="en-US" sz="1400" b="1" dirty="0"/>
              <a:t>Power ratio=2376/5600*(22/7.5)^2*(1/2)^2 = 0.91 </a:t>
            </a:r>
            <a:r>
              <a:rPr lang="en-US" sz="1400" dirty="0"/>
              <a:t>     (the 1/2^2 is due to the ratio of Lep3 vs FCC magnet gaps)</a:t>
            </a:r>
          </a:p>
          <a:p>
            <a:endParaRPr lang="en-US" sz="1400" dirty="0"/>
          </a:p>
          <a:p>
            <a:r>
              <a:rPr lang="en-US" sz="1400" b="1" dirty="0"/>
              <a:t>For the </a:t>
            </a:r>
            <a:r>
              <a:rPr lang="en-US" sz="1400" b="1" dirty="0" err="1"/>
              <a:t>sextupoles</a:t>
            </a:r>
            <a:r>
              <a:rPr lang="en-US" sz="1400" b="1" dirty="0"/>
              <a:t> there is about another factor 2 reduction </a:t>
            </a:r>
            <a:r>
              <a:rPr lang="en-US" sz="1400" b="1" dirty="0" err="1"/>
              <a:t>wrt</a:t>
            </a:r>
            <a:r>
              <a:rPr lang="en-US" sz="1400" b="1" dirty="0"/>
              <a:t> to FCC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482391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F9DEB-6412-044E-EDC0-F00D5CE01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749A6-609A-FDB5-87A7-0D0255324B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231FE-5C96-A1BA-8E2B-F380CA2735A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91252" y="1700808"/>
            <a:ext cx="7053420" cy="2664296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b="0" dirty="0">
                <a:solidFill>
                  <a:srgbClr val="132577"/>
                </a:solidFill>
              </a:rPr>
              <a:t>FCC LCC-FF can be rescaled to match the LEP3 layout and meet all the optics and geometric requirements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LCC-FF is 3KM long and has about 0.11mrad total bend angle (and 30mrad IP crossing angle)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LEP3:  FF is scaled down to about 1.2KM and the total bend angle is increased to about 0.22mrad </a:t>
            </a:r>
          </a:p>
          <a:p>
            <a:pPr marL="457200" indent="-457200">
              <a:buFont typeface="Wingdings" charset="2"/>
              <a:buChar char="Ø"/>
            </a:pPr>
            <a:endParaRPr lang="en-US" sz="20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US" sz="20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757A90-8A5D-E4E0-ECE7-01BF7DF22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Final Focus system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6F4190-5449-16AA-C795-B374601C0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0" y="1052736"/>
            <a:ext cx="4885352" cy="37444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0249FE-CB2A-8512-3F3A-0BBDBD7EFC6C}"/>
              </a:ext>
            </a:extLst>
          </p:cNvPr>
          <p:cNvSpPr txBox="1"/>
          <p:nvPr/>
        </p:nvSpPr>
        <p:spPr>
          <a:xfrm>
            <a:off x="983432" y="4941168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FCC-LCC Final Focus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070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0ACEC-08D5-05CF-A6CD-668232556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75E4B-D21D-24D9-61E1-C6AE0E2259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711E3-DF37-D32B-1EE7-C9C126F445E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439816" y="1728174"/>
            <a:ext cx="7848872" cy="3933074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sz="2600" b="0" dirty="0">
                <a:solidFill>
                  <a:srgbClr val="132577"/>
                </a:solidFill>
              </a:rPr>
              <a:t>FF Dipoles complement is adjusted to have the two lines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about 35cm apart @600mt from the IP and </a:t>
            </a:r>
            <a:r>
              <a:rPr lang="en-US" sz="2600" dirty="0">
                <a:solidFill>
                  <a:srgbClr val="132577"/>
                </a:solidFill>
              </a:rPr>
              <a:t>t</a:t>
            </a:r>
            <a:r>
              <a:rPr lang="en-US" sz="2600" b="0" dirty="0">
                <a:solidFill>
                  <a:srgbClr val="132577"/>
                </a:solidFill>
              </a:rPr>
              <a:t>angent to the ARC at that location</a:t>
            </a:r>
          </a:p>
          <a:p>
            <a:endParaRPr lang="en-US" sz="2600" dirty="0">
              <a:solidFill>
                <a:srgbClr val="132577"/>
              </a:solidFill>
            </a:endParaRPr>
          </a:p>
          <a:p>
            <a:r>
              <a:rPr lang="en-US" sz="2600" b="0" dirty="0">
                <a:solidFill>
                  <a:srgbClr val="132577"/>
                </a:solidFill>
              </a:rPr>
              <a:t>The FF shrinkage (</a:t>
            </a:r>
            <a:r>
              <a:rPr lang="en-US" sz="2600" b="0" dirty="0" err="1">
                <a:solidFill>
                  <a:srgbClr val="132577"/>
                </a:solidFill>
              </a:rPr>
              <a:t>wrt</a:t>
            </a:r>
            <a:r>
              <a:rPr lang="en-US" sz="2600" b="0" dirty="0">
                <a:solidFill>
                  <a:srgbClr val="132577"/>
                </a:solidFill>
              </a:rPr>
              <a:t> FCC) and the total FF angle is chosen in order to: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r>
              <a:rPr lang="en-US" sz="2600" dirty="0">
                <a:solidFill>
                  <a:srgbClr val="132577"/>
                </a:solidFill>
              </a:rPr>
              <a:t>  - preserve good optics properties (betas, etas </a:t>
            </a:r>
            <a:r>
              <a:rPr lang="en-US" sz="2600" dirty="0" err="1">
                <a:solidFill>
                  <a:srgbClr val="132577"/>
                </a:solidFill>
              </a:rPr>
              <a:t>etc</a:t>
            </a:r>
            <a:r>
              <a:rPr lang="en-US" sz="2600" dirty="0">
                <a:solidFill>
                  <a:srgbClr val="132577"/>
                </a:solidFill>
              </a:rPr>
              <a:t>)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- have dipole fields c</a:t>
            </a:r>
            <a:r>
              <a:rPr lang="en-US" sz="2600" b="0" dirty="0">
                <a:solidFill>
                  <a:srgbClr val="132577"/>
                </a:solidFill>
              </a:rPr>
              <a:t>ompatible with SR requirements (detector and ARC)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- Have a </a:t>
            </a:r>
            <a:r>
              <a:rPr lang="en-US" sz="2600" dirty="0" err="1">
                <a:solidFill>
                  <a:srgbClr val="132577"/>
                </a:solidFill>
              </a:rPr>
              <a:t>seemless</a:t>
            </a:r>
            <a:r>
              <a:rPr lang="en-US" sz="2600" dirty="0">
                <a:solidFill>
                  <a:srgbClr val="132577"/>
                </a:solidFill>
              </a:rPr>
              <a:t> merging with the ARC</a:t>
            </a:r>
          </a:p>
          <a:p>
            <a:endParaRPr lang="en-US" sz="2600" dirty="0">
              <a:solidFill>
                <a:srgbClr val="132577"/>
              </a:solidFill>
            </a:endParaRPr>
          </a:p>
          <a:p>
            <a:r>
              <a:rPr lang="en-US" sz="2600" dirty="0">
                <a:solidFill>
                  <a:srgbClr val="132577"/>
                </a:solidFill>
              </a:rPr>
              <a:t>About 1.2km of the tunnel around the IP has to be enlarged. Civil work is unavoidable because of the large crossing angle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  <a:p>
            <a:endParaRPr lang="en-US" sz="2000" dirty="0">
              <a:solidFill>
                <a:srgbClr val="132577"/>
              </a:solidFill>
            </a:endParaRPr>
          </a:p>
          <a:p>
            <a:endParaRPr lang="en-US" sz="20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US" sz="20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US" sz="20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C8C0FCA-AE19-A2FB-4E10-814B4B5FF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left and right Final Focus systems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C516D9-7724-35CC-8DAF-3F588D5C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79" y="1075442"/>
            <a:ext cx="3388724" cy="28489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BD30DD-5C04-0605-0ADF-B3487561B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44" y="3924419"/>
            <a:ext cx="3409643" cy="27808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33C199-8BB9-38BF-0A3E-B83777D90D44}"/>
              </a:ext>
            </a:extLst>
          </p:cNvPr>
          <p:cNvSpPr txBox="1"/>
          <p:nvPr/>
        </p:nvSpPr>
        <p:spPr>
          <a:xfrm>
            <a:off x="1277751" y="3739752"/>
            <a:ext cx="1338828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810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E2A5E-D90E-BFDD-B056-E9701D3A0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9C8A95-1C0F-DD94-1802-B37FBE5A7D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1F5961-D1A7-4BCC-7EB9-953A05A49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491597"/>
          </a:xfrm>
        </p:spPr>
        <p:txBody>
          <a:bodyPr/>
          <a:lstStyle/>
          <a:p>
            <a:r>
              <a:rPr lang="en-US" dirty="0"/>
              <a:t>0-iteration parameters comparisons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61DD84-6305-9AD5-DB1B-E73D5A6F80A2}"/>
              </a:ext>
            </a:extLst>
          </p:cNvPr>
          <p:cNvSpPr txBox="1"/>
          <p:nvPr/>
        </p:nvSpPr>
        <p:spPr>
          <a:xfrm>
            <a:off x="149330" y="4421430"/>
            <a:ext cx="11444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LEP3 parameters dimensioned considering:</a:t>
            </a:r>
          </a:p>
          <a:p>
            <a:r>
              <a:rPr lang="en-US" sz="1600" dirty="0"/>
              <a:t>      - 50MW SR per beam</a:t>
            </a:r>
          </a:p>
          <a:p>
            <a:r>
              <a:rPr lang="en-US" sz="1600" dirty="0"/>
              <a:t>      - Best “reasonable” vertical </a:t>
            </a:r>
            <a:r>
              <a:rPr lang="en-US" sz="1600" dirty="0" err="1"/>
              <a:t>tune_shift</a:t>
            </a:r>
            <a:endParaRPr lang="en-US" sz="1600" dirty="0"/>
          </a:p>
          <a:p>
            <a:r>
              <a:rPr lang="en-US" sz="1600" dirty="0"/>
              <a:t>      - Beam parameters consistency and most consistent with FCC ones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Arc optic identical for all modes =&gt; Favors Z-mode, that approaches the FCC performances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LEP2 vs LEP3-H shows the effective gain from LPA&amp;CW  scheme (~50)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EE9206-41A7-2A08-D9A3-47E02AAA7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12192000" cy="32854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917E72-617A-ABB6-FD41-F30783D9EB00}"/>
              </a:ext>
            </a:extLst>
          </p:cNvPr>
          <p:cNvSpPr txBox="1"/>
          <p:nvPr/>
        </p:nvSpPr>
        <p:spPr>
          <a:xfrm>
            <a:off x="10315588" y="415352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549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Considerations on high energy lepton super-factory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scaling laws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Optics beyond FODO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Final Focus system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Hardware requirements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Performances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Conclusions</a:t>
            </a:r>
            <a:endParaRPr lang="en-US" sz="2600" b="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sz="2400" dirty="0"/>
              <a:t>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DDE57-63DA-794D-0266-97E36D4E8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004A96-C411-F910-161F-928EAD7A5F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5FBED4-027D-75F6-1FE5-23F563807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SuperPretzel</a:t>
            </a:r>
            <a:r>
              <a:rPr lang="en-US" dirty="0"/>
              <a:t> scheme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19AA3B-BCF2-AC61-F4E7-7F0AE0AFB390}"/>
              </a:ext>
            </a:extLst>
          </p:cNvPr>
          <p:cNvSpPr txBox="1"/>
          <p:nvPr/>
        </p:nvSpPr>
        <p:spPr>
          <a:xfrm>
            <a:off x="124272" y="1412776"/>
            <a:ext cx="1144433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Z mode just about 1000-2000 bunches are needed (In fact LEP3 is hardly a factory, in the sense that the two rings are only 3% full)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principle we could conceive to have just one bunch train/beam about 1km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FF systems are naturally separated for the 2 beams and are about 1.2km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Ideally the ARCs and all the SSs could be common for the two beams. The beams will overlap only in the (separated) FF sections.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separation optics and hardware could be simpler to make as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An RF system and an RF power source that can cope with the resulting time structure is extremely challenging (at least). Given the possible bonus of reducing by a factor two the cost of the Ring (magnets, vacuum chambers, PS, diagnostic, power </a:t>
            </a:r>
            <a:r>
              <a:rPr lang="en-US" sz="2000" dirty="0" err="1"/>
              <a:t>consuption</a:t>
            </a:r>
            <a:r>
              <a:rPr lang="en-US" sz="2000" dirty="0"/>
              <a:t> </a:t>
            </a:r>
            <a:r>
              <a:rPr lang="en-US" sz="2000" dirty="0" err="1"/>
              <a:t>etc</a:t>
            </a:r>
            <a:r>
              <a:rPr lang="en-US" sz="2000" dirty="0"/>
              <a:t>…) it might be worth to be looked at.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0202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An optic optimized for LEP3 is possible and could be realized with the same strategy and techniques developed for FCC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 resulting lattice can </a:t>
            </a:r>
            <a:r>
              <a:rPr lang="en-US" sz="2400">
                <a:solidFill>
                  <a:srgbClr val="132577"/>
                </a:solidFill>
              </a:rPr>
              <a:t>be used </a:t>
            </a:r>
            <a:r>
              <a:rPr lang="en-US" sz="2400" dirty="0">
                <a:solidFill>
                  <a:srgbClr val="132577"/>
                </a:solidFill>
              </a:rPr>
              <a:t>for easy performance comparison, considering that the IP parameters are similar to the FCC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Layout compatibility with LHC tunnel seems possible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First look at hardware requirements/solutions/options (magnets, vacuum chamber </a:t>
            </a:r>
            <a:r>
              <a:rPr lang="en-US" sz="2400" dirty="0" err="1">
                <a:solidFill>
                  <a:srgbClr val="132577"/>
                </a:solidFill>
              </a:rPr>
              <a:t>etc</a:t>
            </a:r>
            <a:r>
              <a:rPr lang="en-US" sz="2400" dirty="0">
                <a:solidFill>
                  <a:srgbClr val="132577"/>
                </a:solidFill>
              </a:rPr>
              <a:t>) could be done consequently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3061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4F36F-D21A-23E8-8CC1-F090A7471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C0960-BEEE-3BFD-6478-6846879B88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DB4C-3911-8808-4AA6-2935714547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9336" y="1252728"/>
            <a:ext cx="11461027" cy="50655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Factory-era based on the idea of increasing the collision frequency by having as many bunches as possible tightly packed =&gt; 2 rings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 err="1">
                <a:solidFill>
                  <a:srgbClr val="132577"/>
                </a:solidFill>
              </a:rPr>
              <a:t>Superfactory</a:t>
            </a:r>
            <a:r>
              <a:rPr lang="en-US" sz="2400" dirty="0">
                <a:solidFill>
                  <a:srgbClr val="132577"/>
                </a:solidFill>
              </a:rPr>
              <a:t>-era based on large </a:t>
            </a:r>
            <a:r>
              <a:rPr lang="en-US" sz="2400" dirty="0" err="1">
                <a:solidFill>
                  <a:srgbClr val="132577"/>
                </a:solidFill>
              </a:rPr>
              <a:t>piwinsky</a:t>
            </a:r>
            <a:r>
              <a:rPr lang="en-US" sz="2400" dirty="0">
                <a:solidFill>
                  <a:srgbClr val="132577"/>
                </a:solidFill>
              </a:rPr>
              <a:t> angle and crab waist (LPA&amp;CW):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- Much simpler to separate/recombine the 2 beams/rings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- Longitudinal collision area not dependent by </a:t>
            </a:r>
            <a:r>
              <a:rPr lang="en-US" sz="2400" b="0" dirty="0" err="1">
                <a:solidFill>
                  <a:srgbClr val="132577"/>
                </a:solidFill>
              </a:rPr>
              <a:t>bunchlength</a:t>
            </a:r>
            <a:endParaRPr lang="en-US" sz="2400" b="0" dirty="0">
              <a:solidFill>
                <a:srgbClr val="132577"/>
              </a:solidFill>
            </a:endParaRPr>
          </a:p>
          <a:p>
            <a:r>
              <a:rPr lang="en-US" sz="2400" b="0" dirty="0">
                <a:solidFill>
                  <a:srgbClr val="132577"/>
                </a:solidFill>
              </a:rPr>
              <a:t>      - Small vertical betafunctions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- “Small vertical </a:t>
            </a:r>
            <a:r>
              <a:rPr lang="en-US" sz="2400" b="0" dirty="0" err="1">
                <a:solidFill>
                  <a:srgbClr val="132577"/>
                </a:solidFill>
              </a:rPr>
              <a:t>tuneshift</a:t>
            </a:r>
            <a:r>
              <a:rPr lang="en-US" sz="2400" b="0" dirty="0">
                <a:solidFill>
                  <a:srgbClr val="132577"/>
                </a:solidFill>
              </a:rPr>
              <a:t>” &amp; “Negligible horizontal </a:t>
            </a:r>
            <a:r>
              <a:rPr lang="en-US" sz="2400" b="0" dirty="0" err="1">
                <a:solidFill>
                  <a:srgbClr val="132577"/>
                </a:solidFill>
              </a:rPr>
              <a:t>tuneshift</a:t>
            </a:r>
            <a:r>
              <a:rPr lang="en-US" sz="2400" b="0" dirty="0">
                <a:solidFill>
                  <a:srgbClr val="132577"/>
                </a:solidFill>
              </a:rPr>
              <a:t>”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- Luminosity increases indefinitely by lowering horizontal (and vertical) emittance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- Luminosity increases indefinitely by lowering </a:t>
            </a:r>
            <a:r>
              <a:rPr lang="en-US" sz="2400" dirty="0" err="1">
                <a:solidFill>
                  <a:srgbClr val="132577"/>
                </a:solidFill>
              </a:rPr>
              <a:t>betay</a:t>
            </a:r>
            <a:r>
              <a:rPr lang="en-US" sz="2400" dirty="0">
                <a:solidFill>
                  <a:srgbClr val="132577"/>
                </a:solidFill>
              </a:rPr>
              <a:t>* (and </a:t>
            </a:r>
            <a:r>
              <a:rPr lang="en-US" sz="2400" dirty="0" err="1">
                <a:solidFill>
                  <a:srgbClr val="132577"/>
                </a:solidFill>
              </a:rPr>
              <a:t>betax</a:t>
            </a:r>
            <a:r>
              <a:rPr lang="en-US" sz="2400" dirty="0">
                <a:solidFill>
                  <a:srgbClr val="132577"/>
                </a:solidFill>
              </a:rPr>
              <a:t>*)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Challenges fall on the optics: low emi</a:t>
            </a:r>
            <a:r>
              <a:rPr lang="en-US" sz="2400" dirty="0">
                <a:solidFill>
                  <a:srgbClr val="132577"/>
                </a:solidFill>
              </a:rPr>
              <a:t>ttance &amp; low betas*</a:t>
            </a:r>
            <a:endParaRPr lang="en-US" sz="2400" b="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E6E65C-A8CD-FF79-F8EB-F954A786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High energy </a:t>
            </a:r>
            <a:r>
              <a:rPr lang="en-US" sz="2400" dirty="0" err="1"/>
              <a:t>superfactory</a:t>
            </a:r>
            <a:r>
              <a:rPr lang="en-US" sz="2400" dirty="0"/>
              <a:t> (1)</a:t>
            </a:r>
          </a:p>
        </p:txBody>
      </p:sp>
    </p:spTree>
    <p:extLst>
      <p:ext uri="{BB962C8B-B14F-4D97-AF65-F5344CB8AC3E}">
        <p14:creationId xmlns:p14="http://schemas.microsoft.com/office/powerpoint/2010/main" val="338752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F18B0-B8A1-AB73-2CD2-ADB3BE92B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FFBD3-3B00-1163-FDF5-D49F79F812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11679-2990-C078-A2F9-FB2BA239BE1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LPA&amp;CW at high energy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- </a:t>
            </a:r>
            <a:r>
              <a:rPr lang="en-US" sz="2400" dirty="0">
                <a:solidFill>
                  <a:srgbClr val="132577"/>
                </a:solidFill>
              </a:rPr>
              <a:t>D</a:t>
            </a:r>
            <a:r>
              <a:rPr lang="en-US" sz="2400" b="0" dirty="0">
                <a:solidFill>
                  <a:srgbClr val="132577"/>
                </a:solidFill>
              </a:rPr>
              <a:t>ifficult to achieve small emittances at high energy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- Difficult to make small </a:t>
            </a:r>
            <a:r>
              <a:rPr lang="en-US" sz="2400" dirty="0" err="1">
                <a:solidFill>
                  <a:srgbClr val="132577"/>
                </a:solidFill>
              </a:rPr>
              <a:t>betay</a:t>
            </a:r>
            <a:r>
              <a:rPr lang="en-US" sz="2400" dirty="0">
                <a:solidFill>
                  <a:srgbClr val="132577"/>
                </a:solidFill>
              </a:rPr>
              <a:t>*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  N</a:t>
            </a:r>
            <a:r>
              <a:rPr lang="en-US" sz="2400" dirty="0">
                <a:solidFill>
                  <a:srgbClr val="132577"/>
                </a:solidFill>
              </a:rPr>
              <a:t>eed a local chromatic correction attached to the FD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  </a:t>
            </a:r>
            <a:r>
              <a:rPr lang="en-US" sz="2400" dirty="0">
                <a:solidFill>
                  <a:srgbClr val="132577"/>
                </a:solidFill>
              </a:rPr>
              <a:t>Upstream dipoles have to be weak (and long)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  SR in the FD impairs the Quantum SR Lifetime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- Luminosity lifetime is very short: need a booster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</a:t>
            </a:r>
            <a:r>
              <a:rPr lang="en-US" sz="2400" dirty="0">
                <a:solidFill>
                  <a:srgbClr val="132577"/>
                </a:solidFill>
              </a:rPr>
              <a:t>- SR power limits the number of bunches: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  @</a:t>
            </a:r>
            <a:r>
              <a:rPr lang="en-US" sz="2400" dirty="0">
                <a:solidFill>
                  <a:srgbClr val="132577"/>
                </a:solidFill>
              </a:rPr>
              <a:t>Z only 10% of the ring (buckets) is full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   @ttbar ~0% of the ring is full =&gt; hardly a ‘factory”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3E2BBB-A5CF-1874-E1B4-E85B4D50E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High energy </a:t>
            </a:r>
            <a:r>
              <a:rPr lang="en-US" sz="2400" dirty="0" err="1"/>
              <a:t>superfactory</a:t>
            </a:r>
            <a:r>
              <a:rPr lang="en-US" sz="2400" dirty="0"/>
              <a:t> (3)</a:t>
            </a:r>
          </a:p>
        </p:txBody>
      </p:sp>
    </p:spTree>
    <p:extLst>
      <p:ext uri="{BB962C8B-B14F-4D97-AF65-F5344CB8AC3E}">
        <p14:creationId xmlns:p14="http://schemas.microsoft.com/office/powerpoint/2010/main" val="32599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8694B-2417-0704-04BE-7A301AB4F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D20C1-FCEE-6D61-0247-18587DD08C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3018E-B62F-F71D-4B4D-8BD01EC080E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LEP3/FFC length ratio ARC a</a:t>
            </a:r>
            <a:r>
              <a:rPr lang="en-US" sz="2400" dirty="0">
                <a:solidFill>
                  <a:srgbClr val="132577"/>
                </a:solidFill>
              </a:rPr>
              <a:t>bout 0.31  =&gt;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- 3 times lower current (constant SR/RF power), @Z 97% of the ring is empty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- 2 vs 4 IPs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 LEP3 potential should assume: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ARC lattice that delivers same FCC emittance 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-</a:t>
            </a:r>
            <a:r>
              <a:rPr lang="en-US" sz="2400" dirty="0">
                <a:solidFill>
                  <a:srgbClr val="132577"/>
                </a:solidFill>
              </a:rPr>
              <a:t> </a:t>
            </a:r>
            <a:r>
              <a:rPr lang="en-US" sz="2400" b="0" dirty="0">
                <a:solidFill>
                  <a:srgbClr val="132577"/>
                </a:solidFill>
              </a:rPr>
              <a:t>FF that delivers same betas*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sqrt(2) larger vertical tune shift (because 2 IPs)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 Luminosity could be around 50%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FCC (per IP)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If the y-</a:t>
            </a:r>
            <a:r>
              <a:rPr lang="en-US" sz="2400" dirty="0" err="1">
                <a:solidFill>
                  <a:srgbClr val="132577"/>
                </a:solidFill>
              </a:rPr>
              <a:t>tuneshift</a:t>
            </a:r>
            <a:r>
              <a:rPr lang="en-US" sz="2400" dirty="0">
                <a:solidFill>
                  <a:srgbClr val="132577"/>
                </a:solidFill>
              </a:rPr>
              <a:t> is only limited by the half-integer (FCC assumption @Z), the luminosity could be around 70%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FCC @Z.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Since at ZH the half-integer is crossed for FCC, L@LEP3 can’t easily exceed 50% of the L@FCC 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b="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4062E6-3472-E1A5-2CF4-A24F7901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vs FCC </a:t>
            </a:r>
            <a:r>
              <a:rPr lang="en-US" dirty="0" err="1"/>
              <a:t>S</a:t>
            </a:r>
            <a:r>
              <a:rPr lang="en-US" sz="2400" dirty="0" err="1"/>
              <a:t>uperfactory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704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3B470-2177-6A1C-C223-083BEB939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ED5EE-8D02-DBC2-2209-844446E220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5BB9C-49A3-71A4-19CB-5E5FC76E8B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Not a green field: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Cons: </a:t>
            </a:r>
            <a:r>
              <a:rPr lang="en-US" sz="2400" b="0" dirty="0">
                <a:solidFill>
                  <a:srgbClr val="132577"/>
                </a:solidFill>
              </a:rPr>
              <a:t>Limits to performances and options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Pros:  Reuse existing infrastructure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Conceive an ARC lattice that delivers an FCC-like horizontal emittance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Conceive a Final-Focus system with FCC characteristics that can be implemented with minimum impact on the existing layout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parameters for optimal performances specific to LEP3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hardware for cost and power consumption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the RF system for LEP3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LEP3 for the RF 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b="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2F6E21-0032-E237-624C-28404E40C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challenges</a:t>
            </a: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ED0D77-C41D-3143-DFE1-7530DCF6C9A4}"/>
              </a:ext>
            </a:extLst>
          </p:cNvPr>
          <p:cNvSpPr txBox="1"/>
          <p:nvPr/>
        </p:nvSpPr>
        <p:spPr>
          <a:xfrm>
            <a:off x="407368" y="3429000"/>
            <a:ext cx="10999821" cy="830997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Scaling from other machines and scaling laws might mislead us</a:t>
            </a:r>
          </a:p>
          <a:p>
            <a:pPr algn="ctr"/>
            <a:r>
              <a:rPr lang="en-US" sz="2400" dirty="0"/>
              <a:t> Specificity of the requirements should drive the choice of technical solutions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66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CDCBC-2ABF-6987-1041-3C8620F824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CE468-5FC4-3D6F-C8D6-92AF5910006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4800" y="5027148"/>
            <a:ext cx="11275563" cy="1842441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 - “Second generation” factories based on LPA&amp;CW do require very small emittances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Most powerful emittance-knob for a FODO lattice is the number of cells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Higher Horizontal phase advance helps (optimum around 120deg, Ex ~30% lower </a:t>
            </a:r>
            <a:r>
              <a:rPr lang="en-US" sz="1800" b="1" dirty="0" err="1">
                <a:solidFill>
                  <a:srgbClr val="002060"/>
                </a:solidFill>
              </a:rPr>
              <a:t>wrt</a:t>
            </a:r>
            <a:r>
              <a:rPr lang="en-US" sz="1800" b="1" dirty="0">
                <a:solidFill>
                  <a:srgbClr val="002060"/>
                </a:solidFill>
              </a:rPr>
              <a:t> 90deg lattice)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Maintain satisfying DA&amp;MA becomes harder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Issues to be addressed are very similar to the ones faced by fourth gen Synchrotron Light Sources</a:t>
            </a:r>
            <a:endParaRPr lang="en-GB" sz="1800" b="1" dirty="0">
              <a:solidFill>
                <a:srgbClr val="00206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D14136-22A7-5593-A929-3E4A1DE6B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parameters scaling with the number of cells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92193-2BF6-9731-63C1-D3BE2168F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130879"/>
            <a:ext cx="6087325" cy="3896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8899C3-B644-B68F-2955-F4D78D6A45E1}"/>
              </a:ext>
            </a:extLst>
          </p:cNvPr>
          <p:cNvSpPr txBox="1"/>
          <p:nvPr/>
        </p:nvSpPr>
        <p:spPr>
          <a:xfrm>
            <a:off x="6922910" y="1001521"/>
            <a:ext cx="499938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Doubling the number of cells:</a:t>
            </a:r>
          </a:p>
          <a:p>
            <a:r>
              <a:rPr lang="en-US" dirty="0"/>
              <a:t>  - makes the emittance 8 times smaller</a:t>
            </a:r>
          </a:p>
          <a:p>
            <a:r>
              <a:rPr lang="en-US" dirty="0"/>
              <a:t>  - requires 2 times more quads with </a:t>
            </a:r>
          </a:p>
          <a:p>
            <a:r>
              <a:rPr lang="en-US" dirty="0"/>
              <a:t>                  2 times more integrated gradient</a:t>
            </a:r>
          </a:p>
          <a:p>
            <a:r>
              <a:rPr lang="en-US" dirty="0"/>
              <a:t>  - requires 2 times more sexts with</a:t>
            </a:r>
          </a:p>
          <a:p>
            <a:r>
              <a:rPr lang="en-US" dirty="0"/>
              <a:t>                  8 times more integrated gradient</a:t>
            </a:r>
          </a:p>
          <a:p>
            <a:endParaRPr lang="en-US" dirty="0"/>
          </a:p>
          <a:p>
            <a:r>
              <a:rPr lang="en-US" dirty="0"/>
              <a:t>When the required fractional space for quads </a:t>
            </a:r>
          </a:p>
          <a:p>
            <a:r>
              <a:rPr lang="en-US" dirty="0"/>
              <a:t>and sexts becomes increases (&gt;10%) all the </a:t>
            </a:r>
          </a:p>
          <a:p>
            <a:r>
              <a:rPr lang="en-US" dirty="0"/>
              <a:t>scaling laws worsen</a:t>
            </a:r>
          </a:p>
          <a:p>
            <a:endParaRPr lang="en-US" dirty="0"/>
          </a:p>
          <a:p>
            <a:r>
              <a:rPr lang="en-US" dirty="0"/>
              <a:t>DA roughly scales with 1/n^3</a:t>
            </a:r>
          </a:p>
          <a:p>
            <a:r>
              <a:rPr lang="en-US" dirty="0"/>
              <a:t>MA roughly scales with 1/n</a:t>
            </a:r>
          </a:p>
          <a:p>
            <a:r>
              <a:rPr lang="en-GB" sz="1200" dirty="0">
                <a:solidFill>
                  <a:schemeClr val="bg2"/>
                </a:solidFill>
              </a:rPr>
              <a:t>P. Raimondi and S. M. Liuzzo, Toward a diffraction limited light source, </a:t>
            </a:r>
          </a:p>
          <a:p>
            <a:r>
              <a:rPr lang="en-GB" sz="1200" dirty="0">
                <a:solidFill>
                  <a:schemeClr val="bg2"/>
                </a:solidFill>
              </a:rPr>
              <a:t>                                   Phys. Rev. Accel. Beams 26, 021601 (2023</a:t>
            </a:r>
            <a:r>
              <a:rPr lang="en-GB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1F5B0-DACE-7C45-E462-EB72E529B5B6}"/>
              </a:ext>
            </a:extLst>
          </p:cNvPr>
          <p:cNvSpPr txBox="1"/>
          <p:nvPr/>
        </p:nvSpPr>
        <p:spPr>
          <a:xfrm>
            <a:off x="602429" y="3645024"/>
            <a:ext cx="10423757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To reduce the DA&amp;MA shrinking, deviations from a pure a FODO can help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2A914F63-D38B-72B9-155A-C32D1027A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1" y="1176121"/>
            <a:ext cx="5982535" cy="49155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HFD-100/74	with 4	</a:t>
            </a:r>
            <a:r>
              <a:rPr lang="en-US" dirty="0" err="1"/>
              <a:t>sextupole</a:t>
            </a:r>
            <a:r>
              <a:rPr lang="en-US" dirty="0"/>
              <a:t> families	                      FCC  ttbar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6255655" y="2187743"/>
            <a:ext cx="57496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cell structure is quasi-periodic:</a:t>
            </a:r>
          </a:p>
          <a:p>
            <a:pPr marL="285750" indent="-285750">
              <a:buFontTx/>
              <a:buChar char="-"/>
            </a:pPr>
            <a:r>
              <a:rPr lang="en-US" dirty="0"/>
              <a:t>2 quads families: QF&amp;QD</a:t>
            </a:r>
          </a:p>
          <a:p>
            <a:pPr marL="285750" indent="-285750">
              <a:buFontTx/>
              <a:buChar char="-"/>
            </a:pPr>
            <a:r>
              <a:rPr lang="en-US" dirty="0"/>
              <a:t>The dipoles have all same length</a:t>
            </a:r>
          </a:p>
          <a:p>
            <a:endParaRPr lang="en-US" dirty="0"/>
          </a:p>
          <a:p>
            <a:r>
              <a:rPr lang="en-US" dirty="0" err="1"/>
              <a:t>Sextupoles</a:t>
            </a:r>
            <a:r>
              <a:rPr lang="en-US" dirty="0"/>
              <a:t> are placed left-right symmetric.</a:t>
            </a:r>
          </a:p>
          <a:p>
            <a:r>
              <a:rPr lang="en-US" dirty="0"/>
              <a:t>Their position </a:t>
            </a:r>
            <a:r>
              <a:rPr lang="en-US" dirty="0" err="1"/>
              <a:t>wrt</a:t>
            </a:r>
            <a:r>
              <a:rPr lang="en-US" dirty="0"/>
              <a:t> the nearby quad (before or after) has been chosen to minimize aberration</a:t>
            </a:r>
          </a:p>
          <a:p>
            <a:endParaRPr lang="en-US" dirty="0"/>
          </a:p>
          <a:p>
            <a:r>
              <a:rPr lang="en-US" dirty="0"/>
              <a:t>Given the fact that only 2 </a:t>
            </a:r>
            <a:r>
              <a:rPr lang="en-US" dirty="0" err="1"/>
              <a:t>sextupoles</a:t>
            </a:r>
            <a:r>
              <a:rPr lang="en-US" dirty="0"/>
              <a:t> out of 10 possible are missing the second order </a:t>
            </a:r>
            <a:r>
              <a:rPr lang="en-US" dirty="0" err="1"/>
              <a:t>chromaticities</a:t>
            </a:r>
            <a:r>
              <a:rPr lang="en-US" dirty="0"/>
              <a:t> do remain very small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9E7BF-1A49-3A55-F33B-1C33679351B2}"/>
              </a:ext>
            </a:extLst>
          </p:cNvPr>
          <p:cNvSpPr txBox="1"/>
          <p:nvPr/>
        </p:nvSpPr>
        <p:spPr>
          <a:xfrm>
            <a:off x="1919536" y="227687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 SD2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4CFF71-76EC-34B5-6171-91A448E1BD77}"/>
              </a:ext>
            </a:extLst>
          </p:cNvPr>
          <p:cNvCxnSpPr>
            <a:cxnSpLocks/>
          </p:cNvCxnSpPr>
          <p:nvPr/>
        </p:nvCxnSpPr>
        <p:spPr>
          <a:xfrm flipV="1">
            <a:off x="2804362" y="1424954"/>
            <a:ext cx="267302" cy="859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D6448-31E8-33C8-CD2F-86D0B7FC95D5}"/>
              </a:ext>
            </a:extLst>
          </p:cNvPr>
          <p:cNvCxnSpPr>
            <a:cxnSpLocks/>
          </p:cNvCxnSpPr>
          <p:nvPr/>
        </p:nvCxnSpPr>
        <p:spPr>
          <a:xfrm flipV="1">
            <a:off x="3746721" y="1441646"/>
            <a:ext cx="477071" cy="58503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3D9803-8FB7-BA56-4119-E207C10A38C9}"/>
              </a:ext>
            </a:extLst>
          </p:cNvPr>
          <p:cNvSpPr txBox="1"/>
          <p:nvPr/>
        </p:nvSpPr>
        <p:spPr>
          <a:xfrm>
            <a:off x="2942027" y="20266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SF1 SF2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6133E8-554A-8218-4F6A-67BD71C94405}"/>
              </a:ext>
            </a:extLst>
          </p:cNvPr>
          <p:cNvCxnSpPr>
            <a:cxnSpLocks/>
          </p:cNvCxnSpPr>
          <p:nvPr/>
        </p:nvCxnSpPr>
        <p:spPr>
          <a:xfrm flipH="1" flipV="1">
            <a:off x="1285940" y="1467154"/>
            <a:ext cx="2443065" cy="54619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4678DD-9FBA-DB66-D6F8-257418737114}"/>
              </a:ext>
            </a:extLst>
          </p:cNvPr>
          <p:cNvCxnSpPr>
            <a:cxnSpLocks/>
          </p:cNvCxnSpPr>
          <p:nvPr/>
        </p:nvCxnSpPr>
        <p:spPr>
          <a:xfrm flipH="1" flipV="1">
            <a:off x="1957980" y="1417538"/>
            <a:ext cx="1212677" cy="61962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730F37-7704-3545-6176-2A4062F83D80}"/>
              </a:ext>
            </a:extLst>
          </p:cNvPr>
          <p:cNvCxnSpPr>
            <a:cxnSpLocks/>
          </p:cNvCxnSpPr>
          <p:nvPr/>
        </p:nvCxnSpPr>
        <p:spPr>
          <a:xfrm flipV="1">
            <a:off x="3175765" y="1454400"/>
            <a:ext cx="298349" cy="600413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F49E705-F106-ADF9-3BA3-21397CC36EAA}"/>
              </a:ext>
            </a:extLst>
          </p:cNvPr>
          <p:cNvSpPr/>
          <p:nvPr/>
        </p:nvSpPr>
        <p:spPr>
          <a:xfrm>
            <a:off x="3935760" y="2054813"/>
            <a:ext cx="1728192" cy="265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E327D-9A74-9A73-3AB6-9A0B3D88F226}"/>
              </a:ext>
            </a:extLst>
          </p:cNvPr>
          <p:cNvSpPr/>
          <p:nvPr/>
        </p:nvSpPr>
        <p:spPr>
          <a:xfrm>
            <a:off x="871397" y="2060848"/>
            <a:ext cx="1912235" cy="265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8DA6BC9-66FB-5DEE-9B77-CC9DBD5A1944}"/>
              </a:ext>
            </a:extLst>
          </p:cNvPr>
          <p:cNvCxnSpPr>
            <a:cxnSpLocks/>
          </p:cNvCxnSpPr>
          <p:nvPr/>
        </p:nvCxnSpPr>
        <p:spPr>
          <a:xfrm flipH="1" flipV="1">
            <a:off x="1645980" y="1441646"/>
            <a:ext cx="561588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9E962D-DBE3-26E2-46D8-08568A8D5827}"/>
              </a:ext>
            </a:extLst>
          </p:cNvPr>
          <p:cNvCxnSpPr>
            <a:cxnSpLocks/>
          </p:cNvCxnSpPr>
          <p:nvPr/>
        </p:nvCxnSpPr>
        <p:spPr>
          <a:xfrm flipV="1">
            <a:off x="2207568" y="1424954"/>
            <a:ext cx="1656184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514222-D83F-1B1F-3782-D0423FF60186}"/>
              </a:ext>
            </a:extLst>
          </p:cNvPr>
          <p:cNvCxnSpPr>
            <a:cxnSpLocks/>
          </p:cNvCxnSpPr>
          <p:nvPr/>
        </p:nvCxnSpPr>
        <p:spPr>
          <a:xfrm flipH="1" flipV="1">
            <a:off x="2406453" y="1441646"/>
            <a:ext cx="377180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A5EA4C1-8A17-693F-1F43-76533A3527D7}"/>
              </a:ext>
            </a:extLst>
          </p:cNvPr>
          <p:cNvSpPr txBox="1"/>
          <p:nvPr/>
        </p:nvSpPr>
        <p:spPr>
          <a:xfrm>
            <a:off x="413512" y="5852749"/>
            <a:ext cx="5749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4 </a:t>
            </a:r>
            <a:r>
              <a:rPr lang="en-US" dirty="0" err="1">
                <a:solidFill>
                  <a:srgbClr val="002060"/>
                </a:solidFill>
              </a:rPr>
              <a:t>sextupole</a:t>
            </a:r>
            <a:r>
              <a:rPr lang="en-US" dirty="0">
                <a:solidFill>
                  <a:srgbClr val="002060"/>
                </a:solidFill>
              </a:rPr>
              <a:t> families are indeed very effective to cancel the first order </a:t>
            </a:r>
            <a:r>
              <a:rPr lang="en-US" dirty="0" err="1">
                <a:solidFill>
                  <a:srgbClr val="002060"/>
                </a:solidFill>
              </a:rPr>
              <a:t>detunings</a:t>
            </a:r>
            <a:r>
              <a:rPr lang="en-US" dirty="0">
                <a:solidFill>
                  <a:srgbClr val="002060"/>
                </a:solidFill>
              </a:rPr>
              <a:t> of a FODO lattice for a large range of the horizontal phase advance</a:t>
            </a:r>
          </a:p>
        </p:txBody>
      </p:sp>
    </p:spTree>
    <p:extLst>
      <p:ext uri="{BB962C8B-B14F-4D97-AF65-F5344CB8AC3E}">
        <p14:creationId xmlns:p14="http://schemas.microsoft.com/office/powerpoint/2010/main" val="3158954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F484-44E0-314C-C201-17509631F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3564B-8DB6-C943-BDE7-896ACF19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HFD FCC-ttbar scaling to LEP3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431C40-8EC3-4192-B84A-C38FD87984DF}"/>
              </a:ext>
            </a:extLst>
          </p:cNvPr>
          <p:cNvSpPr txBox="1"/>
          <p:nvPr/>
        </p:nvSpPr>
        <p:spPr>
          <a:xfrm>
            <a:off x="124272" y="1412776"/>
            <a:ext cx="114443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HFD 100/80 for ttbar is composed of about 240 cells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Each cell, about 300mt long consists of:</a:t>
            </a:r>
          </a:p>
          <a:p>
            <a:r>
              <a:rPr lang="en-US" sz="2000" dirty="0"/>
              <a:t>             10 dipoles 28.4mt</a:t>
            </a:r>
          </a:p>
          <a:p>
            <a:r>
              <a:rPr lang="en-US" sz="2000" dirty="0"/>
              <a:t>               5 QFs        2.9mt </a:t>
            </a:r>
          </a:p>
          <a:p>
            <a:r>
              <a:rPr lang="en-US" sz="2000" dirty="0"/>
              <a:t>               5 QDs        1.9mt</a:t>
            </a:r>
          </a:p>
          <a:p>
            <a:r>
              <a:rPr lang="en-US" sz="2000" dirty="0"/>
              <a:t>               4 SFs       0.32mt</a:t>
            </a:r>
          </a:p>
          <a:p>
            <a:r>
              <a:rPr lang="en-US" sz="2000" dirty="0"/>
              <a:t>               4 SDs       0.50mt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HFD intrinsic emittance of about </a:t>
            </a:r>
            <a:r>
              <a:rPr lang="en-US" sz="2000" dirty="0">
                <a:hlinkClick r:id="rId2"/>
              </a:rPr>
              <a:t>1.75nm@182.5GeV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HFD intrinsic emittance of about  </a:t>
            </a:r>
            <a:r>
              <a:rPr lang="en-US" sz="2000" dirty="0">
                <a:hlinkClick r:id="rId3"/>
              </a:rPr>
              <a:t>0.71nm@116GeV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HFD @LEP3 will require about 216 cells to deliver 1nm@116GeV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Cell length shrinks by about 2.8*216/240 =&gt; ~2.5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Quadrupole integrated gradients do increase by about:             2.5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Sextupole</a:t>
            </a:r>
            <a:r>
              <a:rPr lang="en-US" sz="2000" b="1" dirty="0"/>
              <a:t> integrated gradients do increase by about:              6.25</a:t>
            </a:r>
          </a:p>
        </p:txBody>
      </p:sp>
    </p:spTree>
    <p:extLst>
      <p:ext uri="{BB962C8B-B14F-4D97-AF65-F5344CB8AC3E}">
        <p14:creationId xmlns:p14="http://schemas.microsoft.com/office/powerpoint/2010/main" val="1973387433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3864</TotalTime>
  <Words>2237</Words>
  <Application>Microsoft Office PowerPoint</Application>
  <PresentationFormat>Widescreen</PresentationFormat>
  <Paragraphs>294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SLAC_Template_PowerPoint</vt:lpstr>
      <vt:lpstr>Considerations for a  Lepton Factory in the LHC tunnel</vt:lpstr>
      <vt:lpstr>Outline</vt:lpstr>
      <vt:lpstr>High energy superfactory (1)</vt:lpstr>
      <vt:lpstr>High energy superfactory (3)</vt:lpstr>
      <vt:lpstr>LEP3 vs FCC Superfactory</vt:lpstr>
      <vt:lpstr>LEP3 challenges</vt:lpstr>
      <vt:lpstr>Lattice parameters scaling with the number of cells</vt:lpstr>
      <vt:lpstr>HFD-100/74 with 4 sextupole families                       FCC  ttbar mode</vt:lpstr>
      <vt:lpstr>HFD FCC-ttbar scaling to LEP3</vt:lpstr>
      <vt:lpstr>Low emittance lattice for smaller ring:  FCC=&gt;LEP3</vt:lpstr>
      <vt:lpstr>EBS Achromat cell adapted for LEP3                          Z/W/ZH mode</vt:lpstr>
      <vt:lpstr>Chromatic and DA properties  LEP3 HFD                             ZH mode</vt:lpstr>
      <vt:lpstr>HFD: EBS Achromat cell adapted for LEP3                                 Z/W/ZH modes</vt:lpstr>
      <vt:lpstr>HFD gains wrt LCC-FODO</vt:lpstr>
      <vt:lpstr>LEP3 ARC vacuum chamber diameter</vt:lpstr>
      <vt:lpstr>LEP3 quadrupoles and sextupoles requirements wrt FCC  @115GeV</vt:lpstr>
      <vt:lpstr>LEP3 Final Focus system</vt:lpstr>
      <vt:lpstr>LEP3 left and right Final Focus systems</vt:lpstr>
      <vt:lpstr>0-iteration parameters comparisons</vt:lpstr>
      <vt:lpstr>SuperPretzel scheme</vt:lpstr>
      <vt:lpstr>Conclusions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Pantaleo Raimondi</cp:lastModifiedBy>
  <cp:revision>1984</cp:revision>
  <cp:lastPrinted>2020-03-29T14:00:08Z</cp:lastPrinted>
  <dcterms:created xsi:type="dcterms:W3CDTF">2015-04-08T05:55:09Z</dcterms:created>
  <dcterms:modified xsi:type="dcterms:W3CDTF">2025-11-07T13:04:59Z</dcterms:modified>
</cp:coreProperties>
</file>