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</p:sldMasterIdLst>
  <p:notesMasterIdLst>
    <p:notesMasterId r:id="rId8"/>
  </p:notesMasterIdLst>
  <p:sldIdLst>
    <p:sldId id="256" r:id="rId4"/>
    <p:sldId id="257" r:id="rId5"/>
    <p:sldId id="258" r:id="rId6"/>
    <p:sldId id="260" r:id="rId7"/>
  </p:sldIdLst>
  <p:sldSz cx="9144000" cy="6858000" type="screen4x3"/>
  <p:notesSz cx="6732588" cy="985678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C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45" autoAdjust="0"/>
    <p:restoredTop sz="94660"/>
  </p:normalViewPr>
  <p:slideViewPr>
    <p:cSldViewPr>
      <p:cViewPr>
        <p:scale>
          <a:sx n="155" d="100"/>
          <a:sy n="155" d="100"/>
        </p:scale>
        <p:origin x="-1312" y="11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3" name="AutoShape 17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0" name="AutoShape 24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1" name="AutoShape 25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2" name="AutoShape 26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3" name="AutoShape 27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6" name="AutoShape 30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7" name="AutoShape 31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9" name="AutoShape 33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1" name="AutoShape 35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2" name="AutoShape 36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3" name="AutoShape 37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6" name="Rectangle 4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868863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37" name="Rectangle 41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26063" cy="437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0" y="93614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sldNum"/>
          </p:nvPr>
        </p:nvSpPr>
        <p:spPr bwMode="auto">
          <a:xfrm>
            <a:off x="3813175" y="9361488"/>
            <a:ext cx="28575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6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fld id="{246F8E63-F415-4B4F-956B-D9094F6E00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42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E2BC38-93C7-7642-91C5-2F09C25A8A89}" type="slidenum">
              <a:rPr lang="en-US"/>
              <a:pPr/>
              <a:t>1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90648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lnSpc>
                <a:spcPct val="86000"/>
              </a:lnSpc>
            </a:pPr>
            <a:fld id="{6F5B636E-56C2-764E-AF5A-E116914D0C15}" type="slidenum">
              <a:rPr lang="en-US" sz="1200">
                <a:latin typeface="Times New Roman" charset="0"/>
                <a:cs typeface="Arial Unicode MS" charset="0"/>
              </a:rPr>
              <a:pPr algn="r">
                <a:lnSpc>
                  <a:spcPct val="86000"/>
                </a:lnSpc>
              </a:pPr>
              <a:t>1</a:t>
            </a:fld>
            <a:endParaRPr lang="en-US" sz="1200">
              <a:latin typeface="Times New Roman" charset="0"/>
              <a:cs typeface="Arial Unicode MS" charset="0"/>
            </a:endParaRP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27650" cy="4378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C5C0A0-2B8A-5B4A-967F-64560980AE7E}" type="slidenum">
              <a:rPr lang="en-US"/>
              <a:pPr/>
              <a:t>2</a:t>
            </a:fld>
            <a:endParaRPr lang="en-US"/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6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27650" cy="4378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FAD7195-D576-4845-B73F-3F2014BDBB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85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F4AB1F9-6BA0-F947-BDC4-4AE3BFB76A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0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-3175"/>
            <a:ext cx="2193925" cy="607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-3175"/>
            <a:ext cx="6434138" cy="607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B2E723C-5341-6B42-BC5C-929EE10703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7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1615613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107270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3684210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13238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1143000"/>
            <a:ext cx="4314825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992762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070823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438567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7718117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92567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F9E6788-5782-4040-A9EF-D06F7E0DB4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4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112558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3117519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-3175"/>
            <a:ext cx="2193925" cy="607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-3175"/>
            <a:ext cx="6434138" cy="607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36236304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675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578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05092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13238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1143000"/>
            <a:ext cx="4314825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2570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897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0430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702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A72FFE-C29C-4D47-9224-B8F90296E5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3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98646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53586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48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-3175"/>
            <a:ext cx="2193925" cy="607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-3175"/>
            <a:ext cx="6434138" cy="607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849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13238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1143000"/>
            <a:ext cx="4314825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1A6AB4E-623F-444C-92F2-35D8703E4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0987F01-7242-5D41-9899-741C1383EC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5BA3FD9-DA9B-2F49-95B9-35EB58BA9D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93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76D03B8-4501-3F42-BCBB-7500ED383C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6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8763267-7A67-EF4F-B097-A75F5DD06C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7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9F583E9-61EA-C649-B2E3-15EB5EB108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0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0"/>
            <a:ext cx="10683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-3175"/>
            <a:ext cx="6965950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780463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11232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37325"/>
            <a:ext cx="2074863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124200" y="6537325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37325"/>
            <a:ext cx="2074863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8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B10E8B8B-9B4D-664C-8F68-3ED33169E5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/>
  <p:txStyles>
    <p:titleStyle>
      <a:lvl1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2pPr>
      <a:lvl3pPr marL="1143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3pPr>
      <a:lvl4pPr marL="1600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4pPr>
      <a:lvl5pPr marL="20574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8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5000"/>
        </a:lnSpc>
        <a:spcBef>
          <a:spcPts val="90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-3175"/>
            <a:ext cx="6965950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780463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11232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152400" y="6537325"/>
            <a:ext cx="2074863" cy="78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6000"/>
              </a:lnSpc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r>
              <a:rPr lang="en-US"/>
              <a:t>Daniel Wollmann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2pPr>
      <a:lvl3pPr marL="1143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3pPr>
      <a:lvl4pPr marL="1600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4pPr>
      <a:lvl5pPr marL="20574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8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5000"/>
        </a:lnSpc>
        <a:spcBef>
          <a:spcPts val="90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0"/>
            <a:ext cx="10683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-3175"/>
            <a:ext cx="6965950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780463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11232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2pPr>
      <a:lvl3pPr marL="1143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3pPr>
      <a:lvl4pPr marL="1600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4pPr>
      <a:lvl5pPr marL="20574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8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5000"/>
        </a:lnSpc>
        <a:spcBef>
          <a:spcPts val="90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emf"/><Relationship Id="rId3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1524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079500" y="0"/>
            <a:ext cx="7024688" cy="15795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tIns="261936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lnSpc>
                <a:spcPct val="81000"/>
              </a:lnSpc>
            </a:pPr>
            <a:r>
              <a:rPr lang="en-US" sz="4400" b="0" dirty="0">
                <a:latin typeface="Garamond" charset="0"/>
                <a:cs typeface="Arial Unicode MS" charset="0"/>
              </a:rPr>
              <a:t>Beam Distribution MD </a:t>
            </a:r>
          </a:p>
          <a:p>
            <a:pPr algn="ctr">
              <a:lnSpc>
                <a:spcPct val="81000"/>
              </a:lnSpc>
            </a:pPr>
            <a:r>
              <a:rPr lang="en-US" sz="2800" b="0" dirty="0" smtClean="0">
                <a:latin typeface="Garamond" charset="0"/>
                <a:cs typeface="Arial Unicode MS" charset="0"/>
              </a:rPr>
              <a:t>Sat, 05.11.2011 3:</a:t>
            </a:r>
            <a:r>
              <a:rPr lang="en-US" sz="2800" b="0" dirty="0">
                <a:latin typeface="Garamond" charset="0"/>
                <a:cs typeface="Arial Unicode MS" charset="0"/>
              </a:rPr>
              <a:t>00 to </a:t>
            </a:r>
            <a:r>
              <a:rPr lang="en-US" sz="2800" b="0" dirty="0" smtClean="0">
                <a:latin typeface="Garamond" charset="0"/>
                <a:cs typeface="Arial Unicode MS" charset="0"/>
              </a:rPr>
              <a:t>4</a:t>
            </a:r>
            <a:r>
              <a:rPr lang="en-US" sz="2800" b="0" dirty="0">
                <a:latin typeface="Garamond" charset="0"/>
                <a:cs typeface="Arial Unicode MS" charset="0"/>
              </a:rPr>
              <a:t>:00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339975" y="2879725"/>
            <a:ext cx="4486275" cy="14398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tIns="222588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lnSpc>
                <a:spcPct val="69000"/>
              </a:lnSpc>
              <a:spcBef>
                <a:spcPts val="900"/>
              </a:spcBef>
            </a:pP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F. Burkart</a:t>
            </a:r>
          </a:p>
          <a:p>
            <a:pPr algn="ctr">
              <a:lnSpc>
                <a:spcPct val="69000"/>
              </a:lnSpc>
              <a:spcBef>
                <a:spcPts val="900"/>
              </a:spcBef>
            </a:pP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R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. Assmann, R. Bruce, M. </a:t>
            </a:r>
            <a:r>
              <a:rPr lang="de-DE" sz="1800" b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Cauchi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,                   D. </a:t>
            </a:r>
            <a:r>
              <a:rPr lang="de-DE" sz="18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Deboy</a:t>
            </a: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, 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L. </a:t>
            </a:r>
            <a:r>
              <a:rPr lang="de-DE" sz="18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Lari</a:t>
            </a: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, S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. </a:t>
            </a:r>
            <a:r>
              <a:rPr lang="de-DE" sz="1800" b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Redaelli</a:t>
            </a: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, A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. Rossi</a:t>
            </a: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,             G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. Valentino, </a:t>
            </a: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D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. Wollmann</a:t>
            </a:r>
          </a:p>
          <a:p>
            <a:pPr algn="ctr">
              <a:lnSpc>
                <a:spcPct val="69000"/>
              </a:lnSpc>
              <a:spcBef>
                <a:spcPts val="900"/>
              </a:spcBef>
            </a:pPr>
            <a:endParaRPr lang="de-DE" sz="1800" b="0" dirty="0">
              <a:effectLst>
                <a:outerShdw blurRad="38100" dist="38100" dir="2700000" algn="tl">
                  <a:srgbClr val="FFFFFF"/>
                </a:outerShdw>
              </a:effectLst>
              <a:latin typeface="Garamond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4" descr="intensity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" r="2680"/>
          <a:stretch>
            <a:fillRect/>
          </a:stretch>
        </p:blipFill>
        <p:spPr>
          <a:xfrm>
            <a:off x="107504" y="1844824"/>
            <a:ext cx="8568952" cy="4805801"/>
          </a:xfrm>
          <a:prstGeom prst="rect">
            <a:avLst/>
          </a:prstGeom>
        </p:spPr>
      </p:pic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066800" y="0"/>
            <a:ext cx="7024688" cy="1066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tIns="202968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lnSpc>
                <a:spcPct val="81000"/>
              </a:lnSpc>
            </a:pPr>
            <a:r>
              <a:rPr lang="en-US" sz="3200" dirty="0">
                <a:latin typeface="Garamond" charset="0"/>
                <a:cs typeface="Arial Unicode MS" charset="0"/>
              </a:rPr>
              <a:t>What we did: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6403975"/>
            <a:ext cx="22098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88560" rIns="90000" bIns="46800"/>
          <a:lstStyle>
            <a:lvl1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cs typeface="Arial Unicode MS" charset="0"/>
              </a:rPr>
              <a:t>Florian Burkart</a:t>
            </a:r>
          </a:p>
          <a:p>
            <a:pPr>
              <a:lnSpc>
                <a:spcPct val="86000"/>
              </a:lnSpc>
            </a:pPr>
            <a:endParaRPr lang="en-US" dirty="0">
              <a:latin typeface="Times New Roman" charset="0"/>
              <a:cs typeface="Arial Unicode MS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90648" rIns="90000" bIns="46800"/>
          <a:lstStyle>
            <a:lvl1pPr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lnSpc>
                <a:spcPct val="86000"/>
              </a:lnSpc>
            </a:pPr>
            <a:fld id="{E3788BED-1D47-7841-B6AD-9CD04B650CA4}" type="slidenum">
              <a:rPr lang="en-US" sz="1200">
                <a:latin typeface="Times New Roman" charset="0"/>
                <a:cs typeface="Arial Unicode MS" charset="0"/>
              </a:rPr>
              <a:pPr algn="r">
                <a:lnSpc>
                  <a:spcPct val="86000"/>
                </a:lnSpc>
              </a:pPr>
              <a:t>2</a:t>
            </a:fld>
            <a:endParaRPr lang="en-US" sz="1200">
              <a:latin typeface="Times New Roman" charset="0"/>
              <a:cs typeface="Arial Unicode M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1124744"/>
            <a:ext cx="5070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/>
                <a:cs typeface="Garamond"/>
              </a:rPr>
              <a:t>4 full scrapings with TCPs in IR7 (horizontal plane)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/>
                <a:cs typeface="Garamond"/>
              </a:rPr>
              <a:t>Different step sizes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3768" y="2276872"/>
            <a:ext cx="777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20 </a:t>
            </a:r>
            <a:r>
              <a:rPr lang="en-US" sz="1600" dirty="0" err="1" smtClean="0">
                <a:solidFill>
                  <a:schemeClr val="accent6"/>
                </a:solidFill>
              </a:rPr>
              <a:t>μm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8064" y="2780928"/>
            <a:ext cx="777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20 </a:t>
            </a:r>
            <a:r>
              <a:rPr lang="en-US" sz="1600" dirty="0" err="1" smtClean="0">
                <a:solidFill>
                  <a:srgbClr val="FF0000"/>
                </a:solidFill>
              </a:rPr>
              <a:t>μm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6" y="3717032"/>
            <a:ext cx="777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6</a:t>
            </a:r>
            <a:r>
              <a:rPr lang="en-US" sz="1600" dirty="0" smtClean="0">
                <a:solidFill>
                  <a:schemeClr val="accent6"/>
                </a:solidFill>
              </a:rPr>
              <a:t>0 </a:t>
            </a:r>
            <a:r>
              <a:rPr lang="en-US" sz="1600" dirty="0" err="1" smtClean="0">
                <a:solidFill>
                  <a:schemeClr val="accent6"/>
                </a:solidFill>
              </a:rPr>
              <a:t>μm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6256" y="3284984"/>
            <a:ext cx="777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80 </a:t>
            </a:r>
            <a:r>
              <a:rPr lang="en-US" sz="1600" dirty="0" err="1" smtClean="0">
                <a:solidFill>
                  <a:schemeClr val="accent6"/>
                </a:solidFill>
              </a:rPr>
              <a:t>μm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67744" y="5877272"/>
            <a:ext cx="9427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TCLIB scraping 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411760" y="5085184"/>
            <a:ext cx="5040560" cy="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00800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3923928" y="4653136"/>
            <a:ext cx="1075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~70min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75000"/>
            </a:schemeClr>
          </a:solidFill>
        </p:spPr>
        <p:txBody>
          <a:bodyPr/>
          <a:lstStyle/>
          <a:p>
            <a:r>
              <a:rPr lang="en-US" dirty="0" smtClean="0"/>
              <a:t>Measured beam distribution</a:t>
            </a:r>
            <a:br>
              <a:rPr lang="en-US" dirty="0" smtClean="0"/>
            </a:br>
            <a:r>
              <a:rPr lang="en-US" dirty="0" smtClean="0"/>
              <a:t>(preliminary)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6238"/>
            <a:ext cx="8964488" cy="506835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6403975"/>
            <a:ext cx="22098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88560" rIns="90000" bIns="46800"/>
          <a:lstStyle>
            <a:lvl1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cs typeface="Arial Unicode MS" charset="0"/>
              </a:rPr>
              <a:t>Florian Burkart</a:t>
            </a:r>
          </a:p>
          <a:p>
            <a:pPr>
              <a:lnSpc>
                <a:spcPct val="86000"/>
              </a:lnSpc>
            </a:pPr>
            <a:endParaRPr lang="en-US" dirty="0">
              <a:latin typeface="Times New Roman" charset="0"/>
              <a:cs typeface="Arial Unicode MS" charset="0"/>
            </a:endParaRPr>
          </a:p>
        </p:txBody>
      </p:sp>
      <p:pic>
        <p:nvPicPr>
          <p:cNvPr id="7" name="Picture 6" descr="lossrate60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r="5981"/>
          <a:stretch/>
        </p:blipFill>
        <p:spPr>
          <a:xfrm>
            <a:off x="1331640" y="3284984"/>
            <a:ext cx="4162323" cy="23411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9832" y="4653136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CA5"/>
                </a:solidFill>
              </a:rPr>
              <a:t>M</a:t>
            </a:r>
            <a:r>
              <a:rPr lang="en-US" dirty="0" smtClean="0">
                <a:solidFill>
                  <a:srgbClr val="FF0CA5"/>
                </a:solidFill>
              </a:rPr>
              <a:t>easured Loss rate</a:t>
            </a:r>
            <a:endParaRPr lang="en-US" dirty="0">
              <a:solidFill>
                <a:srgbClr val="FF0CA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8758973">
            <a:off x="2228442" y="2679295"/>
            <a:ext cx="1296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N</a:t>
            </a:r>
            <a:r>
              <a:rPr lang="en-US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/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n</a:t>
            </a:r>
            <a:r>
              <a:rPr lang="en-US" sz="2400" baseline="-25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s</a:t>
            </a:r>
            <a:endParaRPr lang="en-US" sz="240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ymbol" charset="2"/>
              <a:cs typeface="Symbol" charset="2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2339752" y="2564904"/>
            <a:ext cx="1296144" cy="136815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15207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75000"/>
            </a:schemeClr>
          </a:solidFill>
        </p:spPr>
        <p:txBody>
          <a:bodyPr/>
          <a:lstStyle/>
          <a:p>
            <a:r>
              <a:rPr lang="en-US" dirty="0" smtClean="0"/>
              <a:t>Measured beam distribution</a:t>
            </a:r>
            <a:br>
              <a:rPr lang="en-US" dirty="0" smtClean="0"/>
            </a:br>
            <a:r>
              <a:rPr lang="en-US" dirty="0" smtClean="0"/>
              <a:t>(preliminary)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6238"/>
            <a:ext cx="8964488" cy="506835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6403975"/>
            <a:ext cx="22098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88560" rIns="90000" bIns="46800"/>
          <a:lstStyle>
            <a:lvl1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cs typeface="Arial Unicode MS" charset="0"/>
              </a:rPr>
              <a:t>Florian Burkart</a:t>
            </a:r>
          </a:p>
          <a:p>
            <a:pPr>
              <a:lnSpc>
                <a:spcPct val="86000"/>
              </a:lnSpc>
            </a:pPr>
            <a:endParaRPr lang="en-US" dirty="0">
              <a:latin typeface="Times New Roman" charset="0"/>
              <a:cs typeface="Arial Unicode MS" charset="0"/>
            </a:endParaRPr>
          </a:p>
        </p:txBody>
      </p:sp>
      <p:pic>
        <p:nvPicPr>
          <p:cNvPr id="7" name="Picture 6" descr="lossrate60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r="5981"/>
          <a:stretch/>
        </p:blipFill>
        <p:spPr>
          <a:xfrm>
            <a:off x="1331640" y="3284984"/>
            <a:ext cx="4162323" cy="23411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9832" y="4653136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CA5"/>
                </a:solidFill>
              </a:rPr>
              <a:t>M</a:t>
            </a:r>
            <a:r>
              <a:rPr lang="en-US" dirty="0" smtClean="0">
                <a:solidFill>
                  <a:srgbClr val="FF0CA5"/>
                </a:solidFill>
              </a:rPr>
              <a:t>easured Loss rate</a:t>
            </a:r>
            <a:endParaRPr lang="en-US" dirty="0">
              <a:solidFill>
                <a:srgbClr val="FF0CA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8758973">
            <a:off x="2228442" y="2679295"/>
            <a:ext cx="1296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N</a:t>
            </a:r>
            <a:r>
              <a:rPr lang="en-US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/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n</a:t>
            </a:r>
            <a:r>
              <a:rPr lang="en-US" sz="2400" baseline="-25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s</a:t>
            </a:r>
            <a:endParaRPr lang="en-US" sz="240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ymbol" charset="2"/>
              <a:cs typeface="Symbol" charset="2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2339752" y="2564904"/>
            <a:ext cx="1296144" cy="136815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841968"/>
              </p:ext>
            </p:extLst>
          </p:nvPr>
        </p:nvGraphicFramePr>
        <p:xfrm>
          <a:off x="467544" y="2492896"/>
          <a:ext cx="8001000" cy="1168400"/>
        </p:xfrm>
        <a:graphic>
          <a:graphicData uri="http://schemas.openxmlformats.org/drawingml/2006/table">
            <a:tbl>
              <a:tblPr/>
              <a:tblGrid>
                <a:gridCol w="2743200"/>
                <a:gridCol w="2311400"/>
                <a:gridCol w="2946400"/>
              </a:tblGrid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scraping step step size [μm]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fi-FI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i-FI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(WS) [</a:t>
                      </a:r>
                      <a:r>
                        <a:rPr lang="fi-FI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μm</a:t>
                      </a:r>
                      <a:r>
                        <a:rPr lang="fi-FI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(calculated) [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μm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361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aramond"/>
        <a:ea typeface="ＭＳ Ｐゴシック"/>
        <a:cs typeface="ＭＳ Ｐゴシック"/>
      </a:majorFont>
      <a:minorFont>
        <a:latin typeface="Garamond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aramond"/>
        <a:ea typeface="ＭＳ Ｐゴシック"/>
        <a:cs typeface="ＭＳ Ｐゴシック"/>
      </a:majorFont>
      <a:minorFont>
        <a:latin typeface="Garamond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aramond"/>
        <a:ea typeface="ＭＳ Ｐゴシック"/>
        <a:cs typeface="ＭＳ Ｐゴシック"/>
      </a:majorFont>
      <a:minorFont>
        <a:latin typeface="Garamond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23902</TotalTime>
  <Words>139</Words>
  <Application>Microsoft Macintosh PowerPoint</Application>
  <PresentationFormat>On-screen Show (4:3)</PresentationFormat>
  <Paragraphs>38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Office Theme</vt:lpstr>
      <vt:lpstr>Office Theme</vt:lpstr>
      <vt:lpstr>PowerPoint Presentation</vt:lpstr>
      <vt:lpstr>PowerPoint Presentation</vt:lpstr>
      <vt:lpstr>Measured beam distribution (preliminary)</vt:lpstr>
      <vt:lpstr>Measured beam distribution (preliminary)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 to CERCA</dc:title>
  <dc:creator>assmann</dc:creator>
  <cp:lastModifiedBy>Florian Burkart</cp:lastModifiedBy>
  <cp:revision>1900</cp:revision>
  <cp:lastPrinted>2011-07-11T11:06:45Z</cp:lastPrinted>
  <dcterms:created xsi:type="dcterms:W3CDTF">2010-08-23T14:59:27Z</dcterms:created>
  <dcterms:modified xsi:type="dcterms:W3CDTF">2011-11-08T13:47:11Z</dcterms:modified>
</cp:coreProperties>
</file>