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87" r:id="rId4"/>
    <p:sldId id="259" r:id="rId5"/>
    <p:sldId id="272" r:id="rId6"/>
    <p:sldId id="273" r:id="rId7"/>
    <p:sldId id="274" r:id="rId8"/>
    <p:sldId id="275" r:id="rId9"/>
    <p:sldId id="276" r:id="rId10"/>
    <p:sldId id="279" r:id="rId11"/>
    <p:sldId id="280" r:id="rId12"/>
    <p:sldId id="285" r:id="rId13"/>
    <p:sldId id="281" r:id="rId14"/>
    <p:sldId id="282" r:id="rId15"/>
    <p:sldId id="283" r:id="rId16"/>
    <p:sldId id="284" r:id="rId17"/>
    <p:sldId id="28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1D292-EE42-4F98-9F90-3996F2CAA3FD}" type="datetimeFigureOut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C9196-FA95-4FCE-964E-D2F3EFBA84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926DA-8D45-4E31-BF9F-DDAD8B81A3C4}" type="datetime1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29AE5-7520-4C54-BF53-6617993399DA}" type="datetime1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F794-1BC3-400C-B5BD-F2C56304F808}" type="datetime1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B453C-AABB-4EB7-B53F-EB9E13E5DDCE}" type="datetime1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4B76-8B7B-4D52-83EA-773EB8E65682}" type="datetime1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963-3059-4A56-8B5F-3CD3CD521150}" type="datetime1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DB25C-D781-43ED-B493-54C7F2EAD1BB}" type="datetime1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E6EE-BB2F-48C1-9A41-D12B60CA5DCC}" type="datetime1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58FA8-36B3-4E2E-B317-6E5EDF70522D}" type="datetime1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EFBB6-CCF9-4178-8893-A1989329F073}" type="datetime1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8F820-0378-4999-9A11-C3FEB9F4B4F9}" type="datetime1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7672A-2373-45C0-AA47-D831535B48F8}" type="datetime1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Highlights of the ATS MD part III </a:t>
            </a:r>
            <a:b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(Achromatic Telescopic Squeeze)</a:t>
            </a:r>
            <a:b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S. Fartoukh, LSWG 09/11/2011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838200"/>
            <a:ext cx="876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Participants:</a:t>
            </a:r>
            <a:r>
              <a:rPr lang="en-US" dirty="0" smtClean="0"/>
              <a:t>  R. Assmann, R. Bruce, S. Fartoukh, B. Goddard, W. Hofle, D.  Jacquet, G. Kruk, M. Lamont, E. Maclean, R. de Maria, R. Miyamoto, G. Mueller, M. Pojer, L. Ponce, S. Redaelli, N. Ryckx, R. Steinhagen, M. Strzelczyk, R. Tomas, G.  Vanbavinckhove, J. Wenninger, and many others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981201"/>
            <a:ext cx="9144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Initial Goal: </a:t>
            </a:r>
          </a:p>
          <a:p>
            <a:r>
              <a:rPr lang="en-US" sz="2800" b="1" i="1" dirty="0" smtClean="0">
                <a:sym typeface="Wingdings" pitchFamily="2" charset="2"/>
              </a:rPr>
              <a:t> Demonstrate </a:t>
            </a:r>
            <a:r>
              <a:rPr lang="en-US" sz="2800" b="1" i="1" dirty="0" smtClean="0">
                <a:latin typeface="Symbol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800" b="1" i="1" dirty="0" smtClean="0">
                <a:sym typeface="Wingdings" pitchFamily="2" charset="2"/>
              </a:rPr>
              <a:t>*=10 cm at IP1 and IP5 </a:t>
            </a:r>
            <a:r>
              <a:rPr lang="en-US" b="1" i="1" dirty="0" smtClean="0">
                <a:sym typeface="Wingdings" pitchFamily="2" charset="2"/>
              </a:rPr>
              <a:t>(w/o X-angle but with parallel separation)</a:t>
            </a:r>
          </a:p>
          <a:p>
            <a:endParaRPr lang="en-US" sz="1200" b="1" i="1" dirty="0" smtClean="0">
              <a:sym typeface="Wingdings" pitchFamily="2" charset="2"/>
            </a:endParaRPr>
          </a:p>
          <a:p>
            <a:r>
              <a:rPr lang="en-US" sz="2800" b="1" dirty="0" smtClean="0">
                <a:solidFill>
                  <a:schemeClr val="tx2"/>
                </a:solidFill>
                <a:sym typeface="Wingdings" pitchFamily="2" charset="2"/>
              </a:rPr>
              <a:t>Initial Plan &amp; Results:</a:t>
            </a:r>
          </a:p>
          <a:p>
            <a:pPr marL="514350" indent="-514350">
              <a:buAutoNum type="alphaLcParenR"/>
            </a:pPr>
            <a:r>
              <a:rPr lang="en-US" sz="2800" b="1" i="1" u="sng" dirty="0" smtClean="0">
                <a:sym typeface="Wingdings" pitchFamily="2" charset="2"/>
              </a:rPr>
              <a:t>Dry run </a:t>
            </a:r>
            <a:r>
              <a:rPr lang="en-US" sz="2800" b="1" i="1" dirty="0" smtClean="0">
                <a:sym typeface="Wingdings" pitchFamily="2" charset="2"/>
              </a:rPr>
              <a:t>(3h)  Successful in 2.5 h (no trips, all knobs tested)</a:t>
            </a:r>
          </a:p>
          <a:p>
            <a:pPr marL="514350" indent="-514350">
              <a:buAutoNum type="alphaLcParenR"/>
            </a:pPr>
            <a:r>
              <a:rPr lang="en-US" sz="2800" b="1" i="1" u="sng" dirty="0" smtClean="0">
                <a:sym typeface="Wingdings" pitchFamily="2" charset="2"/>
              </a:rPr>
              <a:t>Pre-squeeze to 40 cm </a:t>
            </a:r>
            <a:r>
              <a:rPr lang="en-US" sz="2800" b="1" i="1" dirty="0" smtClean="0">
                <a:sym typeface="Wingdings" pitchFamily="2" charset="2"/>
              </a:rPr>
              <a:t>(4.5 h)  Cancelled</a:t>
            </a:r>
          </a:p>
          <a:p>
            <a:pPr marL="514350" indent="-514350">
              <a:buAutoNum type="alphaLcParenR"/>
            </a:pPr>
            <a:r>
              <a:rPr lang="en-US" sz="2800" b="1" i="1" u="sng" dirty="0" smtClean="0">
                <a:sym typeface="Wingdings" pitchFamily="2" charset="2"/>
              </a:rPr>
              <a:t>Squeeze to 10 cm </a:t>
            </a:r>
            <a:r>
              <a:rPr lang="en-US" sz="2800" b="1" i="1" dirty="0" smtClean="0">
                <a:sym typeface="Wingdings" pitchFamily="2" charset="2"/>
              </a:rPr>
              <a:t>(6 h)  </a:t>
            </a:r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beam lost after 4.5 h when starting the telescopic part at </a:t>
            </a:r>
            <a:r>
              <a:rPr lang="en-US" sz="2800" b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*=40 cm … but 40 cm reached nevertheless at IP1&amp;5 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9445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Highlights of the MD with beam</a:t>
            </a:r>
            <a:endParaRPr lang="en-US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4525963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Excellent transmission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during ramp and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fast pre-squeeze “mini-commissioning”.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2011110512475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828800"/>
            <a:ext cx="5334000" cy="453131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2057400" y="3581400"/>
            <a:ext cx="4267200" cy="0"/>
          </a:xfrm>
          <a:prstGeom prst="straightConnector1">
            <a:avLst/>
          </a:prstGeom>
          <a:ln w="25400">
            <a:headEnd type="stealt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02878" y="3657600"/>
            <a:ext cx="185012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Only 2h for 40 cm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6096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Highlights of the MD with beam</a:t>
            </a:r>
            <a:endParaRPr lang="en-US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4864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Rather constant Q’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during the pre-squeeze (with stop points possible w/o tripping the RS circuits thank to the “If ATS” in the control softs).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Coupling easily corrected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with global knobs, but some trend visible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Fine tuning of the RQSX’s needed in IR1/5 and rebalancing the arc a2 correction (see next slides).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1" descr="coupl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3040" y="2637272"/>
            <a:ext cx="4286360" cy="3763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6096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Highlights of the MD with beam</a:t>
            </a:r>
            <a:endParaRPr lang="en-US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14400"/>
            <a:ext cx="424479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914400"/>
            <a:ext cx="4242816" cy="3113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2209800" y="1447800"/>
            <a:ext cx="304800" cy="2209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391400" y="1447800"/>
            <a:ext cx="304800" cy="2133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09800" y="4191000"/>
            <a:ext cx="837089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Beam1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11511" y="4114800"/>
            <a:ext cx="837089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Beam2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5172671"/>
            <a:ext cx="87280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Clear source of coupling errors in IR5 while IR1 looks OK … but at 10 cm who knows?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Certainly, RQSX pre-settings to be re-adjusted in IR5.</a:t>
            </a:r>
          </a:p>
          <a:p>
            <a:pPr>
              <a:buFont typeface="Wingdings"/>
              <a:buChar char="à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Sector by sector a2 correction to be re-optimized accordingly, mainly in S81/12/45/56 to already prepare the telescopic part of the ATS. Idem for the arc by arc b2 correction (not showed here).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9445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Highlights of the MD with beam</a:t>
            </a:r>
            <a:endParaRPr lang="en-US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864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Linear chromatic variations of the tunes at </a:t>
            </a:r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2400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=40 cm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No or small Q’’ &amp; Q’’’ which is a signature of a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well-controlled off-momentum </a:t>
            </a:r>
            <a:r>
              <a:rPr lang="en-US" sz="2400" b="1" dirty="0" smtClean="0">
                <a:latin typeface="Symbol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-beating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(.. unfortunately no time for measuring the W’s for a direct confirmation).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q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9435" y="2667000"/>
            <a:ext cx="4594861" cy="2895600"/>
          </a:xfrm>
          <a:prstGeom prst="rect">
            <a:avLst/>
          </a:prstGeom>
        </p:spPr>
      </p:pic>
      <p:pic>
        <p:nvPicPr>
          <p:cNvPr id="11" name="Picture 10" descr="qv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2667000"/>
            <a:ext cx="4564631" cy="28765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71600" y="5650468"/>
            <a:ext cx="196053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Qx(</a:t>
            </a:r>
            <a:r>
              <a:rPr lang="en-US" b="1" dirty="0" smtClean="0">
                <a:latin typeface="Symbol" pitchFamily="18" charset="2"/>
              </a:rPr>
              <a:t>d</a:t>
            </a:r>
            <a:r>
              <a:rPr lang="en-US" b="1" dirty="0" smtClean="0"/>
              <a:t>) at </a:t>
            </a:r>
            <a:r>
              <a:rPr lang="en-US" b="1" dirty="0" smtClean="0">
                <a:latin typeface="Symbol" pitchFamily="18" charset="2"/>
                <a:cs typeface="Times New Roman" pitchFamily="18" charset="0"/>
              </a:rPr>
              <a:t>b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=40 cm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19800" y="5650468"/>
            <a:ext cx="197951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Qy(</a:t>
            </a:r>
            <a:r>
              <a:rPr lang="en-US" b="1" dirty="0" smtClean="0">
                <a:latin typeface="Symbol" pitchFamily="18" charset="2"/>
              </a:rPr>
              <a:t>d</a:t>
            </a:r>
            <a:r>
              <a:rPr lang="en-US" b="1" dirty="0" smtClean="0"/>
              <a:t>) at </a:t>
            </a:r>
            <a:r>
              <a:rPr lang="en-US" b="1" dirty="0" smtClean="0">
                <a:latin typeface="Symbol" pitchFamily="18" charset="2"/>
                <a:cs typeface="Times New Roman" pitchFamily="18" charset="0"/>
              </a:rPr>
              <a:t>b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=40 cm</a:t>
            </a:r>
            <a:r>
              <a:rPr lang="en-US" b="1" dirty="0" smtClean="0"/>
              <a:t>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9445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Highlights of the MD with beam</a:t>
            </a:r>
            <a:endParaRPr lang="en-US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86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linear imperfections coming from the arcs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start to show up! </a:t>
            </a:r>
          </a:p>
          <a:p>
            <a:pPr>
              <a:buFont typeface="Wingdings"/>
              <a:buChar char="à"/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Dy still more than acceptable: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sorting on random a2 for the MBs.</a:t>
            </a:r>
          </a:p>
          <a:p>
            <a:pPr>
              <a:buFont typeface="Wingdings"/>
              <a:buChar char="à"/>
            </a:pP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Dx starts to be worrying, but a priori correctable: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MQ sorting was optimized for </a:t>
            </a:r>
            <a:r>
              <a:rPr lang="en-US" sz="2400" dirty="0" smtClean="0"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-beating only (too many SSS types)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/>
              <a:buChar char="à"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 descr="dispb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124200"/>
            <a:ext cx="8153400" cy="32613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81400" y="5791200"/>
            <a:ext cx="390850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Dy at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*= 40 cm for beam2 (worst case)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581400" y="4495800"/>
            <a:ext cx="390369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Dx at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*= 40 cm for beam2 (worst case)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219200" y="5105400"/>
            <a:ext cx="3048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5105400" y="3810000"/>
            <a:ext cx="3048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219200" y="3810000"/>
            <a:ext cx="3048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990600" y="6248400"/>
            <a:ext cx="137160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50 cm at 6km </a:t>
            </a:r>
            <a:r>
              <a:rPr lang="en-US" sz="1200" b="1" dirty="0" smtClean="0">
                <a:latin typeface="Symbol" pitchFamily="18" charset="2"/>
              </a:rPr>
              <a:t>b</a:t>
            </a:r>
            <a:r>
              <a:rPr lang="en-US" sz="1200" b="1" baseline="-25000" dirty="0" smtClean="0"/>
              <a:t>max</a:t>
            </a:r>
            <a:endParaRPr lang="en-US" sz="1200" b="1" baseline="-25000" dirty="0"/>
          </a:p>
        </p:txBody>
      </p:sp>
      <p:cxnSp>
        <p:nvCxnSpPr>
          <p:cNvPr id="22" name="Straight Arrow Connector 21"/>
          <p:cNvCxnSpPr>
            <a:stCxn id="20" idx="0"/>
          </p:cNvCxnSpPr>
          <p:nvPr/>
        </p:nvCxnSpPr>
        <p:spPr>
          <a:xfrm flipH="1" flipV="1">
            <a:off x="1524000" y="5867400"/>
            <a:ext cx="1524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524000" y="4343400"/>
            <a:ext cx="121920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1m at 6km </a:t>
            </a:r>
            <a:r>
              <a:rPr lang="en-US" sz="1200" b="1" dirty="0" smtClean="0">
                <a:latin typeface="Symbol" pitchFamily="18" charset="2"/>
              </a:rPr>
              <a:t>b</a:t>
            </a:r>
            <a:r>
              <a:rPr lang="en-US" sz="1200" b="1" baseline="-25000" dirty="0" smtClean="0"/>
              <a:t>max</a:t>
            </a:r>
            <a:endParaRPr lang="en-US" sz="1200" b="1" baseline="-25000" dirty="0"/>
          </a:p>
        </p:txBody>
      </p:sp>
      <p:cxnSp>
        <p:nvCxnSpPr>
          <p:cNvPr id="26" name="Straight Arrow Connector 25"/>
          <p:cNvCxnSpPr>
            <a:endCxn id="18" idx="6"/>
          </p:cNvCxnSpPr>
          <p:nvPr/>
        </p:nvCxnSpPr>
        <p:spPr>
          <a:xfrm flipH="1" flipV="1">
            <a:off x="1524000" y="4114800"/>
            <a:ext cx="304800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410200" y="3505200"/>
            <a:ext cx="1524000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1.5m at 6km </a:t>
            </a:r>
            <a:r>
              <a:rPr lang="en-US" sz="1200" b="1" dirty="0" smtClean="0">
                <a:latin typeface="Symbol" pitchFamily="18" charset="2"/>
              </a:rPr>
              <a:t>b</a:t>
            </a:r>
            <a:r>
              <a:rPr lang="en-US" sz="1200" b="1" baseline="-25000" dirty="0" smtClean="0"/>
              <a:t>max</a:t>
            </a:r>
            <a:endParaRPr lang="en-US" sz="1200" b="1" baseline="-25000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5181600" y="3733800"/>
            <a:ext cx="2286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9445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Highlights of the MD with beam</a:t>
            </a:r>
            <a:endParaRPr lang="en-US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864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50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% level achieved for the </a:t>
            </a:r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-beating at </a:t>
            </a:r>
            <a:r>
              <a:rPr lang="en-US" sz="2400" b="1" dirty="0" smtClean="0">
                <a:solidFill>
                  <a:schemeClr val="tx2"/>
                </a:solidFill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2400" b="1" baseline="30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=1 m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40 cm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with only 3 empirical trims applied for 3 Q2’s (around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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 units)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mostly generated in IR5: longitudinal alignment of the triplet??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/>
              <a:buChar char="à"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18" descr="betabeatbeam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2133600"/>
            <a:ext cx="5715000" cy="42645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9445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Highlights of the MD with beam</a:t>
            </a:r>
            <a:endParaRPr lang="en-US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864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15-20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% </a:t>
            </a:r>
            <a:r>
              <a:rPr lang="en-US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level reached (for beam1) after one single correction iteration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(using only the IPQs of IR1 and IR5).</a:t>
            </a:r>
          </a:p>
          <a:p>
            <a:pPr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/>
              <a:buChar char="à"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 descr="betabeatbeam1_c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752600"/>
            <a:ext cx="6172200" cy="4585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Conclusions</a:t>
            </a:r>
            <a:endParaRPr lang="en-US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Certainly a BIG success for the LHC: 40 &lt; 55!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Certainly a BIG success for the “A” of the ATS (Achromatic).</a:t>
            </a:r>
          </a:p>
          <a:p>
            <a:pPr>
              <a:buFont typeface="Wingdings"/>
              <a:buChar char="à"/>
            </a:pPr>
            <a:endParaRPr lang="en-U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Let us wait for some MD time next year in order to  validate the “T” (Telescopic)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 … even if already demonstrated with the last MD but only for one IP (the easiest one IP1) and starting from a less aggressive pre-squeezed optics (1.2 m).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What is the ATS scheme? … A small recap.</a:t>
            </a:r>
            <a:endParaRPr lang="en-US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5626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 squeeze procedure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in two steps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1)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An “almost” standard squeeze, </a:t>
            </a:r>
            <a:r>
              <a:rPr lang="en-US" sz="2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the Pre-squeeze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acting on the IPQs of IR1 and IR5.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	2)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 continuation of the squeeze, called </a:t>
            </a:r>
            <a:r>
              <a:rPr lang="en-US" sz="2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Squeeze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acting on the IPQs of IR2/8 for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       squeezing  IR1 and IR4/6 for IR5 and inducing </a:t>
            </a:r>
            <a:r>
              <a:rPr lang="en-US" sz="2000" b="1" dirty="0" smtClean="0">
                <a:latin typeface="Symbol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-beating bumps in s81/12/45/56.</a:t>
            </a:r>
          </a:p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                      		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None/>
            </a:pPr>
            <a:endParaRPr lang="en-US" sz="13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additional  features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warrant the </a:t>
            </a: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correction of the chromatic aberrations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(Q’’, Q’’’, off-momentum </a:t>
            </a:r>
            <a:r>
              <a:rPr lang="en-US" sz="1900" dirty="0" smtClean="0"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-beat, and more!)</a:t>
            </a: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/>
              <a:buChar char="à"/>
            </a:pPr>
            <a: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For the July MD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the </a:t>
            </a:r>
            <a: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pre-squeezed 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 was chosen to 1.2 m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and the telescopic part was activated  to squeeze  </a:t>
            </a:r>
            <a: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IR1 only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and successfully reach </a:t>
            </a:r>
            <a: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30 cm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(with 400% </a:t>
            </a:r>
            <a:r>
              <a:rPr lang="en-US" sz="2200" dirty="0" smtClean="0">
                <a:latin typeface="Symbol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-mismatch generated on purpose in arc 81 and 12).</a:t>
            </a:r>
          </a:p>
          <a:p>
            <a:pPr>
              <a:buNone/>
            </a:pPr>
            <a:endParaRPr lang="en-US" sz="12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For this MD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the </a:t>
            </a:r>
            <a: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pre-squeezed </a:t>
            </a:r>
            <a:r>
              <a:rPr lang="en-US" sz="2200" b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 was pushed to its limit of 40 cm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, and the plan was to activate the telescopic part </a:t>
            </a:r>
            <a: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both for IR1 and IR5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 order to reach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10 cm.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200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200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2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/>
              <a:buChar char="à"/>
            </a:pPr>
            <a:endParaRPr lang="en-US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en-US" sz="2000" baseline="30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en-US" sz="2000" baseline="30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en-US" sz="2000" baseline="30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en-US" sz="2000" baseline="30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590800" y="2286000"/>
          <a:ext cx="3962400" cy="942975"/>
        </p:xfrm>
        <a:graphic>
          <a:graphicData uri="http://schemas.openxmlformats.org/presentationml/2006/ole">
            <p:oleObj spid="_x0000_s2051" name="Equation" r:id="rId3" imgW="186660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562600"/>
          </a:xfrm>
        </p:spPr>
        <p:txBody>
          <a:bodyPr>
            <a:normAutofit/>
          </a:bodyPr>
          <a:lstStyle/>
          <a:p>
            <a:endParaRPr lang="en-US" sz="2200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2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/>
              <a:buChar char="à"/>
            </a:pPr>
            <a:endParaRPr lang="en-US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en-US" sz="2000" baseline="30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en-US" sz="2000" baseline="30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en-US" sz="2000" baseline="30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en-US" sz="2000" baseline="30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3998" y="1112520"/>
            <a:ext cx="4790002" cy="338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98" y="1188720"/>
            <a:ext cx="4790002" cy="338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12139" y="4486870"/>
            <a:ext cx="3445815" cy="135421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IR5 pre-squeeze at 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b</a:t>
            </a:r>
            <a:r>
              <a:rPr lang="en-US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=40 cm</a:t>
            </a:r>
          </a:p>
          <a:p>
            <a:pPr>
              <a:buFont typeface="Wingdings"/>
              <a:buChar char="à"/>
            </a:pPr>
            <a:r>
              <a:rPr lang="en-US" sz="1600" dirty="0" smtClean="0"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=6 km in the triplet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 smtClean="0">
                <a:latin typeface="Symbol" pitchFamily="18" charset="2"/>
                <a:cs typeface="Times New Roman" pitchFamily="18" charset="0"/>
                <a:sym typeface="Wingdings" pitchFamily="2" charset="2"/>
              </a:rPr>
              <a:t>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~2.5 mm @3.5 TeV, </a:t>
            </a:r>
            <a:r>
              <a:rPr lang="en-US" sz="1600" dirty="0" smtClean="0">
                <a:latin typeface="Symbol" pitchFamily="18" charset="2"/>
                <a:cs typeface="Times New Roman" pitchFamily="18" charset="0"/>
                <a:sym typeface="Wingdings" pitchFamily="2" charset="2"/>
              </a:rPr>
              <a:t>ge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=3.5 </a:t>
            </a:r>
            <a:r>
              <a:rPr lang="en-US" sz="1600" dirty="0" smtClean="0">
                <a:latin typeface="Symbol" pitchFamily="18" charset="2"/>
                <a:cs typeface="Times New Roman" pitchFamily="18" charset="0"/>
                <a:sym typeface="Wingdings" pitchFamily="2" charset="2"/>
              </a:rPr>
              <a:t>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m)</a:t>
            </a:r>
          </a:p>
          <a:p>
            <a:pPr>
              <a:buFont typeface="Wingdings"/>
              <a:buChar char="à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FODO </a:t>
            </a:r>
            <a:r>
              <a:rPr lang="en-US" sz="1600" dirty="0" smtClean="0">
                <a:latin typeface="Symbol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’s in arcs 45 &amp; 56</a:t>
            </a:r>
          </a:p>
          <a:p>
            <a:pPr>
              <a:buFont typeface="Wingdings"/>
              <a:buChar char="à"/>
            </a:pPr>
            <a:r>
              <a:rPr lang="en-US" sz="160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FODO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dispersion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61860" y="4495800"/>
            <a:ext cx="3548740" cy="135421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IR5 squeeze at 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b</a:t>
            </a:r>
            <a:r>
              <a:rPr lang="en-US" b="1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=10 cm</a:t>
            </a:r>
          </a:p>
          <a:p>
            <a:pPr>
              <a:buFont typeface="Wingdings"/>
              <a:buChar char="à"/>
            </a:pPr>
            <a:r>
              <a:rPr lang="en-US" sz="1600" dirty="0" smtClean="0"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=24 km in the triplet 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dirty="0" smtClean="0">
                <a:latin typeface="Symbol" pitchFamily="18" charset="2"/>
                <a:cs typeface="Times New Roman" pitchFamily="18" charset="0"/>
                <a:sym typeface="Wingdings" pitchFamily="2" charset="2"/>
              </a:rPr>
              <a:t>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~5 mm @3.5 TeV, </a:t>
            </a:r>
            <a:r>
              <a:rPr lang="en-US" sz="1600" dirty="0" smtClean="0">
                <a:latin typeface="Symbol" pitchFamily="18" charset="2"/>
                <a:cs typeface="Times New Roman" pitchFamily="18" charset="0"/>
                <a:sym typeface="Wingdings" pitchFamily="2" charset="2"/>
              </a:rPr>
              <a:t>ge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=3.5 </a:t>
            </a:r>
            <a:r>
              <a:rPr lang="en-US" sz="1600" dirty="0" smtClean="0">
                <a:latin typeface="Symbol" pitchFamily="18" charset="2"/>
                <a:cs typeface="Times New Roman" pitchFamily="18" charset="0"/>
                <a:sym typeface="Wingdings" pitchFamily="2" charset="2"/>
              </a:rPr>
              <a:t>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m)</a:t>
            </a:r>
          </a:p>
          <a:p>
            <a:pPr>
              <a:buFont typeface="Wingdings"/>
              <a:buChar char="à"/>
            </a:pPr>
            <a:r>
              <a:rPr lang="en-US" sz="1600" b="1" u="sng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400%  </a:t>
            </a:r>
            <a:r>
              <a:rPr lang="en-US" sz="1600" b="1" u="sng" dirty="0" smtClean="0">
                <a:latin typeface="Symbol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1600" b="1" u="sng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-mismatch in arcs 45 &amp; 56</a:t>
            </a:r>
          </a:p>
          <a:p>
            <a:pPr>
              <a:buFont typeface="Wingdings"/>
              <a:buChar char="à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FODO dispersion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Dry Run (2.5h on 30</a:t>
            </a:r>
            <a:r>
              <a:rPr lang="en-US" sz="36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of October)</a:t>
            </a:r>
            <a:endParaRPr lang="en-US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334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39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 tedious preparation work: the key for success </a:t>
            </a:r>
          </a:p>
          <a:p>
            <a:pPr>
              <a:buFont typeface="Wingdings"/>
              <a:buChar char="à"/>
            </a:pPr>
            <a:r>
              <a:rPr lang="en-US" sz="24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Optics work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: compared to last MD, pre-squeeze pushed down to 40 cm,  squeeze transition calculated for IR4 and IR6 (taking into account Brennan’s constraints)</a:t>
            </a:r>
          </a:p>
          <a:p>
            <a:pPr>
              <a:buFont typeface="Wingdings"/>
              <a:buChar char="à"/>
            </a:pPr>
            <a:endParaRPr lang="en-US" sz="9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en-US" sz="24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Full ATS hyper-cycle &amp; sequence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using the already commissioned ATS ramp and the new ATS squeeze beam process.</a:t>
            </a:r>
          </a:p>
          <a:p>
            <a:pPr>
              <a:buNone/>
            </a:pPr>
            <a:endParaRPr lang="en-US" sz="9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None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Some </a:t>
            </a:r>
            <a:r>
              <a:rPr lang="en-US" sz="2400" b="1" u="sng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modifications needed  &amp; implemented in LSA Pro version and other software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with statements like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if  beam-process-name contains “_ATS_”  do it differently</a:t>
            </a:r>
            <a:r>
              <a:rPr lang="en-US" sz="24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</a:t>
            </a:r>
          </a:p>
          <a:p>
            <a:pPr marL="457200" indent="-457200">
              <a:buAutoNum type="alphaLcParenR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PLP procedure also applied for the setting generation and trims of sextupoles.</a:t>
            </a:r>
          </a:p>
          <a:p>
            <a:pPr marL="457200" indent="-457200">
              <a:buAutoNum type="alphaLcParenR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Artificially doubling the MQY decay time to avoid trip at low current during the squeeze (affect the duration of the few last segments only).</a:t>
            </a:r>
          </a:p>
          <a:p>
            <a:pPr marL="457200" indent="-457200">
              <a:buAutoNum type="alphaLcParenR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Two sets of knobs (Q, Q’, coupling) to be used above and below the pre-squeeze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Symbol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*, and the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possibility to switch the QFB from one knob to the other … at least we thought … unfortunately this functionality was not tested during the dry run! </a:t>
            </a:r>
            <a:endParaRPr lang="en-US" sz="2400" b="1" i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US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How does it look like in practice (IR1/5)</a:t>
            </a:r>
            <a:endParaRPr lang="en-US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endParaRPr lang="en-US" sz="24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US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 descr="IR1b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93494"/>
            <a:ext cx="9196258" cy="46977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5943600"/>
            <a:ext cx="8415381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 IPQ settings are constant in IR8/2/4/6 down the pre-squeezed </a:t>
            </a:r>
            <a:r>
              <a:rPr lang="en-US" dirty="0" smtClean="0">
                <a:latin typeface="Symbol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dirty="0" smtClean="0">
                <a:sym typeface="Wingdings" pitchFamily="2" charset="2"/>
              </a:rPr>
              <a:t>*, then start to move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876800" y="990600"/>
            <a:ext cx="0" cy="4267200"/>
          </a:xfrm>
          <a:prstGeom prst="line">
            <a:avLst/>
          </a:prstGeom>
          <a:ln w="317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181600" y="2667000"/>
            <a:ext cx="19050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Symbol" pitchFamily="18" charset="2"/>
              </a:rPr>
              <a:t>b</a:t>
            </a:r>
            <a:r>
              <a:rPr lang="en-US" sz="3200" b="1" baseline="30000" dirty="0" smtClean="0"/>
              <a:t>*</a:t>
            </a:r>
            <a:r>
              <a:rPr lang="en-US" sz="3200" b="1" dirty="0" smtClean="0"/>
              <a:t>&lt; 40 cm</a:t>
            </a:r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667000" y="2667000"/>
            <a:ext cx="19050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Symbol" pitchFamily="18" charset="2"/>
              </a:rPr>
              <a:t>b</a:t>
            </a:r>
            <a:r>
              <a:rPr lang="en-US" sz="3200" b="1" baseline="30000" dirty="0" smtClean="0"/>
              <a:t>*</a:t>
            </a:r>
            <a:r>
              <a:rPr lang="en-US" sz="3200" b="1" dirty="0" smtClean="0"/>
              <a:t>&gt; 40 cm</a:t>
            </a:r>
            <a:endParaRPr lang="en-US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5943600"/>
            <a:ext cx="882799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sz="1700" dirty="0" smtClean="0">
                <a:sym typeface="Wingdings" pitchFamily="2" charset="2"/>
              </a:rPr>
              <a:t>The IPQ settings are changing in </a:t>
            </a:r>
            <a:r>
              <a:rPr lang="en-US" sz="1700" b="1" dirty="0" smtClean="0">
                <a:solidFill>
                  <a:srgbClr val="FF0000"/>
                </a:solidFill>
                <a:sym typeface="Wingdings" pitchFamily="2" charset="2"/>
              </a:rPr>
              <a:t>IR1 and IR5 </a:t>
            </a:r>
            <a:r>
              <a:rPr lang="en-US" sz="1700" dirty="0" smtClean="0">
                <a:sym typeface="Wingdings" pitchFamily="2" charset="2"/>
              </a:rPr>
              <a:t>down to the pre-squeezed </a:t>
            </a:r>
            <a:r>
              <a:rPr lang="en-US" sz="1700" dirty="0" smtClean="0">
                <a:latin typeface="Symbol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1700" dirty="0" smtClean="0">
                <a:sym typeface="Wingdings" pitchFamily="2" charset="2"/>
              </a:rPr>
              <a:t>*, then stay constant.</a:t>
            </a:r>
            <a:endParaRPr lang="en-US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IR4b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9144000" cy="46360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How does it look like in practice (IR8/2/4/6)</a:t>
            </a:r>
            <a:endParaRPr lang="en-US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endParaRPr lang="en-US" sz="24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US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876800" y="990600"/>
            <a:ext cx="0" cy="4267200"/>
          </a:xfrm>
          <a:prstGeom prst="line">
            <a:avLst/>
          </a:prstGeom>
          <a:ln w="317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181600" y="2691825"/>
            <a:ext cx="19050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Symbol" pitchFamily="18" charset="2"/>
              </a:rPr>
              <a:t>b</a:t>
            </a:r>
            <a:r>
              <a:rPr lang="en-US" sz="3200" b="1" baseline="30000" dirty="0" smtClean="0"/>
              <a:t>*</a:t>
            </a:r>
            <a:r>
              <a:rPr lang="en-US" sz="3200" b="1" dirty="0" smtClean="0"/>
              <a:t>&lt; 40 cm</a:t>
            </a:r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667000" y="2667000"/>
            <a:ext cx="19050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Symbol" pitchFamily="18" charset="2"/>
              </a:rPr>
              <a:t>b</a:t>
            </a:r>
            <a:r>
              <a:rPr lang="en-US" sz="3200" b="1" baseline="30000" dirty="0" smtClean="0"/>
              <a:t>*</a:t>
            </a:r>
            <a:r>
              <a:rPr lang="en-US" sz="3200" b="1" dirty="0" smtClean="0"/>
              <a:t>&gt; 40 cm</a:t>
            </a:r>
            <a:endParaRPr lang="en-US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" y="5943600"/>
            <a:ext cx="8598059" cy="35394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700" dirty="0" smtClean="0">
                <a:sym typeface="Wingdings" pitchFamily="2" charset="2"/>
              </a:rPr>
              <a:t> The IPQ settings are constant in </a:t>
            </a:r>
            <a:r>
              <a:rPr lang="en-US" sz="1700" b="1" dirty="0" smtClean="0">
                <a:solidFill>
                  <a:srgbClr val="FF0000"/>
                </a:solidFill>
                <a:sym typeface="Wingdings" pitchFamily="2" charset="2"/>
              </a:rPr>
              <a:t>IR8/2/4/6</a:t>
            </a:r>
            <a:r>
              <a:rPr lang="en-US" sz="1700" dirty="0" smtClean="0">
                <a:sym typeface="Wingdings" pitchFamily="2" charset="2"/>
              </a:rPr>
              <a:t> down to the pre-squeezed </a:t>
            </a:r>
            <a:r>
              <a:rPr lang="en-US" sz="1700" dirty="0" smtClean="0">
                <a:latin typeface="Symbol" pitchFamily="18" charset="2"/>
                <a:cs typeface="Times New Roman" pitchFamily="18" charset="0"/>
                <a:sym typeface="Wingdings" pitchFamily="2" charset="2"/>
              </a:rPr>
              <a:t>b</a:t>
            </a:r>
            <a:r>
              <a:rPr lang="en-US" sz="1700" dirty="0" smtClean="0">
                <a:sym typeface="Wingdings" pitchFamily="2" charset="2"/>
              </a:rPr>
              <a:t>*, then start to move.</a:t>
            </a:r>
            <a:endParaRPr lang="en-US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ex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14400"/>
            <a:ext cx="9144000" cy="46653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How does it look like in practice (sextupole)</a:t>
            </a:r>
            <a:endParaRPr lang="en-US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endParaRPr lang="en-US" sz="24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US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" y="5553670"/>
            <a:ext cx="9144000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Only 25% of the 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RS circuits  </a:t>
            </a:r>
            <a:r>
              <a:rPr lang="en-US" dirty="0" smtClean="0">
                <a:sym typeface="Wingdings" pitchFamily="2" charset="2"/>
              </a:rPr>
              <a:t>actively participates to the chromatic correction. </a:t>
            </a:r>
          </a:p>
          <a:p>
            <a:r>
              <a:rPr lang="en-US" dirty="0" smtClean="0">
                <a:sym typeface="Wingdings" pitchFamily="2" charset="2"/>
              </a:rPr>
              <a:t>    They are the limiting circuits during the pre-squeeze (except for the last segment)</a:t>
            </a:r>
          </a:p>
          <a:p>
            <a:r>
              <a:rPr lang="en-US" dirty="0" smtClean="0">
                <a:sym typeface="Wingdings" pitchFamily="2" charset="2"/>
              </a:rPr>
              <a:t> Note that 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300A</a:t>
            </a:r>
            <a:r>
              <a:rPr lang="en-US" dirty="0" smtClean="0">
                <a:sym typeface="Wingdings" pitchFamily="2" charset="2"/>
              </a:rPr>
              <a:t> is reached for some RSDs at 3.5 TeV/beam (i.e. max current reached at 7TeV).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724400" y="990600"/>
            <a:ext cx="0" cy="4267200"/>
          </a:xfrm>
          <a:prstGeom prst="line">
            <a:avLst/>
          </a:prstGeom>
          <a:ln w="317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181600" y="2691825"/>
            <a:ext cx="3657600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Symbol" pitchFamily="18" charset="2"/>
              </a:rPr>
              <a:t>b</a:t>
            </a:r>
            <a:r>
              <a:rPr lang="en-US" sz="3200" b="1" baseline="30000" dirty="0" smtClean="0"/>
              <a:t>*</a:t>
            </a:r>
            <a:r>
              <a:rPr lang="en-US" sz="3200" b="1" dirty="0" smtClean="0"/>
              <a:t>&lt; 40 cm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(at this stage the chromatic correction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is achieved by the </a:t>
            </a:r>
            <a:r>
              <a:rPr lang="en-US" sz="1600" b="1" dirty="0" smtClean="0">
                <a:solidFill>
                  <a:srgbClr val="0070C0"/>
                </a:solidFill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1600" b="1" dirty="0" smtClean="0">
                <a:solidFill>
                  <a:srgbClr val="0070C0"/>
                </a:solidFill>
              </a:rPr>
              <a:t>-beating!)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62200" y="2667000"/>
            <a:ext cx="19050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Symbol" pitchFamily="18" charset="2"/>
              </a:rPr>
              <a:t>b</a:t>
            </a:r>
            <a:r>
              <a:rPr lang="en-US" sz="3200" b="1" baseline="30000" dirty="0" smtClean="0"/>
              <a:t>*</a:t>
            </a:r>
            <a:r>
              <a:rPr lang="en-US" sz="3200" b="1" dirty="0" smtClean="0"/>
              <a:t>&gt; 40 cm</a:t>
            </a:r>
            <a:endParaRPr lang="en-US" sz="3200" b="1" dirty="0"/>
          </a:p>
        </p:txBody>
      </p:sp>
      <p:sp>
        <p:nvSpPr>
          <p:cNvPr id="12" name="Oval 11"/>
          <p:cNvSpPr/>
          <p:nvPr/>
        </p:nvSpPr>
        <p:spPr>
          <a:xfrm>
            <a:off x="4343400" y="1447800"/>
            <a:ext cx="1524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124200" y="1371600"/>
            <a:ext cx="101816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PLP at each</a:t>
            </a:r>
          </a:p>
          <a:p>
            <a:pPr algn="ctr"/>
            <a:r>
              <a:rPr lang="en-US" sz="1400" dirty="0" smtClean="0"/>
              <a:t>stop point</a:t>
            </a:r>
            <a:endParaRPr lang="en-US" sz="1400" dirty="0"/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>
            <a:off x="4142364" y="1633210"/>
            <a:ext cx="201036" cy="1193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9445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How does it looks like in practice (Q6 in IR1/5)</a:t>
            </a:r>
            <a:endParaRPr lang="en-US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endParaRPr lang="en-US" sz="24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 pitchFamily="2" charset="2"/>
              <a:buChar char="à"/>
            </a:pPr>
            <a:endParaRPr lang="en-US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5334000"/>
            <a:ext cx="8342733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 The only big uncertainty was the RQ6 circuits (MQML) in IR1 and IR5, reaching very </a:t>
            </a:r>
          </a:p>
          <a:p>
            <a:r>
              <a:rPr lang="en-US" dirty="0" smtClean="0">
                <a:sym typeface="Wingdings" pitchFamily="2" charset="2"/>
              </a:rPr>
              <a:t>       low current (~300A) at  the end of the pre-squeeze.</a:t>
            </a:r>
          </a:p>
          <a:p>
            <a:r>
              <a:rPr lang="en-US" dirty="0" smtClean="0">
                <a:sym typeface="Wingdings" pitchFamily="2" charset="2"/>
              </a:rPr>
              <a:t>  </a:t>
            </a:r>
            <a:r>
              <a:rPr lang="en-US" b="1" dirty="0" smtClean="0">
                <a:solidFill>
                  <a:srgbClr val="0070C0"/>
                </a:solidFill>
                <a:sym typeface="Wingdings" pitchFamily="2" charset="2"/>
              </a:rPr>
              <a:t>However these circuits did not trip … with only 20 mV margin left in Vref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12" name="Picture 11" descr="TIMESERIES_CHART_IMAGE_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990600"/>
            <a:ext cx="6858000" cy="421516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43000" y="4191000"/>
            <a:ext cx="32766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Only 20 mV margin at the end of the pre-squeeze (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dirty="0" smtClean="0"/>
              <a:t>*=40 cm)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>
            <a:off x="4419600" y="4514166"/>
            <a:ext cx="381000" cy="21023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029200" y="2798802"/>
            <a:ext cx="4114800" cy="5539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300 A for the Q6’s </a:t>
            </a:r>
            <a:r>
              <a:rPr lang="en-US" smtClean="0"/>
              <a:t>in IR1/5 @ </a:t>
            </a:r>
            <a:r>
              <a:rPr lang="en-US" dirty="0" smtClean="0"/>
              <a:t>3.5 TeV</a:t>
            </a:r>
          </a:p>
          <a:p>
            <a:r>
              <a:rPr lang="en-US" sz="1200" dirty="0" smtClean="0"/>
              <a:t>(would be 180A for the nominal collision optics at 55cm)</a:t>
            </a:r>
            <a:endParaRPr lang="en-US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096000" y="3352800"/>
            <a:ext cx="76200" cy="5334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9445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MD with beam (5</a:t>
            </a:r>
            <a:r>
              <a:rPr lang="en-US" sz="3600" b="1" baseline="30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of November)</a:t>
            </a:r>
            <a:endParaRPr lang="en-US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" y="990600"/>
            <a:ext cx="8991600" cy="5486400"/>
          </a:xfrm>
        </p:spPr>
        <p:txBody>
          <a:bodyPr/>
          <a:lstStyle/>
          <a:p>
            <a:pPr>
              <a:buFont typeface="Wingdings"/>
              <a:buChar char="à"/>
            </a:pPr>
            <a:r>
              <a:rPr lang="en-US" sz="2000" dirty="0" smtClean="0">
                <a:sym typeface="Wingdings" pitchFamily="2" charset="2"/>
              </a:rPr>
              <a:t>Easy injection (c.o., tune, coupling, chroma,..).</a:t>
            </a:r>
          </a:p>
          <a:p>
            <a:pPr>
              <a:buNone/>
            </a:pPr>
            <a:r>
              <a:rPr lang="en-US" sz="2000" dirty="0" smtClean="0">
                <a:sym typeface="Wingdings" pitchFamily="2" charset="2"/>
              </a:rPr>
              <a:t> </a:t>
            </a:r>
          </a:p>
          <a:p>
            <a:pPr>
              <a:buFont typeface="Wingdings"/>
              <a:buChar char="à"/>
            </a:pPr>
            <a:r>
              <a:rPr lang="en-US" sz="2000" dirty="0" smtClean="0">
                <a:sym typeface="Wingdings" pitchFamily="2" charset="2"/>
              </a:rPr>
              <a:t>Excellent transmission during the ramp.</a:t>
            </a:r>
          </a:p>
          <a:p>
            <a:pPr>
              <a:buNone/>
            </a:pPr>
            <a:endParaRPr lang="en-US" sz="2000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en-US" sz="2000" dirty="0" smtClean="0">
                <a:sym typeface="Wingdings" pitchFamily="2" charset="2"/>
              </a:rPr>
              <a:t> Smooth “pre-squeeze” down to 40 cm (6.2 km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b</a:t>
            </a:r>
            <a:r>
              <a:rPr lang="en-US" sz="2000" baseline="-25000" dirty="0" smtClean="0">
                <a:sym typeface="Wingdings" pitchFamily="2" charset="2"/>
              </a:rPr>
              <a:t>max  </a:t>
            </a:r>
            <a:r>
              <a:rPr lang="en-US" sz="2000" dirty="0" smtClean="0">
                <a:sym typeface="Wingdings" pitchFamily="2" charset="2"/>
              </a:rPr>
              <a:t>in the triplet) reached in 2h: </a:t>
            </a:r>
          </a:p>
          <a:p>
            <a:pPr>
              <a:buNone/>
            </a:pP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“3 km/h in terms of </a:t>
            </a:r>
            <a:r>
              <a:rPr lang="en-US" sz="2000" b="1" dirty="0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b</a:t>
            </a:r>
            <a:r>
              <a:rPr lang="en-US" sz="2000" b="1" baseline="-25000" dirty="0" smtClean="0">
                <a:solidFill>
                  <a:srgbClr val="FF0000"/>
                </a:solidFill>
                <a:sym typeface="Wingdings" pitchFamily="2" charset="2"/>
              </a:rPr>
              <a:t>max </a:t>
            </a:r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” including a pause at </a:t>
            </a:r>
            <a:r>
              <a:rPr lang="en-US" sz="2000" b="1" dirty="0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b</a:t>
            </a:r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*=1m for optics measurement!</a:t>
            </a:r>
          </a:p>
          <a:p>
            <a:pPr>
              <a:buNone/>
            </a:pPr>
            <a:endParaRPr lang="en-US" sz="2000" b="1" dirty="0" smtClean="0">
              <a:solidFill>
                <a:srgbClr val="FF0000"/>
              </a:solidFill>
              <a:sym typeface="Wingdings" pitchFamily="2" charset="2"/>
            </a:endParaRPr>
          </a:p>
          <a:p>
            <a:pPr>
              <a:buNone/>
            </a:pPr>
            <a:r>
              <a:rPr lang="en-US" sz="2000" b="1" dirty="0" smtClean="0">
                <a:sym typeface="Wingdings" pitchFamily="2" charset="2"/>
              </a:rPr>
              <a:t> </a:t>
            </a:r>
            <a:r>
              <a:rPr lang="en-US" sz="2000" dirty="0" smtClean="0">
                <a:sym typeface="Wingdings" pitchFamily="2" charset="2"/>
              </a:rPr>
              <a:t>Successful on-line </a:t>
            </a:r>
            <a:r>
              <a:rPr lang="en-US" sz="2000" dirty="0" smtClean="0">
                <a:latin typeface="Symbol" pitchFamily="18" charset="2"/>
                <a:sym typeface="Wingdings" pitchFamily="2" charset="2"/>
              </a:rPr>
              <a:t>b</a:t>
            </a:r>
            <a:r>
              <a:rPr lang="en-US" sz="2000" dirty="0" smtClean="0">
                <a:sym typeface="Wingdings" pitchFamily="2" charset="2"/>
              </a:rPr>
              <a:t>-beating  measurement and correction at 40 cm (&lt;20%).</a:t>
            </a:r>
            <a:endParaRPr lang="en-US" sz="2000" b="1" dirty="0" smtClean="0">
              <a:sym typeface="Wingdings" pitchFamily="2" charset="2"/>
            </a:endParaRPr>
          </a:p>
          <a:p>
            <a:pPr>
              <a:buNone/>
            </a:pPr>
            <a:endParaRPr lang="en-US" sz="2000" b="1" baseline="-25000" dirty="0" smtClean="0">
              <a:solidFill>
                <a:srgbClr val="FF0000"/>
              </a:solidFill>
              <a:sym typeface="Wingdings" pitchFamily="2" charset="2"/>
            </a:endParaRPr>
          </a:p>
          <a:p>
            <a:pPr lvl="0">
              <a:buFont typeface="Wingdings"/>
              <a:buChar char="à"/>
            </a:pPr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Beam lost due to trips of several 600A circuits, triggered by QPS, when preparing the telescopic part towards 10 cm.</a:t>
            </a:r>
          </a:p>
          <a:p>
            <a:pPr lvl="0">
              <a:buNone/>
            </a:pPr>
            <a:r>
              <a:rPr lang="en-US" sz="2000" dirty="0" smtClean="0">
                <a:solidFill>
                  <a:prstClr val="black"/>
                </a:solidFill>
                <a:sym typeface="Wingdings" pitchFamily="2" charset="2"/>
              </a:rPr>
              <a:t>      When switching the QFB to the new tune knobs, the real time trims of the RQT &amp; RS were sent to zero in S45/56/81/12 (the 4 sectors where the </a:t>
            </a:r>
            <a:r>
              <a:rPr lang="en-US" sz="2000" dirty="0" smtClean="0">
                <a:solidFill>
                  <a:prstClr val="black"/>
                </a:solidFill>
                <a:latin typeface="Symbol" pitchFamily="18" charset="2"/>
                <a:sym typeface="Wingdings" pitchFamily="2" charset="2"/>
              </a:rPr>
              <a:t>b</a:t>
            </a:r>
            <a:r>
              <a:rPr lang="en-US" sz="2000" dirty="0" smtClean="0">
                <a:solidFill>
                  <a:prstClr val="black"/>
                </a:solidFill>
                <a:sym typeface="Wingdings" pitchFamily="2" charset="2"/>
              </a:rPr>
              <a:t>’s are supposed to increase),  and trying to redistribute them in S23/34/67/78 (the 4 sectors where the </a:t>
            </a:r>
            <a:r>
              <a:rPr lang="en-US" sz="2000" dirty="0" smtClean="0">
                <a:solidFill>
                  <a:prstClr val="black"/>
                </a:solidFill>
                <a:latin typeface="Symbol" pitchFamily="18" charset="2"/>
                <a:sym typeface="Wingdings" pitchFamily="2" charset="2"/>
              </a:rPr>
              <a:t>b</a:t>
            </a:r>
            <a:r>
              <a:rPr lang="en-US" sz="2000" dirty="0" smtClean="0">
                <a:solidFill>
                  <a:prstClr val="black"/>
                </a:solidFill>
                <a:sym typeface="Wingdings" pitchFamily="2" charset="2"/>
              </a:rPr>
              <a:t>’s are always kept nominal).</a:t>
            </a:r>
          </a:p>
          <a:p>
            <a:pPr lvl="0">
              <a:buNone/>
            </a:pPr>
            <a:endParaRPr lang="en-US" sz="2000" dirty="0" smtClean="0">
              <a:solidFill>
                <a:prstClr val="black"/>
              </a:solidFill>
              <a:sym typeface="Wingdings" pitchFamily="2" charset="2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1384</TotalTime>
  <Words>1483</Words>
  <Application>Microsoft Office PowerPoint</Application>
  <PresentationFormat>On-screen Show (4:3)</PresentationFormat>
  <Paragraphs>170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Equation</vt:lpstr>
      <vt:lpstr>Highlights of the ATS MD part III  (Achromatic Telescopic Squeeze) </vt:lpstr>
      <vt:lpstr>What is the ATS scheme? … A small recap.</vt:lpstr>
      <vt:lpstr>Slide 3</vt:lpstr>
      <vt:lpstr>The Dry Run (2.5h on 30th of October)</vt:lpstr>
      <vt:lpstr>How does it look like in practice (IR1/5)</vt:lpstr>
      <vt:lpstr>How does it look like in practice (IR8/2/4/6)</vt:lpstr>
      <vt:lpstr>How does it look like in practice (sextupole)</vt:lpstr>
      <vt:lpstr>How does it looks like in practice (Q6 in IR1/5)</vt:lpstr>
      <vt:lpstr>The MD with beam (5th of November)</vt:lpstr>
      <vt:lpstr>Highlights of the MD with beam</vt:lpstr>
      <vt:lpstr>Highlights of the MD with beam</vt:lpstr>
      <vt:lpstr>Highlights of the MD with beam</vt:lpstr>
      <vt:lpstr>Highlights of the MD with beam</vt:lpstr>
      <vt:lpstr>Highlights of the MD with beam</vt:lpstr>
      <vt:lpstr>Highlights of the MD with beam</vt:lpstr>
      <vt:lpstr>Highlights of the MD with beam</vt:lpstr>
      <vt:lpstr>Conclusions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ATS MDs (Achromatic Telescopic Squeezing scheme)</dc:title>
  <dc:creator/>
  <cp:lastModifiedBy>fartouk</cp:lastModifiedBy>
  <cp:revision>176</cp:revision>
  <dcterms:created xsi:type="dcterms:W3CDTF">2006-08-16T00:00:00Z</dcterms:created>
  <dcterms:modified xsi:type="dcterms:W3CDTF">2011-11-08T12:27:21Z</dcterms:modified>
</cp:coreProperties>
</file>