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8" r:id="rId3"/>
    <p:sldId id="258" r:id="rId4"/>
    <p:sldId id="261" r:id="rId5"/>
    <p:sldId id="262" r:id="rId6"/>
    <p:sldId id="259" r:id="rId7"/>
    <p:sldId id="264" r:id="rId8"/>
    <p:sldId id="266" r:id="rId9"/>
    <p:sldId id="270" r:id="rId10"/>
    <p:sldId id="275" r:id="rId11"/>
    <p:sldId id="274" r:id="rId12"/>
    <p:sldId id="276" r:id="rId13"/>
    <p:sldId id="277" r:id="rId14"/>
    <p:sldId id="263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A60F"/>
    <a:srgbClr val="30DCDC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8" autoAdjust="0"/>
  </p:normalViewPr>
  <p:slideViewPr>
    <p:cSldViewPr>
      <p:cViewPr>
        <p:scale>
          <a:sx n="75" d="100"/>
          <a:sy n="75" d="100"/>
        </p:scale>
        <p:origin x="-396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3108E-B0C2-4D38-99DE-2E973CB26FE5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73A8A-2FF6-455C-ABC0-4D13A943F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B681-F35E-4733-82E6-E248D4831F0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B681-F35E-4733-82E6-E248D4831F0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3A8A-2FF6-455C-ABC0-4D13A943FE2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5E4BA-4685-45F1-A84E-3B45C45AA7D0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3DB42-20CF-49C9-BEFE-B99B9AB048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pedance.web.cern.ch/impedance/documents/TransverseCoherentTuneShiftsInTheLHCandSBStabilityLimits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pedance.web.cern.ch/impedance/documents/BSalvant-ImpMeeting-17June2010.pp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01775"/>
            <a:ext cx="7772400" cy="1470025"/>
          </a:xfrm>
        </p:spPr>
        <p:txBody>
          <a:bodyPr/>
          <a:lstStyle/>
          <a:p>
            <a:r>
              <a:rPr lang="en-US" dirty="0" smtClean="0"/>
              <a:t>TDI impedance MD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429000"/>
            <a:ext cx="7467600" cy="2590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V. Baglin, H. Bartosik, C. Bracco, J. Esteban Mueller, E. Métral, </a:t>
            </a:r>
            <a:br>
              <a:rPr lang="en-US" sz="2000" dirty="0" smtClean="0"/>
            </a:br>
            <a:r>
              <a:rPr lang="en-US" sz="2000" dirty="0" smtClean="0"/>
              <a:t>N. Mounet, G. Papotti, S. Redaelli, B. Salvant, J. Uythoven</a:t>
            </a:r>
          </a:p>
          <a:p>
            <a:endParaRPr lang="en-US" sz="2000" dirty="0" smtClean="0"/>
          </a:p>
          <a:p>
            <a:r>
              <a:rPr lang="en-US" sz="2000" dirty="0" smtClean="0"/>
              <a:t>Acknowledgments: </a:t>
            </a:r>
            <a:br>
              <a:rPr lang="en-US" sz="2000" dirty="0" smtClean="0"/>
            </a:br>
            <a:r>
              <a:rPr lang="en-US" sz="2000" dirty="0" smtClean="0"/>
              <a:t>OP crew, G</a:t>
            </a:r>
            <a:r>
              <a:rPr lang="en-US" sz="2000" dirty="0" smtClean="0"/>
              <a:t>. Arduini, T. Baer, P. Baudrenghien, G. </a:t>
            </a:r>
            <a:r>
              <a:rPr lang="en-US" sz="2000" dirty="0" err="1" smtClean="0"/>
              <a:t>Bregliozzi</a:t>
            </a:r>
            <a:r>
              <a:rPr lang="en-US" sz="2000" dirty="0" smtClean="0"/>
              <a:t>, M. Gasior, </a:t>
            </a:r>
            <a:br>
              <a:rPr lang="en-US" sz="2000" dirty="0" smtClean="0"/>
            </a:br>
            <a:r>
              <a:rPr lang="en-US" sz="2000" dirty="0" smtClean="0"/>
              <a:t>A. Grudiev, B. Goddard, G. Lanza, T. Mastoridis, E. Shaposhnikova, </a:t>
            </a:r>
            <a:br>
              <a:rPr lang="en-US" sz="2000" dirty="0" smtClean="0"/>
            </a:br>
            <a:r>
              <a:rPr lang="en-US" sz="2000" dirty="0" smtClean="0"/>
              <a:t>R. Steinhagen, M. Timmins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400" dirty="0" smtClean="0"/>
              <a:t>To be compared with phase error measurements </a:t>
            </a:r>
            <a:br>
              <a:rPr lang="en-US" sz="2400" dirty="0" smtClean="0"/>
            </a:br>
            <a:r>
              <a:rPr lang="en-US" sz="2400" dirty="0" smtClean="0"/>
              <a:t>(J. Esteban Mueller and E. Shaposhnikova)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7106" name="Picture 1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066800"/>
            <a:ext cx="6781800" cy="512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7400" y="2590800"/>
            <a:ext cx="1267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Phase error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3810000"/>
            <a:ext cx="8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TDI gap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6324600"/>
            <a:ext cx="8967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Possibility to also compute energy loss and longitudinal impedance  due to the TDI gap change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Measurement Vs predictions for transverse impedance?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599" y="1371600"/>
          <a:ext cx="8153400" cy="387723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23257"/>
                <a:gridCol w="1323257"/>
                <a:gridCol w="1603946"/>
                <a:gridCol w="1300980"/>
                <a:gridCol w="1300980"/>
                <a:gridCol w="1300980"/>
              </a:tblGrid>
              <a:tr h="1066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TDI half gap 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/>
                        <a:t>Measured</a:t>
                      </a:r>
                      <a:r>
                        <a:rPr lang="en-US" sz="1400" u="none" strike="noStrike" dirty="0" smtClean="0"/>
                        <a:t> total</a:t>
                      </a:r>
                      <a:r>
                        <a:rPr lang="en-US" sz="1400" u="none" strike="noStrike" baseline="0" dirty="0" smtClean="0"/>
                        <a:t> </a:t>
                      </a:r>
                      <a:r>
                        <a:rPr lang="en-US" sz="1400" u="none" strike="noStrike" dirty="0" err="1" smtClean="0"/>
                        <a:t>Zeff</a:t>
                      </a:r>
                      <a:r>
                        <a:rPr lang="en-US" sz="1400" u="none" strike="noStrike" dirty="0" smtClean="0"/>
                        <a:t> </a:t>
                      </a:r>
                      <a:br>
                        <a:rPr lang="en-US" sz="1400" u="none" strike="noStrike" dirty="0" smtClean="0"/>
                      </a:br>
                      <a:r>
                        <a:rPr lang="en-US" sz="1400" u="none" strike="noStrike" dirty="0" smtClean="0"/>
                        <a:t>(</a:t>
                      </a:r>
                      <a:r>
                        <a:rPr lang="en-US" sz="1400" u="none" strike="noStrike" dirty="0" err="1" smtClean="0"/>
                        <a:t>MOhm</a:t>
                      </a:r>
                      <a:r>
                        <a:rPr lang="en-US" sz="1400" u="none" strike="noStrike" dirty="0" smtClean="0"/>
                        <a:t>/m</a:t>
                      </a:r>
                      <a:r>
                        <a:rPr lang="en-US" sz="1400" u="none" strike="noStrike" dirty="0"/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/>
                        <a:t>Theoretical</a:t>
                      </a:r>
                      <a:r>
                        <a:rPr lang="en-US" sz="1400" u="none" strike="noStrike" baseline="0" dirty="0" smtClean="0"/>
                        <a:t> </a:t>
                      </a:r>
                      <a:br>
                        <a:rPr lang="en-US" sz="1400" u="none" strike="noStrike" baseline="0" dirty="0" smtClean="0"/>
                      </a:br>
                      <a:r>
                        <a:rPr lang="en-US" sz="1400" u="none" strike="noStrike" baseline="0" dirty="0" smtClean="0"/>
                        <a:t>Resistive Wall total </a:t>
                      </a:r>
                      <a:r>
                        <a:rPr lang="en-US" sz="1400" u="none" strike="noStrike" dirty="0" err="1" smtClean="0"/>
                        <a:t>Zeff</a:t>
                      </a:r>
                      <a:r>
                        <a:rPr lang="en-US" sz="1400" u="none" strike="noStrike" dirty="0" smtClean="0"/>
                        <a:t/>
                      </a:r>
                      <a:br>
                        <a:rPr lang="en-US" sz="1400" u="none" strike="noStrike" dirty="0" smtClean="0"/>
                      </a:br>
                      <a:r>
                        <a:rPr lang="en-US" sz="1400" u="none" strike="noStrike" dirty="0" smtClean="0"/>
                        <a:t> 3 layers flat chamber</a:t>
                      </a:r>
                    </a:p>
                    <a:p>
                      <a:pPr algn="ctr" fontAlgn="b"/>
                      <a:r>
                        <a:rPr lang="en-US" sz="1400" u="none" strike="noStrike" dirty="0" smtClean="0"/>
                        <a:t>(</a:t>
                      </a:r>
                      <a:r>
                        <a:rPr lang="en-US" sz="1400" u="none" strike="noStrike" dirty="0" err="1" smtClean="0"/>
                        <a:t>MOhm</a:t>
                      </a:r>
                      <a:r>
                        <a:rPr lang="en-US" sz="1400" u="none" strike="noStrike" dirty="0" smtClean="0"/>
                        <a:t>/m)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Coating=3mic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/>
                        <a:t>Theoretical</a:t>
                      </a:r>
                      <a:r>
                        <a:rPr lang="en-US" sz="1400" u="none" strike="noStrike" baseline="0" dirty="0" smtClean="0"/>
                        <a:t> </a:t>
                      </a:r>
                      <a:br>
                        <a:rPr lang="en-US" sz="1400" u="none" strike="noStrike" baseline="0" dirty="0" smtClean="0"/>
                      </a:br>
                      <a:r>
                        <a:rPr lang="en-US" sz="1400" u="none" strike="noStrike" baseline="0" dirty="0" smtClean="0"/>
                        <a:t>Resistive Wall total </a:t>
                      </a:r>
                      <a:r>
                        <a:rPr lang="en-US" sz="1400" u="none" strike="noStrike" dirty="0" err="1" smtClean="0"/>
                        <a:t>Zeff</a:t>
                      </a:r>
                      <a:r>
                        <a:rPr lang="en-US" sz="1400" u="none" strike="noStrike" dirty="0" smtClean="0"/>
                        <a:t/>
                      </a:r>
                      <a:br>
                        <a:rPr lang="en-US" sz="1400" u="none" strike="noStrike" dirty="0" smtClean="0"/>
                      </a:br>
                      <a:r>
                        <a:rPr lang="en-US" sz="1400" u="none" strike="noStrike" dirty="0" smtClean="0"/>
                        <a:t> 3 layers flat chamber</a:t>
                      </a:r>
                    </a:p>
                    <a:p>
                      <a:pPr algn="ctr" fontAlgn="b"/>
                      <a:r>
                        <a:rPr lang="en-US" sz="1400" u="none" strike="noStrike" dirty="0" smtClean="0"/>
                        <a:t>(</a:t>
                      </a:r>
                      <a:r>
                        <a:rPr lang="en-US" sz="1400" u="none" strike="noStrike" dirty="0" err="1" smtClean="0"/>
                        <a:t>MOhm</a:t>
                      </a:r>
                      <a:r>
                        <a:rPr lang="en-US" sz="1400" u="none" strike="noStrike" dirty="0" smtClean="0"/>
                        <a:t>/m)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Coating=1mic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Theoretical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Resistive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wall total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Zeff</a:t>
                      </a:r>
                      <a:endParaRPr lang="en-US" sz="1400" b="0" i="0" u="none" strike="noStrike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layer </a:t>
                      </a:r>
                      <a:r>
                        <a:rPr lang="en-US" sz="1400" b="0" i="0" u="none" strike="noStrike" baseline="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round</a:t>
                      </a:r>
                    </a:p>
                    <a:p>
                      <a:pPr algn="ctr" fontAlgn="b"/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chamber</a:t>
                      </a:r>
                    </a:p>
                    <a:p>
                      <a:pPr algn="ctr" fontAlgn="b"/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MOhm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/m)</a:t>
                      </a:r>
                    </a:p>
                    <a:p>
                      <a:pPr algn="ctr" fontAlgn="b"/>
                      <a:r>
                        <a:rPr lang="en-US" sz="1400" b="0" i="0" u="none" strike="noStrike" baseline="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No coating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/>
                        <a:t>Simulated</a:t>
                      </a:r>
                      <a:r>
                        <a:rPr lang="en-US" sz="1400" u="none" strike="noStrike" dirty="0" smtClean="0"/>
                        <a:t>  geometrical </a:t>
                      </a:r>
                      <a:r>
                        <a:rPr lang="en-US" sz="1400" u="none" strike="noStrike" dirty="0" err="1" smtClean="0"/>
                        <a:t>Zeff</a:t>
                      </a:r>
                      <a:r>
                        <a:rPr lang="en-US" sz="1400" u="none" strike="noStrike" dirty="0" smtClean="0"/>
                        <a:t> (</a:t>
                      </a:r>
                      <a:r>
                        <a:rPr lang="en-US" sz="1400" u="none" strike="noStrike" dirty="0" smtClean="0">
                          <a:solidFill>
                            <a:srgbClr val="FF0000"/>
                          </a:solidFill>
                        </a:rPr>
                        <a:t>dipolar</a:t>
                      </a:r>
                      <a:r>
                        <a:rPr lang="en-US" sz="1400" u="none" strike="noStrike" dirty="0" smtClean="0"/>
                        <a:t>)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with ferrite</a:t>
                      </a:r>
                    </a:p>
                    <a:p>
                      <a:pPr algn="ctr" fontAlgn="b"/>
                      <a:r>
                        <a:rPr lang="en-US" sz="1400" u="none" strike="noStrike" dirty="0" smtClean="0"/>
                        <a:t>(</a:t>
                      </a:r>
                      <a:r>
                        <a:rPr lang="en-US" sz="1400" u="none" strike="noStrike" dirty="0" err="1" smtClean="0"/>
                        <a:t>MOhm</a:t>
                      </a:r>
                      <a:r>
                        <a:rPr lang="en-US" sz="1400" u="none" strike="noStrike" dirty="0" smtClean="0"/>
                        <a:t>/m)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767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4.9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0.53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0.84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767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2.9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0.26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767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2.0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0.15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767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0.09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767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0.0001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~0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" y="6096000"/>
            <a:ext cx="911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The measurements are probably larger than expectations by a factor 3 to 4 at 3.7 mm half gap</a:t>
            </a:r>
          </a:p>
          <a:p>
            <a:r>
              <a:rPr lang="en-US" dirty="0" smtClean="0"/>
              <a:t>- Coating degraded?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3352800"/>
            <a:ext cx="81534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Very good beam conditions. Thanks to everyone!</a:t>
            </a:r>
          </a:p>
          <a:p>
            <a:endParaRPr lang="en-US" sz="2400" dirty="0" smtClean="0"/>
          </a:p>
          <a:p>
            <a:r>
              <a:rPr lang="en-US" sz="2400" dirty="0" smtClean="0"/>
              <a:t>Clean measurements of B1 and B2 tune shifts with changing TDI gap for single bunch</a:t>
            </a:r>
          </a:p>
          <a:p>
            <a:endParaRPr lang="en-US" sz="2400" dirty="0" smtClean="0"/>
          </a:p>
          <a:p>
            <a:r>
              <a:rPr lang="en-US" sz="2400" dirty="0" smtClean="0"/>
              <a:t>Not much could be seen with physics beam</a:t>
            </a:r>
          </a:p>
          <a:p>
            <a:endParaRPr lang="en-US" sz="2400" dirty="0" smtClean="0"/>
          </a:p>
          <a:p>
            <a:r>
              <a:rPr lang="en-US" sz="2400" dirty="0" smtClean="0"/>
              <a:t>Total effective vertical impedances of TDI.2 and TDI.8 are very similar and there could be signs of degradation since last year.</a:t>
            </a:r>
          </a:p>
          <a:p>
            <a:endParaRPr lang="en-US" sz="2400" dirty="0" smtClean="0"/>
          </a:p>
          <a:p>
            <a:r>
              <a:rPr lang="en-US" sz="2400" dirty="0" smtClean="0"/>
              <a:t>It seems that it is confirmed that the corresponding total effective vertical impedance is larger than predictions</a:t>
            </a:r>
          </a:p>
          <a:p>
            <a:endParaRPr lang="en-US" sz="2400" dirty="0" smtClean="0"/>
          </a:p>
          <a:p>
            <a:r>
              <a:rPr lang="en-US" sz="2400" dirty="0" smtClean="0"/>
              <a:t>Phase error shift with TDI jaw movement was recorded and longitudinal impedance could be inferred (J. E. Mueller)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do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Use </a:t>
            </a:r>
            <a:r>
              <a:rPr lang="en-US" sz="2000" dirty="0" err="1" smtClean="0"/>
              <a:t>overinjection</a:t>
            </a:r>
            <a:r>
              <a:rPr lang="en-US" sz="2000" dirty="0" smtClean="0"/>
              <a:t> as the pilot is generating noise</a:t>
            </a:r>
          </a:p>
          <a:p>
            <a:endParaRPr lang="en-US" sz="2000" dirty="0" smtClean="0"/>
          </a:p>
          <a:p>
            <a:r>
              <a:rPr lang="en-US" sz="2000" dirty="0" smtClean="0"/>
              <a:t>Use different bunch lengths (as suggested by Elena S.)</a:t>
            </a:r>
          </a:p>
          <a:p>
            <a:endParaRPr lang="en-US" sz="2000" dirty="0" smtClean="0"/>
          </a:p>
          <a:p>
            <a:r>
              <a:rPr lang="en-US" sz="2000" dirty="0" smtClean="0"/>
              <a:t>Temperature sensors will be taken out. Do we need some sensors closer to the jaw?</a:t>
            </a:r>
          </a:p>
          <a:p>
            <a:endParaRPr lang="en-US" sz="2000" dirty="0" smtClean="0"/>
          </a:p>
          <a:p>
            <a:r>
              <a:rPr lang="en-US" sz="2000" dirty="0" smtClean="0"/>
              <a:t>Opening the TDI to check the Ti coating?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902" y="144304"/>
            <a:ext cx="8751298" cy="679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8536853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8229600" cy="706438"/>
          </a:xfrm>
          <a:ln/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FF0000"/>
                </a:solidFill>
              </a:rPr>
              <a:t>B1</a:t>
            </a:r>
            <a:r>
              <a:rPr lang="en-US"/>
              <a:t>: Moving injection protection collimators</a:t>
            </a:r>
          </a:p>
        </p:txBody>
      </p:sp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3" cstate="print"/>
          <a:srcRect l="52159" t="29572" r="4535" b="26154"/>
          <a:stretch>
            <a:fillRect/>
          </a:stretch>
        </p:blipFill>
        <p:spPr bwMode="auto">
          <a:xfrm>
            <a:off x="250825" y="1557338"/>
            <a:ext cx="8424863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1611313" y="5283200"/>
            <a:ext cx="6026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200"/>
              <a:t>Moving TDI collimators from 5 sigma to 15 sigma leads to a tune increase of:</a:t>
            </a:r>
          </a:p>
          <a:p>
            <a:pPr algn="ctr"/>
            <a:r>
              <a:rPr lang="en-US" sz="1200"/>
              <a:t>    </a:t>
            </a:r>
          </a:p>
          <a:p>
            <a:pPr algn="ctr"/>
            <a:r>
              <a:rPr lang="en-US" sz="1200"/>
              <a:t>    2e-4 in vertical plane (first guess)</a:t>
            </a:r>
          </a:p>
          <a:p>
            <a:pPr algn="ctr"/>
            <a:r>
              <a:rPr lang="en-US" sz="1200"/>
              <a:t>? in horizontal plane (the tune jump to +1 sideband shadows the graph... to be filtered) </a:t>
            </a:r>
            <a:br>
              <a:rPr lang="en-US" sz="1200"/>
            </a:br>
            <a:r>
              <a:rPr lang="en-US" sz="1200"/>
              <a:t/>
            </a:r>
            <a:br>
              <a:rPr lang="en-US" sz="1200"/>
            </a:br>
            <a:endParaRPr lang="en-US"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2000"/>
              <a:t>B2: effect on horizontal tune shift of moving </a:t>
            </a:r>
            <a:br>
              <a:rPr lang="en-US" sz="2000"/>
            </a:br>
            <a:r>
              <a:rPr lang="en-US" sz="2000"/>
              <a:t>injection protection collimators (TDI+TCLIs)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5734050"/>
            <a:ext cx="8713788" cy="719138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200"/>
              <a:t>Tune shift due to injection protection collimators from B2 measurements:         </a:t>
            </a:r>
            <a:r>
              <a:rPr lang="en-US" sz="1600">
                <a:solidFill>
                  <a:schemeClr val="accent2"/>
                </a:solidFill>
                <a:sym typeface="Symbol" pitchFamily="18" charset="2"/>
              </a:rPr>
              <a:t>Qy~ -3 10</a:t>
            </a:r>
            <a:r>
              <a:rPr lang="en-US" sz="1600" baseline="30000">
                <a:solidFill>
                  <a:schemeClr val="accent2"/>
                </a:solidFill>
                <a:sym typeface="Symbol" pitchFamily="18" charset="2"/>
              </a:rPr>
              <a:t>-4</a:t>
            </a:r>
            <a:r>
              <a:rPr lang="en-US" sz="1600">
                <a:solidFill>
                  <a:schemeClr val="accent2"/>
                </a:solidFill>
                <a:sym typeface="Symbol" pitchFamily="18" charset="2"/>
              </a:rPr>
              <a:t> and Qx~0</a:t>
            </a:r>
            <a:r>
              <a:rPr lang="en-US" sz="160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200" b="1"/>
              <a:t>Coarse</a:t>
            </a:r>
            <a:r>
              <a:rPr lang="en-US" sz="1200"/>
              <a:t> extrapolation from nominal model (only TDI):</a:t>
            </a:r>
            <a:r>
              <a:rPr lang="en-US" sz="1600"/>
              <a:t>	                            </a:t>
            </a:r>
            <a:r>
              <a:rPr lang="en-US" sz="1600">
                <a:solidFill>
                  <a:srgbClr val="FF33CC"/>
                </a:solidFill>
                <a:sym typeface="Symbol" pitchFamily="18" charset="2"/>
              </a:rPr>
              <a:t>Qy~ -1.2 10</a:t>
            </a:r>
            <a:r>
              <a:rPr lang="en-US" sz="1600" baseline="30000">
                <a:solidFill>
                  <a:srgbClr val="FF33CC"/>
                </a:solidFill>
                <a:sym typeface="Symbol" pitchFamily="18" charset="2"/>
              </a:rPr>
              <a:t>-4</a:t>
            </a:r>
            <a:r>
              <a:rPr lang="en-US" sz="1600">
                <a:solidFill>
                  <a:srgbClr val="FF33CC"/>
                </a:solidFill>
                <a:sym typeface="Symbol" pitchFamily="18" charset="2"/>
              </a:rPr>
              <a:t> and Qx~0</a:t>
            </a:r>
            <a:r>
              <a:rPr lang="en-US" sz="1600"/>
              <a:t>	</a:t>
            </a:r>
          </a:p>
        </p:txBody>
      </p:sp>
      <p:pic>
        <p:nvPicPr>
          <p:cNvPr id="17412" name="Picture 4" descr="TIMESERIES_CHART_IMAGE_TD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341438"/>
            <a:ext cx="8713788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0825" y="4919663"/>
            <a:ext cx="88931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sym typeface="Wingdings" pitchFamily="2" charset="2"/>
              </a:rPr>
              <a:t> </a:t>
            </a:r>
            <a:r>
              <a:rPr lang="en-US" sz="1400"/>
              <a:t>Correlation between the collimator gap and the vertical tune shift</a:t>
            </a:r>
          </a:p>
          <a:p>
            <a:r>
              <a:rPr lang="en-US" sz="1400">
                <a:sym typeface="Wingdings" pitchFamily="2" charset="2"/>
              </a:rPr>
              <a:t> The horizontal tune switches to another peak when collimators are in. To be investigated in more detail.  </a:t>
            </a:r>
            <a:endParaRPr lang="en-US" sz="1400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795963" y="4365625"/>
            <a:ext cx="180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rgbClr val="00CCFF"/>
                </a:solidFill>
              </a:rPr>
              <a:t>TDI Collimator gap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755650" y="4292600"/>
            <a:ext cx="87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CC"/>
                </a:solidFill>
                <a:sym typeface="Symbol" pitchFamily="18" charset="2"/>
              </a:rPr>
              <a:t>Qx~0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835150" y="4292600"/>
            <a:ext cx="1404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sym typeface="Symbol" pitchFamily="18" charset="2"/>
              </a:rPr>
              <a:t>Qy~-3 10</a:t>
            </a:r>
            <a:r>
              <a:rPr lang="en-US" baseline="30000">
                <a:solidFill>
                  <a:srgbClr val="FF3300"/>
                </a:solidFill>
                <a:sym typeface="Symbol" pitchFamily="18" charset="2"/>
              </a:rPr>
              <a:t>-4</a:t>
            </a:r>
            <a:endParaRPr lang="en-US">
              <a:solidFill>
                <a:srgbClr val="FF3300"/>
              </a:solidFill>
              <a:sym typeface="Symbol" pitchFamily="18" charset="2"/>
            </a:endParaRP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 flipV="1">
            <a:off x="5148263" y="3933825"/>
            <a:ext cx="863600" cy="43180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V="1">
            <a:off x="2411413" y="2492375"/>
            <a:ext cx="288925" cy="180022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V="1">
            <a:off x="1258888" y="2924175"/>
            <a:ext cx="144462" cy="1441450"/>
          </a:xfrm>
          <a:prstGeom prst="line">
            <a:avLst/>
          </a:prstGeom>
          <a:noFill/>
          <a:ln w="28575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Very good beam conditions. Thanks to everyone!</a:t>
            </a:r>
          </a:p>
          <a:p>
            <a:endParaRPr lang="en-US" sz="2400" dirty="0" smtClean="0"/>
          </a:p>
          <a:p>
            <a:r>
              <a:rPr lang="en-US" sz="2400" dirty="0" smtClean="0"/>
              <a:t>Clean measurements of B1 and B2 tune shifts with changing TDI gap for single bunch</a:t>
            </a:r>
          </a:p>
          <a:p>
            <a:endParaRPr lang="en-US" sz="2400" dirty="0" smtClean="0"/>
          </a:p>
          <a:p>
            <a:r>
              <a:rPr lang="en-US" sz="2400" dirty="0" smtClean="0"/>
              <a:t>Not much could be seen with physics beam</a:t>
            </a:r>
          </a:p>
          <a:p>
            <a:endParaRPr lang="en-US" sz="2400" dirty="0" smtClean="0"/>
          </a:p>
          <a:p>
            <a:r>
              <a:rPr lang="en-US" sz="2400" dirty="0" smtClean="0"/>
              <a:t>Total effective vertical impedances of TDI.2 and TDI.8 are very similar and there could be signs of degradation since last year.</a:t>
            </a:r>
          </a:p>
          <a:p>
            <a:endParaRPr lang="en-US" sz="2400" dirty="0" smtClean="0"/>
          </a:p>
          <a:p>
            <a:r>
              <a:rPr lang="en-US" sz="2400" dirty="0" smtClean="0"/>
              <a:t>It seems that it is confirmed that the corresponding total effective vertical impedance is larger than predictions</a:t>
            </a:r>
          </a:p>
          <a:p>
            <a:endParaRPr lang="en-US" sz="2400" dirty="0" smtClean="0"/>
          </a:p>
          <a:p>
            <a:r>
              <a:rPr lang="en-US" sz="2400" dirty="0" smtClean="0"/>
              <a:t>Phase error shift with TDI jaw movement was recorded and longitudinal impedance could be inferred (J. E. Mueller)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686800" cy="54864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Pressure and temperature increase in both TDIs during physics fills  </a:t>
            </a:r>
            <a:r>
              <a:rPr lang="en-US" sz="1600" dirty="0" smtClean="0">
                <a:sym typeface="Wingdings" pitchFamily="2" charset="2"/>
              </a:rPr>
              <a:t> beam induced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2016"/>
          <a:stretch>
            <a:fillRect/>
          </a:stretch>
        </p:blipFill>
        <p:spPr bwMode="auto">
          <a:xfrm>
            <a:off x="76200" y="1371600"/>
            <a:ext cx="3778665" cy="407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28600" y="4419600"/>
            <a:ext cx="36978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Vincent Baglin and TE/VSC colleagues</a:t>
            </a:r>
            <a:endParaRPr lang="en-US" dirty="0"/>
          </a:p>
        </p:txBody>
      </p:sp>
      <p:pic>
        <p:nvPicPr>
          <p:cNvPr id="3075" name="Picture 1" descr="image002"/>
          <p:cNvPicPr>
            <a:picLocks noChangeAspect="1" noChangeArrowheads="1"/>
          </p:cNvPicPr>
          <p:nvPr/>
        </p:nvPicPr>
        <p:blipFill>
          <a:blip r:embed="rId4" cstate="print"/>
          <a:srcRect t="14035"/>
          <a:stretch>
            <a:fillRect/>
          </a:stretch>
        </p:blipFill>
        <p:spPr bwMode="auto">
          <a:xfrm>
            <a:off x="4191000" y="1447800"/>
            <a:ext cx="4953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971800" y="2286000"/>
            <a:ext cx="137133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TDI8 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temperature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5600" y="3962400"/>
            <a:ext cx="14754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TDI8 pressure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0" y="2438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TDI2 gap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0" y="389786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TDI2 pressure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2800" y="3429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TDI8 gap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2819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1A60F"/>
                </a:solidFill>
              </a:rPr>
              <a:t>TDI8 pressure</a:t>
            </a:r>
            <a:endParaRPr lang="en-US" dirty="0">
              <a:solidFill>
                <a:srgbClr val="F1A60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556260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Increasing the gap of the TDI from +/-20mm to +/-55mm from fill 2219 damped the pressure increase, but not the temperature increase.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572000" y="55626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Decreasing the gap on B2 back to +/-20mm for fill 2261 generated pressure again. Clear correlation with the gap.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52400" y="64740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ym typeface="Wingdings" pitchFamily="2" charset="2"/>
              </a:rPr>
              <a:t>   For the last fills, TDI gap was put to +/-37.5mm for B2 but no significant difference with +/-55mm was observed</a:t>
            </a:r>
            <a:endParaRPr lang="en-U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181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Since most of heating and pressure issues had been dealt with during physics fills, it was decided to concentrate on TDI impedance measurements.</a:t>
            </a:r>
          </a:p>
          <a:p>
            <a:endParaRPr lang="en-US" sz="2000" dirty="0" smtClean="0"/>
          </a:p>
          <a:p>
            <a:r>
              <a:rPr lang="en-US" sz="2000" dirty="0" smtClean="0"/>
              <a:t>Previous TDI measurements had been performed last year (see </a:t>
            </a:r>
            <a:r>
              <a:rPr lang="en-US" sz="2000" dirty="0" smtClean="0">
                <a:hlinkClick r:id="rId3"/>
              </a:rPr>
              <a:t>here </a:t>
            </a:r>
            <a:r>
              <a:rPr lang="en-US" sz="2000" dirty="0" smtClean="0"/>
              <a:t>and </a:t>
            </a:r>
            <a:r>
              <a:rPr lang="en-US" sz="2000" dirty="0" smtClean="0">
                <a:hlinkClick r:id="rId4"/>
              </a:rPr>
              <a:t>here</a:t>
            </a:r>
            <a:r>
              <a:rPr lang="en-US" sz="2000" dirty="0" smtClean="0"/>
              <a:t>), </a:t>
            </a:r>
            <a:br>
              <a:rPr lang="en-US" sz="2000" dirty="0" smtClean="0"/>
            </a:br>
            <a:r>
              <a:rPr lang="en-US" sz="2000" dirty="0" smtClean="0"/>
              <a:t>but the noise levels were very high. TDI+TCLIs impedance was larger than expected (a factor 2 to 3)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Degradation of the pressure during the year could also be explained by degradation of the 3 micron Ti coating on the </a:t>
            </a:r>
            <a:r>
              <a:rPr lang="en-US" sz="2000" dirty="0" err="1" smtClean="0"/>
              <a:t>hBN</a:t>
            </a:r>
            <a:r>
              <a:rPr lang="en-US" sz="2000" dirty="0" smtClean="0"/>
              <a:t> blocks.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à"/>
            </a:pPr>
            <a:r>
              <a:rPr lang="en-US" sz="2000" dirty="0" smtClean="0">
                <a:sym typeface="Wingdings" pitchFamily="2" charset="2"/>
              </a:rPr>
              <a:t>Measure the TDI impedance alone with more accuracy</a:t>
            </a:r>
          </a:p>
          <a:p>
            <a:pPr>
              <a:buFont typeface="Wingdings" pitchFamily="2" charset="2"/>
              <a:buChar char="à"/>
            </a:pPr>
            <a:r>
              <a:rPr lang="en-US" sz="2000" dirty="0" smtClean="0">
                <a:sym typeface="Wingdings" pitchFamily="2" charset="2"/>
              </a:rPr>
              <a:t>Compare with available predictions</a:t>
            </a:r>
          </a:p>
          <a:p>
            <a:pPr>
              <a:buFont typeface="Wingdings" pitchFamily="2" charset="2"/>
              <a:buChar char="à"/>
            </a:pPr>
            <a:r>
              <a:rPr lang="en-US" sz="2000" dirty="0" smtClean="0">
                <a:sym typeface="Wingdings" pitchFamily="2" charset="2"/>
              </a:rPr>
              <a:t>Has the impedance gone worse?</a:t>
            </a: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Autofit/>
          </a:bodyPr>
          <a:lstStyle/>
          <a:p>
            <a:r>
              <a:rPr lang="en-US" sz="2000" dirty="0" smtClean="0"/>
              <a:t>Methods to improve the signal:</a:t>
            </a:r>
            <a:br>
              <a:rPr lang="en-US" sz="2000" dirty="0" smtClean="0"/>
            </a:br>
            <a:r>
              <a:rPr lang="en-US" sz="2000" dirty="0" smtClean="0"/>
              <a:t>- Reducing the noise by switching off dampers and abort gap cleaning  	</a:t>
            </a:r>
            <a:br>
              <a:rPr lang="en-US" sz="2000" dirty="0" smtClean="0"/>
            </a:br>
            <a:r>
              <a:rPr lang="en-US" sz="2000" dirty="0" smtClean="0"/>
              <a:t>      - Increasing intensity to 2.6e11 p/b (by the way bunch is stable with Q’y~4)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l="3852" t="15020" r="5136" b="8103"/>
          <a:stretch>
            <a:fillRect/>
          </a:stretch>
        </p:blipFill>
        <p:spPr bwMode="auto">
          <a:xfrm>
            <a:off x="838200" y="1447800"/>
            <a:ext cx="7543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57800" y="4038600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V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tune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4800600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H</a:t>
            </a:r>
            <a:r>
              <a:rPr lang="en-US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tune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3059668"/>
            <a:ext cx="142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Bunch length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0828" y="2057400"/>
            <a:ext cx="99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intensity</a:t>
            </a:r>
            <a:endParaRPr lang="en-US" dirty="0">
              <a:solidFill>
                <a:srgbClr val="92D05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057400" y="5638800"/>
            <a:ext cx="0" cy="762000"/>
          </a:xfrm>
          <a:prstGeom prst="straightConnector1">
            <a:avLst/>
          </a:prstGeom>
          <a:ln w="444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343400" y="5562600"/>
            <a:ext cx="0" cy="838200"/>
          </a:xfrm>
          <a:prstGeom prst="straightConnector1">
            <a:avLst/>
          </a:prstGeom>
          <a:ln w="444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95400" y="6412468"/>
            <a:ext cx="2257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Abort gap cleaning off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6412468"/>
            <a:ext cx="22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Transverse damper off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US" dirty="0" smtClean="0"/>
              <a:t>MD results with single bunch B2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 cstate="print"/>
          <a:srcRect l="5778" t="16996" r="7215" b="9881"/>
          <a:stretch>
            <a:fillRect/>
          </a:stretch>
        </p:blipFill>
        <p:spPr bwMode="auto">
          <a:xfrm>
            <a:off x="1261398" y="990600"/>
            <a:ext cx="66212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97447" y="3962400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V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tune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3276600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H</a:t>
            </a:r>
            <a:r>
              <a:rPr lang="en-US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tune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800" y="1219200"/>
            <a:ext cx="142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0DCDC"/>
                </a:solidFill>
              </a:rPr>
              <a:t>Bunch length</a:t>
            </a:r>
            <a:endParaRPr lang="en-US" dirty="0">
              <a:solidFill>
                <a:srgbClr val="30DCD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6800" y="1752600"/>
            <a:ext cx="99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intensity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2200" y="2514600"/>
            <a:ext cx="1238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TDI full gap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6400" y="5638800"/>
            <a:ext cx="6184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 vertical tune change. No horizontal tune change observed.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MD results with single bunch B1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 cstate="print"/>
          <a:srcRect l="5458" t="16998" r="7055" b="9675"/>
          <a:stretch>
            <a:fillRect/>
          </a:stretch>
        </p:blipFill>
        <p:spPr bwMode="auto">
          <a:xfrm>
            <a:off x="762000" y="838200"/>
            <a:ext cx="7620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486400" y="2819400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V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tune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4800600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H</a:t>
            </a:r>
            <a:r>
              <a:rPr lang="en-US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tune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1676400"/>
            <a:ext cx="142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0DCDC"/>
                </a:solidFill>
              </a:rPr>
              <a:t>Bunch length</a:t>
            </a:r>
            <a:endParaRPr lang="en-US" dirty="0">
              <a:solidFill>
                <a:srgbClr val="30DCD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1219200"/>
            <a:ext cx="99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intensity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2362200"/>
            <a:ext cx="1238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TDI full gap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6019800"/>
            <a:ext cx="6848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 vertical tune change. Small horizontal tune change also observed.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Total effective impedance for B1 and B2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76400"/>
            <a:ext cx="7291842" cy="450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with 2010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371600"/>
            <a:ext cx="835853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743</Words>
  <Application>Microsoft Office PowerPoint</Application>
  <PresentationFormat>On-screen Show (4:3)</PresentationFormat>
  <Paragraphs>157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TDI impedance MD</vt:lpstr>
      <vt:lpstr>Preliminary conclusions</vt:lpstr>
      <vt:lpstr>Context</vt:lpstr>
      <vt:lpstr>Objectives</vt:lpstr>
      <vt:lpstr>Methods to improve the signal: - Reducing the noise by switching off dampers and abort gap cleaning          - Increasing intensity to 2.6e11 p/b (by the way bunch is stable with Q’y~4)</vt:lpstr>
      <vt:lpstr>MD results with single bunch B2</vt:lpstr>
      <vt:lpstr>MD results with single bunch B1</vt:lpstr>
      <vt:lpstr>Total effective impedance for B1 and B2</vt:lpstr>
      <vt:lpstr>Comparison with 2010 measurements</vt:lpstr>
      <vt:lpstr>To be compared with phase error measurements  (J. Esteban Mueller and E. Shaposhnikova)</vt:lpstr>
      <vt:lpstr>Measurement Vs predictions for transverse impedance?</vt:lpstr>
      <vt:lpstr>Preliminary conclusions</vt:lpstr>
      <vt:lpstr>To do next</vt:lpstr>
      <vt:lpstr>Slide 14</vt:lpstr>
      <vt:lpstr>Slide 15</vt:lpstr>
      <vt:lpstr>B1: Moving injection protection collimators</vt:lpstr>
      <vt:lpstr>B2: effect on horizontal tune shift of moving  injection protection collimators (TDI+TCLIs)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TDI MD</dc:title>
  <dc:creator>bsalvant</dc:creator>
  <cp:lastModifiedBy>bsalvant</cp:lastModifiedBy>
  <cp:revision>94</cp:revision>
  <dcterms:created xsi:type="dcterms:W3CDTF">2011-11-07T22:12:42Z</dcterms:created>
  <dcterms:modified xsi:type="dcterms:W3CDTF">2011-11-08T13:59:25Z</dcterms:modified>
</cp:coreProperties>
</file>