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83" r:id="rId2"/>
    <p:sldId id="297" r:id="rId3"/>
    <p:sldId id="296" r:id="rId4"/>
    <p:sldId id="293" r:id="rId5"/>
    <p:sldId id="298" r:id="rId6"/>
    <p:sldId id="301" r:id="rId7"/>
    <p:sldId id="302" r:id="rId8"/>
    <p:sldId id="303" r:id="rId9"/>
    <p:sldId id="291" r:id="rId1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ICE" initials="N" lastIdx="39" clrIdx="0"/>
  <p:cmAuthor id="1" name="Eckhard Elsen" initials="EE" lastIdx="7" clrIdx="1"/>
  <p:cmAuthor id="2" name="Tobias Bär" initials="TB" lastIdx="19" clrIdx="2"/>
  <p:cmAuthor id="3" name="tbaer" initials="t" lastIdx="13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2863AA"/>
    <a:srgbClr val="255997"/>
    <a:srgbClr val="193D69"/>
    <a:srgbClr val="0A20F0"/>
    <a:srgbClr val="0F23B5"/>
    <a:srgbClr val="1670DC"/>
    <a:srgbClr val="13519D"/>
    <a:srgbClr val="265C9E"/>
    <a:srgbClr val="D082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49" autoAdjust="0"/>
    <p:restoredTop sz="95108" autoAdjust="0"/>
  </p:normalViewPr>
  <p:slideViewPr>
    <p:cSldViewPr snapToGrid="0">
      <p:cViewPr>
        <p:scale>
          <a:sx n="80" d="100"/>
          <a:sy n="80" d="100"/>
        </p:scale>
        <p:origin x="-1764" y="-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275" cy="4967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862" y="0"/>
            <a:ext cx="2946275" cy="4967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812511-00C4-42D4-8BDB-C10FA4CD4A8E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79"/>
            <a:ext cx="2946275" cy="4967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862" y="9429779"/>
            <a:ext cx="2946275" cy="4967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7348FE-F4C4-4889-9AFF-382C7F947FD7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0028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2B44916-2D89-44BD-9332-59A9AE37353D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172F1A8-F109-49EE-8B5D-9421602F56C8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1012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72F1A8-F109-49EE-8B5D-9421602F56C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5373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" y="2809875"/>
            <a:ext cx="7105650" cy="1409700"/>
          </a:xfrm>
          <a:prstGeom prst="rect">
            <a:avLst/>
          </a:prstGeom>
        </p:spPr>
        <p:txBody>
          <a:bodyPr/>
          <a:lstStyle>
            <a:lvl1pPr>
              <a:defRPr b="1" spc="300">
                <a:solidFill>
                  <a:schemeClr val="tx2"/>
                </a:solidFill>
                <a:latin typeface="Cambria" pitchFamily="18" charset="0"/>
              </a:defRPr>
            </a:lvl1pPr>
            <a:lvl2pPr>
              <a:defRPr b="1">
                <a:solidFill>
                  <a:schemeClr val="accent1"/>
                </a:solidFill>
                <a:latin typeface="Cambria" pitchFamily="18" charset="0"/>
              </a:defRPr>
            </a:lvl2pPr>
            <a:lvl3pPr>
              <a:defRPr b="0" i="1">
                <a:solidFill>
                  <a:schemeClr val="accent5"/>
                </a:solidFill>
                <a:latin typeface="Cambria" pitchFamily="18" charset="0"/>
              </a:defRPr>
            </a:lvl3pPr>
          </a:lstStyle>
          <a:p>
            <a:pPr lvl="0"/>
            <a:r>
              <a:rPr lang="en-US" dirty="0" smtClean="0"/>
              <a:t>Title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2638424" y="4295775"/>
            <a:ext cx="6353175" cy="1924050"/>
          </a:xfrm>
          <a:prstGeom prst="rect">
            <a:avLst/>
          </a:prstGeom>
        </p:spPr>
        <p:txBody>
          <a:bodyPr/>
          <a:lstStyle>
            <a:lvl1pPr>
              <a:defRPr sz="2400" b="1" baseline="0">
                <a:solidFill>
                  <a:schemeClr val="accent1"/>
                </a:solidFill>
                <a:latin typeface="Cambria" pitchFamily="18" charset="0"/>
              </a:defRPr>
            </a:lvl1pPr>
            <a:lvl2pPr>
              <a:defRPr sz="2400" b="0" i="1">
                <a:solidFill>
                  <a:schemeClr val="accent1"/>
                </a:solidFill>
                <a:latin typeface="Cambria" pitchFamily="18" charset="0"/>
              </a:defRPr>
            </a:lvl2pPr>
            <a:lvl3pPr>
              <a:defRPr b="0" i="0">
                <a:solidFill>
                  <a:schemeClr val="tx1"/>
                </a:solidFill>
                <a:latin typeface="Cambria" pitchFamily="18" charset="0"/>
              </a:defRPr>
            </a:lvl3pPr>
          </a:lstStyle>
          <a:p>
            <a:pPr lvl="0"/>
            <a:r>
              <a:rPr lang="en-US" dirty="0" smtClean="0"/>
              <a:t>Subtitle and Name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0" y="877824"/>
            <a:ext cx="9144000" cy="14826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Title 13"/>
          <p:cNvSpPr>
            <a:spLocks noGrp="1"/>
          </p:cNvSpPr>
          <p:nvPr>
            <p:ph type="title" hasCustomPrompt="1"/>
          </p:nvPr>
        </p:nvSpPr>
        <p:spPr>
          <a:xfrm>
            <a:off x="1010093" y="93476"/>
            <a:ext cx="7123814" cy="680483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bg1"/>
              </a:gs>
              <a:gs pos="72000">
                <a:schemeClr val="bg1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anchor="ctr"/>
          <a:lstStyle>
            <a:lvl1pPr>
              <a:defRPr sz="3200" b="1">
                <a:solidFill>
                  <a:schemeClr val="tx2"/>
                </a:solidFill>
                <a:latin typeface="Cambria" pitchFamily="18" charset="0"/>
              </a:defRPr>
            </a:lvl1pPr>
          </a:lstStyle>
          <a:p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7160" y="1051560"/>
            <a:ext cx="8869680" cy="5212080"/>
          </a:xfrm>
          <a:prstGeom prst="rect">
            <a:avLst/>
          </a:prstGeom>
        </p:spPr>
        <p:txBody>
          <a:bodyPr/>
          <a:lstStyle>
            <a:lvl1pPr>
              <a:tabLst>
                <a:tab pos="693738" algn="l"/>
              </a:tabLst>
              <a:defRPr sz="2800"/>
            </a:lvl1pPr>
            <a:lvl2pPr>
              <a:defRPr sz="2000"/>
            </a:lvl2pPr>
            <a:lvl3pPr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/>
          <p:nvPr userDrawn="1"/>
        </p:nvSpPr>
        <p:spPr bwMode="auto">
          <a:xfrm>
            <a:off x="0" y="877824"/>
            <a:ext cx="9144000" cy="14826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7160" y="1051560"/>
            <a:ext cx="8869680" cy="5212080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Char char="•"/>
              <a:defRPr sz="2400"/>
            </a:lvl1pPr>
            <a:lvl2pPr marL="914400" indent="-457200">
              <a:buFont typeface="Arial" pitchFamily="34" charset="0"/>
              <a:buChar char="•"/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4440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257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600200" y="152400"/>
            <a:ext cx="7315200" cy="7921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7515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990600"/>
            <a:ext cx="4267200" cy="5257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600200" y="152400"/>
            <a:ext cx="7315200" cy="7921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Text Placeholder 4"/>
          <p:cNvSpPr>
            <a:spLocks noGrp="1"/>
          </p:cNvSpPr>
          <p:nvPr>
            <p:ph type="body" sz="half" idx="10"/>
          </p:nvPr>
        </p:nvSpPr>
        <p:spPr>
          <a:xfrm>
            <a:off x="152400" y="990600"/>
            <a:ext cx="4267200" cy="5257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7483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Blue-banner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1588" y="0"/>
            <a:ext cx="9145588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6" descr="LOGO-BE-60x60b.jpg"/>
          <p:cNvPicPr>
            <a:picLocks noChangeAspect="1"/>
          </p:cNvPicPr>
          <p:nvPr/>
        </p:nvPicPr>
        <p:blipFill>
          <a:blip r:embed="rId8" cstate="print"/>
          <a:srcRect l="3149" t="3149" r="3149" b="3149"/>
          <a:stretch>
            <a:fillRect/>
          </a:stretch>
        </p:blipFill>
        <p:spPr bwMode="auto">
          <a:xfrm>
            <a:off x="8286750" y="0"/>
            <a:ext cx="8572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262937" y="0"/>
            <a:ext cx="881063" cy="86771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cxnSp>
        <p:nvCxnSpPr>
          <p:cNvPr id="13" name="Straight Connector 12"/>
          <p:cNvCxnSpPr/>
          <p:nvPr/>
        </p:nvCxnSpPr>
        <p:spPr bwMode="auto">
          <a:xfrm rot="16200000" flipV="1">
            <a:off x="7830541" y="430772"/>
            <a:ext cx="866830" cy="528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 rot="16200000" flipV="1">
            <a:off x="391516" y="430772"/>
            <a:ext cx="866830" cy="528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5" name="Picture 7" descr="banner-bleu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9" name="Straight Connector 18"/>
          <p:cNvCxnSpPr/>
          <p:nvPr/>
        </p:nvCxnSpPr>
        <p:spPr bwMode="auto">
          <a:xfrm rot="16200000" flipV="1">
            <a:off x="391516" y="430772"/>
            <a:ext cx="866830" cy="528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Box 23"/>
          <p:cNvSpPr txBox="1"/>
          <p:nvPr userDrawn="1"/>
        </p:nvSpPr>
        <p:spPr>
          <a:xfrm>
            <a:off x="2886000" y="6400800"/>
            <a:ext cx="3372001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 smtClean="0">
                <a:solidFill>
                  <a:schemeClr val="bg1">
                    <a:lumMod val="50000"/>
                  </a:schemeClr>
                </a:solidFill>
              </a:rPr>
              <a:t>LHC Study Working Group</a:t>
            </a:r>
          </a:p>
        </p:txBody>
      </p:sp>
      <p:sp>
        <p:nvSpPr>
          <p:cNvPr id="25" name="TextBox 24"/>
          <p:cNvSpPr txBox="1"/>
          <p:nvPr userDrawn="1"/>
        </p:nvSpPr>
        <p:spPr>
          <a:xfrm>
            <a:off x="137160" y="6400800"/>
            <a:ext cx="286015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November </a:t>
            </a:r>
            <a:r>
              <a:rPr lang="en-US" sz="1400" b="1" baseline="0" dirty="0" smtClean="0">
                <a:solidFill>
                  <a:schemeClr val="bg1">
                    <a:lumMod val="50000"/>
                  </a:schemeClr>
                </a:solidFill>
              </a:rPr>
              <a:t>8</a:t>
            </a:r>
            <a:r>
              <a:rPr lang="en-US" sz="1400" b="1" baseline="30000" dirty="0" smtClean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 2011</a:t>
            </a:r>
          </a:p>
        </p:txBody>
      </p:sp>
      <p:sp>
        <p:nvSpPr>
          <p:cNvPr id="26" name="TextBox 25"/>
          <p:cNvSpPr txBox="1"/>
          <p:nvPr userDrawn="1"/>
        </p:nvSpPr>
        <p:spPr>
          <a:xfrm>
            <a:off x="6144768" y="6400800"/>
            <a:ext cx="286015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fld id="{236B1D4F-E6E4-470A-A144-E2C6DC4DDB67}" type="slidenum">
              <a:rPr lang="en-US" sz="1400" b="1" smtClean="0">
                <a:solidFill>
                  <a:schemeClr val="bg1">
                    <a:lumMod val="50000"/>
                  </a:schemeClr>
                </a:solidFill>
              </a:rPr>
              <a:pPr algn="r"/>
              <a:t>‹Nr.›</a:t>
            </a:fld>
            <a:endParaRPr lang="en-US" sz="1400" b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2" r:id="rId3"/>
    <p:sldLayoutId id="2147483673" r:id="rId4"/>
    <p:sldLayoutId id="2147483674" r:id="rId5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31273" y="2790701"/>
            <a:ext cx="8084127" cy="1135350"/>
          </a:xfrm>
        </p:spPr>
        <p:txBody>
          <a:bodyPr/>
          <a:lstStyle/>
          <a:p>
            <a:pPr marL="361950" indent="-361950"/>
            <a:r>
              <a:rPr lang="de-DE" sz="3600" dirty="0" smtClean="0"/>
              <a:t>MKI UFO MD</a:t>
            </a:r>
            <a:endParaRPr lang="en-US" sz="36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4107976" y="3673820"/>
            <a:ext cx="4883623" cy="1460312"/>
          </a:xfrm>
          <a:prstGeom prst="rect">
            <a:avLst/>
          </a:prstGeom>
        </p:spPr>
        <p:txBody>
          <a:bodyPr/>
          <a:lstStyle/>
          <a:p>
            <a:pPr>
              <a:spcAft>
                <a:spcPts val="500"/>
              </a:spcAft>
            </a:pPr>
            <a:r>
              <a:rPr lang="de-DE" sz="2800" b="0" i="1" dirty="0" smtClean="0">
                <a:solidFill>
                  <a:schemeClr val="tx2"/>
                </a:solidFill>
              </a:rPr>
              <a:t>LHC Study Working Group</a:t>
            </a:r>
            <a:endParaRPr lang="en-US" sz="2800" b="0" i="1" dirty="0" smtClean="0">
              <a:solidFill>
                <a:schemeClr val="tx2"/>
              </a:solidFill>
            </a:endParaRPr>
          </a:p>
          <a:p>
            <a:pPr marL="0" lvl="1" indent="-174625">
              <a:lnSpc>
                <a:spcPts val="1600"/>
              </a:lnSpc>
              <a:buNone/>
            </a:pPr>
            <a:r>
              <a:rPr lang="en-US" sz="1800" b="1" dirty="0"/>
              <a:t>Tobias </a:t>
            </a:r>
            <a:r>
              <a:rPr lang="en-US" sz="1800" b="1" dirty="0" smtClean="0"/>
              <a:t>Baer for the UFO MD Team</a:t>
            </a:r>
            <a:endParaRPr lang="en-US" sz="1800" b="1" dirty="0"/>
          </a:p>
          <a:p>
            <a:pPr marL="0" lvl="1" indent="-174625">
              <a:lnSpc>
                <a:spcPts val="1600"/>
              </a:lnSpc>
              <a:buNone/>
            </a:pPr>
            <a:r>
              <a:rPr lang="en-US" sz="1800" b="1" i="1" dirty="0" smtClean="0">
                <a:solidFill>
                  <a:schemeClr val="accent1"/>
                </a:solidFill>
              </a:rPr>
              <a:t>November, 8</a:t>
            </a:r>
            <a:r>
              <a:rPr lang="en-US" sz="1800" b="1" i="1" baseline="30000" dirty="0" smtClean="0">
                <a:solidFill>
                  <a:schemeClr val="accent1"/>
                </a:solidFill>
              </a:rPr>
              <a:t>th</a:t>
            </a:r>
            <a:r>
              <a:rPr lang="en-US" sz="1800" b="1" i="1" dirty="0" smtClean="0">
                <a:solidFill>
                  <a:schemeClr val="accent1"/>
                </a:solidFill>
              </a:rPr>
              <a:t> 2011</a:t>
            </a:r>
          </a:p>
          <a:p>
            <a:endParaRPr lang="en-US" dirty="0"/>
          </a:p>
        </p:txBody>
      </p:sp>
      <p:sp>
        <p:nvSpPr>
          <p:cNvPr id="4" name="Text Placeholder 5"/>
          <p:cNvSpPr txBox="1">
            <a:spLocks/>
          </p:cNvSpPr>
          <p:nvPr/>
        </p:nvSpPr>
        <p:spPr>
          <a:xfrm>
            <a:off x="228600" y="5295332"/>
            <a:ext cx="8686800" cy="1021244"/>
          </a:xfrm>
          <a:prstGeom prst="rect">
            <a:avLst/>
          </a:prstGeom>
          <a:noFill/>
        </p:spPr>
        <p:txBody>
          <a:bodyPr/>
          <a:lstStyle/>
          <a:p>
            <a:pPr marL="342900" indent="-342900" algn="ctr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endParaRPr lang="en-US" sz="1600" i="1" kern="0" dirty="0" smtClean="0">
              <a:solidFill>
                <a:schemeClr val="accent1"/>
              </a:solidFill>
              <a:latin typeface="Cambria" pitchFamily="18" charset="0"/>
            </a:endParaRPr>
          </a:p>
          <a:p>
            <a:pPr marL="342900" indent="-342900" algn="ctr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en-US" sz="1600" i="1" kern="0" dirty="0" smtClean="0">
                <a:solidFill>
                  <a:schemeClr val="accent1"/>
                </a:solidFill>
                <a:latin typeface="Cambria" pitchFamily="18" charset="0"/>
              </a:rPr>
              <a:t>M. Barnes, B</a:t>
            </a:r>
            <a:r>
              <a:rPr lang="en-US" sz="1600" i="1" kern="0" dirty="0">
                <a:solidFill>
                  <a:schemeClr val="accent1"/>
                </a:solidFill>
                <a:latin typeface="Cambria" pitchFamily="18" charset="0"/>
              </a:rPr>
              <a:t>. </a:t>
            </a:r>
            <a:r>
              <a:rPr lang="en-US" sz="1600" i="1" kern="0" dirty="0" smtClean="0">
                <a:solidFill>
                  <a:schemeClr val="accent1"/>
                </a:solidFill>
                <a:latin typeface="Cambria" pitchFamily="18" charset="0"/>
              </a:rPr>
              <a:t>Goddard, C</a:t>
            </a:r>
            <a:r>
              <a:rPr lang="en-US" sz="1600" i="1" kern="0" dirty="0">
                <a:solidFill>
                  <a:schemeClr val="accent1"/>
                </a:solidFill>
                <a:latin typeface="Cambria" pitchFamily="18" charset="0"/>
              </a:rPr>
              <a:t>. </a:t>
            </a:r>
            <a:r>
              <a:rPr lang="en-US" sz="1600" i="1" kern="0" dirty="0" smtClean="0">
                <a:solidFill>
                  <a:schemeClr val="accent1"/>
                </a:solidFill>
                <a:latin typeface="Cambria" pitchFamily="18" charset="0"/>
              </a:rPr>
              <a:t>Bracco,</a:t>
            </a:r>
            <a:r>
              <a:rPr lang="en-US" sz="1600" i="1" kern="0" dirty="0">
                <a:solidFill>
                  <a:schemeClr val="accent1"/>
                </a:solidFill>
                <a:latin typeface="Cambria" pitchFamily="18" charset="0"/>
              </a:rPr>
              <a:t> E. </a:t>
            </a:r>
            <a:r>
              <a:rPr lang="en-US" sz="1600" i="1" kern="0" dirty="0" smtClean="0">
                <a:solidFill>
                  <a:schemeClr val="accent1"/>
                </a:solidFill>
                <a:latin typeface="Cambria" pitchFamily="18" charset="0"/>
              </a:rPr>
              <a:t>Carlier, S. Jackson, V. Kain, M. Misiowiec, A</a:t>
            </a:r>
            <a:r>
              <a:rPr lang="en-US" sz="1600" i="1" kern="0" dirty="0">
                <a:solidFill>
                  <a:schemeClr val="accent1"/>
                </a:solidFill>
                <a:latin typeface="Cambria" pitchFamily="18" charset="0"/>
              </a:rPr>
              <a:t>. Nordt,</a:t>
            </a:r>
            <a:r>
              <a:rPr lang="en-US" sz="1600" i="1" kern="0" dirty="0" smtClean="0">
                <a:solidFill>
                  <a:schemeClr val="accent1"/>
                </a:solidFill>
                <a:latin typeface="Cambria" pitchFamily="18" charset="0"/>
              </a:rPr>
              <a:t> </a:t>
            </a:r>
            <a:br>
              <a:rPr lang="en-US" sz="1600" i="1" kern="0" dirty="0" smtClean="0">
                <a:solidFill>
                  <a:schemeClr val="accent1"/>
                </a:solidFill>
                <a:latin typeface="Cambria" pitchFamily="18" charset="0"/>
              </a:rPr>
            </a:br>
            <a:r>
              <a:rPr lang="en-US" sz="1600" i="1" kern="0" dirty="0" smtClean="0">
                <a:solidFill>
                  <a:schemeClr val="accent1"/>
                </a:solidFill>
                <a:latin typeface="Cambria" pitchFamily="18" charset="0"/>
              </a:rPr>
              <a:t>G</a:t>
            </a:r>
            <a:r>
              <a:rPr lang="en-US" sz="1600" i="1" kern="0" dirty="0">
                <a:solidFill>
                  <a:schemeClr val="accent1"/>
                </a:solidFill>
                <a:latin typeface="Cambria" pitchFamily="18" charset="0"/>
              </a:rPr>
              <a:t>. </a:t>
            </a:r>
            <a:r>
              <a:rPr lang="en-US" sz="1600" i="1" kern="0" dirty="0" err="1">
                <a:solidFill>
                  <a:schemeClr val="accent1"/>
                </a:solidFill>
                <a:latin typeface="Cambria" pitchFamily="18" charset="0"/>
              </a:rPr>
              <a:t>Papotti</a:t>
            </a:r>
            <a:r>
              <a:rPr lang="en-US" sz="1600" i="1" kern="0" dirty="0">
                <a:solidFill>
                  <a:schemeClr val="accent1"/>
                </a:solidFill>
                <a:latin typeface="Cambria" pitchFamily="18" charset="0"/>
              </a:rPr>
              <a:t>,</a:t>
            </a:r>
            <a:r>
              <a:rPr lang="en-US" sz="1600" i="1" kern="0" dirty="0" smtClean="0">
                <a:solidFill>
                  <a:schemeClr val="accent1"/>
                </a:solidFill>
                <a:latin typeface="Cambria" pitchFamily="18" charset="0"/>
              </a:rPr>
              <a:t> </a:t>
            </a:r>
            <a:r>
              <a:rPr kumimoji="0" lang="en-US" sz="1600" i="1" u="none" strike="noStrike" kern="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J. Uythoven</a:t>
            </a:r>
            <a:r>
              <a:rPr kumimoji="0" lang="en-US" sz="1600" i="1" u="none" strike="noStrike" kern="0" cap="none" spc="0" normalizeH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, J. </a:t>
            </a:r>
            <a:r>
              <a:rPr kumimoji="0" lang="en-US" sz="1600" i="1" u="none" strike="noStrike" kern="0" cap="none" spc="0" normalizeH="0" noProof="0" dirty="0" err="1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Wenninger</a:t>
            </a:r>
            <a:r>
              <a:rPr kumimoji="0" lang="en-US" sz="1600" i="1" u="none" strike="noStrike" kern="0" cap="none" spc="0" normalizeH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, C. Zamantzas. </a:t>
            </a:r>
            <a:endParaRPr kumimoji="0" lang="en-US" sz="1600" i="1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MD Plan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sz="2400" b="1" dirty="0" smtClean="0"/>
              <a:t>Plan: Study </a:t>
            </a:r>
            <a:r>
              <a:rPr lang="de-DE" sz="2400" b="1" dirty="0" err="1" smtClean="0"/>
              <a:t>four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main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aspects</a:t>
            </a:r>
            <a:r>
              <a:rPr lang="de-DE" sz="2400" b="1" dirty="0"/>
              <a:t>:</a:t>
            </a:r>
          </a:p>
          <a:p>
            <a:pPr lvl="1">
              <a:buFont typeface="Arial" pitchFamily="34" charset="0"/>
              <a:buChar char="•"/>
            </a:pPr>
            <a:r>
              <a:rPr lang="de-DE" i="1" dirty="0">
                <a:solidFill>
                  <a:schemeClr val="tx2"/>
                </a:solidFill>
              </a:rPr>
              <a:t>Study UFOs </a:t>
            </a:r>
            <a:r>
              <a:rPr lang="de-DE" i="1" dirty="0" err="1">
                <a:solidFill>
                  <a:schemeClr val="tx2"/>
                </a:solidFill>
              </a:rPr>
              <a:t>at</a:t>
            </a:r>
            <a:r>
              <a:rPr lang="de-DE" i="1" dirty="0">
                <a:solidFill>
                  <a:schemeClr val="tx2"/>
                </a:solidFill>
              </a:rPr>
              <a:t> </a:t>
            </a:r>
            <a:r>
              <a:rPr lang="de-DE" b="1" i="1" dirty="0">
                <a:solidFill>
                  <a:schemeClr val="tx2"/>
                </a:solidFill>
              </a:rPr>
              <a:t>MKQ</a:t>
            </a:r>
            <a:r>
              <a:rPr lang="de-DE" i="1" dirty="0" smtClean="0">
                <a:solidFill>
                  <a:schemeClr val="tx2"/>
                </a:solidFill>
              </a:rPr>
              <a:t>.</a:t>
            </a:r>
          </a:p>
          <a:p>
            <a:pPr lvl="1">
              <a:buFont typeface="Arial" pitchFamily="34" charset="0"/>
              <a:buChar char="•"/>
            </a:pPr>
            <a:r>
              <a:rPr lang="de-DE" i="1" dirty="0" smtClean="0">
                <a:solidFill>
                  <a:schemeClr val="tx2"/>
                </a:solidFill>
              </a:rPr>
              <a:t>Study </a:t>
            </a:r>
            <a:r>
              <a:rPr lang="de-DE" b="1" i="1" dirty="0" err="1">
                <a:solidFill>
                  <a:schemeClr val="tx2"/>
                </a:solidFill>
              </a:rPr>
              <a:t>delay</a:t>
            </a:r>
            <a:r>
              <a:rPr lang="de-DE" i="1" dirty="0">
                <a:solidFill>
                  <a:schemeClr val="tx2"/>
                </a:solidFill>
              </a:rPr>
              <a:t> </a:t>
            </a:r>
            <a:r>
              <a:rPr lang="de-DE" i="1" dirty="0" err="1">
                <a:solidFill>
                  <a:schemeClr val="tx2"/>
                </a:solidFill>
              </a:rPr>
              <a:t>of</a:t>
            </a:r>
            <a:r>
              <a:rPr lang="de-DE" i="1" dirty="0">
                <a:solidFill>
                  <a:schemeClr val="tx2"/>
                </a:solidFill>
              </a:rPr>
              <a:t> UFO </a:t>
            </a:r>
            <a:r>
              <a:rPr lang="de-DE" i="1" dirty="0" err="1">
                <a:solidFill>
                  <a:schemeClr val="tx2"/>
                </a:solidFill>
              </a:rPr>
              <a:t>occurence</a:t>
            </a:r>
            <a:r>
              <a:rPr lang="de-DE" i="1" dirty="0">
                <a:solidFill>
                  <a:schemeClr val="tx2"/>
                </a:solidFill>
              </a:rPr>
              <a:t> w.r.t. MKI kick (UFO </a:t>
            </a:r>
            <a:r>
              <a:rPr lang="de-DE" i="1" dirty="0" err="1">
                <a:solidFill>
                  <a:schemeClr val="tx2"/>
                </a:solidFill>
              </a:rPr>
              <a:t>dynamics</a:t>
            </a:r>
            <a:r>
              <a:rPr lang="de-DE" i="1" dirty="0" smtClean="0">
                <a:solidFill>
                  <a:schemeClr val="tx2"/>
                </a:solidFill>
              </a:rPr>
              <a:t>).</a:t>
            </a:r>
          </a:p>
          <a:p>
            <a:pPr lvl="1">
              <a:buFont typeface="Arial" pitchFamily="34" charset="0"/>
              <a:buChar char="•"/>
            </a:pPr>
            <a:r>
              <a:rPr lang="de-DE" i="1" dirty="0" smtClean="0">
                <a:solidFill>
                  <a:schemeClr val="tx2"/>
                </a:solidFill>
              </a:rPr>
              <a:t>Study </a:t>
            </a:r>
            <a:r>
              <a:rPr lang="de-DE" i="1" dirty="0" err="1" smtClean="0">
                <a:solidFill>
                  <a:schemeClr val="tx2"/>
                </a:solidFill>
              </a:rPr>
              <a:t>influence</a:t>
            </a:r>
            <a:r>
              <a:rPr lang="de-DE" i="1" dirty="0" smtClean="0">
                <a:solidFill>
                  <a:schemeClr val="tx2"/>
                </a:solidFill>
              </a:rPr>
              <a:t> </a:t>
            </a:r>
            <a:r>
              <a:rPr lang="de-DE" i="1" dirty="0" err="1" smtClean="0">
                <a:solidFill>
                  <a:schemeClr val="tx2"/>
                </a:solidFill>
              </a:rPr>
              <a:t>of</a:t>
            </a:r>
            <a:r>
              <a:rPr lang="de-DE" i="1" dirty="0" smtClean="0">
                <a:solidFill>
                  <a:schemeClr val="tx2"/>
                </a:solidFill>
              </a:rPr>
              <a:t> e-</a:t>
            </a:r>
            <a:r>
              <a:rPr lang="de-DE" i="1" dirty="0" err="1" smtClean="0">
                <a:solidFill>
                  <a:schemeClr val="tx2"/>
                </a:solidFill>
              </a:rPr>
              <a:t>cloud</a:t>
            </a:r>
            <a:r>
              <a:rPr lang="de-DE" i="1" dirty="0" smtClean="0">
                <a:solidFill>
                  <a:schemeClr val="tx2"/>
                </a:solidFill>
              </a:rPr>
              <a:t> </a:t>
            </a:r>
            <a:r>
              <a:rPr lang="de-DE" i="1" dirty="0" err="1" smtClean="0">
                <a:solidFill>
                  <a:schemeClr val="tx2"/>
                </a:solidFill>
              </a:rPr>
              <a:t>solenoids</a:t>
            </a:r>
            <a:r>
              <a:rPr lang="de-DE" i="1" dirty="0" smtClean="0">
                <a:solidFill>
                  <a:schemeClr val="tx2"/>
                </a:solidFill>
              </a:rPr>
              <a:t>.</a:t>
            </a:r>
            <a:endParaRPr lang="de-DE" i="1" dirty="0">
              <a:solidFill>
                <a:schemeClr val="tx2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de-DE" i="1" dirty="0" smtClean="0">
                <a:solidFill>
                  <a:schemeClr val="tx2"/>
                </a:solidFill>
              </a:rPr>
              <a:t>Study </a:t>
            </a:r>
            <a:r>
              <a:rPr lang="de-DE" i="1" dirty="0">
                <a:solidFill>
                  <a:schemeClr val="tx2"/>
                </a:solidFill>
              </a:rPr>
              <a:t>UFO </a:t>
            </a:r>
            <a:r>
              <a:rPr lang="de-DE" b="1" i="1" dirty="0" err="1">
                <a:solidFill>
                  <a:schemeClr val="tx2"/>
                </a:solidFill>
              </a:rPr>
              <a:t>asymmetry</a:t>
            </a:r>
            <a:r>
              <a:rPr lang="de-DE" i="1" dirty="0">
                <a:solidFill>
                  <a:schemeClr val="tx2"/>
                </a:solidFill>
              </a:rPr>
              <a:t> </a:t>
            </a:r>
            <a:r>
              <a:rPr lang="de-DE" i="1" dirty="0" err="1">
                <a:solidFill>
                  <a:schemeClr val="tx2"/>
                </a:solidFill>
              </a:rPr>
              <a:t>between</a:t>
            </a:r>
            <a:r>
              <a:rPr lang="de-DE" i="1" dirty="0">
                <a:solidFill>
                  <a:schemeClr val="tx2"/>
                </a:solidFill>
              </a:rPr>
              <a:t> </a:t>
            </a:r>
            <a:r>
              <a:rPr lang="de-DE" i="1" dirty="0" err="1" smtClean="0">
                <a:solidFill>
                  <a:schemeClr val="tx2"/>
                </a:solidFill>
              </a:rPr>
              <a:t>kickers</a:t>
            </a:r>
            <a:r>
              <a:rPr lang="de-DE" i="1" dirty="0" smtClean="0">
                <a:solidFill>
                  <a:schemeClr val="tx2"/>
                </a:solidFill>
              </a:rPr>
              <a:t> (</a:t>
            </a:r>
            <a:r>
              <a:rPr lang="de-DE" i="1" dirty="0" err="1" smtClean="0">
                <a:solidFill>
                  <a:schemeClr val="tx2"/>
                </a:solidFill>
              </a:rPr>
              <a:t>pulsing</a:t>
            </a:r>
            <a:r>
              <a:rPr lang="de-DE" i="1" dirty="0" smtClean="0">
                <a:solidFill>
                  <a:schemeClr val="tx2"/>
                </a:solidFill>
              </a:rPr>
              <a:t> individual </a:t>
            </a:r>
            <a:r>
              <a:rPr lang="de-DE" i="1" dirty="0" err="1" smtClean="0">
                <a:solidFill>
                  <a:schemeClr val="tx2"/>
                </a:solidFill>
              </a:rPr>
              <a:t>kickers</a:t>
            </a:r>
            <a:r>
              <a:rPr lang="de-DE" i="1" dirty="0" smtClean="0">
                <a:solidFill>
                  <a:schemeClr val="tx2"/>
                </a:solidFill>
              </a:rPr>
              <a:t>).</a:t>
            </a:r>
          </a:p>
          <a:p>
            <a:pPr marL="0" indent="0"/>
            <a:r>
              <a:rPr lang="de-DE" sz="2400" b="1" dirty="0" err="1" smtClean="0"/>
              <a:t>What</a:t>
            </a:r>
            <a:r>
              <a:rPr lang="de-DE" sz="2400" b="1" dirty="0" smtClean="0"/>
              <a:t> was </a:t>
            </a:r>
            <a:r>
              <a:rPr lang="de-DE" sz="2400" b="1" dirty="0" err="1" smtClean="0"/>
              <a:t>done</a:t>
            </a:r>
            <a:r>
              <a:rPr lang="de-DE" sz="2400" b="1" dirty="0" smtClean="0"/>
              <a:t>:</a:t>
            </a:r>
          </a:p>
          <a:p>
            <a:pPr lvl="1">
              <a:buFont typeface="Arial" pitchFamily="34" charset="0"/>
              <a:buChar char="•"/>
            </a:pPr>
            <a:r>
              <a:rPr lang="de-DE" i="1" dirty="0" smtClean="0">
                <a:solidFill>
                  <a:schemeClr val="tx2"/>
                </a:solidFill>
              </a:rPr>
              <a:t>01:45</a:t>
            </a:r>
            <a:r>
              <a:rPr lang="de-DE" i="1" dirty="0">
                <a:solidFill>
                  <a:schemeClr val="tx2"/>
                </a:solidFill>
              </a:rPr>
              <a:t> – </a:t>
            </a:r>
            <a:r>
              <a:rPr lang="de-DE" i="1" dirty="0" err="1" smtClean="0">
                <a:solidFill>
                  <a:schemeClr val="tx2"/>
                </a:solidFill>
              </a:rPr>
              <a:t>start</a:t>
            </a:r>
            <a:r>
              <a:rPr lang="de-DE" i="1" dirty="0" smtClean="0">
                <a:solidFill>
                  <a:schemeClr val="tx2"/>
                </a:solidFill>
              </a:rPr>
              <a:t> </a:t>
            </a:r>
            <a:r>
              <a:rPr lang="de-DE" b="1" i="1" dirty="0" err="1" smtClean="0">
                <a:solidFill>
                  <a:schemeClr val="tx2"/>
                </a:solidFill>
              </a:rPr>
              <a:t>verification</a:t>
            </a:r>
            <a:r>
              <a:rPr lang="de-DE" b="1" i="1" dirty="0" smtClean="0">
                <a:solidFill>
                  <a:schemeClr val="tx2"/>
                </a:solidFill>
              </a:rPr>
              <a:t> </a:t>
            </a:r>
            <a:r>
              <a:rPr lang="de-DE" b="1" i="1" dirty="0" err="1" smtClean="0">
                <a:solidFill>
                  <a:schemeClr val="tx2"/>
                </a:solidFill>
              </a:rPr>
              <a:t>procedure</a:t>
            </a:r>
            <a:r>
              <a:rPr lang="de-DE" b="1" i="1" dirty="0">
                <a:solidFill>
                  <a:schemeClr val="tx2"/>
                </a:solidFill>
              </a:rPr>
              <a:t> </a:t>
            </a:r>
            <a:r>
              <a:rPr lang="de-DE" i="1" dirty="0" err="1" smtClean="0">
                <a:solidFill>
                  <a:schemeClr val="tx2"/>
                </a:solidFill>
              </a:rPr>
              <a:t>with</a:t>
            </a:r>
            <a:r>
              <a:rPr lang="de-DE" i="1" dirty="0" smtClean="0">
                <a:solidFill>
                  <a:schemeClr val="tx2"/>
                </a:solidFill>
              </a:rPr>
              <a:t> </a:t>
            </a:r>
            <a:r>
              <a:rPr lang="de-DE" i="1" dirty="0" err="1" smtClean="0">
                <a:solidFill>
                  <a:schemeClr val="tx2"/>
                </a:solidFill>
              </a:rPr>
              <a:t>pilots</a:t>
            </a:r>
            <a:r>
              <a:rPr lang="de-DE" i="1" dirty="0" smtClean="0">
                <a:solidFill>
                  <a:schemeClr val="tx2"/>
                </a:solidFill>
              </a:rPr>
              <a:t>, </a:t>
            </a:r>
            <a:r>
              <a:rPr lang="de-DE" i="1" dirty="0" err="1" smtClean="0">
                <a:solidFill>
                  <a:schemeClr val="tx2"/>
                </a:solidFill>
              </a:rPr>
              <a:t>both</a:t>
            </a:r>
            <a:r>
              <a:rPr lang="de-DE" i="1" dirty="0" smtClean="0">
                <a:solidFill>
                  <a:schemeClr val="tx2"/>
                </a:solidFill>
              </a:rPr>
              <a:t> </a:t>
            </a:r>
            <a:r>
              <a:rPr lang="de-DE" i="1" dirty="0" err="1" smtClean="0">
                <a:solidFill>
                  <a:schemeClr val="tx2"/>
                </a:solidFill>
              </a:rPr>
              <a:t>beams</a:t>
            </a:r>
            <a:r>
              <a:rPr lang="de-DE" i="1" dirty="0" smtClean="0">
                <a:solidFill>
                  <a:schemeClr val="tx2"/>
                </a:solidFill>
              </a:rPr>
              <a:t>. </a:t>
            </a:r>
            <a:r>
              <a:rPr lang="de-DE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3.5h</a:t>
            </a:r>
          </a:p>
          <a:p>
            <a:pPr lvl="1">
              <a:buFont typeface="Arial" pitchFamily="34" charset="0"/>
              <a:buChar char="•"/>
            </a:pPr>
            <a:r>
              <a:rPr lang="de-DE" i="1" dirty="0" smtClean="0">
                <a:solidFill>
                  <a:schemeClr val="tx2"/>
                </a:solidFill>
              </a:rPr>
              <a:t>05:20 – </a:t>
            </a:r>
            <a:r>
              <a:rPr lang="de-DE" i="1" dirty="0" err="1" smtClean="0">
                <a:solidFill>
                  <a:schemeClr val="tx2"/>
                </a:solidFill>
              </a:rPr>
              <a:t>injecting</a:t>
            </a:r>
            <a:r>
              <a:rPr lang="de-DE" i="1" dirty="0" smtClean="0">
                <a:solidFill>
                  <a:schemeClr val="tx2"/>
                </a:solidFill>
              </a:rPr>
              <a:t> 1236b, </a:t>
            </a:r>
            <a:r>
              <a:rPr lang="de-DE" i="1" dirty="0" err="1" smtClean="0">
                <a:solidFill>
                  <a:schemeClr val="tx2"/>
                </a:solidFill>
              </a:rPr>
              <a:t>problem</a:t>
            </a:r>
            <a:r>
              <a:rPr lang="de-DE" i="1" dirty="0" smtClean="0">
                <a:solidFill>
                  <a:schemeClr val="tx2"/>
                </a:solidFill>
              </a:rPr>
              <a:t> </a:t>
            </a:r>
            <a:r>
              <a:rPr lang="de-DE" i="1" dirty="0" err="1" smtClean="0">
                <a:solidFill>
                  <a:schemeClr val="tx2"/>
                </a:solidFill>
              </a:rPr>
              <a:t>with</a:t>
            </a:r>
            <a:r>
              <a:rPr lang="de-DE" i="1" dirty="0" smtClean="0">
                <a:solidFill>
                  <a:schemeClr val="tx2"/>
                </a:solidFill>
              </a:rPr>
              <a:t> PS </a:t>
            </a:r>
            <a:r>
              <a:rPr lang="de-DE" i="1" dirty="0" err="1" smtClean="0">
                <a:solidFill>
                  <a:schemeClr val="tx2"/>
                </a:solidFill>
              </a:rPr>
              <a:t>cavity</a:t>
            </a:r>
            <a:r>
              <a:rPr lang="de-DE" i="1" dirty="0" smtClean="0">
                <a:solidFill>
                  <a:schemeClr val="tx2"/>
                </a:solidFill>
              </a:rPr>
              <a:t>. </a:t>
            </a:r>
            <a:r>
              <a:rPr lang="de-DE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2.75h</a:t>
            </a:r>
          </a:p>
          <a:p>
            <a:pPr lvl="1">
              <a:buFont typeface="Arial" pitchFamily="34" charset="0"/>
              <a:buChar char="•"/>
            </a:pPr>
            <a:r>
              <a:rPr lang="de-DE" i="1" dirty="0" smtClean="0">
                <a:solidFill>
                  <a:schemeClr val="tx2"/>
                </a:solidFill>
              </a:rPr>
              <a:t>08:05 – 1236b </a:t>
            </a:r>
            <a:r>
              <a:rPr lang="de-DE" i="1" dirty="0" err="1" smtClean="0">
                <a:solidFill>
                  <a:schemeClr val="tx2"/>
                </a:solidFill>
              </a:rPr>
              <a:t>circulating</a:t>
            </a:r>
            <a:r>
              <a:rPr lang="de-DE" i="1" dirty="0" smtClean="0">
                <a:solidFill>
                  <a:schemeClr val="tx2"/>
                </a:solidFill>
              </a:rPr>
              <a:t>, </a:t>
            </a:r>
            <a:r>
              <a:rPr lang="de-DE" b="1" i="1" dirty="0" err="1" smtClean="0">
                <a:solidFill>
                  <a:schemeClr val="tx2"/>
                </a:solidFill>
              </a:rPr>
              <a:t>start</a:t>
            </a:r>
            <a:r>
              <a:rPr lang="de-DE" b="1" i="1" dirty="0" smtClean="0">
                <a:solidFill>
                  <a:schemeClr val="tx2"/>
                </a:solidFill>
              </a:rPr>
              <a:t> </a:t>
            </a:r>
            <a:r>
              <a:rPr lang="de-DE" b="1" i="1" dirty="0" err="1" smtClean="0">
                <a:solidFill>
                  <a:schemeClr val="tx2"/>
                </a:solidFill>
              </a:rPr>
              <a:t>data</a:t>
            </a:r>
            <a:r>
              <a:rPr lang="de-DE" b="1" i="1" dirty="0" smtClean="0">
                <a:solidFill>
                  <a:schemeClr val="tx2"/>
                </a:solidFill>
              </a:rPr>
              <a:t> </a:t>
            </a:r>
            <a:r>
              <a:rPr lang="de-DE" b="1" i="1" dirty="0" err="1" smtClean="0">
                <a:solidFill>
                  <a:schemeClr val="tx2"/>
                </a:solidFill>
              </a:rPr>
              <a:t>taking</a:t>
            </a:r>
            <a:r>
              <a:rPr lang="de-DE" b="1" i="1" dirty="0" smtClean="0">
                <a:solidFill>
                  <a:schemeClr val="tx2"/>
                </a:solidFill>
              </a:rPr>
              <a:t>. </a:t>
            </a:r>
            <a:r>
              <a:rPr lang="de-DE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2h</a:t>
            </a:r>
          </a:p>
          <a:p>
            <a:pPr lvl="1">
              <a:buFont typeface="Arial" pitchFamily="34" charset="0"/>
              <a:buChar char="•"/>
            </a:pPr>
            <a:r>
              <a:rPr lang="de-DE" i="1" dirty="0" smtClean="0">
                <a:solidFill>
                  <a:schemeClr val="tx2"/>
                </a:solidFill>
              </a:rPr>
              <a:t>08:43 – </a:t>
            </a:r>
            <a:r>
              <a:rPr lang="de-DE" i="1" dirty="0" err="1" smtClean="0">
                <a:solidFill>
                  <a:schemeClr val="tx2"/>
                </a:solidFill>
              </a:rPr>
              <a:t>start</a:t>
            </a:r>
            <a:r>
              <a:rPr lang="de-DE" i="1" dirty="0" smtClean="0">
                <a:solidFill>
                  <a:schemeClr val="tx2"/>
                </a:solidFill>
              </a:rPr>
              <a:t> </a:t>
            </a:r>
            <a:r>
              <a:rPr lang="de-DE" b="1" i="1" dirty="0" err="1" smtClean="0">
                <a:solidFill>
                  <a:schemeClr val="tx2"/>
                </a:solidFill>
              </a:rPr>
              <a:t>pulsing</a:t>
            </a:r>
            <a:r>
              <a:rPr lang="de-DE" b="1" i="1" dirty="0" smtClean="0">
                <a:solidFill>
                  <a:schemeClr val="tx2"/>
                </a:solidFill>
              </a:rPr>
              <a:t> MKI.05R8.</a:t>
            </a:r>
          </a:p>
          <a:p>
            <a:pPr lvl="1">
              <a:buFont typeface="Arial" pitchFamily="34" charset="0"/>
              <a:buChar char="•"/>
            </a:pPr>
            <a:r>
              <a:rPr lang="de-DE" i="1" dirty="0" smtClean="0">
                <a:solidFill>
                  <a:schemeClr val="tx2"/>
                </a:solidFill>
              </a:rPr>
              <a:t>08:55 – </a:t>
            </a:r>
            <a:r>
              <a:rPr lang="de-DE" i="1" dirty="0" err="1" smtClean="0">
                <a:solidFill>
                  <a:schemeClr val="tx2"/>
                </a:solidFill>
              </a:rPr>
              <a:t>start</a:t>
            </a:r>
            <a:r>
              <a:rPr lang="de-DE" i="1" dirty="0" smtClean="0">
                <a:solidFill>
                  <a:schemeClr val="tx2"/>
                </a:solidFill>
              </a:rPr>
              <a:t> </a:t>
            </a:r>
            <a:r>
              <a:rPr lang="de-DE" b="1" i="1" dirty="0" err="1" smtClean="0">
                <a:solidFill>
                  <a:schemeClr val="tx2"/>
                </a:solidFill>
              </a:rPr>
              <a:t>pulsing</a:t>
            </a:r>
            <a:r>
              <a:rPr lang="de-DE" b="1" i="1" dirty="0" smtClean="0">
                <a:solidFill>
                  <a:schemeClr val="tx2"/>
                </a:solidFill>
              </a:rPr>
              <a:t> MKI.05L2.</a:t>
            </a:r>
          </a:p>
          <a:p>
            <a:pPr lvl="1">
              <a:buFont typeface="Arial" pitchFamily="34" charset="0"/>
              <a:buChar char="•"/>
            </a:pPr>
            <a:r>
              <a:rPr lang="de-DE" i="1" dirty="0" smtClean="0">
                <a:solidFill>
                  <a:schemeClr val="tx2"/>
                </a:solidFill>
              </a:rPr>
              <a:t>09:13 – </a:t>
            </a:r>
            <a:r>
              <a:rPr lang="de-DE" i="1" dirty="0" err="1" smtClean="0">
                <a:solidFill>
                  <a:schemeClr val="tx2"/>
                </a:solidFill>
              </a:rPr>
              <a:t>start</a:t>
            </a:r>
            <a:r>
              <a:rPr lang="de-DE" i="1" dirty="0" smtClean="0">
                <a:solidFill>
                  <a:schemeClr val="tx2"/>
                </a:solidFill>
              </a:rPr>
              <a:t> </a:t>
            </a:r>
            <a:r>
              <a:rPr lang="de-DE" b="1" i="1" dirty="0" err="1" smtClean="0">
                <a:solidFill>
                  <a:schemeClr val="tx2"/>
                </a:solidFill>
              </a:rPr>
              <a:t>pulsing</a:t>
            </a:r>
            <a:r>
              <a:rPr lang="de-DE" b="1" i="1" dirty="0" smtClean="0">
                <a:solidFill>
                  <a:schemeClr val="tx2"/>
                </a:solidFill>
              </a:rPr>
              <a:t> all MKQs </a:t>
            </a:r>
            <a:r>
              <a:rPr lang="de-DE" i="1" dirty="0" err="1" smtClean="0">
                <a:solidFill>
                  <a:schemeClr val="tx2"/>
                </a:solidFill>
              </a:rPr>
              <a:t>inbetween</a:t>
            </a:r>
            <a:r>
              <a:rPr lang="de-DE" i="1" dirty="0" smtClean="0">
                <a:solidFill>
                  <a:schemeClr val="tx2"/>
                </a:solidFill>
              </a:rPr>
              <a:t> MKI </a:t>
            </a:r>
            <a:r>
              <a:rPr lang="de-DE" i="1" dirty="0" err="1" smtClean="0">
                <a:solidFill>
                  <a:schemeClr val="tx2"/>
                </a:solidFill>
              </a:rPr>
              <a:t>pulses</a:t>
            </a:r>
            <a:r>
              <a:rPr lang="de-DE" i="1" dirty="0" smtClean="0">
                <a:solidFill>
                  <a:schemeClr val="tx2"/>
                </a:solidFill>
              </a:rPr>
              <a:t>.</a:t>
            </a:r>
          </a:p>
          <a:p>
            <a:pPr lvl="1">
              <a:buFont typeface="Arial" pitchFamily="34" charset="0"/>
              <a:buChar char="•"/>
            </a:pPr>
            <a:r>
              <a:rPr lang="de-DE" i="1" dirty="0" smtClean="0">
                <a:solidFill>
                  <a:schemeClr val="tx2"/>
                </a:solidFill>
              </a:rPr>
              <a:t>09:44 – </a:t>
            </a:r>
            <a:r>
              <a:rPr lang="de-DE" i="1" dirty="0" err="1" smtClean="0">
                <a:solidFill>
                  <a:schemeClr val="tx2"/>
                </a:solidFill>
              </a:rPr>
              <a:t>switch</a:t>
            </a:r>
            <a:r>
              <a:rPr lang="de-DE" i="1" dirty="0" smtClean="0">
                <a:solidFill>
                  <a:schemeClr val="tx2"/>
                </a:solidFill>
              </a:rPr>
              <a:t> off </a:t>
            </a:r>
            <a:r>
              <a:rPr lang="de-DE" b="1" i="1" dirty="0" smtClean="0">
                <a:solidFill>
                  <a:schemeClr val="tx2"/>
                </a:solidFill>
              </a:rPr>
              <a:t>e-</a:t>
            </a:r>
            <a:r>
              <a:rPr lang="de-DE" b="1" i="1" dirty="0" err="1" smtClean="0">
                <a:solidFill>
                  <a:schemeClr val="tx2"/>
                </a:solidFill>
              </a:rPr>
              <a:t>cloud</a:t>
            </a:r>
            <a:r>
              <a:rPr lang="de-DE" b="1" i="1" dirty="0" smtClean="0">
                <a:solidFill>
                  <a:schemeClr val="tx2"/>
                </a:solidFill>
              </a:rPr>
              <a:t> </a:t>
            </a:r>
            <a:r>
              <a:rPr lang="de-DE" b="1" i="1" dirty="0" err="1" smtClean="0">
                <a:solidFill>
                  <a:schemeClr val="tx2"/>
                </a:solidFill>
              </a:rPr>
              <a:t>solenoids</a:t>
            </a:r>
            <a:r>
              <a:rPr lang="de-DE" b="1" i="1" dirty="0" smtClean="0">
                <a:solidFill>
                  <a:schemeClr val="tx2"/>
                </a:solidFill>
              </a:rPr>
              <a:t> </a:t>
            </a:r>
            <a:r>
              <a:rPr lang="de-DE" i="1" dirty="0" err="1" smtClean="0">
                <a:solidFill>
                  <a:schemeClr val="tx2"/>
                </a:solidFill>
              </a:rPr>
              <a:t>around</a:t>
            </a:r>
            <a:r>
              <a:rPr lang="de-DE" i="1" dirty="0" smtClean="0">
                <a:solidFill>
                  <a:schemeClr val="tx2"/>
                </a:solidFill>
              </a:rPr>
              <a:t> MKI.05R8.</a:t>
            </a:r>
          </a:p>
          <a:p>
            <a:pPr lvl="1">
              <a:buFont typeface="Arial" pitchFamily="34" charset="0"/>
              <a:buChar char="•"/>
            </a:pPr>
            <a:r>
              <a:rPr lang="de-DE" i="1" dirty="0" smtClean="0">
                <a:solidFill>
                  <a:schemeClr val="tx2"/>
                </a:solidFill>
              </a:rPr>
              <a:t>09:56 – </a:t>
            </a:r>
            <a:r>
              <a:rPr lang="de-DE" b="1" i="1" dirty="0" err="1" smtClean="0">
                <a:solidFill>
                  <a:schemeClr val="tx2"/>
                </a:solidFill>
              </a:rPr>
              <a:t>beams</a:t>
            </a:r>
            <a:r>
              <a:rPr lang="de-DE" b="1" i="1" dirty="0" smtClean="0">
                <a:solidFill>
                  <a:schemeClr val="tx2"/>
                </a:solidFill>
              </a:rPr>
              <a:t> </a:t>
            </a:r>
            <a:r>
              <a:rPr lang="de-DE" b="1" i="1" dirty="0" err="1" smtClean="0">
                <a:solidFill>
                  <a:schemeClr val="tx2"/>
                </a:solidFill>
              </a:rPr>
              <a:t>dumped</a:t>
            </a:r>
            <a:r>
              <a:rPr lang="de-DE" b="1" i="1" dirty="0" smtClean="0">
                <a:solidFill>
                  <a:schemeClr val="tx2"/>
                </a:solidFill>
              </a:rPr>
              <a:t> </a:t>
            </a:r>
            <a:r>
              <a:rPr lang="de-DE" i="1" dirty="0" smtClean="0">
                <a:solidFill>
                  <a:schemeClr val="tx2"/>
                </a:solidFill>
              </a:rPr>
              <a:t>(</a:t>
            </a:r>
            <a:r>
              <a:rPr lang="de-DE" i="1" dirty="0" err="1" smtClean="0">
                <a:solidFill>
                  <a:schemeClr val="tx2"/>
                </a:solidFill>
              </a:rPr>
              <a:t>injection</a:t>
            </a:r>
            <a:r>
              <a:rPr lang="de-DE" i="1" dirty="0" smtClean="0">
                <a:solidFill>
                  <a:schemeClr val="tx2"/>
                </a:solidFill>
              </a:rPr>
              <a:t> </a:t>
            </a:r>
            <a:r>
              <a:rPr lang="de-DE" i="1" dirty="0" err="1" smtClean="0">
                <a:solidFill>
                  <a:schemeClr val="tx2"/>
                </a:solidFill>
              </a:rPr>
              <a:t>cleaning</a:t>
            </a:r>
            <a:r>
              <a:rPr lang="de-DE" i="1" dirty="0">
                <a:solidFill>
                  <a:schemeClr val="tx2"/>
                </a:solidFill>
              </a:rPr>
              <a:t> </a:t>
            </a:r>
            <a:r>
              <a:rPr lang="de-DE" i="1" dirty="0" err="1" smtClean="0">
                <a:solidFill>
                  <a:schemeClr val="tx2"/>
                </a:solidFill>
              </a:rPr>
              <a:t>problem</a:t>
            </a:r>
            <a:r>
              <a:rPr lang="de-DE" i="1" dirty="0" smtClean="0">
                <a:solidFill>
                  <a:schemeClr val="tx2"/>
                </a:solidFill>
              </a:rPr>
              <a:t>), MD </a:t>
            </a:r>
            <a:r>
              <a:rPr lang="de-DE" i="1" dirty="0" err="1" smtClean="0">
                <a:solidFill>
                  <a:schemeClr val="tx2"/>
                </a:solidFill>
              </a:rPr>
              <a:t>recovery</a:t>
            </a:r>
            <a:r>
              <a:rPr lang="de-DE" i="1" dirty="0" smtClean="0">
                <a:solidFill>
                  <a:schemeClr val="tx2"/>
                </a:solidFill>
              </a:rPr>
              <a:t>. </a:t>
            </a:r>
            <a:r>
              <a:rPr lang="de-DE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0.5h</a:t>
            </a:r>
            <a:endParaRPr lang="de-DE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endParaRPr lang="de-DE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3007" y="1866461"/>
            <a:ext cx="463550" cy="407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955" y="1458474"/>
            <a:ext cx="463550" cy="407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4874" y="2207089"/>
            <a:ext cx="463550" cy="407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Gerade Verbindung 6"/>
          <p:cNvCxnSpPr/>
          <p:nvPr/>
        </p:nvCxnSpPr>
        <p:spPr bwMode="auto">
          <a:xfrm>
            <a:off x="935968" y="2790497"/>
            <a:ext cx="6900589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0" name="Gruppieren 9"/>
          <p:cNvGrpSpPr/>
          <p:nvPr/>
        </p:nvGrpSpPr>
        <p:grpSpPr>
          <a:xfrm>
            <a:off x="6148552" y="4146330"/>
            <a:ext cx="2711123" cy="1496801"/>
            <a:chOff x="6148552" y="4146330"/>
            <a:chExt cx="2711123" cy="1496801"/>
          </a:xfrm>
        </p:grpSpPr>
        <p:grpSp>
          <p:nvGrpSpPr>
            <p:cNvPr id="9" name="Gruppieren 8"/>
            <p:cNvGrpSpPr/>
            <p:nvPr/>
          </p:nvGrpSpPr>
          <p:grpSpPr>
            <a:xfrm>
              <a:off x="6148552" y="4146330"/>
              <a:ext cx="2711123" cy="1189024"/>
              <a:chOff x="6148552" y="4146330"/>
              <a:chExt cx="2711123" cy="1189024"/>
            </a:xfrm>
          </p:grpSpPr>
          <p:cxnSp>
            <p:nvCxnSpPr>
              <p:cNvPr id="8" name="Gerade Verbindung mit Pfeil 7"/>
              <p:cNvCxnSpPr/>
              <p:nvPr/>
            </p:nvCxnSpPr>
            <p:spPr bwMode="auto">
              <a:xfrm flipH="1">
                <a:off x="6148552" y="4871545"/>
                <a:ext cx="646386" cy="331076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06" t="45509" r="61052" b="29550"/>
              <a:stretch/>
            </p:blipFill>
            <p:spPr bwMode="auto">
              <a:xfrm>
                <a:off x="6589987" y="4146330"/>
                <a:ext cx="2269688" cy="1189024"/>
              </a:xfrm>
              <a:prstGeom prst="rect">
                <a:avLst/>
              </a:prstGeom>
              <a:noFill/>
              <a:ln w="25400">
                <a:solidFill>
                  <a:schemeClr val="tx2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4" name="Textfeld 3"/>
            <p:cNvSpPr txBox="1"/>
            <p:nvPr/>
          </p:nvSpPr>
          <p:spPr>
            <a:xfrm>
              <a:off x="6589987" y="5335354"/>
              <a:ext cx="22696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i="1" dirty="0" smtClean="0">
                  <a:solidFill>
                    <a:schemeClr val="tx2"/>
                  </a:solidFill>
                </a:rPr>
                <a:t>MKQ pulse in </a:t>
              </a:r>
              <a:r>
                <a:rPr lang="de-DE" sz="1400" i="1" dirty="0" err="1" smtClean="0">
                  <a:solidFill>
                    <a:schemeClr val="tx2"/>
                  </a:solidFill>
                </a:rPr>
                <a:t>abort</a:t>
              </a:r>
              <a:r>
                <a:rPr lang="de-DE" sz="1400" i="1" dirty="0" smtClean="0">
                  <a:solidFill>
                    <a:schemeClr val="tx2"/>
                  </a:solidFill>
                </a:rPr>
                <a:t> </a:t>
              </a:r>
              <a:r>
                <a:rPr lang="de-DE" sz="1400" i="1" dirty="0" err="1" smtClean="0">
                  <a:solidFill>
                    <a:schemeClr val="tx2"/>
                  </a:solidFill>
                </a:rPr>
                <a:t>gap</a:t>
              </a:r>
              <a:endParaRPr lang="de-DE" sz="1400" i="1" dirty="0" smtClean="0">
                <a:solidFill>
                  <a:schemeClr val="tx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05969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4" dur="2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5" dur="2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6" dur="2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4" t="18945" r="29896" b="14947"/>
          <a:stretch/>
        </p:blipFill>
        <p:spPr bwMode="auto">
          <a:xfrm>
            <a:off x="4019107" y="3694257"/>
            <a:ext cx="4984543" cy="256071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UFOs </a:t>
            </a:r>
            <a:r>
              <a:rPr lang="de-DE" dirty="0" err="1" smtClean="0"/>
              <a:t>at</a:t>
            </a:r>
            <a:r>
              <a:rPr lang="de-DE" dirty="0" smtClean="0"/>
              <a:t> MKIs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pPr indent="1588"/>
            <a:r>
              <a:rPr lang="de-DE" sz="2400" i="1" dirty="0" err="1" smtClean="0">
                <a:solidFill>
                  <a:schemeClr val="tx2"/>
                </a:solidFill>
              </a:rPr>
              <a:t>Losses</a:t>
            </a:r>
            <a:r>
              <a:rPr lang="de-DE" sz="2400" i="1" dirty="0" smtClean="0">
                <a:solidFill>
                  <a:schemeClr val="tx2"/>
                </a:solidFill>
              </a:rPr>
              <a:t> </a:t>
            </a:r>
            <a:r>
              <a:rPr lang="de-DE" sz="2400" i="1" dirty="0" err="1" smtClean="0">
                <a:solidFill>
                  <a:schemeClr val="tx2"/>
                </a:solidFill>
              </a:rPr>
              <a:t>and</a:t>
            </a:r>
            <a:r>
              <a:rPr lang="de-DE" sz="2400" i="1" dirty="0" smtClean="0">
                <a:solidFill>
                  <a:schemeClr val="tx2"/>
                </a:solidFill>
              </a:rPr>
              <a:t> MKI </a:t>
            </a:r>
            <a:r>
              <a:rPr lang="de-DE" sz="2400" i="1" dirty="0" err="1" smtClean="0">
                <a:solidFill>
                  <a:schemeClr val="tx2"/>
                </a:solidFill>
              </a:rPr>
              <a:t>pulses</a:t>
            </a:r>
            <a:r>
              <a:rPr lang="de-DE" sz="2400" i="1" dirty="0">
                <a:solidFill>
                  <a:schemeClr val="tx2"/>
                </a:solidFill>
              </a:rPr>
              <a:t/>
            </a:r>
            <a:br>
              <a:rPr lang="de-DE" sz="2400" i="1" dirty="0">
                <a:solidFill>
                  <a:schemeClr val="tx2"/>
                </a:solidFill>
              </a:rPr>
            </a:br>
            <a:r>
              <a:rPr lang="de-DE" sz="2400" i="1" dirty="0" err="1" smtClean="0">
                <a:solidFill>
                  <a:schemeClr val="tx2"/>
                </a:solidFill>
              </a:rPr>
              <a:t>at</a:t>
            </a:r>
            <a:r>
              <a:rPr lang="de-DE" sz="2400" i="1" dirty="0" smtClean="0">
                <a:solidFill>
                  <a:schemeClr val="tx2"/>
                </a:solidFill>
              </a:rPr>
              <a:t> </a:t>
            </a:r>
            <a:r>
              <a:rPr lang="de-DE" sz="2400" b="1" i="1" dirty="0" smtClean="0">
                <a:solidFill>
                  <a:schemeClr val="tx2"/>
                </a:solidFill>
              </a:rPr>
              <a:t>MKI.5L2</a:t>
            </a:r>
            <a:r>
              <a:rPr lang="de-DE" sz="2400" i="1" dirty="0" smtClean="0">
                <a:solidFill>
                  <a:schemeClr val="tx2"/>
                </a:solidFill>
              </a:rPr>
              <a:t>.</a:t>
            </a:r>
          </a:p>
          <a:p>
            <a:pPr marL="685800">
              <a:buFont typeface="Arial" pitchFamily="34" charset="0"/>
              <a:buChar char="•"/>
            </a:pPr>
            <a:r>
              <a:rPr lang="de-DE" sz="2000" i="1" dirty="0" smtClean="0">
                <a:solidFill>
                  <a:schemeClr val="tx2"/>
                </a:solidFill>
              </a:rPr>
              <a:t>3 UFOs in 2 </a:t>
            </a:r>
            <a:r>
              <a:rPr lang="de-DE" sz="2000" i="1" dirty="0" err="1" smtClean="0">
                <a:solidFill>
                  <a:schemeClr val="tx2"/>
                </a:solidFill>
              </a:rPr>
              <a:t>hours</a:t>
            </a:r>
            <a:r>
              <a:rPr lang="de-DE" sz="2000" i="1" dirty="0" smtClean="0">
                <a:solidFill>
                  <a:schemeClr val="tx2"/>
                </a:solidFill>
              </a:rPr>
              <a:t>.</a:t>
            </a:r>
          </a:p>
          <a:p>
            <a:pPr indent="1588"/>
            <a:endParaRPr lang="de-DE" sz="2400" i="1" dirty="0">
              <a:solidFill>
                <a:schemeClr val="tx2"/>
              </a:solidFill>
            </a:endParaRPr>
          </a:p>
          <a:p>
            <a:pPr indent="1588"/>
            <a:endParaRPr lang="de-DE" sz="2400" i="1" dirty="0" smtClean="0">
              <a:solidFill>
                <a:schemeClr val="tx2"/>
              </a:solidFill>
            </a:endParaRPr>
          </a:p>
          <a:p>
            <a:pPr indent="1588"/>
            <a:endParaRPr lang="de-DE" sz="2400" i="1" dirty="0">
              <a:solidFill>
                <a:schemeClr val="tx2"/>
              </a:solidFill>
            </a:endParaRPr>
          </a:p>
          <a:p>
            <a:pPr indent="1588"/>
            <a:r>
              <a:rPr lang="de-DE" sz="2400" i="1" dirty="0" err="1" smtClean="0">
                <a:solidFill>
                  <a:schemeClr val="tx2"/>
                </a:solidFill>
              </a:rPr>
              <a:t>Losses</a:t>
            </a:r>
            <a:r>
              <a:rPr lang="de-DE" sz="2400" i="1" dirty="0" smtClean="0">
                <a:solidFill>
                  <a:schemeClr val="tx2"/>
                </a:solidFill>
              </a:rPr>
              <a:t> </a:t>
            </a:r>
            <a:r>
              <a:rPr lang="de-DE" sz="2400" i="1" dirty="0" err="1" smtClean="0">
                <a:solidFill>
                  <a:schemeClr val="tx2"/>
                </a:solidFill>
              </a:rPr>
              <a:t>and</a:t>
            </a:r>
            <a:r>
              <a:rPr lang="de-DE" sz="2400" i="1" dirty="0" smtClean="0">
                <a:solidFill>
                  <a:schemeClr val="tx2"/>
                </a:solidFill>
              </a:rPr>
              <a:t> MKI </a:t>
            </a:r>
            <a:r>
              <a:rPr lang="de-DE" sz="2400" i="1" dirty="0" err="1" smtClean="0">
                <a:solidFill>
                  <a:schemeClr val="tx2"/>
                </a:solidFill>
              </a:rPr>
              <a:t>pulses</a:t>
            </a:r>
            <a:r>
              <a:rPr lang="de-DE" sz="2400" i="1" dirty="0">
                <a:solidFill>
                  <a:schemeClr val="tx2"/>
                </a:solidFill>
              </a:rPr>
              <a:t/>
            </a:r>
            <a:br>
              <a:rPr lang="de-DE" sz="2400" i="1" dirty="0">
                <a:solidFill>
                  <a:schemeClr val="tx2"/>
                </a:solidFill>
              </a:rPr>
            </a:br>
            <a:r>
              <a:rPr lang="de-DE" sz="2400" i="1" dirty="0" err="1" smtClean="0">
                <a:solidFill>
                  <a:schemeClr val="tx2"/>
                </a:solidFill>
              </a:rPr>
              <a:t>at</a:t>
            </a:r>
            <a:r>
              <a:rPr lang="de-DE" sz="2400" i="1" dirty="0" smtClean="0">
                <a:solidFill>
                  <a:schemeClr val="tx2"/>
                </a:solidFill>
              </a:rPr>
              <a:t> </a:t>
            </a:r>
            <a:r>
              <a:rPr lang="de-DE" sz="2400" b="1" i="1" dirty="0" smtClean="0">
                <a:solidFill>
                  <a:schemeClr val="tx2"/>
                </a:solidFill>
              </a:rPr>
              <a:t>MKI.5R8</a:t>
            </a:r>
            <a:r>
              <a:rPr lang="de-DE" sz="2400" i="1" dirty="0" smtClean="0">
                <a:solidFill>
                  <a:schemeClr val="tx2"/>
                </a:solidFill>
              </a:rPr>
              <a:t>.</a:t>
            </a:r>
          </a:p>
          <a:p>
            <a:pPr marL="685800">
              <a:buFont typeface="Arial" pitchFamily="34" charset="0"/>
              <a:buChar char="•"/>
            </a:pPr>
            <a:r>
              <a:rPr lang="de-DE" sz="2000" i="1" dirty="0" err="1" smtClean="0">
                <a:solidFill>
                  <a:schemeClr val="tx2"/>
                </a:solidFill>
              </a:rPr>
              <a:t>Many</a:t>
            </a:r>
            <a:r>
              <a:rPr lang="de-DE" sz="2000" i="1" dirty="0" smtClean="0">
                <a:solidFill>
                  <a:schemeClr val="tx2"/>
                </a:solidFill>
              </a:rPr>
              <a:t> UFOs, </a:t>
            </a:r>
            <a:r>
              <a:rPr lang="de-DE" sz="2000" i="1" dirty="0" err="1" smtClean="0">
                <a:solidFill>
                  <a:schemeClr val="tx2"/>
                </a:solidFill>
              </a:rPr>
              <a:t>especially</a:t>
            </a:r>
            <a:r>
              <a:rPr lang="de-DE" sz="2000" i="1" dirty="0" smtClean="0">
                <a:solidFill>
                  <a:schemeClr val="tx2"/>
                </a:solidFill>
              </a:rPr>
              <a:t> after</a:t>
            </a:r>
            <a:br>
              <a:rPr lang="de-DE" sz="2000" i="1" dirty="0" smtClean="0">
                <a:solidFill>
                  <a:schemeClr val="tx2"/>
                </a:solidFill>
              </a:rPr>
            </a:br>
            <a:r>
              <a:rPr lang="de-DE" sz="2000" i="1" dirty="0" smtClean="0">
                <a:solidFill>
                  <a:schemeClr val="tx2"/>
                </a:solidFill>
              </a:rPr>
              <a:t>MKI pulse.</a:t>
            </a:r>
          </a:p>
          <a:p>
            <a:pPr marL="685800">
              <a:buFont typeface="Arial" pitchFamily="34" charset="0"/>
              <a:buChar char="•"/>
            </a:pPr>
            <a:r>
              <a:rPr lang="de-DE" sz="2000" i="1" dirty="0" err="1" smtClean="0">
                <a:solidFill>
                  <a:schemeClr val="tx2"/>
                </a:solidFill>
              </a:rPr>
              <a:t>Sometimes</a:t>
            </a:r>
            <a:r>
              <a:rPr lang="de-DE" sz="2000" i="1" dirty="0" smtClean="0">
                <a:solidFill>
                  <a:schemeClr val="tx2"/>
                </a:solidFill>
              </a:rPr>
              <a:t> </a:t>
            </a:r>
            <a:r>
              <a:rPr lang="de-DE" sz="2000" i="1" dirty="0" err="1" smtClean="0">
                <a:solidFill>
                  <a:schemeClr val="tx2"/>
                </a:solidFill>
              </a:rPr>
              <a:t>vacuum</a:t>
            </a:r>
            <a:r>
              <a:rPr lang="de-DE" sz="2000" i="1" dirty="0" smtClean="0">
                <a:solidFill>
                  <a:schemeClr val="tx2"/>
                </a:solidFill>
              </a:rPr>
              <a:t> </a:t>
            </a:r>
            <a:r>
              <a:rPr lang="de-DE" sz="2000" i="1" dirty="0" err="1" smtClean="0">
                <a:solidFill>
                  <a:schemeClr val="tx2"/>
                </a:solidFill>
              </a:rPr>
              <a:t>spike</a:t>
            </a:r>
            <a:r>
              <a:rPr lang="de-DE" sz="2000" i="1" dirty="0">
                <a:solidFill>
                  <a:schemeClr val="tx2"/>
                </a:solidFill>
              </a:rPr>
              <a:t/>
            </a:r>
            <a:br>
              <a:rPr lang="de-DE" sz="2000" i="1" dirty="0">
                <a:solidFill>
                  <a:schemeClr val="tx2"/>
                </a:solidFill>
              </a:rPr>
            </a:br>
            <a:r>
              <a:rPr lang="de-DE" sz="2000" i="1" dirty="0" smtClean="0">
                <a:solidFill>
                  <a:schemeClr val="tx2"/>
                </a:solidFill>
              </a:rPr>
              <a:t>after MKI pulse.</a:t>
            </a:r>
          </a:p>
          <a:p>
            <a:pPr indent="1588"/>
            <a:endParaRPr lang="de-DE" sz="2400" i="1" dirty="0">
              <a:solidFill>
                <a:schemeClr val="tx2"/>
              </a:solidFill>
            </a:endParaRPr>
          </a:p>
          <a:p>
            <a:endParaRPr lang="de-DE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1" t="18759" r="25310" b="15586"/>
          <a:stretch/>
        </p:blipFill>
        <p:spPr bwMode="auto">
          <a:xfrm>
            <a:off x="4019107" y="1055099"/>
            <a:ext cx="4984543" cy="256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3" name="Gruppieren 42"/>
          <p:cNvGrpSpPr/>
          <p:nvPr/>
        </p:nvGrpSpPr>
        <p:grpSpPr>
          <a:xfrm>
            <a:off x="4920018" y="3281858"/>
            <a:ext cx="1480782" cy="297320"/>
            <a:chOff x="4920018" y="3281858"/>
            <a:chExt cx="1480782" cy="297320"/>
          </a:xfrm>
        </p:grpSpPr>
        <p:sp>
          <p:nvSpPr>
            <p:cNvPr id="14" name="Abgerundetes Rechteck 13"/>
            <p:cNvSpPr/>
            <p:nvPr/>
          </p:nvSpPr>
          <p:spPr bwMode="auto">
            <a:xfrm>
              <a:off x="4920018" y="3281858"/>
              <a:ext cx="1173856" cy="297320"/>
            </a:xfrm>
            <a:prstGeom prst="roundRect">
              <a:avLst/>
            </a:prstGeom>
            <a:solidFill>
              <a:schemeClr val="accent4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400" b="1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MKI </a:t>
              </a:r>
              <a:r>
                <a:rPr kumimoji="0" lang="de-DE" sz="1400" b="1" i="0" u="none" strike="noStrike" cap="none" normalizeH="0" baseline="0" dirty="0" err="1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pulses</a:t>
              </a:r>
              <a:endParaRPr kumimoji="0" lang="de-DE" sz="14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cxnSp>
          <p:nvCxnSpPr>
            <p:cNvPr id="15" name="Gerade Verbindung mit Pfeil 14"/>
            <p:cNvCxnSpPr/>
            <p:nvPr/>
          </p:nvCxnSpPr>
          <p:spPr bwMode="auto">
            <a:xfrm flipV="1">
              <a:off x="6093874" y="3350525"/>
              <a:ext cx="306926" cy="79994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54" name="Gruppieren 53"/>
          <p:cNvGrpSpPr/>
          <p:nvPr/>
        </p:nvGrpSpPr>
        <p:grpSpPr>
          <a:xfrm>
            <a:off x="4650912" y="5968844"/>
            <a:ext cx="1358002" cy="352940"/>
            <a:chOff x="4650912" y="5968844"/>
            <a:chExt cx="1358002" cy="352940"/>
          </a:xfrm>
        </p:grpSpPr>
        <p:sp>
          <p:nvSpPr>
            <p:cNvPr id="18" name="Abgerundetes Rechteck 17"/>
            <p:cNvSpPr/>
            <p:nvPr/>
          </p:nvSpPr>
          <p:spPr bwMode="auto">
            <a:xfrm>
              <a:off x="4650912" y="6024464"/>
              <a:ext cx="1173856" cy="297320"/>
            </a:xfrm>
            <a:prstGeom prst="roundRect">
              <a:avLst/>
            </a:prstGeom>
            <a:solidFill>
              <a:schemeClr val="accent4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400" b="1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MKI </a:t>
              </a:r>
              <a:r>
                <a:rPr kumimoji="0" lang="de-DE" sz="1400" b="1" i="0" u="none" strike="noStrike" cap="none" normalizeH="0" baseline="0" dirty="0" err="1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pulses</a:t>
              </a:r>
              <a:endParaRPr kumimoji="0" lang="de-DE" sz="14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cxnSp>
          <p:nvCxnSpPr>
            <p:cNvPr id="19" name="Gerade Verbindung mit Pfeil 18"/>
            <p:cNvCxnSpPr>
              <a:stCxn id="18" idx="3"/>
            </p:cNvCxnSpPr>
            <p:nvPr/>
          </p:nvCxnSpPr>
          <p:spPr bwMode="auto">
            <a:xfrm flipV="1">
              <a:off x="5824768" y="5968844"/>
              <a:ext cx="184146" cy="20428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53" name="Gruppieren 52"/>
          <p:cNvGrpSpPr/>
          <p:nvPr/>
        </p:nvGrpSpPr>
        <p:grpSpPr>
          <a:xfrm>
            <a:off x="4742985" y="4132952"/>
            <a:ext cx="1173856" cy="991941"/>
            <a:chOff x="4742985" y="4132952"/>
            <a:chExt cx="1173856" cy="991941"/>
          </a:xfrm>
        </p:grpSpPr>
        <p:sp>
          <p:nvSpPr>
            <p:cNvPr id="35" name="Abgerundetes Rechteck 34"/>
            <p:cNvSpPr/>
            <p:nvPr/>
          </p:nvSpPr>
          <p:spPr bwMode="auto">
            <a:xfrm>
              <a:off x="4742985" y="4132952"/>
              <a:ext cx="1173856" cy="407149"/>
            </a:xfrm>
            <a:prstGeom prst="roundRect">
              <a:avLst/>
            </a:prstGeom>
            <a:solidFill>
              <a:schemeClr val="accent4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400" b="1" dirty="0" err="1" smtClean="0">
                  <a:solidFill>
                    <a:schemeClr val="tx2"/>
                  </a:solidFill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Vacuum</a:t>
              </a:r>
              <a:r>
                <a:rPr lang="de-DE" sz="1400" b="1" dirty="0" smtClean="0">
                  <a:solidFill>
                    <a:schemeClr val="tx2"/>
                  </a:solidFill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 </a:t>
              </a:r>
              <a:r>
                <a:rPr lang="de-DE" sz="1400" b="1" dirty="0" err="1" smtClean="0">
                  <a:solidFill>
                    <a:schemeClr val="tx2"/>
                  </a:solidFill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at</a:t>
              </a:r>
              <a:r>
                <a:rPr lang="de-DE" sz="1400" b="1" dirty="0" smtClean="0">
                  <a:solidFill>
                    <a:schemeClr val="tx2"/>
                  </a:solidFill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 MKI.D</a:t>
              </a:r>
              <a:endParaRPr kumimoji="0" lang="de-DE" sz="14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cxnSp>
          <p:nvCxnSpPr>
            <p:cNvPr id="36" name="Gerade Verbindung mit Pfeil 35"/>
            <p:cNvCxnSpPr>
              <a:stCxn id="35" idx="2"/>
            </p:cNvCxnSpPr>
            <p:nvPr/>
          </p:nvCxnSpPr>
          <p:spPr bwMode="auto">
            <a:xfrm>
              <a:off x="5329913" y="4540101"/>
              <a:ext cx="92692" cy="584792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44" name="Gruppieren 43"/>
          <p:cNvGrpSpPr/>
          <p:nvPr/>
        </p:nvGrpSpPr>
        <p:grpSpPr>
          <a:xfrm>
            <a:off x="6715042" y="4336526"/>
            <a:ext cx="1442671" cy="713939"/>
            <a:chOff x="6823494" y="4336526"/>
            <a:chExt cx="1442671" cy="713939"/>
          </a:xfrm>
        </p:grpSpPr>
        <p:sp>
          <p:nvSpPr>
            <p:cNvPr id="25" name="Abgerundetes Rechteck 24"/>
            <p:cNvSpPr/>
            <p:nvPr/>
          </p:nvSpPr>
          <p:spPr bwMode="auto">
            <a:xfrm>
              <a:off x="6823494" y="4336526"/>
              <a:ext cx="1117316" cy="713939"/>
            </a:xfrm>
            <a:prstGeom prst="roundRect">
              <a:avLst/>
            </a:prstGeom>
            <a:solidFill>
              <a:schemeClr val="accent4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400" b="1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Switch off </a:t>
              </a:r>
              <a:br>
                <a:rPr kumimoji="0" lang="de-DE" sz="1400" b="1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</a:br>
              <a:r>
                <a:rPr kumimoji="0" lang="de-DE" sz="1400" b="1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e-</a:t>
              </a:r>
              <a:r>
                <a:rPr kumimoji="0" lang="de-DE" sz="1400" b="1" i="0" u="none" strike="noStrike" cap="none" normalizeH="0" baseline="0" dirty="0" err="1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cloud</a:t>
              </a:r>
              <a:r>
                <a:rPr kumimoji="0" lang="de-DE" sz="1400" b="1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 </a:t>
              </a:r>
              <a:r>
                <a:rPr kumimoji="0" lang="de-DE" sz="1400" b="1" i="0" u="none" strike="noStrike" cap="none" normalizeH="0" baseline="0" dirty="0" err="1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solenoids</a:t>
              </a:r>
              <a:endParaRPr kumimoji="0" lang="de-DE" sz="14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cxnSp>
          <p:nvCxnSpPr>
            <p:cNvPr id="42" name="Gerade Verbindung mit Pfeil 41"/>
            <p:cNvCxnSpPr>
              <a:stCxn id="25" idx="3"/>
            </p:cNvCxnSpPr>
            <p:nvPr/>
          </p:nvCxnSpPr>
          <p:spPr bwMode="auto">
            <a:xfrm>
              <a:off x="7940810" y="4693496"/>
              <a:ext cx="325355" cy="136014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68" name="Gruppieren 67"/>
          <p:cNvGrpSpPr/>
          <p:nvPr/>
        </p:nvGrpSpPr>
        <p:grpSpPr>
          <a:xfrm>
            <a:off x="6758003" y="1460572"/>
            <a:ext cx="1399710" cy="1308507"/>
            <a:chOff x="6758003" y="1460572"/>
            <a:chExt cx="1399710" cy="1308507"/>
          </a:xfrm>
        </p:grpSpPr>
        <p:cxnSp>
          <p:nvCxnSpPr>
            <p:cNvPr id="9" name="Gerade Verbindung mit Pfeil 8"/>
            <p:cNvCxnSpPr/>
            <p:nvPr/>
          </p:nvCxnSpPr>
          <p:spPr bwMode="auto">
            <a:xfrm flipH="1">
              <a:off x="6823494" y="1963111"/>
              <a:ext cx="310953" cy="805968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2" name="Gerade Verbindung mit Pfeil 11"/>
            <p:cNvCxnSpPr/>
            <p:nvPr/>
          </p:nvCxnSpPr>
          <p:spPr bwMode="auto">
            <a:xfrm>
              <a:off x="7832358" y="1963111"/>
              <a:ext cx="325355" cy="372148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67" name="Abgerundetes Rechteck 66"/>
            <p:cNvSpPr/>
            <p:nvPr/>
          </p:nvSpPr>
          <p:spPr bwMode="auto">
            <a:xfrm>
              <a:off x="6758003" y="1460572"/>
              <a:ext cx="1327195" cy="502539"/>
            </a:xfrm>
            <a:prstGeom prst="roundRect">
              <a:avLst/>
            </a:prstGeom>
            <a:solidFill>
              <a:schemeClr val="accent4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400" b="1" dirty="0" smtClean="0">
                  <a:solidFill>
                    <a:schemeClr val="tx2"/>
                  </a:solidFill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2 UFOs after MKI pulse</a:t>
              </a:r>
              <a:endParaRPr kumimoji="0" lang="de-DE" sz="14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</p:grpSp>
      <p:grpSp>
        <p:nvGrpSpPr>
          <p:cNvPr id="70" name="Gruppieren 69"/>
          <p:cNvGrpSpPr/>
          <p:nvPr/>
        </p:nvGrpSpPr>
        <p:grpSpPr>
          <a:xfrm>
            <a:off x="4497573" y="1711842"/>
            <a:ext cx="1327195" cy="1089136"/>
            <a:chOff x="4497573" y="1711842"/>
            <a:chExt cx="1327195" cy="1089136"/>
          </a:xfrm>
        </p:grpSpPr>
        <p:cxnSp>
          <p:nvCxnSpPr>
            <p:cNvPr id="6" name="Gerade Verbindung mit Pfeil 5"/>
            <p:cNvCxnSpPr/>
            <p:nvPr/>
          </p:nvCxnSpPr>
          <p:spPr bwMode="auto">
            <a:xfrm flipH="1">
              <a:off x="5015139" y="1963111"/>
              <a:ext cx="146032" cy="837867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4" name="Abgerundetes Rechteck 3"/>
            <p:cNvSpPr/>
            <p:nvPr/>
          </p:nvSpPr>
          <p:spPr bwMode="auto">
            <a:xfrm>
              <a:off x="4497573" y="1711842"/>
              <a:ext cx="1327195" cy="502539"/>
            </a:xfrm>
            <a:prstGeom prst="roundRect">
              <a:avLst/>
            </a:prstGeom>
            <a:solidFill>
              <a:schemeClr val="accent4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400" b="1" dirty="0" err="1">
                  <a:solidFill>
                    <a:schemeClr val="tx2"/>
                  </a:solidFill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u</a:t>
              </a:r>
              <a:r>
                <a:rPr kumimoji="0" lang="de-DE" sz="1400" b="1" i="0" u="none" strike="noStrike" cap="none" normalizeH="0" baseline="0" dirty="0" err="1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ncorrelated</a:t>
              </a:r>
              <a:r>
                <a:rPr kumimoji="0" lang="de-DE" sz="1400" b="1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 UFO</a:t>
              </a:r>
              <a:endParaRPr kumimoji="0" lang="de-DE" sz="14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</p:grpSp>
      <p:sp>
        <p:nvSpPr>
          <p:cNvPr id="71" name="Rechteck 70"/>
          <p:cNvSpPr/>
          <p:nvPr/>
        </p:nvSpPr>
        <p:spPr bwMode="auto">
          <a:xfrm rot="16200000">
            <a:off x="3405187" y="4901620"/>
            <a:ext cx="2107546" cy="189873"/>
          </a:xfrm>
          <a:prstGeom prst="rect">
            <a:avLst/>
          </a:prstGeom>
          <a:solidFill>
            <a:schemeClr val="accent4">
              <a:alpha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200" b="1" dirty="0" err="1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I</a:t>
            </a:r>
            <a:r>
              <a:rPr kumimoji="0" lang="de-DE" sz="1200" b="1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njection</a:t>
            </a:r>
            <a:endParaRPr kumimoji="0" lang="de-DE" sz="1200" b="1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6" name="Rechteck 25"/>
          <p:cNvSpPr/>
          <p:nvPr/>
        </p:nvSpPr>
        <p:spPr bwMode="auto">
          <a:xfrm rot="5400000" flipV="1">
            <a:off x="7621810" y="4920825"/>
            <a:ext cx="2107546" cy="151465"/>
          </a:xfrm>
          <a:prstGeom prst="rect">
            <a:avLst/>
          </a:prstGeom>
          <a:solidFill>
            <a:schemeClr val="accent4">
              <a:alpha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200" b="1" dirty="0" err="1" smtClean="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Dump</a:t>
            </a:r>
            <a:endParaRPr kumimoji="0" lang="de-DE" sz="1200" b="1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49564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2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No</a:t>
            </a:r>
            <a:r>
              <a:rPr lang="de-DE" dirty="0" smtClean="0"/>
              <a:t> UFOs </a:t>
            </a:r>
            <a:r>
              <a:rPr lang="de-DE" dirty="0" err="1" smtClean="0"/>
              <a:t>at</a:t>
            </a:r>
            <a:r>
              <a:rPr lang="de-DE" dirty="0" smtClean="0"/>
              <a:t> MKQ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pPr algn="ctr"/>
            <a:r>
              <a:rPr lang="de-DE" sz="32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</a:t>
            </a:r>
            <a:r>
              <a:rPr lang="de-DE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UFOs </a:t>
            </a:r>
            <a:r>
              <a:rPr lang="de-DE" sz="32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around</a:t>
            </a:r>
            <a:r>
              <a:rPr lang="de-DE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MKQs </a:t>
            </a:r>
            <a:r>
              <a:rPr lang="de-DE" sz="32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observed</a:t>
            </a:r>
            <a:r>
              <a:rPr lang="de-DE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ctr"/>
            <a:r>
              <a:rPr lang="de-DE" sz="2400" dirty="0" err="1" smtClean="0"/>
              <a:t>Pulsing</a:t>
            </a:r>
            <a:r>
              <a:rPr lang="de-DE" sz="2400" dirty="0" smtClean="0"/>
              <a:t> </a:t>
            </a:r>
            <a:r>
              <a:rPr lang="de-DE" sz="2400" dirty="0" err="1" smtClean="0"/>
              <a:t>the</a:t>
            </a:r>
            <a:r>
              <a:rPr lang="de-DE" sz="2400" dirty="0" smtClean="0"/>
              <a:t> MKQs 34 </a:t>
            </a:r>
            <a:r>
              <a:rPr lang="de-DE" sz="2400" dirty="0" err="1" smtClean="0"/>
              <a:t>times</a:t>
            </a:r>
            <a:r>
              <a:rPr lang="de-DE" sz="2400" dirty="0" smtClean="0"/>
              <a:t>, </a:t>
            </a:r>
            <a:r>
              <a:rPr lang="de-DE" sz="2400" dirty="0" err="1" smtClean="0"/>
              <a:t>mostly</a:t>
            </a:r>
            <a:r>
              <a:rPr lang="de-DE" sz="2400" dirty="0" smtClean="0"/>
              <a:t> </a:t>
            </a:r>
            <a:r>
              <a:rPr lang="de-DE" sz="2400" dirty="0" err="1" smtClean="0"/>
              <a:t>both</a:t>
            </a:r>
            <a:r>
              <a:rPr lang="de-DE" sz="2400" dirty="0" smtClean="0"/>
              <a:t> planes </a:t>
            </a:r>
            <a:r>
              <a:rPr lang="de-DE" sz="2400" dirty="0" err="1" smtClean="0"/>
              <a:t>and</a:t>
            </a:r>
            <a:r>
              <a:rPr lang="de-DE" sz="2400" dirty="0" smtClean="0"/>
              <a:t> </a:t>
            </a:r>
            <a:r>
              <a:rPr lang="de-DE" sz="2400" dirty="0" err="1" smtClean="0"/>
              <a:t>beams</a:t>
            </a:r>
            <a:r>
              <a:rPr lang="de-DE" sz="2400" dirty="0" smtClean="0"/>
              <a:t> </a:t>
            </a:r>
            <a:r>
              <a:rPr lang="de-DE" sz="2400" dirty="0" err="1" smtClean="0"/>
              <a:t>together</a:t>
            </a:r>
            <a:r>
              <a:rPr lang="de-DE" sz="2400" dirty="0" smtClean="0"/>
              <a:t>.</a:t>
            </a:r>
            <a:endParaRPr lang="de-DE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1" t="18727" r="1749" b="15334"/>
          <a:stretch/>
        </p:blipFill>
        <p:spPr bwMode="auto">
          <a:xfrm>
            <a:off x="146649" y="1074891"/>
            <a:ext cx="8848110" cy="3442910"/>
          </a:xfrm>
          <a:prstGeom prst="rect">
            <a:avLst/>
          </a:prstGeom>
          <a:noFill/>
          <a:ln w="25400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lussdiagramm: Prozess 3"/>
          <p:cNvSpPr/>
          <p:nvPr/>
        </p:nvSpPr>
        <p:spPr bwMode="auto">
          <a:xfrm>
            <a:off x="5514187" y="2229033"/>
            <a:ext cx="2877468" cy="392152"/>
          </a:xfrm>
          <a:prstGeom prst="flowChartProcess">
            <a:avLst/>
          </a:prstGeom>
          <a:noFill/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1" i="0" u="none" strike="noStrike" cap="none" normalizeH="0" baseline="0" dirty="0" err="1" smtClean="0">
                <a:ln>
                  <a:noFill/>
                </a:ln>
                <a:solidFill>
                  <a:schemeClr val="accent4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Pulsing</a:t>
            </a:r>
            <a:r>
              <a:rPr kumimoji="0" lang="de-DE" sz="2000" b="1" i="0" u="none" strike="noStrike" cap="none" normalizeH="0" baseline="0" dirty="0" smtClean="0">
                <a:ln>
                  <a:noFill/>
                </a:ln>
                <a:solidFill>
                  <a:schemeClr val="accent4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 </a:t>
            </a:r>
            <a:r>
              <a:rPr kumimoji="0" lang="de-DE" sz="2000" b="1" i="0" u="none" strike="noStrike" cap="none" normalizeH="0" baseline="0" dirty="0" err="1" smtClean="0">
                <a:ln>
                  <a:noFill/>
                </a:ln>
                <a:solidFill>
                  <a:schemeClr val="accent4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of</a:t>
            </a:r>
            <a:r>
              <a:rPr kumimoji="0" lang="de-DE" sz="2000" b="1" i="0" u="none" strike="noStrike" cap="none" normalizeH="0" baseline="0" dirty="0" smtClean="0">
                <a:ln>
                  <a:noFill/>
                </a:ln>
                <a:solidFill>
                  <a:schemeClr val="accent4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 MKQs</a:t>
            </a:r>
            <a:endParaRPr kumimoji="0" lang="de-DE" sz="2000" b="1" i="0" u="none" strike="noStrike" cap="none" normalizeH="0" baseline="0" dirty="0">
              <a:ln>
                <a:noFill/>
              </a:ln>
              <a:solidFill>
                <a:schemeClr val="accent4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cxnSp>
        <p:nvCxnSpPr>
          <p:cNvPr id="6" name="Gerade Verbindung 5"/>
          <p:cNvCxnSpPr/>
          <p:nvPr/>
        </p:nvCxnSpPr>
        <p:spPr bwMode="auto">
          <a:xfrm flipV="1">
            <a:off x="5514187" y="2125684"/>
            <a:ext cx="0" cy="2095186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Gerade Verbindung 10"/>
          <p:cNvCxnSpPr/>
          <p:nvPr/>
        </p:nvCxnSpPr>
        <p:spPr bwMode="auto">
          <a:xfrm flipV="1">
            <a:off x="8391655" y="2125684"/>
            <a:ext cx="0" cy="2095186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Gerade Verbindung mit Pfeil 9"/>
          <p:cNvCxnSpPr/>
          <p:nvPr/>
        </p:nvCxnSpPr>
        <p:spPr bwMode="auto">
          <a:xfrm flipH="1">
            <a:off x="5581816" y="2425109"/>
            <a:ext cx="214685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accent4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" name="Gerade Verbindung mit Pfeil 13"/>
          <p:cNvCxnSpPr/>
          <p:nvPr/>
        </p:nvCxnSpPr>
        <p:spPr bwMode="auto">
          <a:xfrm>
            <a:off x="8063949" y="2425109"/>
            <a:ext cx="237213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accent4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40035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sz="2400" dirty="0"/>
          </a:p>
          <a:p>
            <a:pPr algn="ctr"/>
            <a:r>
              <a:rPr lang="de-DE" sz="2400" dirty="0" smtClean="0"/>
              <a:t>Study </a:t>
            </a:r>
            <a:r>
              <a:rPr lang="de-DE" sz="2400" dirty="0" err="1" smtClean="0"/>
              <a:t>buffer</a:t>
            </a:r>
            <a:r>
              <a:rPr lang="de-DE" sz="2400" dirty="0" smtClean="0"/>
              <a:t> </a:t>
            </a:r>
            <a:r>
              <a:rPr lang="de-DE" sz="2400" dirty="0" err="1" smtClean="0"/>
              <a:t>provides</a:t>
            </a:r>
            <a:r>
              <a:rPr lang="de-DE" sz="2400" dirty="0"/>
              <a:t> </a:t>
            </a:r>
            <a:r>
              <a:rPr lang="de-DE" sz="2400" dirty="0" err="1" smtClean="0"/>
              <a:t>information</a:t>
            </a:r>
            <a:r>
              <a:rPr lang="de-DE" sz="2400" dirty="0" smtClean="0"/>
              <a:t> </a:t>
            </a:r>
            <a:r>
              <a:rPr lang="de-DE" sz="2400" dirty="0" err="1" smtClean="0"/>
              <a:t>about</a:t>
            </a:r>
            <a:r>
              <a:rPr lang="de-DE" sz="2400" dirty="0" smtClean="0"/>
              <a:t> </a:t>
            </a:r>
            <a:r>
              <a:rPr lang="de-DE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temporal</a:t>
            </a:r>
            <a:r>
              <a:rPr lang="de-D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sz="2400" dirty="0" err="1" smtClean="0"/>
              <a:t>and</a:t>
            </a:r>
            <a:r>
              <a:rPr lang="de-DE" sz="2400" dirty="0" smtClean="0"/>
              <a:t> </a:t>
            </a:r>
            <a:r>
              <a:rPr lang="de-DE" sz="24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spatial</a:t>
            </a:r>
            <a:r>
              <a:rPr lang="de-DE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sz="2400" dirty="0" err="1" smtClean="0"/>
              <a:t>distribution</a:t>
            </a:r>
            <a:r>
              <a:rPr lang="de-DE" sz="2400" dirty="0" smtClean="0"/>
              <a:t> </a:t>
            </a:r>
            <a:r>
              <a:rPr lang="de-DE" sz="2400" dirty="0" err="1" smtClean="0"/>
              <a:t>as</a:t>
            </a:r>
            <a:r>
              <a:rPr lang="de-DE" sz="2400" dirty="0" smtClean="0"/>
              <a:t> </a:t>
            </a:r>
            <a:r>
              <a:rPr lang="de-DE" sz="2400" dirty="0" err="1" smtClean="0"/>
              <a:t>well</a:t>
            </a:r>
            <a:r>
              <a:rPr lang="de-DE" sz="2400" dirty="0" smtClean="0"/>
              <a:t> </a:t>
            </a:r>
            <a:r>
              <a:rPr lang="de-DE" sz="2400" dirty="0" err="1" smtClean="0"/>
              <a:t>as</a:t>
            </a:r>
            <a:r>
              <a:rPr lang="de-DE" sz="2400" dirty="0" smtClean="0"/>
              <a:t> </a:t>
            </a:r>
            <a:r>
              <a:rPr lang="de-DE" sz="24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amplitude</a:t>
            </a:r>
            <a:r>
              <a:rPr lang="de-DE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UFOs after MKI pulse.</a:t>
            </a:r>
            <a:endParaRPr lang="de-DE" sz="24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UFO </a:t>
            </a:r>
            <a:r>
              <a:rPr lang="de-DE" dirty="0" err="1" smtClean="0"/>
              <a:t>at</a:t>
            </a:r>
            <a:r>
              <a:rPr lang="de-DE" dirty="0" smtClean="0"/>
              <a:t> 09:54:28</a:t>
            </a:r>
            <a:endParaRPr lang="de-DE" dirty="0"/>
          </a:p>
        </p:txBody>
      </p:sp>
      <p:grpSp>
        <p:nvGrpSpPr>
          <p:cNvPr id="4" name="Gruppieren 3"/>
          <p:cNvGrpSpPr/>
          <p:nvPr/>
        </p:nvGrpSpPr>
        <p:grpSpPr>
          <a:xfrm>
            <a:off x="4508063" y="1005148"/>
            <a:ext cx="4498273" cy="3941616"/>
            <a:chOff x="4508063" y="1005148"/>
            <a:chExt cx="4498273" cy="3941616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000" t="8222" r="38250" b="38667"/>
            <a:stretch/>
          </p:blipFill>
          <p:spPr bwMode="auto">
            <a:xfrm>
              <a:off x="4508063" y="1005148"/>
              <a:ext cx="4498273" cy="3941616"/>
            </a:xfrm>
            <a:prstGeom prst="rect">
              <a:avLst/>
            </a:prstGeom>
            <a:noFill/>
            <a:ln w="25400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9" name="Gruppieren 18"/>
            <p:cNvGrpSpPr/>
            <p:nvPr/>
          </p:nvGrpSpPr>
          <p:grpSpPr>
            <a:xfrm>
              <a:off x="4922944" y="2183928"/>
              <a:ext cx="3918857" cy="646331"/>
              <a:chOff x="546265" y="2228562"/>
              <a:chExt cx="3918857" cy="646331"/>
            </a:xfrm>
          </p:grpSpPr>
          <p:cxnSp>
            <p:nvCxnSpPr>
              <p:cNvPr id="15" name="Gerade Verbindung mit Pfeil 14"/>
              <p:cNvCxnSpPr/>
              <p:nvPr/>
            </p:nvCxnSpPr>
            <p:spPr bwMode="auto">
              <a:xfrm>
                <a:off x="546265" y="2562269"/>
                <a:ext cx="3918857" cy="0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2"/>
                </a:solidFill>
                <a:prstDash val="solid"/>
                <a:round/>
                <a:headEnd type="arrow"/>
                <a:tailEnd type="arrow"/>
              </a:ln>
              <a:effectLst/>
            </p:spPr>
          </p:cxnSp>
          <p:sp>
            <p:nvSpPr>
              <p:cNvPr id="18" name="Textfeld 17"/>
              <p:cNvSpPr txBox="1"/>
              <p:nvPr/>
            </p:nvSpPr>
            <p:spPr>
              <a:xfrm>
                <a:off x="1193470" y="2228562"/>
                <a:ext cx="262444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b="1" dirty="0" smtClean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11.2s</a:t>
                </a:r>
                <a:br>
                  <a:rPr lang="de-DE" b="1" dirty="0" smtClean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</a:br>
                <a:r>
                  <a:rPr lang="de-DE" b="1" dirty="0" smtClean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2.56ms </a:t>
                </a:r>
                <a:r>
                  <a:rPr lang="de-DE" b="1" dirty="0" err="1" smtClean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resolution</a:t>
                </a:r>
                <a:endParaRPr lang="de-DE" b="1" dirty="0" smtClean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</p:grpSp>
      <p:pic>
        <p:nvPicPr>
          <p:cNvPr id="3076" name="Picture 4" descr="L:\Data\Analysis\LHC\UFOs\2011.11.01 - UFO MD\Events\095428 - study buffer zoomed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02" t="6723" r="1119" b="4351"/>
          <a:stretch/>
        </p:blipFill>
        <p:spPr bwMode="auto">
          <a:xfrm>
            <a:off x="4506834" y="1005148"/>
            <a:ext cx="4499502" cy="3941616"/>
          </a:xfrm>
          <a:prstGeom prst="rect">
            <a:avLst/>
          </a:prstGeom>
          <a:noFill/>
          <a:ln w="25400"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3" t="12208" r="64373" b="30589"/>
          <a:stretch/>
        </p:blipFill>
        <p:spPr bwMode="auto">
          <a:xfrm>
            <a:off x="142871" y="1005148"/>
            <a:ext cx="4233809" cy="3941616"/>
          </a:xfrm>
          <a:prstGeom prst="rect">
            <a:avLst/>
          </a:prstGeom>
          <a:noFill/>
          <a:ln w="25400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1" name="Gruppieren 10"/>
          <p:cNvGrpSpPr/>
          <p:nvPr/>
        </p:nvGrpSpPr>
        <p:grpSpPr>
          <a:xfrm>
            <a:off x="1864427" y="1333558"/>
            <a:ext cx="2048086" cy="1529338"/>
            <a:chOff x="6495803" y="1378192"/>
            <a:chExt cx="2048086" cy="1529338"/>
          </a:xfrm>
        </p:grpSpPr>
        <p:grpSp>
          <p:nvGrpSpPr>
            <p:cNvPr id="9" name="Gruppieren 8"/>
            <p:cNvGrpSpPr/>
            <p:nvPr/>
          </p:nvGrpSpPr>
          <p:grpSpPr>
            <a:xfrm>
              <a:off x="6495803" y="1378192"/>
              <a:ext cx="1638795" cy="690523"/>
              <a:chOff x="6495803" y="1378192"/>
              <a:chExt cx="1638795" cy="690523"/>
            </a:xfrm>
          </p:grpSpPr>
          <p:sp>
            <p:nvSpPr>
              <p:cNvPr id="13" name="Abgerundetes Rechteck 12"/>
              <p:cNvSpPr/>
              <p:nvPr/>
            </p:nvSpPr>
            <p:spPr bwMode="auto">
              <a:xfrm>
                <a:off x="6829942" y="1378192"/>
                <a:ext cx="1304656" cy="690523"/>
              </a:xfrm>
              <a:prstGeom prst="roundRect">
                <a:avLst/>
              </a:prstGeom>
              <a:solidFill>
                <a:schemeClr val="accent4"/>
              </a:solidFill>
              <a:ln w="9525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sz="1400" b="1" i="0" u="none" strike="noStrike" cap="none" normalizeH="0" baseline="0" dirty="0" err="1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itchFamily="-112" charset="0"/>
                    <a:ea typeface="ＭＳ Ｐゴシック" pitchFamily="-112" charset="-128"/>
                    <a:cs typeface="ＭＳ Ｐゴシック" pitchFamily="-112" charset="-128"/>
                  </a:rPr>
                  <a:t>Losses</a:t>
                </a:r>
                <a:r>
                  <a:rPr kumimoji="0" lang="de-DE" sz="1400" b="1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itchFamily="-112" charset="0"/>
                    <a:ea typeface="ＭＳ Ｐゴシック" pitchFamily="-112" charset="-128"/>
                    <a:cs typeface="ＭＳ Ｐゴシック" pitchFamily="-112" charset="-128"/>
                  </a:rPr>
                  <a:t> </a:t>
                </a:r>
                <a:r>
                  <a:rPr kumimoji="0" lang="de-DE" sz="1400" b="1" i="0" u="none" strike="noStrike" cap="none" normalizeH="0" baseline="0" dirty="0" err="1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itchFamily="-112" charset="0"/>
                    <a:ea typeface="ＭＳ Ｐゴシック" pitchFamily="-112" charset="-128"/>
                    <a:cs typeface="ＭＳ Ｐゴシック" pitchFamily="-112" charset="-128"/>
                  </a:rPr>
                  <a:t>of</a:t>
                </a:r>
                <a:r>
                  <a:rPr kumimoji="0" lang="de-DE" sz="1400" b="1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itchFamily="-112" charset="0"/>
                    <a:ea typeface="ＭＳ Ｐゴシック" pitchFamily="-112" charset="-128"/>
                    <a:cs typeface="ＭＳ Ｐゴシック" pitchFamily="-112" charset="-128"/>
                  </a:rPr>
                  <a:t> </a:t>
                </a:r>
                <a:r>
                  <a:rPr kumimoji="0" lang="de-DE" sz="1400" b="1" i="0" u="none" strike="noStrike" cap="none" normalizeH="0" baseline="0" dirty="0" err="1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itchFamily="-112" charset="0"/>
                    <a:ea typeface="ＭＳ Ｐゴシック" pitchFamily="-112" charset="-128"/>
                    <a:cs typeface="ＭＳ Ｐゴシック" pitchFamily="-112" charset="-128"/>
                  </a:rPr>
                  <a:t>unbuched</a:t>
                </a:r>
                <a:r>
                  <a:rPr kumimoji="0" lang="de-DE" sz="1400" b="1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itchFamily="-112" charset="0"/>
                    <a:ea typeface="ＭＳ Ｐゴシック" pitchFamily="-112" charset="-128"/>
                    <a:cs typeface="ＭＳ Ｐゴシック" pitchFamily="-112" charset="-128"/>
                  </a:rPr>
                  <a:t> beam </a:t>
                </a:r>
                <a:r>
                  <a:rPr kumimoji="0" lang="de-DE" sz="1400" b="1" i="0" u="none" strike="noStrike" cap="none" normalizeH="0" baseline="0" dirty="0" err="1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itchFamily="-112" charset="0"/>
                    <a:ea typeface="ＭＳ Ｐゴシック" pitchFamily="-112" charset="-128"/>
                    <a:cs typeface="ＭＳ Ｐゴシック" pitchFamily="-112" charset="-128"/>
                  </a:rPr>
                  <a:t>at</a:t>
                </a:r>
                <a:r>
                  <a:rPr kumimoji="0" lang="de-DE" sz="1400" b="1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itchFamily="-112" charset="0"/>
                    <a:ea typeface="ＭＳ Ｐゴシック" pitchFamily="-112" charset="-128"/>
                    <a:cs typeface="ＭＳ Ｐゴシック" pitchFamily="-112" charset="-128"/>
                  </a:rPr>
                  <a:t> TDI</a:t>
                </a:r>
                <a:endParaRPr kumimoji="0" lang="de-DE" sz="1400" b="1" i="0" u="none" strike="noStrike" cap="none" normalizeH="0" baseline="0" dirty="0">
                  <a:ln>
                    <a:noFill/>
                  </a:ln>
                  <a:solidFill>
                    <a:schemeClr val="tx2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  <p:cxnSp>
            <p:nvCxnSpPr>
              <p:cNvPr id="14" name="Gerade Verbindung mit Pfeil 13"/>
              <p:cNvCxnSpPr/>
              <p:nvPr/>
            </p:nvCxnSpPr>
            <p:spPr bwMode="auto">
              <a:xfrm flipH="1">
                <a:off x="6495803" y="1719346"/>
                <a:ext cx="334138" cy="251958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grpSp>
          <p:nvGrpSpPr>
            <p:cNvPr id="10" name="Gruppieren 9"/>
            <p:cNvGrpSpPr/>
            <p:nvPr/>
          </p:nvGrpSpPr>
          <p:grpSpPr>
            <a:xfrm>
              <a:off x="7482270" y="2562269"/>
              <a:ext cx="1061619" cy="345261"/>
              <a:chOff x="7482270" y="2562269"/>
              <a:chExt cx="1061619" cy="345261"/>
            </a:xfrm>
          </p:grpSpPr>
          <p:sp>
            <p:nvSpPr>
              <p:cNvPr id="16" name="Abgerundetes Rechteck 15"/>
              <p:cNvSpPr/>
              <p:nvPr/>
            </p:nvSpPr>
            <p:spPr bwMode="auto">
              <a:xfrm>
                <a:off x="7725306" y="2562269"/>
                <a:ext cx="818583" cy="345261"/>
              </a:xfrm>
              <a:prstGeom prst="roundRect">
                <a:avLst/>
              </a:prstGeom>
              <a:solidFill>
                <a:schemeClr val="accent4"/>
              </a:solidFill>
              <a:ln w="9525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sz="1400" b="1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itchFamily="-112" charset="0"/>
                    <a:ea typeface="ＭＳ Ｐゴシック" pitchFamily="-112" charset="-128"/>
                    <a:cs typeface="ＭＳ Ｐゴシック" pitchFamily="-112" charset="-128"/>
                  </a:rPr>
                  <a:t>UFOs</a:t>
                </a:r>
                <a:endParaRPr kumimoji="0" lang="de-DE" sz="1400" b="1" i="0" u="none" strike="noStrike" cap="none" normalizeH="0" baseline="0" dirty="0">
                  <a:ln>
                    <a:noFill/>
                  </a:ln>
                  <a:solidFill>
                    <a:schemeClr val="tx2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  <p:cxnSp>
            <p:nvCxnSpPr>
              <p:cNvPr id="17" name="Gerade Verbindung mit Pfeil 16"/>
              <p:cNvCxnSpPr>
                <a:stCxn id="16" idx="1"/>
              </p:cNvCxnSpPr>
              <p:nvPr/>
            </p:nvCxnSpPr>
            <p:spPr bwMode="auto">
              <a:xfrm flipH="1">
                <a:off x="7482270" y="2734900"/>
                <a:ext cx="243036" cy="172630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</p:grpSp>
      <p:cxnSp>
        <p:nvCxnSpPr>
          <p:cNvPr id="5" name="Gerade Verbindung mit Pfeil 4"/>
          <p:cNvCxnSpPr/>
          <p:nvPr/>
        </p:nvCxnSpPr>
        <p:spPr bwMode="auto">
          <a:xfrm flipH="1">
            <a:off x="3669475" y="1223159"/>
            <a:ext cx="475013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" name="Textfeld 5"/>
          <p:cNvSpPr txBox="1"/>
          <p:nvPr/>
        </p:nvSpPr>
        <p:spPr>
          <a:xfrm>
            <a:off x="3550722" y="1187534"/>
            <a:ext cx="771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chemeClr val="tx2"/>
                </a:solidFill>
              </a:rPr>
              <a:t>beam</a:t>
            </a:r>
          </a:p>
        </p:txBody>
      </p:sp>
    </p:spTree>
    <p:extLst>
      <p:ext uri="{BB962C8B-B14F-4D97-AF65-F5344CB8AC3E}">
        <p14:creationId xmlns:p14="http://schemas.microsoft.com/office/powerpoint/2010/main" val="2728211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1" t="8000" r="38375" b="38667"/>
          <a:stretch/>
        </p:blipFill>
        <p:spPr bwMode="auto">
          <a:xfrm>
            <a:off x="4180115" y="1064525"/>
            <a:ext cx="4809502" cy="3568073"/>
          </a:xfrm>
          <a:prstGeom prst="rect">
            <a:avLst/>
          </a:prstGeom>
          <a:noFill/>
          <a:ln w="25400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UFO </a:t>
            </a:r>
            <a:r>
              <a:rPr lang="de-DE" dirty="0" err="1" smtClean="0"/>
              <a:t>at</a:t>
            </a:r>
            <a:r>
              <a:rPr lang="de-DE" dirty="0" smtClean="0"/>
              <a:t> 09:40:52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platzhalter 2"/>
              <p:cNvSpPr>
                <a:spLocks noGrp="1"/>
              </p:cNvSpPr>
              <p:nvPr>
                <p:ph type="body" sz="quarter" idx="13"/>
              </p:nvPr>
            </p:nvSpPr>
            <p:spPr/>
            <p:txBody>
              <a:bodyPr/>
              <a:lstStyle/>
              <a:p>
                <a:endParaRPr lang="de-DE" dirty="0" smtClean="0"/>
              </a:p>
              <a:p>
                <a:endParaRPr lang="de-DE" dirty="0"/>
              </a:p>
              <a:p>
                <a:endParaRPr lang="de-DE" dirty="0" smtClean="0"/>
              </a:p>
              <a:p>
                <a:endParaRPr lang="de-DE" dirty="0"/>
              </a:p>
              <a:p>
                <a:endParaRPr lang="de-DE" dirty="0" smtClean="0"/>
              </a:p>
              <a:p>
                <a:endParaRPr lang="de-DE" dirty="0"/>
              </a:p>
              <a:p>
                <a:endParaRPr lang="de-DE" dirty="0" smtClean="0"/>
              </a:p>
              <a:p>
                <a:pPr algn="ctr"/>
                <a:r>
                  <a:rPr lang="de-DE" sz="2400" dirty="0" err="1" smtClean="0"/>
                  <a:t>Assuming</a:t>
                </a:r>
                <a:r>
                  <a:rPr lang="de-DE" sz="2400" dirty="0" smtClean="0"/>
                  <a:t> </a:t>
                </a:r>
                <a:r>
                  <a:rPr lang="de-DE" sz="2400" dirty="0" err="1" smtClean="0"/>
                  <a:t>free</a:t>
                </a:r>
                <a:r>
                  <a:rPr lang="de-DE" sz="2400" dirty="0" smtClean="0"/>
                  <a:t> fall: </a:t>
                </a:r>
                <a14:m>
                  <m:oMath xmlns:m="http://schemas.openxmlformats.org/officeDocument/2006/math">
                    <m:r>
                      <a:rPr lang="de-DE" sz="2400" b="0" i="1" smtClean="0">
                        <a:latin typeface="Cambria Math"/>
                      </a:rPr>
                      <m:t>𝑡</m:t>
                    </m:r>
                    <m:r>
                      <a:rPr lang="de-DE" sz="2400" b="0" i="1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de-DE" sz="24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de-DE" sz="24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de-DE" sz="2400" i="1">
                                <a:latin typeface="Cambria Math"/>
                              </a:rPr>
                              <m:t>2</m:t>
                            </m:r>
                            <m:r>
                              <a:rPr lang="de-DE" sz="2400" b="0" i="1" smtClean="0">
                                <a:latin typeface="Cambria Math"/>
                              </a:rPr>
                              <m:t>⋅19</m:t>
                            </m:r>
                            <m:r>
                              <a:rPr lang="de-DE" sz="2400" b="0" i="1" smtClean="0">
                                <a:latin typeface="Cambria Math"/>
                              </a:rPr>
                              <m:t>𝑚𝑚</m:t>
                            </m:r>
                          </m:num>
                          <m:den>
                            <m:r>
                              <a:rPr lang="de-DE" sz="2400" b="0" i="1" smtClean="0">
                                <a:latin typeface="Cambria Math"/>
                              </a:rPr>
                              <m:t>9.81</m:t>
                            </m:r>
                            <m:box>
                              <m:boxPr>
                                <m:ctrlPr>
                                  <a:rPr lang="de-DE" sz="2400" b="0" i="1" smtClean="0">
                                    <a:latin typeface="Cambria Math"/>
                                  </a:rPr>
                                </m:ctrlPr>
                              </m:boxPr>
                              <m:e>
                                <m:argPr>
                                  <m:argSz m:val="-1"/>
                                </m:argPr>
                                <m:f>
                                  <m:fPr>
                                    <m:ctrlPr>
                                      <a:rPr lang="de-DE" sz="2400" b="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de-DE" sz="2400" b="0" i="1" smtClean="0">
                                        <a:latin typeface="Cambria Math"/>
                                      </a:rPr>
                                      <m:t>𝑚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de-DE" sz="2400" b="0" i="1" smtClean="0">
                                            <a:latin typeface="Cambria Math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de-DE" sz="2400" b="0" i="1" smtClean="0">
                                            <a:latin typeface="Cambria Math"/>
                                          </a:rPr>
                                          <m:t>𝑠</m:t>
                                        </m:r>
                                      </m:e>
                                      <m:sup>
                                        <m:r>
                                          <a:rPr lang="de-DE" sz="2400" b="0" i="1" smtClean="0">
                                            <a:latin typeface="Cambria Math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</m:e>
                            </m:box>
                          </m:den>
                        </m:f>
                      </m:e>
                    </m:rad>
                    <m:r>
                      <a:rPr lang="de-DE" sz="2400" b="0" i="1" smtClean="0">
                        <a:latin typeface="Cambria Math"/>
                      </a:rPr>
                      <m:t>=</m:t>
                    </m:r>
                    <m:r>
                      <a:rPr lang="de-DE" sz="2400" b="1" i="1" smtClean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𝟔𝟐</m:t>
                    </m:r>
                    <m:r>
                      <a:rPr lang="de-DE" sz="2400" b="1" i="1" smtClean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𝒎𝒔</m:t>
                    </m:r>
                    <m:r>
                      <a:rPr lang="de-DE" sz="2400" b="1" i="1" smtClean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.</m:t>
                    </m:r>
                  </m:oMath>
                </a14:m>
                <a:endParaRPr lang="de-DE" sz="2400" b="1" dirty="0" smtClean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ctr"/>
                <a:r>
                  <a:rPr lang="de-DE" sz="2400" b="1" dirty="0" smtClean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UFO </a:t>
                </a:r>
                <a:r>
                  <a:rPr lang="de-DE" sz="2400" b="1" dirty="0" err="1" smtClean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dynamics</a:t>
                </a:r>
                <a:r>
                  <a:rPr lang="de-DE" sz="2400" b="1" dirty="0" smtClean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de-DE" sz="2400" b="1" dirty="0" err="1" smtClean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cannot</a:t>
                </a:r>
                <a:r>
                  <a:rPr lang="de-DE" sz="2400" b="1" dirty="0" smtClean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de-DE" sz="2400" b="1" dirty="0" err="1" smtClean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be</a:t>
                </a:r>
                <a:r>
                  <a:rPr lang="de-DE" sz="2400" b="1" dirty="0" smtClean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de-DE" sz="2400" b="1" dirty="0" err="1" smtClean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explained</a:t>
                </a:r>
                <a:r>
                  <a:rPr lang="de-DE" sz="2400" b="1" dirty="0" smtClean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de-DE" sz="2400" b="1" dirty="0" err="1" smtClean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by</a:t>
                </a:r>
                <a:r>
                  <a:rPr lang="de-DE" sz="2400" b="1" dirty="0" smtClean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de-DE" sz="2400" b="1" dirty="0" err="1" smtClean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gravitational</a:t>
                </a:r>
                <a:r>
                  <a:rPr lang="de-DE" sz="2400" b="1" dirty="0" smtClean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de-DE" sz="2400" b="1" dirty="0" err="1" smtClean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force</a:t>
                </a:r>
                <a:r>
                  <a:rPr lang="de-DE" sz="2400" b="1" dirty="0" smtClean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de-DE" sz="2400" b="1" dirty="0" err="1" smtClean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alone</a:t>
                </a:r>
                <a:r>
                  <a:rPr lang="de-DE" sz="2400" b="1" dirty="0" smtClean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.</a:t>
                </a:r>
              </a:p>
              <a:p>
                <a:pPr algn="ctr"/>
                <a:r>
                  <a:rPr lang="de-DE" sz="2400" dirty="0" err="1" smtClean="0"/>
                  <a:t>Many</a:t>
                </a:r>
                <a:r>
                  <a:rPr lang="de-DE" sz="2400" dirty="0" smtClean="0"/>
                  <a:t> </a:t>
                </a:r>
                <a:r>
                  <a:rPr lang="de-DE" sz="2400" dirty="0" err="1" smtClean="0"/>
                  <a:t>similar</a:t>
                </a:r>
                <a:r>
                  <a:rPr lang="de-DE" sz="2400" dirty="0" smtClean="0"/>
                  <a:t> </a:t>
                </a:r>
                <a:r>
                  <a:rPr lang="de-DE" sz="2400" dirty="0" err="1" smtClean="0"/>
                  <a:t>events</a:t>
                </a:r>
                <a:r>
                  <a:rPr lang="de-DE" sz="2400" dirty="0" smtClean="0"/>
                  <a:t> </a:t>
                </a:r>
                <a:r>
                  <a:rPr lang="de-DE" sz="2400" dirty="0" err="1" smtClean="0"/>
                  <a:t>recorded</a:t>
                </a:r>
                <a:r>
                  <a:rPr lang="de-DE" sz="2400" dirty="0" smtClean="0"/>
                  <a:t>.</a:t>
                </a:r>
                <a:endParaRPr lang="de-DE" sz="2400" dirty="0"/>
              </a:p>
            </p:txBody>
          </p:sp>
        </mc:Choice>
        <mc:Fallback xmlns="">
          <p:sp>
            <p:nvSpPr>
              <p:cNvPr id="3" name="Text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blipFill rotWithShape="1">
                <a:blip r:embed="rId3"/>
                <a:stretch>
                  <a:fillRect b="-538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5" t="12337" r="63750" b="29885"/>
          <a:stretch/>
        </p:blipFill>
        <p:spPr bwMode="auto">
          <a:xfrm>
            <a:off x="169234" y="1064526"/>
            <a:ext cx="3883710" cy="3568073"/>
          </a:xfrm>
          <a:prstGeom prst="rect">
            <a:avLst/>
          </a:prstGeom>
          <a:noFill/>
          <a:ln w="25400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Abgerundetes Rechteck 6"/>
          <p:cNvSpPr/>
          <p:nvPr/>
        </p:nvSpPr>
        <p:spPr bwMode="auto">
          <a:xfrm>
            <a:off x="6437809" y="3248772"/>
            <a:ext cx="818583" cy="345261"/>
          </a:xfrm>
          <a:prstGeom prst="roundRect">
            <a:avLst/>
          </a:prstGeom>
          <a:solidFill>
            <a:schemeClr val="accent4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UFO</a:t>
            </a:r>
            <a:endParaRPr kumimoji="0" lang="de-DE" sz="1400" b="1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cxnSp>
        <p:nvCxnSpPr>
          <p:cNvPr id="8" name="Gerade Verbindung mit Pfeil 7"/>
          <p:cNvCxnSpPr>
            <a:stCxn id="7" idx="1"/>
          </p:cNvCxnSpPr>
          <p:nvPr/>
        </p:nvCxnSpPr>
        <p:spPr bwMode="auto">
          <a:xfrm flipH="1">
            <a:off x="6194773" y="3421403"/>
            <a:ext cx="243036" cy="17263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Gerade Verbindung mit Pfeil 10"/>
          <p:cNvCxnSpPr/>
          <p:nvPr/>
        </p:nvCxnSpPr>
        <p:spPr bwMode="auto">
          <a:xfrm>
            <a:off x="5545778" y="2690265"/>
            <a:ext cx="486888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2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4" name="Textfeld 13"/>
          <p:cNvSpPr txBox="1"/>
          <p:nvPr/>
        </p:nvSpPr>
        <p:spPr>
          <a:xfrm>
            <a:off x="5383670" y="2311113"/>
            <a:ext cx="811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>
                <a:solidFill>
                  <a:schemeClr val="tx2"/>
                </a:solidFill>
              </a:rPr>
              <a:t>18ms</a:t>
            </a:r>
          </a:p>
        </p:txBody>
      </p:sp>
      <p:cxnSp>
        <p:nvCxnSpPr>
          <p:cNvPr id="21" name="Gerade Verbindung mit Pfeil 20"/>
          <p:cNvCxnSpPr/>
          <p:nvPr/>
        </p:nvCxnSpPr>
        <p:spPr bwMode="auto">
          <a:xfrm>
            <a:off x="5114263" y="3614040"/>
            <a:ext cx="322573" cy="33064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Abgerundetes Rechteck 8"/>
          <p:cNvSpPr/>
          <p:nvPr/>
        </p:nvSpPr>
        <p:spPr bwMode="auto">
          <a:xfrm>
            <a:off x="4434903" y="3357829"/>
            <a:ext cx="817583" cy="512423"/>
          </a:xfrm>
          <a:prstGeom prst="roundRect">
            <a:avLst/>
          </a:prstGeom>
          <a:solidFill>
            <a:schemeClr val="accent4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MKI Pulse</a:t>
            </a:r>
            <a:endParaRPr kumimoji="0" lang="de-DE" sz="1400" b="1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16129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0" t="16487" r="5733" b="13362"/>
          <a:stretch/>
        </p:blipFill>
        <p:spPr bwMode="auto">
          <a:xfrm>
            <a:off x="149873" y="1056479"/>
            <a:ext cx="5051519" cy="3127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Beam </a:t>
            </a:r>
            <a:r>
              <a:rPr lang="de-DE" dirty="0" err="1" smtClean="0"/>
              <a:t>Dump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137160" y="1051560"/>
            <a:ext cx="5289863" cy="5212080"/>
          </a:xfrm>
        </p:spPr>
        <p:txBody>
          <a:bodyPr/>
          <a:lstStyle/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pPr marL="0" indent="0"/>
            <a:endParaRPr lang="de-DE" sz="3200" i="1" dirty="0" smtClean="0">
              <a:solidFill>
                <a:schemeClr val="tx2"/>
              </a:solidFill>
            </a:endParaRPr>
          </a:p>
          <a:p>
            <a:pPr marL="0" indent="0"/>
            <a:endParaRPr lang="de-DE" sz="2000" b="1" i="1" dirty="0" smtClean="0">
              <a:solidFill>
                <a:schemeClr val="tx2"/>
              </a:solidFill>
            </a:endParaRPr>
          </a:p>
          <a:p>
            <a:pPr marL="0" indent="0"/>
            <a:r>
              <a:rPr lang="de-DE" sz="2000" b="1" i="1" dirty="0" err="1" smtClean="0">
                <a:solidFill>
                  <a:schemeClr val="tx2"/>
                </a:solidFill>
              </a:rPr>
              <a:t>Injection</a:t>
            </a:r>
            <a:r>
              <a:rPr lang="de-DE" sz="2000" b="1" i="1" dirty="0" smtClean="0">
                <a:solidFill>
                  <a:schemeClr val="tx2"/>
                </a:solidFill>
              </a:rPr>
              <a:t> </a:t>
            </a:r>
            <a:r>
              <a:rPr lang="de-DE" sz="2000" b="1" i="1" dirty="0" err="1" smtClean="0">
                <a:solidFill>
                  <a:schemeClr val="tx2"/>
                </a:solidFill>
              </a:rPr>
              <a:t>cleaning</a:t>
            </a:r>
            <a:r>
              <a:rPr lang="de-DE" sz="2000" b="1" i="1" dirty="0" smtClean="0">
                <a:solidFill>
                  <a:schemeClr val="tx2"/>
                </a:solidFill>
              </a:rPr>
              <a:t> </a:t>
            </a:r>
            <a:r>
              <a:rPr lang="de-DE" sz="2000" i="1" dirty="0" smtClean="0">
                <a:solidFill>
                  <a:schemeClr val="tx2"/>
                </a:solidFill>
              </a:rPr>
              <a:t>was </a:t>
            </a:r>
            <a:r>
              <a:rPr lang="de-DE" sz="2000" b="1" i="1" dirty="0" err="1" smtClean="0">
                <a:solidFill>
                  <a:schemeClr val="tx2"/>
                </a:solidFill>
              </a:rPr>
              <a:t>switched</a:t>
            </a:r>
            <a:r>
              <a:rPr lang="de-DE" sz="2000" b="1" i="1" dirty="0" smtClean="0">
                <a:solidFill>
                  <a:schemeClr val="tx2"/>
                </a:solidFill>
              </a:rPr>
              <a:t> off </a:t>
            </a:r>
            <a:r>
              <a:rPr lang="de-DE" sz="2000" i="1" dirty="0" err="1" smtClean="0">
                <a:solidFill>
                  <a:schemeClr val="tx2"/>
                </a:solidFill>
              </a:rPr>
              <a:t>prior</a:t>
            </a:r>
            <a:r>
              <a:rPr lang="de-DE" sz="2000" i="1" dirty="0" smtClean="0">
                <a:solidFill>
                  <a:schemeClr val="tx2"/>
                </a:solidFill>
              </a:rPr>
              <a:t> </a:t>
            </a:r>
            <a:r>
              <a:rPr lang="de-DE" sz="2000" i="1" dirty="0" err="1" smtClean="0">
                <a:solidFill>
                  <a:schemeClr val="tx2"/>
                </a:solidFill>
              </a:rPr>
              <a:t>to</a:t>
            </a:r>
            <a:r>
              <a:rPr lang="de-DE" sz="2000" i="1" dirty="0" smtClean="0">
                <a:solidFill>
                  <a:schemeClr val="tx2"/>
                </a:solidFill>
              </a:rPr>
              <a:t> last MKI pulse due </a:t>
            </a:r>
            <a:r>
              <a:rPr lang="de-DE" sz="2000" i="1" dirty="0" err="1" smtClean="0">
                <a:solidFill>
                  <a:schemeClr val="tx2"/>
                </a:solidFill>
              </a:rPr>
              <a:t>to</a:t>
            </a:r>
            <a:r>
              <a:rPr lang="de-DE" sz="2000" i="1" dirty="0" smtClean="0">
                <a:solidFill>
                  <a:schemeClr val="tx2"/>
                </a:solidFill>
              </a:rPr>
              <a:t> </a:t>
            </a:r>
            <a:r>
              <a:rPr lang="de-DE" sz="2000" i="1" dirty="0" err="1" smtClean="0">
                <a:solidFill>
                  <a:schemeClr val="tx2"/>
                </a:solidFill>
              </a:rPr>
              <a:t>server</a:t>
            </a:r>
            <a:r>
              <a:rPr lang="de-DE" sz="2000" i="1" dirty="0" smtClean="0">
                <a:solidFill>
                  <a:schemeClr val="tx2"/>
                </a:solidFill>
              </a:rPr>
              <a:t> </a:t>
            </a:r>
            <a:r>
              <a:rPr lang="de-DE" sz="2000" i="1" dirty="0" err="1" smtClean="0">
                <a:solidFill>
                  <a:schemeClr val="tx2"/>
                </a:solidFill>
              </a:rPr>
              <a:t>communication</a:t>
            </a:r>
            <a:r>
              <a:rPr lang="de-DE" sz="2000" i="1" dirty="0" smtClean="0">
                <a:solidFill>
                  <a:schemeClr val="tx2"/>
                </a:solidFill>
              </a:rPr>
              <a:t> </a:t>
            </a:r>
            <a:r>
              <a:rPr lang="de-DE" sz="2000" i="1" dirty="0" err="1" smtClean="0">
                <a:solidFill>
                  <a:schemeClr val="tx2"/>
                </a:solidFill>
              </a:rPr>
              <a:t>problem</a:t>
            </a:r>
            <a:r>
              <a:rPr lang="de-DE" sz="2000" i="1" dirty="0" smtClean="0">
                <a:solidFill>
                  <a:schemeClr val="tx2"/>
                </a:solidFill>
              </a:rPr>
              <a:t>.</a:t>
            </a:r>
          </a:p>
          <a:p>
            <a:pPr marL="0" indent="0">
              <a:spcAft>
                <a:spcPts val="1000"/>
              </a:spcAft>
            </a:pPr>
            <a:r>
              <a:rPr lang="de-DE" sz="2000" i="1" dirty="0" err="1" smtClean="0">
                <a:solidFill>
                  <a:schemeClr val="tx2"/>
                </a:solidFill>
              </a:rPr>
              <a:t>Losses</a:t>
            </a:r>
            <a:r>
              <a:rPr lang="de-DE" sz="2000" i="1" dirty="0" smtClean="0">
                <a:solidFill>
                  <a:schemeClr val="tx2"/>
                </a:solidFill>
              </a:rPr>
              <a:t> </a:t>
            </a:r>
            <a:r>
              <a:rPr lang="de-DE" sz="2000" i="1" dirty="0" err="1" smtClean="0">
                <a:solidFill>
                  <a:schemeClr val="tx2"/>
                </a:solidFill>
              </a:rPr>
              <a:t>were</a:t>
            </a:r>
            <a:r>
              <a:rPr lang="de-DE" sz="2000" i="1" dirty="0" smtClean="0">
                <a:solidFill>
                  <a:schemeClr val="tx2"/>
                </a:solidFill>
              </a:rPr>
              <a:t> a </a:t>
            </a:r>
            <a:r>
              <a:rPr lang="de-DE" sz="2000" i="1" dirty="0" err="1" smtClean="0">
                <a:solidFill>
                  <a:schemeClr val="tx2"/>
                </a:solidFill>
              </a:rPr>
              <a:t>factor</a:t>
            </a:r>
            <a:r>
              <a:rPr lang="de-DE" sz="2000" i="1" dirty="0" smtClean="0">
                <a:solidFill>
                  <a:schemeClr val="tx2"/>
                </a:solidFill>
              </a:rPr>
              <a:t> 2.5 </a:t>
            </a:r>
            <a:r>
              <a:rPr lang="de-DE" sz="2000" i="1" dirty="0" err="1" smtClean="0">
                <a:solidFill>
                  <a:schemeClr val="tx2"/>
                </a:solidFill>
              </a:rPr>
              <a:t>higher</a:t>
            </a:r>
            <a:r>
              <a:rPr lang="de-DE" sz="2000" i="1" dirty="0" smtClean="0">
                <a:solidFill>
                  <a:schemeClr val="tx2"/>
                </a:solidFill>
              </a:rPr>
              <a:t>.</a:t>
            </a:r>
            <a:endParaRPr lang="de-DE" sz="1800" i="1" dirty="0" smtClean="0">
              <a:solidFill>
                <a:schemeClr val="tx2"/>
              </a:solidFill>
            </a:endParaRPr>
          </a:p>
          <a:p>
            <a:pPr marL="0" indent="0"/>
            <a:r>
              <a:rPr lang="de-DE" sz="2000" b="1" i="1" dirty="0" err="1" smtClean="0">
                <a:solidFill>
                  <a:schemeClr val="tx2"/>
                </a:solidFill>
              </a:rPr>
              <a:t>Injection</a:t>
            </a:r>
            <a:r>
              <a:rPr lang="de-DE" sz="2000" b="1" i="1" dirty="0" smtClean="0">
                <a:solidFill>
                  <a:schemeClr val="tx2"/>
                </a:solidFill>
              </a:rPr>
              <a:t> interlock </a:t>
            </a:r>
            <a:r>
              <a:rPr lang="de-DE" sz="2000" b="1" i="1" dirty="0" err="1" smtClean="0">
                <a:solidFill>
                  <a:schemeClr val="tx2"/>
                </a:solidFill>
              </a:rPr>
              <a:t>if</a:t>
            </a:r>
            <a:r>
              <a:rPr lang="de-DE" sz="2000" b="1" i="1" dirty="0" smtClean="0">
                <a:solidFill>
                  <a:schemeClr val="tx2"/>
                </a:solidFill>
              </a:rPr>
              <a:t> </a:t>
            </a:r>
            <a:r>
              <a:rPr lang="de-DE" sz="2000" b="1" i="1" dirty="0" err="1" smtClean="0">
                <a:solidFill>
                  <a:schemeClr val="tx2"/>
                </a:solidFill>
              </a:rPr>
              <a:t>injection</a:t>
            </a:r>
            <a:r>
              <a:rPr lang="de-DE" sz="2000" b="1" i="1" dirty="0" smtClean="0">
                <a:solidFill>
                  <a:schemeClr val="tx2"/>
                </a:solidFill>
              </a:rPr>
              <a:t> </a:t>
            </a:r>
            <a:r>
              <a:rPr lang="de-DE" sz="2000" b="1" i="1" dirty="0" err="1" smtClean="0">
                <a:solidFill>
                  <a:schemeClr val="tx2"/>
                </a:solidFill>
              </a:rPr>
              <a:t>cleaning</a:t>
            </a:r>
            <a:r>
              <a:rPr lang="de-DE" sz="2000" b="1" i="1" dirty="0" smtClean="0">
                <a:solidFill>
                  <a:schemeClr val="tx2"/>
                </a:solidFill>
              </a:rPr>
              <a:t> off?</a:t>
            </a:r>
            <a:endParaRPr lang="de-DE" sz="2000" b="1" i="1" dirty="0">
              <a:solidFill>
                <a:schemeClr val="tx2"/>
              </a:solidFill>
            </a:endParaRPr>
          </a:p>
        </p:txBody>
      </p:sp>
      <p:grpSp>
        <p:nvGrpSpPr>
          <p:cNvPr id="4" name="Gruppieren 3"/>
          <p:cNvGrpSpPr/>
          <p:nvPr/>
        </p:nvGrpSpPr>
        <p:grpSpPr>
          <a:xfrm>
            <a:off x="1796995" y="1463041"/>
            <a:ext cx="2121117" cy="743900"/>
            <a:chOff x="1796995" y="1463041"/>
            <a:chExt cx="2121117" cy="743900"/>
          </a:xfrm>
        </p:grpSpPr>
        <p:cxnSp>
          <p:nvCxnSpPr>
            <p:cNvPr id="5" name="Gerade Verbindung mit Pfeil 4"/>
            <p:cNvCxnSpPr/>
            <p:nvPr/>
          </p:nvCxnSpPr>
          <p:spPr bwMode="auto">
            <a:xfrm>
              <a:off x="3595539" y="1876301"/>
              <a:ext cx="322573" cy="33064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6" name="Abgerundetes Rechteck 5"/>
            <p:cNvSpPr/>
            <p:nvPr/>
          </p:nvSpPr>
          <p:spPr bwMode="auto">
            <a:xfrm>
              <a:off x="1796995" y="1463041"/>
              <a:ext cx="1873268" cy="578580"/>
            </a:xfrm>
            <a:prstGeom prst="roundRect">
              <a:avLst/>
            </a:prstGeom>
            <a:solidFill>
              <a:schemeClr val="accent4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400" b="1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Last pulse: </a:t>
              </a:r>
              <a:r>
                <a:rPr kumimoji="0" lang="de-DE" sz="1400" b="1" i="0" u="none" strike="noStrike" cap="none" normalizeH="0" baseline="0" dirty="0" err="1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No</a:t>
              </a:r>
              <a:r>
                <a:rPr kumimoji="0" lang="de-DE" sz="1400" b="1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 </a:t>
              </a:r>
              <a:r>
                <a:rPr kumimoji="0" lang="de-DE" sz="1400" b="1" i="0" u="none" strike="noStrike" cap="none" normalizeH="0" baseline="0" dirty="0" err="1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injection</a:t>
              </a:r>
              <a:r>
                <a:rPr kumimoji="0" lang="de-DE" sz="1400" b="1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 </a:t>
              </a:r>
              <a:r>
                <a:rPr kumimoji="0" lang="de-DE" sz="1400" b="1" i="0" u="none" strike="noStrike" cap="none" normalizeH="0" baseline="0" dirty="0" err="1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cleaning</a:t>
              </a:r>
              <a:r>
                <a:rPr kumimoji="0" lang="de-DE" sz="1400" b="1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.</a:t>
              </a:r>
            </a:p>
          </p:txBody>
        </p:sp>
      </p:grpSp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68" t="12442" r="1382" b="7559"/>
          <a:stretch/>
        </p:blipFill>
        <p:spPr bwMode="auto">
          <a:xfrm>
            <a:off x="5427023" y="1056479"/>
            <a:ext cx="3562596" cy="2554189"/>
          </a:xfrm>
          <a:prstGeom prst="rect">
            <a:avLst/>
          </a:prstGeom>
          <a:noFill/>
          <a:ln w="25400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22" t="12442" r="1127" b="8181"/>
          <a:stretch/>
        </p:blipFill>
        <p:spPr bwMode="auto">
          <a:xfrm>
            <a:off x="5427023" y="3759717"/>
            <a:ext cx="3562596" cy="2534287"/>
          </a:xfrm>
          <a:prstGeom prst="rect">
            <a:avLst/>
          </a:prstGeom>
          <a:noFill/>
          <a:ln w="25400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Abgerundetes Rechteck 8"/>
          <p:cNvSpPr/>
          <p:nvPr/>
        </p:nvSpPr>
        <p:spPr bwMode="auto">
          <a:xfrm>
            <a:off x="5872184" y="1876301"/>
            <a:ext cx="1763650" cy="359057"/>
          </a:xfrm>
          <a:prstGeom prst="roundRect">
            <a:avLst/>
          </a:prstGeom>
          <a:solidFill>
            <a:schemeClr val="accent4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400" b="1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Injection</a:t>
            </a:r>
            <a:r>
              <a:rPr kumimoji="0" lang="de-DE" sz="1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 </a:t>
            </a:r>
            <a:r>
              <a:rPr kumimoji="0" lang="de-DE" sz="1400" b="1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cleaning</a:t>
            </a:r>
            <a:endParaRPr kumimoji="0" lang="de-DE" sz="1400" b="1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0" name="Abgerundetes Rechteck 9"/>
          <p:cNvSpPr/>
          <p:nvPr/>
        </p:nvSpPr>
        <p:spPr bwMode="auto">
          <a:xfrm>
            <a:off x="6024583" y="5343896"/>
            <a:ext cx="2050637" cy="392704"/>
          </a:xfrm>
          <a:prstGeom prst="roundRect">
            <a:avLst/>
          </a:prstGeom>
          <a:solidFill>
            <a:schemeClr val="accent4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400" b="1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No</a:t>
            </a:r>
            <a:r>
              <a:rPr kumimoji="0" lang="de-DE" sz="1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 </a:t>
            </a:r>
            <a:r>
              <a:rPr kumimoji="0" lang="de-DE" sz="1400" b="1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injection</a:t>
            </a:r>
            <a:r>
              <a:rPr kumimoji="0" lang="de-DE" sz="1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 </a:t>
            </a:r>
            <a:r>
              <a:rPr kumimoji="0" lang="de-DE" sz="1400" b="1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cleaning</a:t>
            </a:r>
            <a:endParaRPr kumimoji="0" lang="de-DE" sz="1400" b="1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cxnSp>
        <p:nvCxnSpPr>
          <p:cNvPr id="8" name="Gerade Verbindung 7"/>
          <p:cNvCxnSpPr/>
          <p:nvPr/>
        </p:nvCxnSpPr>
        <p:spPr bwMode="auto">
          <a:xfrm>
            <a:off x="3918112" y="1391479"/>
            <a:ext cx="375592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Gerade Verbindung 14"/>
          <p:cNvCxnSpPr/>
          <p:nvPr/>
        </p:nvCxnSpPr>
        <p:spPr bwMode="auto">
          <a:xfrm>
            <a:off x="3670263" y="3301118"/>
            <a:ext cx="623441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Gerade Verbindung mit Pfeil 15"/>
          <p:cNvCxnSpPr/>
          <p:nvPr/>
        </p:nvCxnSpPr>
        <p:spPr bwMode="auto">
          <a:xfrm flipV="1">
            <a:off x="4086032" y="1463041"/>
            <a:ext cx="0" cy="180494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accent4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Textfeld 16"/>
          <p:cNvSpPr txBox="1"/>
          <p:nvPr/>
        </p:nvSpPr>
        <p:spPr>
          <a:xfrm>
            <a:off x="4025715" y="2206941"/>
            <a:ext cx="8587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chemeClr val="accent4"/>
                </a:solidFill>
              </a:rPr>
              <a:t>x</a:t>
            </a:r>
            <a:r>
              <a:rPr lang="de-DE" sz="1400" b="1" dirty="0" smtClean="0">
                <a:solidFill>
                  <a:schemeClr val="accent4"/>
                </a:solidFill>
              </a:rPr>
              <a:t> 2.5</a:t>
            </a:r>
          </a:p>
        </p:txBody>
      </p:sp>
    </p:spTree>
    <p:extLst>
      <p:ext uri="{BB962C8B-B14F-4D97-AF65-F5344CB8AC3E}">
        <p14:creationId xmlns:p14="http://schemas.microsoft.com/office/powerpoint/2010/main" val="3482431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Conclusion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anchor="ctr"/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Took data for </a:t>
            </a:r>
            <a:r>
              <a:rPr lang="en-US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120 pulses </a:t>
            </a:r>
            <a:r>
              <a:rPr lang="en-US" sz="2400" dirty="0" smtClean="0"/>
              <a:t>of MKIs and MKQs in effectively 2 hours.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Preliminary results:</a:t>
            </a:r>
          </a:p>
          <a:p>
            <a:pPr lvl="1">
              <a:buFont typeface="Arial" pitchFamily="34" charset="0"/>
              <a:buChar char="•"/>
            </a:pPr>
            <a:r>
              <a:rPr lang="en-US" b="1" i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UFOs at MKQ </a:t>
            </a:r>
            <a:r>
              <a:rPr lang="en-US" b="1" i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found</a:t>
            </a:r>
          </a:p>
          <a:p>
            <a:pPr lvl="1">
              <a:buFont typeface="Arial" pitchFamily="34" charset="0"/>
              <a:buChar char="•"/>
            </a:pPr>
            <a:r>
              <a:rPr lang="en-US" i="1" dirty="0" smtClean="0">
                <a:solidFill>
                  <a:schemeClr val="tx2"/>
                </a:solidFill>
              </a:rPr>
              <a:t>Often </a:t>
            </a:r>
            <a:r>
              <a:rPr lang="en-US" i="1" dirty="0">
                <a:solidFill>
                  <a:schemeClr val="tx2"/>
                </a:solidFill>
              </a:rPr>
              <a:t>candidate UFOs after MKI </a:t>
            </a:r>
            <a:r>
              <a:rPr lang="en-US" i="1" dirty="0" smtClean="0">
                <a:solidFill>
                  <a:schemeClr val="tx2"/>
                </a:solidFill>
              </a:rPr>
              <a:t>found, especially in Pt.8. </a:t>
            </a:r>
            <a:r>
              <a:rPr lang="en-US" i="1" dirty="0">
                <a:solidFill>
                  <a:schemeClr val="tx2"/>
                </a:solidFill>
              </a:rPr>
              <a:t>Sometimes even several </a:t>
            </a:r>
            <a:r>
              <a:rPr lang="en-US" i="1" dirty="0" smtClean="0">
                <a:solidFill>
                  <a:schemeClr val="tx2"/>
                </a:solidFill>
              </a:rPr>
              <a:t>events.</a:t>
            </a:r>
          </a:p>
          <a:p>
            <a:pPr lvl="1">
              <a:buFont typeface="Arial" pitchFamily="34" charset="0"/>
              <a:buChar char="•"/>
            </a:pPr>
            <a:r>
              <a:rPr lang="en-US" b="1" i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Delay </a:t>
            </a:r>
            <a:r>
              <a:rPr lang="en-US" b="1" i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first event to MKI pulse between 12.8ms and </a:t>
            </a:r>
            <a:r>
              <a:rPr lang="en-US" b="1" i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128ms</a:t>
            </a:r>
            <a:r>
              <a:rPr lang="en-US" i="1" dirty="0" smtClean="0">
                <a:solidFill>
                  <a:schemeClr val="tx2"/>
                </a:solidFill>
              </a:rPr>
              <a:t>, expectation from gravitational force: 62ms.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Beams dumped before individual MKI kicks could be performed.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Detailed analysis will follow</a:t>
            </a:r>
          </a:p>
          <a:p>
            <a:pPr lvl="1">
              <a:buFont typeface="Arial" pitchFamily="34" charset="0"/>
              <a:buChar char="•"/>
            </a:pPr>
            <a:r>
              <a:rPr lang="en-US" i="1" dirty="0" smtClean="0">
                <a:solidFill>
                  <a:schemeClr val="tx2"/>
                </a:solidFill>
              </a:rPr>
              <a:t>UFO rates.</a:t>
            </a:r>
          </a:p>
          <a:p>
            <a:pPr lvl="1">
              <a:buFont typeface="Arial" pitchFamily="34" charset="0"/>
              <a:buChar char="•"/>
            </a:pPr>
            <a:r>
              <a:rPr lang="en-US" i="1" dirty="0" smtClean="0">
                <a:solidFill>
                  <a:schemeClr val="tx2"/>
                </a:solidFill>
              </a:rPr>
              <a:t>Correlation with e-cloud solenoids and vacuum activit</a:t>
            </a:r>
            <a:r>
              <a:rPr lang="en-US" i="1" dirty="0">
                <a:solidFill>
                  <a:schemeClr val="tx2"/>
                </a:solidFill>
              </a:rPr>
              <a:t>y</a:t>
            </a:r>
            <a:r>
              <a:rPr lang="en-US" i="1" dirty="0" smtClean="0">
                <a:solidFill>
                  <a:schemeClr val="tx2"/>
                </a:solidFill>
              </a:rPr>
              <a:t>.</a:t>
            </a:r>
          </a:p>
          <a:p>
            <a:pPr lvl="1">
              <a:buFont typeface="Arial" pitchFamily="34" charset="0"/>
              <a:buChar char="•"/>
            </a:pPr>
            <a:r>
              <a:rPr lang="en-US" i="1" dirty="0" smtClean="0">
                <a:solidFill>
                  <a:schemeClr val="tx2"/>
                </a:solidFill>
              </a:rPr>
              <a:t>UFO distribution between individual MKIs.</a:t>
            </a:r>
          </a:p>
          <a:p>
            <a:pPr lvl="1">
              <a:buFont typeface="Arial" pitchFamily="34" charset="0"/>
              <a:buChar char="•"/>
            </a:pPr>
            <a:r>
              <a:rPr lang="en-US" i="1" dirty="0">
                <a:solidFill>
                  <a:schemeClr val="tx2"/>
                </a:solidFill>
              </a:rPr>
              <a:t>e</a:t>
            </a:r>
            <a:r>
              <a:rPr lang="en-US" i="1" dirty="0" smtClean="0">
                <a:solidFill>
                  <a:schemeClr val="tx2"/>
                </a:solidFill>
              </a:rPr>
              <a:t>tc.</a:t>
            </a:r>
            <a:endParaRPr lang="de-DE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801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37160" y="1051560"/>
            <a:ext cx="8843067" cy="5212080"/>
          </a:xfrm>
        </p:spPr>
        <p:txBody>
          <a:bodyPr/>
          <a:lstStyle/>
          <a:p>
            <a:pPr algn="r"/>
            <a:endParaRPr lang="en-US" b="1" dirty="0" smtClean="0"/>
          </a:p>
          <a:p>
            <a:pPr marL="0" indent="0" algn="r">
              <a:buNone/>
            </a:pPr>
            <a:endParaRPr lang="en-US" b="1" dirty="0"/>
          </a:p>
          <a:p>
            <a:pPr marL="0" indent="0" algn="ctr">
              <a:buNone/>
            </a:pPr>
            <a:r>
              <a:rPr lang="en-US" sz="2800" b="1" dirty="0"/>
              <a:t>Thank </a:t>
            </a:r>
            <a:r>
              <a:rPr lang="en-US" sz="2800" b="1" dirty="0" smtClean="0"/>
              <a:t>you for </a:t>
            </a:r>
            <a:endParaRPr lang="en-US" sz="2800" b="1" dirty="0"/>
          </a:p>
          <a:p>
            <a:pPr marL="0" indent="0" algn="ctr">
              <a:buNone/>
            </a:pPr>
            <a:r>
              <a:rPr lang="en-US" sz="2800" b="1" dirty="0" smtClean="0"/>
              <a:t>your </a:t>
            </a:r>
            <a:r>
              <a:rPr lang="en-US" sz="2800" b="1" dirty="0"/>
              <a:t>a</a:t>
            </a:r>
            <a:r>
              <a:rPr lang="en-US" sz="2800" b="1" dirty="0" smtClean="0"/>
              <a:t>ttention</a:t>
            </a:r>
            <a:r>
              <a:rPr lang="en-US" sz="2800" b="1" dirty="0"/>
              <a:t>!</a:t>
            </a:r>
          </a:p>
          <a:p>
            <a:pPr algn="r"/>
            <a:endParaRPr lang="de-DE" b="1" dirty="0" smtClean="0"/>
          </a:p>
          <a:p>
            <a:pPr algn="r"/>
            <a:endParaRPr lang="de-DE" b="1" dirty="0" smtClean="0"/>
          </a:p>
          <a:p>
            <a:pPr marL="0" indent="0" algn="r">
              <a:buNone/>
            </a:pPr>
            <a:endParaRPr lang="de-DE" sz="2400" b="1" dirty="0" smtClean="0"/>
          </a:p>
          <a:p>
            <a:pPr marL="0" indent="0" algn="r">
              <a:buNone/>
            </a:pPr>
            <a:endParaRPr lang="de-DE" sz="2400" b="1" dirty="0" smtClean="0"/>
          </a:p>
          <a:p>
            <a:pPr marL="0" indent="0">
              <a:buNone/>
            </a:pPr>
            <a:r>
              <a:rPr lang="en-US" sz="1600" b="1" dirty="0" smtClean="0"/>
              <a:t>Tobias Baer</a:t>
            </a:r>
          </a:p>
          <a:p>
            <a:pPr marL="0" indent="0">
              <a:buNone/>
            </a:pPr>
            <a:r>
              <a:rPr lang="en-US" sz="1600" dirty="0" smtClean="0"/>
              <a:t>CERN BE/OP</a:t>
            </a:r>
          </a:p>
          <a:p>
            <a:pPr marL="0" indent="0">
              <a:buNone/>
            </a:pPr>
            <a:r>
              <a:rPr lang="en-US" sz="1600" dirty="0" smtClean="0"/>
              <a:t>Tobias.Baer@cern.ch</a:t>
            </a:r>
          </a:p>
          <a:p>
            <a:pPr marL="0" indent="0">
              <a:buNone/>
            </a:pPr>
            <a:r>
              <a:rPr lang="en-US" sz="1600" dirty="0" smtClean="0"/>
              <a:t>Office: +41 22 76 75379</a:t>
            </a:r>
          </a:p>
          <a:p>
            <a:pPr marL="0" indent="0" algn="r">
              <a:buNone/>
            </a:pPr>
            <a:endParaRPr lang="de-DE" sz="1600" b="1" dirty="0" smtClean="0"/>
          </a:p>
          <a:p>
            <a:pPr algn="r"/>
            <a:endParaRPr lang="de-DE" b="1" dirty="0" smtClean="0"/>
          </a:p>
          <a:p>
            <a:pPr algn="r"/>
            <a:endParaRPr lang="en-US" b="1" dirty="0" smtClean="0"/>
          </a:p>
        </p:txBody>
      </p:sp>
      <p:sp>
        <p:nvSpPr>
          <p:cNvPr id="3" name="Textfeld 2"/>
          <p:cNvSpPr txBox="1"/>
          <p:nvPr/>
        </p:nvSpPr>
        <p:spPr>
          <a:xfrm>
            <a:off x="3694065" y="4706680"/>
            <a:ext cx="5066628" cy="136447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000"/>
              </a:spcAft>
            </a:pPr>
            <a:r>
              <a:rPr lang="de-DE" dirty="0" smtClean="0"/>
              <a:t>Further </a:t>
            </a:r>
            <a:r>
              <a:rPr lang="de-DE" dirty="0" err="1" smtClean="0"/>
              <a:t>information</a:t>
            </a:r>
            <a:r>
              <a:rPr lang="de-DE" dirty="0" smtClean="0"/>
              <a:t>:</a:t>
            </a:r>
            <a:endParaRPr lang="en-GB" sz="1200" dirty="0" smtClean="0"/>
          </a:p>
          <a:p>
            <a:pPr marL="287338" indent="-115888">
              <a:spcAft>
                <a:spcPts val="500"/>
              </a:spcAft>
              <a:buFont typeface="Arial" pitchFamily="34" charset="0"/>
              <a:buChar char="•"/>
            </a:pPr>
            <a:r>
              <a:rPr lang="en-GB" sz="1200" dirty="0" smtClean="0"/>
              <a:t>T. Baer et al., “UFOs in the LHC”, IPAC’11</a:t>
            </a:r>
            <a:r>
              <a:rPr lang="en-GB" sz="1200" dirty="0"/>
              <a:t>, </a:t>
            </a:r>
            <a:r>
              <a:rPr lang="en-GB" sz="1200" dirty="0" smtClean="0"/>
              <a:t>TUPC137, September </a:t>
            </a:r>
            <a:r>
              <a:rPr lang="en-GB" sz="1200" dirty="0"/>
              <a:t>2011. </a:t>
            </a:r>
          </a:p>
          <a:p>
            <a:pPr marL="287338" indent="-115888">
              <a:spcAft>
                <a:spcPts val="500"/>
              </a:spcAft>
              <a:buFont typeface="Arial" pitchFamily="34" charset="0"/>
              <a:buChar char="•"/>
            </a:pPr>
            <a:r>
              <a:rPr lang="en-GB" sz="1200" dirty="0" smtClean="0"/>
              <a:t>C. Bracco et al., “UFOs at MKIs”, 9</a:t>
            </a:r>
            <a:r>
              <a:rPr lang="en-GB" sz="1200" baseline="30000" dirty="0" smtClean="0"/>
              <a:t>th</a:t>
            </a:r>
            <a:r>
              <a:rPr lang="en-GB" sz="1200" dirty="0" smtClean="0"/>
              <a:t> LSWG meeting, August 2011.</a:t>
            </a:r>
          </a:p>
          <a:p>
            <a:pPr marL="287338" indent="-115888">
              <a:spcAft>
                <a:spcPts val="500"/>
              </a:spcAft>
              <a:buFont typeface="Arial" pitchFamily="34" charset="0"/>
              <a:buChar char="•"/>
            </a:pPr>
            <a:r>
              <a:rPr lang="de-DE" sz="1200" dirty="0" smtClean="0"/>
              <a:t>T. Baer et al.,</a:t>
            </a:r>
            <a:r>
              <a:rPr lang="en-GB" sz="1200" dirty="0" smtClean="0"/>
              <a:t> “</a:t>
            </a:r>
            <a:r>
              <a:rPr lang="en-US" sz="1200" dirty="0"/>
              <a:t>MKI UFOs at Injection”, </a:t>
            </a:r>
            <a:r>
              <a:rPr lang="en-US" sz="1200" dirty="0" smtClean="0"/>
              <a:t>CERN-ATS-Note-2011-065 </a:t>
            </a:r>
            <a:r>
              <a:rPr lang="en-US" sz="1200" dirty="0"/>
              <a:t>MD, </a:t>
            </a:r>
            <a:r>
              <a:rPr lang="en-US" sz="1200" dirty="0" smtClean="0"/>
              <a:t>August 2011.</a:t>
            </a:r>
            <a:endParaRPr lang="en-GB" sz="1200" dirty="0" smtClean="0"/>
          </a:p>
        </p:txBody>
      </p:sp>
    </p:spTree>
    <p:extLst>
      <p:ext uri="{BB962C8B-B14F-4D97-AF65-F5344CB8AC3E}">
        <p14:creationId xmlns:p14="http://schemas.microsoft.com/office/powerpoint/2010/main" val="2802503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6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DADEFE"/>
      </a:accent4>
      <a:accent5>
        <a:srgbClr val="1F497D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dirty="0" err="1" smtClean="0"/>
        </a:defPPr>
      </a:lstStyle>
    </a:txDef>
  </a:objectDefaults>
  <a:extraClrSchemeLst>
    <a:extraClrScheme>
      <a:clrScheme name="Template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518</Words>
  <Application>Microsoft Office PowerPoint</Application>
  <PresentationFormat>Bildschirmpräsentation (4:3)</PresentationFormat>
  <Paragraphs>125</Paragraphs>
  <Slides>9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0" baseType="lpstr">
      <vt:lpstr>Template6</vt:lpstr>
      <vt:lpstr>PowerPoint-Präsentation</vt:lpstr>
      <vt:lpstr>MD Plan</vt:lpstr>
      <vt:lpstr>UFOs at MKIs</vt:lpstr>
      <vt:lpstr>No UFOs at MKQ</vt:lpstr>
      <vt:lpstr>UFO at 09:54:28</vt:lpstr>
      <vt:lpstr>UFO at 09:40:52</vt:lpstr>
      <vt:lpstr>Beam Dump</vt:lpstr>
      <vt:lpstr>Conclusion</vt:lpstr>
      <vt:lpstr>PowerPoint-Präsentation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Tobias Baer</dc:creator>
  <cp:lastModifiedBy>Tobias Bär</cp:lastModifiedBy>
  <cp:revision>2069</cp:revision>
  <dcterms:created xsi:type="dcterms:W3CDTF">2010-02-06T14:40:52Z</dcterms:created>
  <dcterms:modified xsi:type="dcterms:W3CDTF">2011-11-08T16:11:56Z</dcterms:modified>
</cp:coreProperties>
</file>