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tiff" ContentType="image/tiff"/>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894"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785278D2-4DC7-4B2D-8499-8F0A8134A2FF}" type="datetimeFigureOut">
              <a:rPr lang="en-US" smtClean="0"/>
              <a:pPr/>
              <a:t>11/8/2011</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CD60C824-8E85-4E95-8975-087E6D60C20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r>
              <a:rPr lang="en-US" smtClean="0"/>
              <a:t>11/8/2011</a:t>
            </a:r>
            <a:endParaRPr lang="en-US"/>
          </a:p>
        </p:txBody>
      </p:sp>
      <p:sp>
        <p:nvSpPr>
          <p:cNvPr id="17" name="Footer Placeholder 16"/>
          <p:cNvSpPr>
            <a:spLocks noGrp="1"/>
          </p:cNvSpPr>
          <p:nvPr>
            <p:ph type="ftr" sz="quarter" idx="11"/>
          </p:nvPr>
        </p:nvSpPr>
        <p:spPr/>
        <p:txBody>
          <a:bodyPr/>
          <a:lstStyle/>
          <a:p>
            <a:r>
              <a:rPr lang="en-US" smtClean="0"/>
              <a:t>LSWG meeting</a:t>
            </a:r>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296F082A-6505-47F1-9DB0-11B7352A8D68}"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11/8/2011</a:t>
            </a:r>
            <a:endParaRPr lang="en-US"/>
          </a:p>
        </p:txBody>
      </p:sp>
      <p:sp>
        <p:nvSpPr>
          <p:cNvPr id="5" name="Footer Placeholder 4"/>
          <p:cNvSpPr>
            <a:spLocks noGrp="1"/>
          </p:cNvSpPr>
          <p:nvPr>
            <p:ph type="ftr" sz="quarter" idx="11"/>
          </p:nvPr>
        </p:nvSpPr>
        <p:spPr/>
        <p:txBody>
          <a:bodyPr/>
          <a:lstStyle/>
          <a:p>
            <a:r>
              <a:rPr lang="en-US" smtClean="0"/>
              <a:t>LSWG meeting</a:t>
            </a:r>
            <a:endParaRPr lang="en-US"/>
          </a:p>
        </p:txBody>
      </p:sp>
      <p:sp>
        <p:nvSpPr>
          <p:cNvPr id="6" name="Slide Number Placeholder 5"/>
          <p:cNvSpPr>
            <a:spLocks noGrp="1"/>
          </p:cNvSpPr>
          <p:nvPr>
            <p:ph type="sldNum" sz="quarter" idx="12"/>
          </p:nvPr>
        </p:nvSpPr>
        <p:spPr/>
        <p:txBody>
          <a:bodyPr/>
          <a:lstStyle/>
          <a:p>
            <a:fld id="{296F082A-6505-47F1-9DB0-11B7352A8D6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11/8/2011</a:t>
            </a:r>
            <a:endParaRPr lang="en-US"/>
          </a:p>
        </p:txBody>
      </p:sp>
      <p:sp>
        <p:nvSpPr>
          <p:cNvPr id="5" name="Footer Placeholder 4"/>
          <p:cNvSpPr>
            <a:spLocks noGrp="1"/>
          </p:cNvSpPr>
          <p:nvPr>
            <p:ph type="ftr" sz="quarter" idx="11"/>
          </p:nvPr>
        </p:nvSpPr>
        <p:spPr/>
        <p:txBody>
          <a:bodyPr/>
          <a:lstStyle/>
          <a:p>
            <a:r>
              <a:rPr lang="en-US" smtClean="0"/>
              <a:t>LSWG meeting</a:t>
            </a:r>
            <a:endParaRPr lang="en-US"/>
          </a:p>
        </p:txBody>
      </p:sp>
      <p:sp>
        <p:nvSpPr>
          <p:cNvPr id="6" name="Slide Number Placeholder 5"/>
          <p:cNvSpPr>
            <a:spLocks noGrp="1"/>
          </p:cNvSpPr>
          <p:nvPr>
            <p:ph type="sldNum" sz="quarter" idx="12"/>
          </p:nvPr>
        </p:nvSpPr>
        <p:spPr/>
        <p:txBody>
          <a:bodyPr/>
          <a:lstStyle/>
          <a:p>
            <a:fld id="{296F082A-6505-47F1-9DB0-11B7352A8D6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r>
              <a:rPr lang="en-US" smtClean="0"/>
              <a:t>11/8/2011</a:t>
            </a:r>
            <a:endParaRPr lang="en-US"/>
          </a:p>
        </p:txBody>
      </p:sp>
      <p:sp>
        <p:nvSpPr>
          <p:cNvPr id="5" name="Footer Placeholder 4"/>
          <p:cNvSpPr>
            <a:spLocks noGrp="1"/>
          </p:cNvSpPr>
          <p:nvPr>
            <p:ph type="ftr" sz="quarter" idx="11"/>
          </p:nvPr>
        </p:nvSpPr>
        <p:spPr/>
        <p:txBody>
          <a:bodyPr/>
          <a:lstStyle/>
          <a:p>
            <a:r>
              <a:rPr lang="en-US" smtClean="0"/>
              <a:t>LSWG meeting</a:t>
            </a:r>
            <a:endParaRPr lang="en-US"/>
          </a:p>
        </p:txBody>
      </p:sp>
      <p:sp>
        <p:nvSpPr>
          <p:cNvPr id="6" name="Slide Number Placeholder 5"/>
          <p:cNvSpPr>
            <a:spLocks noGrp="1"/>
          </p:cNvSpPr>
          <p:nvPr>
            <p:ph type="sldNum" sz="quarter" idx="12"/>
          </p:nvPr>
        </p:nvSpPr>
        <p:spPr/>
        <p:txBody>
          <a:bodyPr/>
          <a:lstStyle/>
          <a:p>
            <a:fld id="{296F082A-6505-47F1-9DB0-11B7352A8D68}"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r>
              <a:rPr lang="en-US" smtClean="0"/>
              <a:t>11/8/2011</a:t>
            </a:r>
            <a:endParaRPr lang="en-US"/>
          </a:p>
        </p:txBody>
      </p:sp>
      <p:sp>
        <p:nvSpPr>
          <p:cNvPr id="5" name="Footer Placeholder 4"/>
          <p:cNvSpPr>
            <a:spLocks noGrp="1"/>
          </p:cNvSpPr>
          <p:nvPr>
            <p:ph type="ftr" sz="quarter" idx="11"/>
          </p:nvPr>
        </p:nvSpPr>
        <p:spPr>
          <a:xfrm>
            <a:off x="800100" y="6172200"/>
            <a:ext cx="4000500" cy="457200"/>
          </a:xfrm>
        </p:spPr>
        <p:txBody>
          <a:bodyPr/>
          <a:lstStyle/>
          <a:p>
            <a:r>
              <a:rPr lang="en-US" smtClean="0"/>
              <a:t>LSWG meeting</a:t>
            </a:r>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296F082A-6505-47F1-9DB0-11B7352A8D68}"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r>
              <a:rPr lang="en-US" smtClean="0"/>
              <a:t>11/8/2011</a:t>
            </a:r>
            <a:endParaRPr lang="en-US"/>
          </a:p>
        </p:txBody>
      </p:sp>
      <p:sp>
        <p:nvSpPr>
          <p:cNvPr id="6" name="Footer Placeholder 5"/>
          <p:cNvSpPr>
            <a:spLocks noGrp="1"/>
          </p:cNvSpPr>
          <p:nvPr>
            <p:ph type="ftr" sz="quarter" idx="11"/>
          </p:nvPr>
        </p:nvSpPr>
        <p:spPr/>
        <p:txBody>
          <a:bodyPr/>
          <a:lstStyle/>
          <a:p>
            <a:r>
              <a:rPr lang="en-US" smtClean="0"/>
              <a:t>LSWG meeting</a:t>
            </a:r>
            <a:endParaRPr lang="en-US"/>
          </a:p>
        </p:txBody>
      </p:sp>
      <p:sp>
        <p:nvSpPr>
          <p:cNvPr id="7" name="Slide Number Placeholder 6"/>
          <p:cNvSpPr>
            <a:spLocks noGrp="1"/>
          </p:cNvSpPr>
          <p:nvPr>
            <p:ph type="sldNum" sz="quarter" idx="12"/>
          </p:nvPr>
        </p:nvSpPr>
        <p:spPr/>
        <p:txBody>
          <a:bodyPr/>
          <a:lstStyle/>
          <a:p>
            <a:fld id="{296F082A-6505-47F1-9DB0-11B7352A8D68}"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r>
              <a:rPr lang="en-US" smtClean="0"/>
              <a:t>11/8/2011</a:t>
            </a:r>
            <a:endParaRPr lang="en-US"/>
          </a:p>
        </p:txBody>
      </p:sp>
      <p:sp>
        <p:nvSpPr>
          <p:cNvPr id="8" name="Footer Placeholder 7"/>
          <p:cNvSpPr>
            <a:spLocks noGrp="1"/>
          </p:cNvSpPr>
          <p:nvPr>
            <p:ph type="ftr" sz="quarter" idx="11"/>
          </p:nvPr>
        </p:nvSpPr>
        <p:spPr/>
        <p:txBody>
          <a:bodyPr/>
          <a:lstStyle/>
          <a:p>
            <a:r>
              <a:rPr lang="en-US" smtClean="0"/>
              <a:t>LSWG meeting</a:t>
            </a:r>
            <a:endParaRPr lang="en-US"/>
          </a:p>
        </p:txBody>
      </p:sp>
      <p:sp>
        <p:nvSpPr>
          <p:cNvPr id="9" name="Slide Number Placeholder 8"/>
          <p:cNvSpPr>
            <a:spLocks noGrp="1"/>
          </p:cNvSpPr>
          <p:nvPr>
            <p:ph type="sldNum" sz="quarter" idx="12"/>
          </p:nvPr>
        </p:nvSpPr>
        <p:spPr/>
        <p:txBody>
          <a:bodyPr/>
          <a:lstStyle/>
          <a:p>
            <a:fld id="{296F082A-6505-47F1-9DB0-11B7352A8D68}"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r>
              <a:rPr lang="en-US" smtClean="0"/>
              <a:t>11/8/2011</a:t>
            </a:r>
            <a:endParaRPr lang="en-US"/>
          </a:p>
        </p:txBody>
      </p:sp>
      <p:sp>
        <p:nvSpPr>
          <p:cNvPr id="4" name="Footer Placeholder 3"/>
          <p:cNvSpPr>
            <a:spLocks noGrp="1"/>
          </p:cNvSpPr>
          <p:nvPr>
            <p:ph type="ftr" sz="quarter" idx="11"/>
          </p:nvPr>
        </p:nvSpPr>
        <p:spPr/>
        <p:txBody>
          <a:bodyPr/>
          <a:lstStyle/>
          <a:p>
            <a:r>
              <a:rPr lang="en-US" smtClean="0"/>
              <a:t>LSWG meeting</a:t>
            </a:r>
            <a:endParaRPr lang="en-US"/>
          </a:p>
        </p:txBody>
      </p:sp>
      <p:sp>
        <p:nvSpPr>
          <p:cNvPr id="5" name="Slide Number Placeholder 4"/>
          <p:cNvSpPr>
            <a:spLocks noGrp="1"/>
          </p:cNvSpPr>
          <p:nvPr>
            <p:ph type="sldNum" sz="quarter" idx="12"/>
          </p:nvPr>
        </p:nvSpPr>
        <p:spPr/>
        <p:txBody>
          <a:bodyPr/>
          <a:lstStyle/>
          <a:p>
            <a:fld id="{296F082A-6505-47F1-9DB0-11B7352A8D6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11/8/2011</a:t>
            </a:r>
            <a:endParaRPr lang="en-US"/>
          </a:p>
        </p:txBody>
      </p:sp>
      <p:sp>
        <p:nvSpPr>
          <p:cNvPr id="3" name="Footer Placeholder 2"/>
          <p:cNvSpPr>
            <a:spLocks noGrp="1"/>
          </p:cNvSpPr>
          <p:nvPr>
            <p:ph type="ftr" sz="quarter" idx="11"/>
          </p:nvPr>
        </p:nvSpPr>
        <p:spPr/>
        <p:txBody>
          <a:bodyPr/>
          <a:lstStyle/>
          <a:p>
            <a:r>
              <a:rPr lang="en-US" smtClean="0"/>
              <a:t>LSWG meeting</a:t>
            </a:r>
            <a:endParaRPr lang="en-US"/>
          </a:p>
        </p:txBody>
      </p:sp>
      <p:sp>
        <p:nvSpPr>
          <p:cNvPr id="4" name="Slide Number Placeholder 3"/>
          <p:cNvSpPr>
            <a:spLocks noGrp="1"/>
          </p:cNvSpPr>
          <p:nvPr>
            <p:ph type="sldNum" sz="quarter" idx="12"/>
          </p:nvPr>
        </p:nvSpPr>
        <p:spPr/>
        <p:txBody>
          <a:bodyPr/>
          <a:lstStyle/>
          <a:p>
            <a:fld id="{296F082A-6505-47F1-9DB0-11B7352A8D6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r>
              <a:rPr lang="en-US" smtClean="0"/>
              <a:t>11/8/2011</a:t>
            </a:r>
            <a:endParaRPr lang="en-US"/>
          </a:p>
        </p:txBody>
      </p:sp>
      <p:sp>
        <p:nvSpPr>
          <p:cNvPr id="6" name="Footer Placeholder 5"/>
          <p:cNvSpPr>
            <a:spLocks noGrp="1"/>
          </p:cNvSpPr>
          <p:nvPr>
            <p:ph type="ftr" sz="quarter" idx="11"/>
          </p:nvPr>
        </p:nvSpPr>
        <p:spPr/>
        <p:txBody>
          <a:bodyPr/>
          <a:lstStyle/>
          <a:p>
            <a:r>
              <a:rPr lang="en-US" smtClean="0"/>
              <a:t>LSWG meeting</a:t>
            </a:r>
            <a:endParaRPr lang="en-US"/>
          </a:p>
        </p:txBody>
      </p:sp>
      <p:sp>
        <p:nvSpPr>
          <p:cNvPr id="7" name="Slide Number Placeholder 6"/>
          <p:cNvSpPr>
            <a:spLocks noGrp="1"/>
          </p:cNvSpPr>
          <p:nvPr>
            <p:ph type="sldNum" sz="quarter" idx="12"/>
          </p:nvPr>
        </p:nvSpPr>
        <p:spPr/>
        <p:txBody>
          <a:bodyPr/>
          <a:lstStyle/>
          <a:p>
            <a:fld id="{296F082A-6505-47F1-9DB0-11B7352A8D68}"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r>
              <a:rPr lang="en-US" smtClean="0"/>
              <a:t>11/8/2011</a:t>
            </a:r>
            <a:endParaRPr lang="en-US"/>
          </a:p>
        </p:txBody>
      </p:sp>
      <p:sp>
        <p:nvSpPr>
          <p:cNvPr id="6" name="Footer Placeholder 5"/>
          <p:cNvSpPr>
            <a:spLocks noGrp="1"/>
          </p:cNvSpPr>
          <p:nvPr>
            <p:ph type="ftr" sz="quarter" idx="11"/>
          </p:nvPr>
        </p:nvSpPr>
        <p:spPr>
          <a:xfrm>
            <a:off x="914400" y="6172200"/>
            <a:ext cx="3886200" cy="457200"/>
          </a:xfrm>
        </p:spPr>
        <p:txBody>
          <a:bodyPr/>
          <a:lstStyle/>
          <a:p>
            <a:r>
              <a:rPr lang="en-US" smtClean="0"/>
              <a:t>LSWG meeting</a:t>
            </a:r>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296F082A-6505-47F1-9DB0-11B7352A8D68}"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r>
              <a:rPr lang="en-US" smtClean="0"/>
              <a:t>11/8/2011</a:t>
            </a:r>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r>
              <a:rPr lang="en-US" smtClean="0"/>
              <a:t>LSWG meeting</a:t>
            </a:r>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296F082A-6505-47F1-9DB0-11B7352A8D6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file:///\\cern.ch\dfs\Departments\AB\Groups\RF\Machines\LHC\MD_Data\2011\p_Pb_Oct31\cogging_atlas.wmv" TargetMode="External"/><Relationship Id="rId1" Type="http://schemas.openxmlformats.org/officeDocument/2006/relationships/vmlDrawing" Target="../drawings/vmlDrawing3.vml"/><Relationship Id="rId5" Type="http://schemas.openxmlformats.org/officeDocument/2006/relationships/image" Target="../media/image9.png"/><Relationship Id="rId4" Type="http://schemas.openxmlformats.org/officeDocument/2006/relationships/oleObject" Target="../embeddings/oleObject3.bin"/></Relationships>
</file>

<file path=ppt/slides/_rels/slide6.xml.rels><?xml version="1.0" encoding="UTF-8" standalone="yes"?>
<Relationships xmlns="http://schemas.openxmlformats.org/package/2006/relationships"><Relationship Id="rId2" Type="http://schemas.openxmlformats.org/officeDocument/2006/relationships/image" Target="../media/image10.tif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23528" y="3429000"/>
            <a:ext cx="8208912" cy="948680"/>
          </a:xfrm>
        </p:spPr>
        <p:txBody>
          <a:bodyPr/>
          <a:lstStyle/>
          <a:p>
            <a:r>
              <a:rPr lang="en-US" dirty="0" smtClean="0"/>
              <a:t>R. Alemany Fernandez, P. Baudrenghien, J. Jowett, J. Noirjean</a:t>
            </a:r>
            <a:endParaRPr lang="en-US" dirty="0"/>
          </a:p>
        </p:txBody>
      </p:sp>
      <p:sp>
        <p:nvSpPr>
          <p:cNvPr id="2" name="Title 1"/>
          <p:cNvSpPr>
            <a:spLocks noGrp="1"/>
          </p:cNvSpPr>
          <p:nvPr>
            <p:ph type="ctrTitle"/>
          </p:nvPr>
        </p:nvSpPr>
        <p:spPr/>
        <p:txBody>
          <a:bodyPr>
            <a:normAutofit/>
          </a:bodyPr>
          <a:lstStyle/>
          <a:p>
            <a:r>
              <a:rPr lang="en-US" dirty="0" smtClean="0"/>
              <a:t>Report on P-</a:t>
            </a:r>
            <a:r>
              <a:rPr lang="en-US" dirty="0" err="1" smtClean="0"/>
              <a:t>Pb</a:t>
            </a:r>
            <a:r>
              <a:rPr lang="en-US" dirty="0" smtClean="0"/>
              <a:t> MD, Oct 31, 2011</a:t>
            </a:r>
            <a:br>
              <a:rPr lang="en-US" dirty="0" smtClean="0"/>
            </a:br>
            <a:r>
              <a:rPr lang="en-US" dirty="0" smtClean="0"/>
              <a:t>RF gymnastics</a:t>
            </a:r>
            <a:endParaRPr lang="en-US" dirty="0"/>
          </a:p>
        </p:txBody>
      </p:sp>
      <p:sp>
        <p:nvSpPr>
          <p:cNvPr id="4" name="Date Placeholder 3"/>
          <p:cNvSpPr>
            <a:spLocks noGrp="1"/>
          </p:cNvSpPr>
          <p:nvPr>
            <p:ph type="dt" sz="half" idx="10"/>
          </p:nvPr>
        </p:nvSpPr>
        <p:spPr/>
        <p:txBody>
          <a:bodyPr/>
          <a:lstStyle/>
          <a:p>
            <a:r>
              <a:rPr lang="en-US" smtClean="0"/>
              <a:t>11/8/2011</a:t>
            </a:r>
            <a:endParaRPr lang="en-US"/>
          </a:p>
        </p:txBody>
      </p:sp>
      <p:sp>
        <p:nvSpPr>
          <p:cNvPr id="5" name="Footer Placeholder 4"/>
          <p:cNvSpPr>
            <a:spLocks noGrp="1"/>
          </p:cNvSpPr>
          <p:nvPr>
            <p:ph type="ftr" sz="quarter" idx="11"/>
          </p:nvPr>
        </p:nvSpPr>
        <p:spPr/>
        <p:txBody>
          <a:bodyPr/>
          <a:lstStyle/>
          <a:p>
            <a:r>
              <a:rPr lang="en-US" smtClean="0"/>
              <a:t>LSWG meeting</a:t>
            </a:r>
            <a:endParaRPr lang="en-US"/>
          </a:p>
        </p:txBody>
      </p:sp>
      <p:sp>
        <p:nvSpPr>
          <p:cNvPr id="6" name="Slide Number Placeholder 5"/>
          <p:cNvSpPr>
            <a:spLocks noGrp="1"/>
          </p:cNvSpPr>
          <p:nvPr>
            <p:ph type="sldNum" sz="quarter" idx="12"/>
          </p:nvPr>
        </p:nvSpPr>
        <p:spPr/>
        <p:txBody>
          <a:bodyPr/>
          <a:lstStyle/>
          <a:p>
            <a:fld id="{296F082A-6505-47F1-9DB0-11B7352A8D68}" type="slidenum">
              <a:rPr lang="en-US" smtClean="0"/>
              <a:pPr/>
              <a:t>1</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0"/>
            <a:ext cx="7772400" cy="778098"/>
          </a:xfrm>
        </p:spPr>
        <p:txBody>
          <a:bodyPr/>
          <a:lstStyle/>
          <a:p>
            <a:r>
              <a:rPr lang="en-US" dirty="0" smtClean="0"/>
              <a:t>Frequency ramps</a:t>
            </a:r>
            <a:endParaRPr lang="en-US" dirty="0"/>
          </a:p>
        </p:txBody>
      </p:sp>
      <p:sp>
        <p:nvSpPr>
          <p:cNvPr id="3" name="Date Placeholder 2"/>
          <p:cNvSpPr>
            <a:spLocks noGrp="1"/>
          </p:cNvSpPr>
          <p:nvPr>
            <p:ph type="dt" sz="half" idx="10"/>
          </p:nvPr>
        </p:nvSpPr>
        <p:spPr/>
        <p:txBody>
          <a:bodyPr/>
          <a:lstStyle/>
          <a:p>
            <a:r>
              <a:rPr lang="en-US" smtClean="0"/>
              <a:t>11/8/2011</a:t>
            </a:r>
            <a:endParaRPr lang="en-US"/>
          </a:p>
        </p:txBody>
      </p:sp>
      <p:sp>
        <p:nvSpPr>
          <p:cNvPr id="4" name="Footer Placeholder 3"/>
          <p:cNvSpPr>
            <a:spLocks noGrp="1"/>
          </p:cNvSpPr>
          <p:nvPr>
            <p:ph type="ftr" sz="quarter" idx="11"/>
          </p:nvPr>
        </p:nvSpPr>
        <p:spPr/>
        <p:txBody>
          <a:bodyPr/>
          <a:lstStyle/>
          <a:p>
            <a:r>
              <a:rPr lang="en-US" smtClean="0"/>
              <a:t>LSWG meeting</a:t>
            </a:r>
            <a:endParaRPr lang="en-US"/>
          </a:p>
        </p:txBody>
      </p:sp>
      <p:sp>
        <p:nvSpPr>
          <p:cNvPr id="5" name="Slide Number Placeholder 4"/>
          <p:cNvSpPr>
            <a:spLocks noGrp="1"/>
          </p:cNvSpPr>
          <p:nvPr>
            <p:ph type="sldNum" sz="quarter" idx="12"/>
          </p:nvPr>
        </p:nvSpPr>
        <p:spPr/>
        <p:txBody>
          <a:bodyPr/>
          <a:lstStyle/>
          <a:p>
            <a:fld id="{296F082A-6505-47F1-9DB0-11B7352A8D68}" type="slidenum">
              <a:rPr lang="en-US" smtClean="0"/>
              <a:pPr/>
              <a:t>2</a:t>
            </a:fld>
            <a:endParaRPr lang="en-US"/>
          </a:p>
        </p:txBody>
      </p:sp>
      <p:sp>
        <p:nvSpPr>
          <p:cNvPr id="11" name="Text Placeholder 10"/>
          <p:cNvSpPr>
            <a:spLocks noGrp="1"/>
          </p:cNvSpPr>
          <p:nvPr>
            <p:ph type="body" sz="half" idx="4294967295"/>
          </p:nvPr>
        </p:nvSpPr>
        <p:spPr>
          <a:xfrm>
            <a:off x="2195736" y="5445224"/>
            <a:ext cx="5472608" cy="864096"/>
          </a:xfrm>
        </p:spPr>
        <p:txBody>
          <a:bodyPr>
            <a:noAutofit/>
          </a:bodyPr>
          <a:lstStyle/>
          <a:p>
            <a:r>
              <a:rPr lang="en-US" sz="1600" dirty="0" smtClean="0">
                <a:solidFill>
                  <a:srgbClr val="0070C0"/>
                </a:solidFill>
              </a:rPr>
              <a:t>400.788860 MHz  -&gt; 400.789715 MHz (p in ring 1)</a:t>
            </a:r>
          </a:p>
          <a:p>
            <a:r>
              <a:rPr lang="en-US" sz="1600" dirty="0" smtClean="0">
                <a:solidFill>
                  <a:srgbClr val="FF0000"/>
                </a:solidFill>
              </a:rPr>
              <a:t>400.784216 MHz  -&gt; 400.789639 MHz  (</a:t>
            </a:r>
            <a:r>
              <a:rPr lang="en-US" sz="1600" dirty="0" err="1" smtClean="0">
                <a:solidFill>
                  <a:srgbClr val="FF0000"/>
                </a:solidFill>
              </a:rPr>
              <a:t>Pb</a:t>
            </a:r>
            <a:r>
              <a:rPr lang="en-US" sz="1600" dirty="0" smtClean="0">
                <a:solidFill>
                  <a:srgbClr val="FF0000"/>
                </a:solidFill>
              </a:rPr>
              <a:t> in ring 2)</a:t>
            </a:r>
          </a:p>
          <a:p>
            <a:r>
              <a:rPr lang="en-US" sz="1600" dirty="0" smtClean="0"/>
              <a:t>Individual radial loops (final corrections, </a:t>
            </a:r>
            <a:r>
              <a:rPr lang="en-US" sz="1600" dirty="0" smtClean="0">
                <a:solidFill>
                  <a:srgbClr val="0070C0"/>
                </a:solidFill>
              </a:rPr>
              <a:t>-2 Hz ring 1</a:t>
            </a:r>
            <a:r>
              <a:rPr lang="en-US" sz="1600" dirty="0" smtClean="0"/>
              <a:t>, </a:t>
            </a:r>
            <a:r>
              <a:rPr lang="en-US" sz="1600" dirty="0" smtClean="0">
                <a:solidFill>
                  <a:srgbClr val="FF0000"/>
                </a:solidFill>
              </a:rPr>
              <a:t>4 Hz ring2</a:t>
            </a:r>
            <a:r>
              <a:rPr lang="en-US" sz="1600" dirty="0" smtClean="0"/>
              <a:t>)</a:t>
            </a:r>
            <a:endParaRPr lang="en-US" sz="1600" dirty="0"/>
          </a:p>
        </p:txBody>
      </p:sp>
      <p:pic>
        <p:nvPicPr>
          <p:cNvPr id="12" name="Picture Placeholder 11" descr="ramp.png"/>
          <p:cNvPicPr>
            <a:picLocks noGrp="1" noChangeAspect="1"/>
          </p:cNvPicPr>
          <p:nvPr>
            <p:ph type="pic" idx="4294967295"/>
          </p:nvPr>
        </p:nvPicPr>
        <p:blipFill>
          <a:blip r:embed="rId3" cstate="print"/>
          <a:stretch>
            <a:fillRect/>
          </a:stretch>
        </p:blipFill>
        <p:spPr>
          <a:xfrm>
            <a:off x="1115616" y="764704"/>
            <a:ext cx="7164288" cy="4655904"/>
          </a:xfrm>
          <a:noFill/>
          <a:ln w="9525">
            <a:noFill/>
          </a:ln>
        </p:spPr>
      </p:pic>
      <p:graphicFrame>
        <p:nvGraphicFramePr>
          <p:cNvPr id="14" name="Object 13"/>
          <p:cNvGraphicFramePr>
            <a:graphicFrameLocks noChangeAspect="1"/>
          </p:cNvGraphicFramePr>
          <p:nvPr/>
        </p:nvGraphicFramePr>
        <p:xfrm>
          <a:off x="1691680" y="2276872"/>
          <a:ext cx="1663700" cy="1244600"/>
        </p:xfrm>
        <a:graphic>
          <a:graphicData uri="http://schemas.openxmlformats.org/presentationml/2006/ole">
            <p:oleObj spid="_x0000_s1026" name="Equation" r:id="rId4" imgW="1663560" imgH="1244520" progId="Equation.3">
              <p:embed/>
            </p:oleObj>
          </a:graphicData>
        </a:graphic>
      </p:graphicFrame>
      <p:sp>
        <p:nvSpPr>
          <p:cNvPr id="15" name="TextBox 14"/>
          <p:cNvSpPr txBox="1"/>
          <p:nvPr/>
        </p:nvSpPr>
        <p:spPr>
          <a:xfrm>
            <a:off x="5364088" y="2132856"/>
            <a:ext cx="1512168" cy="1077218"/>
          </a:xfrm>
          <a:prstGeom prst="rect">
            <a:avLst/>
          </a:prstGeom>
          <a:solidFill>
            <a:schemeClr val="bg1"/>
          </a:solidFill>
        </p:spPr>
        <p:txBody>
          <a:bodyPr wrap="square" rtlCol="0">
            <a:spAutoFit/>
          </a:bodyPr>
          <a:lstStyle/>
          <a:p>
            <a:r>
              <a:rPr lang="en-US" sz="1600" dirty="0" smtClean="0"/>
              <a:t>@ 3.5 Z </a:t>
            </a:r>
            <a:r>
              <a:rPr lang="en-US" sz="1600" dirty="0" err="1" smtClean="0"/>
              <a:t>TeV</a:t>
            </a:r>
            <a:r>
              <a:rPr lang="en-US" sz="1600" dirty="0" smtClean="0"/>
              <a:t>/c </a:t>
            </a:r>
          </a:p>
          <a:p>
            <a:r>
              <a:rPr lang="en-US" sz="1600" dirty="0" smtClean="0"/>
              <a:t>we have </a:t>
            </a:r>
            <a:r>
              <a:rPr lang="en-US" sz="1600" b="1" dirty="0" smtClean="0"/>
              <a:t>76 Hz </a:t>
            </a:r>
            <a:r>
              <a:rPr lang="en-US" sz="1600" dirty="0" smtClean="0"/>
              <a:t>difference @ 400.8 MHz</a:t>
            </a:r>
            <a:endParaRPr lang="en-US" sz="1600" dirty="0"/>
          </a:p>
        </p:txBody>
      </p:sp>
      <p:cxnSp>
        <p:nvCxnSpPr>
          <p:cNvPr id="17" name="Straight Arrow Connector 16"/>
          <p:cNvCxnSpPr>
            <a:stCxn id="15" idx="0"/>
            <a:endCxn id="20" idx="2"/>
          </p:cNvCxnSpPr>
          <p:nvPr/>
        </p:nvCxnSpPr>
        <p:spPr>
          <a:xfrm flipV="1">
            <a:off x="6120172" y="1340768"/>
            <a:ext cx="684076" cy="792088"/>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20" name="Oval 19"/>
          <p:cNvSpPr/>
          <p:nvPr/>
        </p:nvSpPr>
        <p:spPr>
          <a:xfrm>
            <a:off x="6804248" y="1196752"/>
            <a:ext cx="216024" cy="288032"/>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p:cNvSpPr txBox="1"/>
          <p:nvPr/>
        </p:nvSpPr>
        <p:spPr>
          <a:xfrm>
            <a:off x="1979712" y="1700808"/>
            <a:ext cx="542136" cy="338554"/>
          </a:xfrm>
          <a:prstGeom prst="rect">
            <a:avLst/>
          </a:prstGeom>
          <a:solidFill>
            <a:schemeClr val="bg1"/>
          </a:solidFill>
        </p:spPr>
        <p:txBody>
          <a:bodyPr wrap="none" rtlCol="0">
            <a:spAutoFit/>
          </a:bodyPr>
          <a:lstStyle/>
          <a:p>
            <a:r>
              <a:rPr lang="en-US" sz="1600" dirty="0" smtClean="0">
                <a:solidFill>
                  <a:srgbClr val="0070C0"/>
                </a:solidFill>
              </a:rPr>
              <a:t>RF p</a:t>
            </a:r>
            <a:endParaRPr lang="en-US" sz="1600" dirty="0">
              <a:solidFill>
                <a:srgbClr val="0070C0"/>
              </a:solidFill>
            </a:endParaRPr>
          </a:p>
        </p:txBody>
      </p:sp>
      <p:sp>
        <p:nvSpPr>
          <p:cNvPr id="32" name="TextBox 31"/>
          <p:cNvSpPr txBox="1"/>
          <p:nvPr/>
        </p:nvSpPr>
        <p:spPr>
          <a:xfrm>
            <a:off x="2411760" y="4365104"/>
            <a:ext cx="641522" cy="338554"/>
          </a:xfrm>
          <a:prstGeom prst="rect">
            <a:avLst/>
          </a:prstGeom>
          <a:solidFill>
            <a:schemeClr val="bg1"/>
          </a:solidFill>
        </p:spPr>
        <p:txBody>
          <a:bodyPr wrap="none" rtlCol="0">
            <a:spAutoFit/>
          </a:bodyPr>
          <a:lstStyle/>
          <a:p>
            <a:r>
              <a:rPr lang="en-US" sz="1600" dirty="0" smtClean="0">
                <a:solidFill>
                  <a:srgbClr val="FF0000"/>
                </a:solidFill>
              </a:rPr>
              <a:t>RF </a:t>
            </a:r>
            <a:r>
              <a:rPr lang="en-US" sz="1600" dirty="0" err="1" smtClean="0">
                <a:solidFill>
                  <a:srgbClr val="FF0000"/>
                </a:solidFill>
              </a:rPr>
              <a:t>Pb</a:t>
            </a:r>
            <a:endParaRPr lang="en-US" sz="1600" dirty="0">
              <a:solidFill>
                <a:srgbClr val="FF0000"/>
              </a:solidFill>
            </a:endParaRPr>
          </a:p>
        </p:txBody>
      </p:sp>
      <p:sp>
        <p:nvSpPr>
          <p:cNvPr id="33" name="TextBox 32"/>
          <p:cNvSpPr txBox="1"/>
          <p:nvPr/>
        </p:nvSpPr>
        <p:spPr>
          <a:xfrm>
            <a:off x="2699792" y="1124744"/>
            <a:ext cx="1006686" cy="338554"/>
          </a:xfrm>
          <a:prstGeom prst="rect">
            <a:avLst/>
          </a:prstGeom>
          <a:solidFill>
            <a:schemeClr val="bg1"/>
          </a:solidFill>
        </p:spPr>
        <p:txBody>
          <a:bodyPr wrap="none" rtlCol="0">
            <a:spAutoFit/>
          </a:bodyPr>
          <a:lstStyle/>
          <a:p>
            <a:r>
              <a:rPr lang="en-US" sz="1600" dirty="0" smtClean="0">
                <a:solidFill>
                  <a:srgbClr val="0070C0"/>
                </a:solidFill>
              </a:rPr>
              <a:t>Fast BCT p</a:t>
            </a:r>
            <a:endParaRPr lang="en-US" sz="1600" dirty="0">
              <a:solidFill>
                <a:srgbClr val="0070C0"/>
              </a:solidFill>
            </a:endParaRPr>
          </a:p>
        </p:txBody>
      </p:sp>
      <p:sp>
        <p:nvSpPr>
          <p:cNvPr id="34" name="TextBox 33"/>
          <p:cNvSpPr txBox="1"/>
          <p:nvPr/>
        </p:nvSpPr>
        <p:spPr>
          <a:xfrm>
            <a:off x="3419872" y="1988840"/>
            <a:ext cx="1106072" cy="338554"/>
          </a:xfrm>
          <a:prstGeom prst="rect">
            <a:avLst/>
          </a:prstGeom>
          <a:solidFill>
            <a:schemeClr val="bg1"/>
          </a:solidFill>
        </p:spPr>
        <p:txBody>
          <a:bodyPr wrap="none" rtlCol="0">
            <a:spAutoFit/>
          </a:bodyPr>
          <a:lstStyle/>
          <a:p>
            <a:r>
              <a:rPr lang="en-US" sz="1600" dirty="0" smtClean="0">
                <a:solidFill>
                  <a:srgbClr val="FF0000"/>
                </a:solidFill>
              </a:rPr>
              <a:t>Fast BCT </a:t>
            </a:r>
            <a:r>
              <a:rPr lang="en-US" sz="1600" dirty="0" err="1" smtClean="0">
                <a:solidFill>
                  <a:srgbClr val="FF0000"/>
                </a:solidFill>
              </a:rPr>
              <a:t>Pb</a:t>
            </a:r>
            <a:endParaRPr lang="en-US" sz="1600" dirty="0">
              <a:solidFill>
                <a:srgbClr val="FF0000"/>
              </a:solidFill>
            </a:endParaRPr>
          </a:p>
        </p:txBody>
      </p:sp>
      <p:cxnSp>
        <p:nvCxnSpPr>
          <p:cNvPr id="36" name="Straight Arrow Connector 35"/>
          <p:cNvCxnSpPr>
            <a:stCxn id="34" idx="0"/>
          </p:cNvCxnSpPr>
          <p:nvPr/>
        </p:nvCxnSpPr>
        <p:spPr>
          <a:xfrm flipV="1">
            <a:off x="3972908" y="1700808"/>
            <a:ext cx="455076" cy="288032"/>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a:stCxn id="33" idx="3"/>
          </p:cNvCxnSpPr>
          <p:nvPr/>
        </p:nvCxnSpPr>
        <p:spPr>
          <a:xfrm>
            <a:off x="3706478" y="1294021"/>
            <a:ext cx="361466" cy="190763"/>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79512" y="116632"/>
            <a:ext cx="4176464" cy="1373014"/>
          </a:xfrm>
        </p:spPr>
        <p:txBody>
          <a:bodyPr>
            <a:normAutofit fontScale="90000"/>
          </a:bodyPr>
          <a:lstStyle/>
          <a:p>
            <a:r>
              <a:rPr lang="en-US" sz="3200" dirty="0" smtClean="0"/>
              <a:t>Cogging step 1:Bringing the two rings to a </a:t>
            </a:r>
            <a:r>
              <a:rPr lang="en-US" sz="3200" b="1" dirty="0" smtClean="0">
                <a:solidFill>
                  <a:srgbClr val="FF0000"/>
                </a:solidFill>
              </a:rPr>
              <a:t>common frequency</a:t>
            </a:r>
            <a:endParaRPr lang="en-US" sz="3200" b="1" dirty="0">
              <a:solidFill>
                <a:srgbClr val="FF0000"/>
              </a:solidFill>
            </a:endParaRPr>
          </a:p>
        </p:txBody>
      </p:sp>
      <p:sp>
        <p:nvSpPr>
          <p:cNvPr id="3" name="Date Placeholder 2"/>
          <p:cNvSpPr>
            <a:spLocks noGrp="1"/>
          </p:cNvSpPr>
          <p:nvPr>
            <p:ph type="dt" sz="half" idx="10"/>
          </p:nvPr>
        </p:nvSpPr>
        <p:spPr/>
        <p:txBody>
          <a:bodyPr/>
          <a:lstStyle/>
          <a:p>
            <a:r>
              <a:rPr lang="en-US" smtClean="0"/>
              <a:t>11/8/2011</a:t>
            </a:r>
            <a:endParaRPr lang="en-US"/>
          </a:p>
        </p:txBody>
      </p:sp>
      <p:sp>
        <p:nvSpPr>
          <p:cNvPr id="4" name="Footer Placeholder 3"/>
          <p:cNvSpPr>
            <a:spLocks noGrp="1"/>
          </p:cNvSpPr>
          <p:nvPr>
            <p:ph type="ftr" sz="quarter" idx="11"/>
          </p:nvPr>
        </p:nvSpPr>
        <p:spPr/>
        <p:txBody>
          <a:bodyPr/>
          <a:lstStyle/>
          <a:p>
            <a:r>
              <a:rPr lang="en-US" dirty="0" smtClean="0"/>
              <a:t>LSWG meeting</a:t>
            </a:r>
            <a:endParaRPr lang="en-US" dirty="0"/>
          </a:p>
        </p:txBody>
      </p:sp>
      <p:sp>
        <p:nvSpPr>
          <p:cNvPr id="5" name="Slide Number Placeholder 4"/>
          <p:cNvSpPr>
            <a:spLocks noGrp="1"/>
          </p:cNvSpPr>
          <p:nvPr>
            <p:ph type="sldNum" sz="quarter" idx="12"/>
          </p:nvPr>
        </p:nvSpPr>
        <p:spPr/>
        <p:txBody>
          <a:bodyPr/>
          <a:lstStyle/>
          <a:p>
            <a:fld id="{296F082A-6505-47F1-9DB0-11B7352A8D68}" type="slidenum">
              <a:rPr lang="en-US" smtClean="0"/>
              <a:pPr/>
              <a:t>3</a:t>
            </a:fld>
            <a:endParaRPr lang="en-US"/>
          </a:p>
        </p:txBody>
      </p:sp>
      <p:sp>
        <p:nvSpPr>
          <p:cNvPr id="7" name="Content Placeholder 6"/>
          <p:cNvSpPr>
            <a:spLocks noGrp="1"/>
          </p:cNvSpPr>
          <p:nvPr>
            <p:ph sz="quarter" idx="1"/>
          </p:nvPr>
        </p:nvSpPr>
        <p:spPr>
          <a:xfrm>
            <a:off x="251520" y="1412776"/>
            <a:ext cx="3888432" cy="5184576"/>
          </a:xfrm>
        </p:spPr>
        <p:txBody>
          <a:bodyPr>
            <a:noAutofit/>
          </a:bodyPr>
          <a:lstStyle/>
          <a:p>
            <a:r>
              <a:rPr lang="en-US" sz="1800" dirty="0" smtClean="0"/>
              <a:t>At 3.5 Z </a:t>
            </a:r>
            <a:r>
              <a:rPr lang="en-US" sz="1800" dirty="0" err="1" smtClean="0"/>
              <a:t>TeV</a:t>
            </a:r>
            <a:r>
              <a:rPr lang="en-US" sz="1800" dirty="0" smtClean="0"/>
              <a:t>/c  we first switch the radial loops off as they would try to keep beams centered</a:t>
            </a:r>
          </a:p>
          <a:p>
            <a:r>
              <a:rPr lang="en-US" sz="1800" dirty="0" smtClean="0"/>
              <a:t>We then </a:t>
            </a:r>
            <a:r>
              <a:rPr lang="en-US" sz="1800" b="1" dirty="0" smtClean="0">
                <a:solidFill>
                  <a:srgbClr val="FF0000"/>
                </a:solidFill>
              </a:rPr>
              <a:t>move the two rings to a common 400.789685 MHz </a:t>
            </a:r>
            <a:r>
              <a:rPr lang="en-US" sz="1800" dirty="0" smtClean="0"/>
              <a:t>(</a:t>
            </a:r>
            <a:r>
              <a:rPr lang="en-US" sz="1800" dirty="0" err="1" smtClean="0"/>
              <a:t>avg</a:t>
            </a:r>
            <a:r>
              <a:rPr lang="en-US" sz="1800" dirty="0" smtClean="0"/>
              <a:t> ring1-2)</a:t>
            </a:r>
          </a:p>
          <a:p>
            <a:r>
              <a:rPr lang="en-US" sz="1800" dirty="0" smtClean="0"/>
              <a:t>The trim (38 Hz/ring) corresponds to 3E-4 </a:t>
            </a:r>
            <a:r>
              <a:rPr lang="en-US" sz="1800" dirty="0" err="1" smtClean="0"/>
              <a:t>Dp</a:t>
            </a:r>
            <a:r>
              <a:rPr lang="en-US" sz="1800" dirty="0" smtClean="0"/>
              <a:t>/p</a:t>
            </a:r>
          </a:p>
          <a:p>
            <a:r>
              <a:rPr lang="en-US" sz="1800" dirty="0" smtClean="0"/>
              <a:t>The </a:t>
            </a:r>
            <a:r>
              <a:rPr lang="en-US" sz="1800" dirty="0" smtClean="0">
                <a:solidFill>
                  <a:srgbClr val="FF0000"/>
                </a:solidFill>
              </a:rPr>
              <a:t>p</a:t>
            </a:r>
            <a:r>
              <a:rPr lang="en-US" sz="1800" dirty="0" smtClean="0"/>
              <a:t> frequency is </a:t>
            </a:r>
            <a:r>
              <a:rPr lang="en-US" sz="1800" dirty="0" smtClean="0">
                <a:solidFill>
                  <a:srgbClr val="FF0000"/>
                </a:solidFill>
              </a:rPr>
              <a:t>decreased by 38 Hz</a:t>
            </a:r>
            <a:r>
              <a:rPr lang="en-US" sz="1800" dirty="0" smtClean="0"/>
              <a:t>, moving the beam 0.4 mm outer</a:t>
            </a:r>
          </a:p>
          <a:p>
            <a:r>
              <a:rPr lang="en-US" sz="1800" dirty="0" smtClean="0"/>
              <a:t>The </a:t>
            </a:r>
            <a:r>
              <a:rPr lang="en-US" sz="1800" dirty="0" err="1" smtClean="0">
                <a:solidFill>
                  <a:srgbClr val="FF0000"/>
                </a:solidFill>
              </a:rPr>
              <a:t>Pb</a:t>
            </a:r>
            <a:r>
              <a:rPr lang="en-US" sz="1800" dirty="0" smtClean="0"/>
              <a:t> frequency is </a:t>
            </a:r>
            <a:r>
              <a:rPr lang="en-US" sz="1800" dirty="0" smtClean="0">
                <a:solidFill>
                  <a:srgbClr val="FF0000"/>
                </a:solidFill>
              </a:rPr>
              <a:t>increased by 38 Hz</a:t>
            </a:r>
            <a:r>
              <a:rPr lang="en-US" sz="1800" dirty="0" smtClean="0"/>
              <a:t>, resulting in an inner displacement of 0.4 mm</a:t>
            </a:r>
          </a:p>
          <a:p>
            <a:r>
              <a:rPr lang="en-US" sz="1800" dirty="0" smtClean="0"/>
              <a:t>For each ring we made 4-5 steps (10 Hz max per step). No clear effect observed on lifetime</a:t>
            </a:r>
            <a:endParaRPr lang="en-US" sz="1800" dirty="0"/>
          </a:p>
        </p:txBody>
      </p:sp>
      <p:pic>
        <p:nvPicPr>
          <p:cNvPr id="2051" name="Picture 3" descr="G:\Departments\AB\Groups\RF\Machines\LHC\MD_Data\2011\p_Pb_Oct31\Pictures\Beam1_35Hz.png"/>
          <p:cNvPicPr>
            <a:picLocks noChangeAspect="1" noChangeArrowheads="1"/>
          </p:cNvPicPr>
          <p:nvPr/>
        </p:nvPicPr>
        <p:blipFill>
          <a:blip r:embed="rId2" cstate="print"/>
          <a:srcRect b="47081"/>
          <a:stretch>
            <a:fillRect/>
          </a:stretch>
        </p:blipFill>
        <p:spPr bwMode="auto">
          <a:xfrm>
            <a:off x="4211960" y="188640"/>
            <a:ext cx="4762500" cy="1008112"/>
          </a:xfrm>
          <a:prstGeom prst="rect">
            <a:avLst/>
          </a:prstGeom>
          <a:noFill/>
        </p:spPr>
      </p:pic>
      <p:pic>
        <p:nvPicPr>
          <p:cNvPr id="2052" name="Picture 4" descr="G:\Departments\AB\Groups\RF\Machines\LHC\MD_Data\2011\p_Pb_Oct31\Pictures\Beam2_35Hz.png"/>
          <p:cNvPicPr>
            <a:picLocks noChangeAspect="1" noChangeArrowheads="1"/>
          </p:cNvPicPr>
          <p:nvPr/>
        </p:nvPicPr>
        <p:blipFill>
          <a:blip r:embed="rId3" cstate="print"/>
          <a:srcRect b="48704"/>
          <a:stretch>
            <a:fillRect/>
          </a:stretch>
        </p:blipFill>
        <p:spPr bwMode="auto">
          <a:xfrm>
            <a:off x="4211960" y="1484784"/>
            <a:ext cx="4762500" cy="977189"/>
          </a:xfrm>
          <a:prstGeom prst="rect">
            <a:avLst/>
          </a:prstGeom>
          <a:noFill/>
        </p:spPr>
      </p:pic>
      <p:sp>
        <p:nvSpPr>
          <p:cNvPr id="12" name="TextBox 11"/>
          <p:cNvSpPr txBox="1"/>
          <p:nvPr/>
        </p:nvSpPr>
        <p:spPr>
          <a:xfrm>
            <a:off x="5220072" y="1124744"/>
            <a:ext cx="3034805" cy="369332"/>
          </a:xfrm>
          <a:prstGeom prst="rect">
            <a:avLst/>
          </a:prstGeom>
          <a:noFill/>
        </p:spPr>
        <p:txBody>
          <a:bodyPr wrap="none" rtlCol="0">
            <a:spAutoFit/>
          </a:bodyPr>
          <a:lstStyle/>
          <a:p>
            <a:r>
              <a:rPr lang="en-US" dirty="0">
                <a:solidFill>
                  <a:srgbClr val="0070C0"/>
                </a:solidFill>
              </a:rPr>
              <a:t>p</a:t>
            </a:r>
            <a:r>
              <a:rPr lang="en-US" dirty="0" smtClean="0">
                <a:solidFill>
                  <a:srgbClr val="0070C0"/>
                </a:solidFill>
              </a:rPr>
              <a:t> (ring 1) </a:t>
            </a:r>
            <a:r>
              <a:rPr lang="en-US" sz="1600" dirty="0" smtClean="0">
                <a:solidFill>
                  <a:srgbClr val="0070C0"/>
                </a:solidFill>
              </a:rPr>
              <a:t>displaced</a:t>
            </a:r>
            <a:r>
              <a:rPr lang="en-US" dirty="0" smtClean="0">
                <a:solidFill>
                  <a:srgbClr val="0070C0"/>
                </a:solidFill>
              </a:rPr>
              <a:t> by ~ +0.4 mm</a:t>
            </a:r>
            <a:endParaRPr lang="en-US" dirty="0">
              <a:solidFill>
                <a:srgbClr val="0070C0"/>
              </a:solidFill>
            </a:endParaRPr>
          </a:p>
        </p:txBody>
      </p:sp>
      <p:sp>
        <p:nvSpPr>
          <p:cNvPr id="13" name="TextBox 12"/>
          <p:cNvSpPr txBox="1"/>
          <p:nvPr/>
        </p:nvSpPr>
        <p:spPr>
          <a:xfrm>
            <a:off x="5220072" y="2420888"/>
            <a:ext cx="3065263" cy="369332"/>
          </a:xfrm>
          <a:prstGeom prst="rect">
            <a:avLst/>
          </a:prstGeom>
          <a:noFill/>
        </p:spPr>
        <p:txBody>
          <a:bodyPr wrap="none" rtlCol="0">
            <a:spAutoFit/>
          </a:bodyPr>
          <a:lstStyle/>
          <a:p>
            <a:r>
              <a:rPr lang="en-US" dirty="0" err="1" smtClean="0">
                <a:solidFill>
                  <a:srgbClr val="FF0000"/>
                </a:solidFill>
              </a:rPr>
              <a:t>Pb</a:t>
            </a:r>
            <a:r>
              <a:rPr lang="en-US" dirty="0" smtClean="0">
                <a:solidFill>
                  <a:srgbClr val="FF0000"/>
                </a:solidFill>
              </a:rPr>
              <a:t> (ring 2) </a:t>
            </a:r>
            <a:r>
              <a:rPr lang="en-US" sz="1600" dirty="0" smtClean="0">
                <a:solidFill>
                  <a:srgbClr val="FF0000"/>
                </a:solidFill>
              </a:rPr>
              <a:t>displaced</a:t>
            </a:r>
            <a:r>
              <a:rPr lang="en-US" dirty="0" smtClean="0">
                <a:solidFill>
                  <a:srgbClr val="FF0000"/>
                </a:solidFill>
              </a:rPr>
              <a:t> by ~ -0.4 mm</a:t>
            </a:r>
            <a:endParaRPr lang="en-US" dirty="0">
              <a:solidFill>
                <a:srgbClr val="FF0000"/>
              </a:solidFill>
            </a:endParaRPr>
          </a:p>
        </p:txBody>
      </p:sp>
      <p:pic>
        <p:nvPicPr>
          <p:cNvPr id="2053" name="Picture 5" descr="G:\Departments\AB\Groups\RF\Machines\LHC\MD_Data\2011\p_Pb_Oct31\Pictures\Lifetime.png"/>
          <p:cNvPicPr>
            <a:picLocks noChangeAspect="1" noChangeArrowheads="1"/>
          </p:cNvPicPr>
          <p:nvPr/>
        </p:nvPicPr>
        <p:blipFill>
          <a:blip r:embed="rId4" cstate="print"/>
          <a:stretch>
            <a:fillRect/>
          </a:stretch>
        </p:blipFill>
        <p:spPr bwMode="auto">
          <a:xfrm>
            <a:off x="4355976" y="2780928"/>
            <a:ext cx="4651851" cy="3244920"/>
          </a:xfrm>
          <a:prstGeom prst="rect">
            <a:avLst/>
          </a:prstGeom>
          <a:noFill/>
        </p:spPr>
      </p:pic>
      <p:sp>
        <p:nvSpPr>
          <p:cNvPr id="22" name="TextBox 21"/>
          <p:cNvSpPr txBox="1"/>
          <p:nvPr/>
        </p:nvSpPr>
        <p:spPr>
          <a:xfrm>
            <a:off x="8676456" y="3429000"/>
            <a:ext cx="360040" cy="215444"/>
          </a:xfrm>
          <a:prstGeom prst="rect">
            <a:avLst/>
          </a:prstGeom>
          <a:solidFill>
            <a:schemeClr val="bg1"/>
          </a:solidFill>
        </p:spPr>
        <p:txBody>
          <a:bodyPr wrap="square" rtlCol="0">
            <a:spAutoFit/>
          </a:bodyPr>
          <a:lstStyle/>
          <a:p>
            <a:r>
              <a:rPr lang="en-US" sz="800" dirty="0" smtClean="0"/>
              <a:t>40 h</a:t>
            </a:r>
          </a:p>
        </p:txBody>
      </p:sp>
      <p:sp>
        <p:nvSpPr>
          <p:cNvPr id="23" name="TextBox 22"/>
          <p:cNvSpPr txBox="1"/>
          <p:nvPr/>
        </p:nvSpPr>
        <p:spPr>
          <a:xfrm>
            <a:off x="8676456" y="4725144"/>
            <a:ext cx="360040" cy="215444"/>
          </a:xfrm>
          <a:prstGeom prst="rect">
            <a:avLst/>
          </a:prstGeom>
          <a:solidFill>
            <a:schemeClr val="bg1"/>
          </a:solidFill>
        </p:spPr>
        <p:txBody>
          <a:bodyPr wrap="square" rtlCol="0">
            <a:spAutoFit/>
          </a:bodyPr>
          <a:lstStyle/>
          <a:p>
            <a:r>
              <a:rPr lang="en-US" sz="800" dirty="0"/>
              <a:t>2</a:t>
            </a:r>
            <a:r>
              <a:rPr lang="en-US" sz="800" dirty="0" smtClean="0"/>
              <a:t>0 h</a:t>
            </a:r>
          </a:p>
        </p:txBody>
      </p:sp>
      <p:sp>
        <p:nvSpPr>
          <p:cNvPr id="24" name="TextBox 23"/>
          <p:cNvSpPr txBox="1"/>
          <p:nvPr/>
        </p:nvSpPr>
        <p:spPr>
          <a:xfrm>
            <a:off x="7164288" y="4005064"/>
            <a:ext cx="806631" cy="338554"/>
          </a:xfrm>
          <a:prstGeom prst="rect">
            <a:avLst/>
          </a:prstGeom>
          <a:noFill/>
        </p:spPr>
        <p:txBody>
          <a:bodyPr wrap="none" rtlCol="0">
            <a:spAutoFit/>
          </a:bodyPr>
          <a:lstStyle/>
          <a:p>
            <a:r>
              <a:rPr lang="en-US" sz="1600" dirty="0" smtClean="0">
                <a:solidFill>
                  <a:srgbClr val="FF0000"/>
                </a:solidFill>
              </a:rPr>
              <a:t>Lifetime</a:t>
            </a:r>
            <a:endParaRPr lang="en-US" sz="1600" dirty="0">
              <a:solidFill>
                <a:srgbClr val="FF0000"/>
              </a:solidFill>
            </a:endParaRPr>
          </a:p>
        </p:txBody>
      </p:sp>
      <p:sp>
        <p:nvSpPr>
          <p:cNvPr id="25" name="TextBox 24"/>
          <p:cNvSpPr txBox="1"/>
          <p:nvPr/>
        </p:nvSpPr>
        <p:spPr>
          <a:xfrm>
            <a:off x="6372200" y="3212976"/>
            <a:ext cx="961610" cy="338554"/>
          </a:xfrm>
          <a:prstGeom prst="rect">
            <a:avLst/>
          </a:prstGeom>
          <a:noFill/>
        </p:spPr>
        <p:txBody>
          <a:bodyPr wrap="none" rtlCol="0">
            <a:spAutoFit/>
          </a:bodyPr>
          <a:lstStyle/>
          <a:p>
            <a:r>
              <a:rPr lang="en-US" sz="1600" dirty="0" smtClean="0">
                <a:solidFill>
                  <a:srgbClr val="00B050"/>
                </a:solidFill>
              </a:rPr>
              <a:t>Frequency</a:t>
            </a:r>
            <a:endParaRPr lang="en-US" sz="1600" dirty="0">
              <a:solidFill>
                <a:srgbClr val="00B050"/>
              </a:solidFill>
            </a:endParaRPr>
          </a:p>
        </p:txBody>
      </p:sp>
      <p:sp>
        <p:nvSpPr>
          <p:cNvPr id="26" name="TextBox 25"/>
          <p:cNvSpPr txBox="1"/>
          <p:nvPr/>
        </p:nvSpPr>
        <p:spPr>
          <a:xfrm>
            <a:off x="5148064" y="3356992"/>
            <a:ext cx="819135" cy="338554"/>
          </a:xfrm>
          <a:prstGeom prst="rect">
            <a:avLst/>
          </a:prstGeom>
          <a:noFill/>
        </p:spPr>
        <p:txBody>
          <a:bodyPr wrap="none" rtlCol="0">
            <a:spAutoFit/>
          </a:bodyPr>
          <a:lstStyle/>
          <a:p>
            <a:r>
              <a:rPr lang="en-US" sz="1600" dirty="0" err="1" smtClean="0">
                <a:solidFill>
                  <a:srgbClr val="FFC000"/>
                </a:solidFill>
              </a:rPr>
              <a:t>FastBCT</a:t>
            </a:r>
            <a:endParaRPr lang="en-US" sz="1600" dirty="0">
              <a:solidFill>
                <a:srgbClr val="FFC000"/>
              </a:solidFill>
            </a:endParaRPr>
          </a:p>
        </p:txBody>
      </p:sp>
      <p:sp>
        <p:nvSpPr>
          <p:cNvPr id="27" name="TextBox 26"/>
          <p:cNvSpPr txBox="1"/>
          <p:nvPr/>
        </p:nvSpPr>
        <p:spPr>
          <a:xfrm>
            <a:off x="4788024" y="6021288"/>
            <a:ext cx="3441583" cy="338554"/>
          </a:xfrm>
          <a:prstGeom prst="rect">
            <a:avLst/>
          </a:prstGeom>
          <a:noFill/>
        </p:spPr>
        <p:txBody>
          <a:bodyPr wrap="none" rtlCol="0">
            <a:spAutoFit/>
          </a:bodyPr>
          <a:lstStyle/>
          <a:p>
            <a:r>
              <a:rPr lang="en-US" sz="1600" dirty="0" smtClean="0"/>
              <a:t>Observations during the frequency trims </a:t>
            </a:r>
            <a:r>
              <a:rPr lang="en-US" sz="1600" dirty="0" err="1" smtClean="0"/>
              <a:t>Pb</a:t>
            </a:r>
            <a:endParaRPr lang="en-US" sz="16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79512" y="-171400"/>
            <a:ext cx="5256584" cy="1373014"/>
          </a:xfrm>
        </p:spPr>
        <p:txBody>
          <a:bodyPr>
            <a:normAutofit/>
          </a:bodyPr>
          <a:lstStyle/>
          <a:p>
            <a:r>
              <a:rPr lang="en-US" sz="3200" dirty="0" smtClean="0"/>
              <a:t>Cogging step 2: Make beams </a:t>
            </a:r>
            <a:r>
              <a:rPr lang="en-US" sz="3200" b="1" dirty="0" smtClean="0">
                <a:solidFill>
                  <a:srgbClr val="FF0000"/>
                </a:solidFill>
              </a:rPr>
              <a:t>collide in the detectors</a:t>
            </a:r>
            <a:endParaRPr lang="en-US" sz="3200" b="1" dirty="0">
              <a:solidFill>
                <a:srgbClr val="FF0000"/>
              </a:solidFill>
            </a:endParaRPr>
          </a:p>
        </p:txBody>
      </p:sp>
      <p:sp>
        <p:nvSpPr>
          <p:cNvPr id="3" name="Date Placeholder 2"/>
          <p:cNvSpPr>
            <a:spLocks noGrp="1"/>
          </p:cNvSpPr>
          <p:nvPr>
            <p:ph type="dt" sz="half" idx="10"/>
          </p:nvPr>
        </p:nvSpPr>
        <p:spPr/>
        <p:txBody>
          <a:bodyPr/>
          <a:lstStyle/>
          <a:p>
            <a:r>
              <a:rPr lang="en-US" smtClean="0"/>
              <a:t>11/8/2011</a:t>
            </a:r>
            <a:endParaRPr lang="en-US"/>
          </a:p>
        </p:txBody>
      </p:sp>
      <p:sp>
        <p:nvSpPr>
          <p:cNvPr id="4" name="Footer Placeholder 3"/>
          <p:cNvSpPr>
            <a:spLocks noGrp="1"/>
          </p:cNvSpPr>
          <p:nvPr>
            <p:ph type="ftr" sz="quarter" idx="11"/>
          </p:nvPr>
        </p:nvSpPr>
        <p:spPr/>
        <p:txBody>
          <a:bodyPr/>
          <a:lstStyle/>
          <a:p>
            <a:r>
              <a:rPr lang="en-US" smtClean="0"/>
              <a:t>LSWG meeting</a:t>
            </a:r>
            <a:endParaRPr lang="en-US"/>
          </a:p>
        </p:txBody>
      </p:sp>
      <p:sp>
        <p:nvSpPr>
          <p:cNvPr id="5" name="Slide Number Placeholder 4"/>
          <p:cNvSpPr>
            <a:spLocks noGrp="1"/>
          </p:cNvSpPr>
          <p:nvPr>
            <p:ph type="sldNum" sz="quarter" idx="12"/>
          </p:nvPr>
        </p:nvSpPr>
        <p:spPr/>
        <p:txBody>
          <a:bodyPr/>
          <a:lstStyle/>
          <a:p>
            <a:fld id="{296F082A-6505-47F1-9DB0-11B7352A8D68}" type="slidenum">
              <a:rPr lang="en-US" smtClean="0"/>
              <a:pPr/>
              <a:t>4</a:t>
            </a:fld>
            <a:endParaRPr lang="en-US"/>
          </a:p>
        </p:txBody>
      </p:sp>
      <p:sp>
        <p:nvSpPr>
          <p:cNvPr id="7" name="Content Placeholder 6"/>
          <p:cNvSpPr>
            <a:spLocks noGrp="1"/>
          </p:cNvSpPr>
          <p:nvPr>
            <p:ph sz="quarter" idx="1"/>
          </p:nvPr>
        </p:nvSpPr>
        <p:spPr>
          <a:xfrm>
            <a:off x="395536" y="1556792"/>
            <a:ext cx="3384376" cy="4536504"/>
          </a:xfrm>
        </p:spPr>
        <p:txBody>
          <a:bodyPr>
            <a:normAutofit fontScale="92500" lnSpcReduction="10000"/>
          </a:bodyPr>
          <a:lstStyle/>
          <a:p>
            <a:r>
              <a:rPr lang="en-US" sz="1800" dirty="0" smtClean="0"/>
              <a:t>After step 1, the 2 beams have </a:t>
            </a:r>
            <a:r>
              <a:rPr lang="en-US" sz="1800" dirty="0" smtClean="0">
                <a:solidFill>
                  <a:srgbClr val="FF0000"/>
                </a:solidFill>
              </a:rPr>
              <a:t>equal revolution frequency</a:t>
            </a:r>
            <a:r>
              <a:rPr lang="en-US" sz="1800" dirty="0" smtClean="0"/>
              <a:t>, but they </a:t>
            </a:r>
            <a:r>
              <a:rPr lang="en-US" sz="1800" dirty="0" smtClean="0">
                <a:solidFill>
                  <a:srgbClr val="FF0000"/>
                </a:solidFill>
              </a:rPr>
              <a:t>do not cross in the detector</a:t>
            </a:r>
          </a:p>
          <a:p>
            <a:r>
              <a:rPr lang="en-US" sz="1800" dirty="0" smtClean="0"/>
              <a:t>During the MD the crossing point was ~ 30 </a:t>
            </a:r>
            <a:r>
              <a:rPr lang="en-US" sz="1800" dirty="0" smtClean="0">
                <a:latin typeface="Symbol" pitchFamily="18" charset="2"/>
              </a:rPr>
              <a:t>m</a:t>
            </a:r>
            <a:r>
              <a:rPr lang="en-US" sz="1800" dirty="0" smtClean="0"/>
              <a:t>s off (1/3 turn). It can be anywhere in the circumference (89 </a:t>
            </a:r>
            <a:r>
              <a:rPr lang="en-US" sz="1800" dirty="0" smtClean="0">
                <a:latin typeface="Symbol" pitchFamily="18" charset="2"/>
              </a:rPr>
              <a:t>m</a:t>
            </a:r>
            <a:r>
              <a:rPr lang="en-US" sz="1800" dirty="0" smtClean="0"/>
              <a:t>s max).</a:t>
            </a:r>
          </a:p>
          <a:p>
            <a:r>
              <a:rPr lang="en-US" sz="1800" dirty="0" smtClean="0"/>
              <a:t>We apply a </a:t>
            </a:r>
            <a:r>
              <a:rPr lang="en-US" sz="1800" dirty="0" smtClean="0">
                <a:solidFill>
                  <a:srgbClr val="FF0000"/>
                </a:solidFill>
              </a:rPr>
              <a:t>series of frequency bumps to a ring </a:t>
            </a:r>
            <a:r>
              <a:rPr lang="en-US" sz="1800" dirty="0" smtClean="0"/>
              <a:t>(</a:t>
            </a:r>
            <a:r>
              <a:rPr lang="en-US" sz="1800" dirty="0" err="1" smtClean="0"/>
              <a:t>Pb</a:t>
            </a:r>
            <a:r>
              <a:rPr lang="en-US" sz="1800" dirty="0" smtClean="0"/>
              <a:t> during the MD) to rotate it with respect to the other ring</a:t>
            </a:r>
          </a:p>
          <a:p>
            <a:r>
              <a:rPr lang="en-US" sz="1800" dirty="0" smtClean="0"/>
              <a:t>No evident correlation between lifetime and </a:t>
            </a:r>
            <a:r>
              <a:rPr lang="en-US" sz="1800" dirty="0" err="1" smtClean="0"/>
              <a:t>rephasing</a:t>
            </a:r>
            <a:endParaRPr lang="en-US" sz="1800" dirty="0" smtClean="0"/>
          </a:p>
          <a:p>
            <a:r>
              <a:rPr lang="en-US" sz="1800" dirty="0" smtClean="0"/>
              <a:t>With a maximum frequency offset of </a:t>
            </a:r>
            <a:r>
              <a:rPr lang="en-US" sz="1800" dirty="0" smtClean="0">
                <a:solidFill>
                  <a:srgbClr val="FF0000"/>
                </a:solidFill>
              </a:rPr>
              <a:t>10 Hz</a:t>
            </a:r>
            <a:r>
              <a:rPr lang="en-US" sz="1800" dirty="0" smtClean="0"/>
              <a:t>, we rotate one ring by 1.5 </a:t>
            </a:r>
            <a:r>
              <a:rPr lang="en-US" sz="1800" dirty="0" smtClean="0">
                <a:latin typeface="Symbol" pitchFamily="18" charset="2"/>
              </a:rPr>
              <a:t>m</a:t>
            </a:r>
            <a:r>
              <a:rPr lang="en-US" sz="1800" dirty="0" smtClean="0"/>
              <a:t>s per minute. </a:t>
            </a:r>
          </a:p>
        </p:txBody>
      </p:sp>
      <p:cxnSp>
        <p:nvCxnSpPr>
          <p:cNvPr id="18" name="Straight Connector 17"/>
          <p:cNvCxnSpPr/>
          <p:nvPr/>
        </p:nvCxnSpPr>
        <p:spPr>
          <a:xfrm>
            <a:off x="5796136" y="3717032"/>
            <a:ext cx="0" cy="1656184"/>
          </a:xfrm>
          <a:prstGeom prst="line">
            <a:avLst/>
          </a:prstGeom>
          <a:ln>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6012160" y="3717032"/>
            <a:ext cx="0" cy="1656184"/>
          </a:xfrm>
          <a:prstGeom prst="line">
            <a:avLst/>
          </a:prstGeom>
          <a:ln>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6444208" y="3717032"/>
            <a:ext cx="0" cy="1656184"/>
          </a:xfrm>
          <a:prstGeom prst="line">
            <a:avLst/>
          </a:prstGeom>
          <a:ln>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7308304" y="3717032"/>
            <a:ext cx="0" cy="1656184"/>
          </a:xfrm>
          <a:prstGeom prst="line">
            <a:avLst/>
          </a:prstGeom>
          <a:ln>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4283968" y="2132856"/>
            <a:ext cx="4680520" cy="769441"/>
          </a:xfrm>
          <a:prstGeom prst="rect">
            <a:avLst/>
          </a:prstGeom>
          <a:noFill/>
        </p:spPr>
        <p:txBody>
          <a:bodyPr wrap="square" rtlCol="0">
            <a:spAutoFit/>
          </a:bodyPr>
          <a:lstStyle/>
          <a:p>
            <a:r>
              <a:rPr lang="en-US" sz="1400" dirty="0" err="1" smtClean="0">
                <a:latin typeface="Symbol" pitchFamily="18" charset="2"/>
              </a:rPr>
              <a:t>D</a:t>
            </a:r>
            <a:r>
              <a:rPr lang="en-US" sz="1400" dirty="0" err="1" smtClean="0"/>
              <a:t>f</a:t>
            </a:r>
            <a:r>
              <a:rPr lang="en-US" sz="1400" dirty="0" smtClean="0"/>
              <a:t> max = 10 Hz </a:t>
            </a:r>
            <a:r>
              <a:rPr lang="en-US" sz="1600" dirty="0" smtClean="0"/>
              <a:t>corresponding</a:t>
            </a:r>
            <a:r>
              <a:rPr lang="en-US" sz="1400" dirty="0" smtClean="0"/>
              <a:t> to </a:t>
            </a:r>
            <a:r>
              <a:rPr lang="en-US" sz="1400" dirty="0" err="1" smtClean="0"/>
              <a:t>Dp</a:t>
            </a:r>
            <a:r>
              <a:rPr lang="en-US" sz="1400" dirty="0" smtClean="0"/>
              <a:t>/p = -8E-5 or -0.1 mm</a:t>
            </a:r>
          </a:p>
          <a:p>
            <a:r>
              <a:rPr lang="en-US" sz="1400" dirty="0" smtClean="0"/>
              <a:t>The rate </a:t>
            </a:r>
            <a:r>
              <a:rPr lang="en-US" sz="1400" dirty="0" err="1" smtClean="0"/>
              <a:t>df</a:t>
            </a:r>
            <a:r>
              <a:rPr lang="en-US" sz="1400" dirty="0" smtClean="0"/>
              <a:t>/</a:t>
            </a:r>
            <a:r>
              <a:rPr lang="en-US" sz="1400" dirty="0" err="1" smtClean="0"/>
              <a:t>dt</a:t>
            </a:r>
            <a:r>
              <a:rPr lang="en-US" sz="1400" dirty="0" smtClean="0"/>
              <a:t> is limited to 9 Hz/s resulting in 179.9 degrees stable phase with 12 MV</a:t>
            </a:r>
            <a:endParaRPr lang="en-US" sz="1400" dirty="0"/>
          </a:p>
        </p:txBody>
      </p:sp>
      <p:sp>
        <p:nvSpPr>
          <p:cNvPr id="30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075" name="Object 3"/>
          <p:cNvGraphicFramePr>
            <a:graphicFrameLocks noChangeAspect="1"/>
          </p:cNvGraphicFramePr>
          <p:nvPr/>
        </p:nvGraphicFramePr>
        <p:xfrm>
          <a:off x="5796136" y="0"/>
          <a:ext cx="3250729" cy="2160240"/>
        </p:xfrm>
        <a:graphic>
          <a:graphicData uri="http://schemas.openxmlformats.org/presentationml/2006/ole">
            <p:oleObj spid="_x0000_s3075" name="Visio" r:id="rId3" imgW="5911835" imgH="5404459" progId="Visio.Drawing.11">
              <p:embed/>
            </p:oleObj>
          </a:graphicData>
        </a:graphic>
      </p:graphicFrame>
      <p:pic>
        <p:nvPicPr>
          <p:cNvPr id="25" name="Picture 24" descr="FreqBumpsB2.png"/>
          <p:cNvPicPr>
            <a:picLocks noChangeAspect="1"/>
          </p:cNvPicPr>
          <p:nvPr/>
        </p:nvPicPr>
        <p:blipFill>
          <a:blip r:embed="rId4" cstate="print"/>
          <a:stretch>
            <a:fillRect/>
          </a:stretch>
        </p:blipFill>
        <p:spPr>
          <a:xfrm>
            <a:off x="3995936" y="2852936"/>
            <a:ext cx="4955001" cy="3456384"/>
          </a:xfrm>
          <a:prstGeom prst="rect">
            <a:avLst/>
          </a:prstGeom>
        </p:spPr>
      </p:pic>
      <p:sp>
        <p:nvSpPr>
          <p:cNvPr id="26" name="TextBox 25"/>
          <p:cNvSpPr txBox="1"/>
          <p:nvPr/>
        </p:nvSpPr>
        <p:spPr>
          <a:xfrm>
            <a:off x="4067944" y="6309320"/>
            <a:ext cx="3539687" cy="338554"/>
          </a:xfrm>
          <a:prstGeom prst="rect">
            <a:avLst/>
          </a:prstGeom>
          <a:noFill/>
        </p:spPr>
        <p:txBody>
          <a:bodyPr wrap="none" rtlCol="0">
            <a:spAutoFit/>
          </a:bodyPr>
          <a:lstStyle/>
          <a:p>
            <a:r>
              <a:rPr lang="en-US" sz="1600" dirty="0" smtClean="0"/>
              <a:t>Observations during the frequency bumps </a:t>
            </a:r>
            <a:r>
              <a:rPr lang="en-US" sz="1600" dirty="0" err="1" smtClean="0"/>
              <a:t>Pb</a:t>
            </a:r>
            <a:endParaRPr lang="en-US" sz="1600" dirty="0"/>
          </a:p>
        </p:txBody>
      </p:sp>
      <p:sp>
        <p:nvSpPr>
          <p:cNvPr id="27" name="TextBox 26"/>
          <p:cNvSpPr txBox="1"/>
          <p:nvPr/>
        </p:nvSpPr>
        <p:spPr>
          <a:xfrm>
            <a:off x="7020272" y="3573016"/>
            <a:ext cx="961610" cy="338554"/>
          </a:xfrm>
          <a:prstGeom prst="rect">
            <a:avLst/>
          </a:prstGeom>
          <a:noFill/>
        </p:spPr>
        <p:txBody>
          <a:bodyPr wrap="none" rtlCol="0">
            <a:spAutoFit/>
          </a:bodyPr>
          <a:lstStyle/>
          <a:p>
            <a:r>
              <a:rPr lang="en-US" sz="1600" dirty="0" smtClean="0">
                <a:solidFill>
                  <a:srgbClr val="00B050"/>
                </a:solidFill>
              </a:rPr>
              <a:t>Frequency</a:t>
            </a:r>
            <a:endParaRPr lang="en-US" sz="1600" dirty="0">
              <a:solidFill>
                <a:srgbClr val="00B050"/>
              </a:solidFill>
            </a:endParaRPr>
          </a:p>
        </p:txBody>
      </p:sp>
      <p:sp>
        <p:nvSpPr>
          <p:cNvPr id="28" name="TextBox 27"/>
          <p:cNvSpPr txBox="1"/>
          <p:nvPr/>
        </p:nvSpPr>
        <p:spPr>
          <a:xfrm>
            <a:off x="5292080" y="4653136"/>
            <a:ext cx="806631" cy="338554"/>
          </a:xfrm>
          <a:prstGeom prst="rect">
            <a:avLst/>
          </a:prstGeom>
          <a:noFill/>
        </p:spPr>
        <p:txBody>
          <a:bodyPr wrap="none" rtlCol="0">
            <a:spAutoFit/>
          </a:bodyPr>
          <a:lstStyle/>
          <a:p>
            <a:r>
              <a:rPr lang="en-US" sz="1600" dirty="0" smtClean="0">
                <a:solidFill>
                  <a:srgbClr val="FF0000"/>
                </a:solidFill>
              </a:rPr>
              <a:t>Lifetime</a:t>
            </a:r>
            <a:endParaRPr lang="en-US" sz="1600" dirty="0">
              <a:solidFill>
                <a:srgbClr val="FF0000"/>
              </a:solidFill>
            </a:endParaRPr>
          </a:p>
        </p:txBody>
      </p:sp>
      <p:sp>
        <p:nvSpPr>
          <p:cNvPr id="29" name="TextBox 28"/>
          <p:cNvSpPr txBox="1"/>
          <p:nvPr/>
        </p:nvSpPr>
        <p:spPr>
          <a:xfrm>
            <a:off x="5148064" y="3356992"/>
            <a:ext cx="819135" cy="338554"/>
          </a:xfrm>
          <a:prstGeom prst="rect">
            <a:avLst/>
          </a:prstGeom>
          <a:noFill/>
        </p:spPr>
        <p:txBody>
          <a:bodyPr wrap="none" rtlCol="0">
            <a:spAutoFit/>
          </a:bodyPr>
          <a:lstStyle/>
          <a:p>
            <a:r>
              <a:rPr lang="en-US" sz="1600" dirty="0" err="1" smtClean="0">
                <a:solidFill>
                  <a:srgbClr val="FFC000"/>
                </a:solidFill>
              </a:rPr>
              <a:t>FastBCT</a:t>
            </a:r>
            <a:endParaRPr lang="en-US" sz="1600" dirty="0">
              <a:solidFill>
                <a:srgbClr val="FFC000"/>
              </a:solidFill>
            </a:endParaRPr>
          </a:p>
        </p:txBody>
      </p:sp>
      <p:sp>
        <p:nvSpPr>
          <p:cNvPr id="30" name="TextBox 29"/>
          <p:cNvSpPr txBox="1"/>
          <p:nvPr/>
        </p:nvSpPr>
        <p:spPr>
          <a:xfrm>
            <a:off x="8783960" y="5445224"/>
            <a:ext cx="360040" cy="215444"/>
          </a:xfrm>
          <a:prstGeom prst="rect">
            <a:avLst/>
          </a:prstGeom>
          <a:solidFill>
            <a:schemeClr val="bg1"/>
          </a:solidFill>
        </p:spPr>
        <p:txBody>
          <a:bodyPr wrap="square" rtlCol="0">
            <a:spAutoFit/>
          </a:bodyPr>
          <a:lstStyle/>
          <a:p>
            <a:r>
              <a:rPr lang="en-US" sz="800" dirty="0" smtClean="0"/>
              <a:t>10 h</a:t>
            </a:r>
          </a:p>
        </p:txBody>
      </p:sp>
      <p:sp>
        <p:nvSpPr>
          <p:cNvPr id="31" name="TextBox 30"/>
          <p:cNvSpPr txBox="1"/>
          <p:nvPr/>
        </p:nvSpPr>
        <p:spPr>
          <a:xfrm>
            <a:off x="8783960" y="3429000"/>
            <a:ext cx="360040" cy="215444"/>
          </a:xfrm>
          <a:prstGeom prst="rect">
            <a:avLst/>
          </a:prstGeom>
          <a:solidFill>
            <a:schemeClr val="bg1"/>
          </a:solidFill>
        </p:spPr>
        <p:txBody>
          <a:bodyPr wrap="square" rtlCol="0">
            <a:spAutoFit/>
          </a:bodyPr>
          <a:lstStyle/>
          <a:p>
            <a:r>
              <a:rPr lang="en-US" sz="800" dirty="0"/>
              <a:t>5</a:t>
            </a:r>
            <a:r>
              <a:rPr lang="en-US" sz="800" dirty="0" smtClean="0"/>
              <a:t>0 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a:xfrm>
            <a:off x="683568" y="260648"/>
            <a:ext cx="7772400" cy="724942"/>
          </a:xfrm>
        </p:spPr>
        <p:txBody>
          <a:bodyPr>
            <a:normAutofit fontScale="90000"/>
          </a:bodyPr>
          <a:lstStyle/>
          <a:p>
            <a:r>
              <a:rPr lang="en-US" dirty="0" smtClean="0"/>
              <a:t>Measured by Atlas</a:t>
            </a:r>
            <a:endParaRPr lang="en-US" dirty="0"/>
          </a:p>
        </p:txBody>
      </p:sp>
      <p:sp>
        <p:nvSpPr>
          <p:cNvPr id="3" name="Date Placeholder 2"/>
          <p:cNvSpPr>
            <a:spLocks noGrp="1"/>
          </p:cNvSpPr>
          <p:nvPr>
            <p:ph type="dt" sz="half" idx="10"/>
          </p:nvPr>
        </p:nvSpPr>
        <p:spPr>
          <a:xfrm>
            <a:off x="6156176" y="6165304"/>
            <a:ext cx="2476500" cy="476250"/>
          </a:xfrm>
        </p:spPr>
        <p:txBody>
          <a:bodyPr/>
          <a:lstStyle/>
          <a:p>
            <a:r>
              <a:rPr lang="en-US" dirty="0" smtClean="0"/>
              <a:t>11/8/2011</a:t>
            </a:r>
            <a:endParaRPr lang="en-US" dirty="0"/>
          </a:p>
        </p:txBody>
      </p:sp>
      <p:sp>
        <p:nvSpPr>
          <p:cNvPr id="4" name="Footer Placeholder 3"/>
          <p:cNvSpPr>
            <a:spLocks noGrp="1"/>
          </p:cNvSpPr>
          <p:nvPr>
            <p:ph type="ftr" sz="quarter" idx="11"/>
          </p:nvPr>
        </p:nvSpPr>
        <p:spPr/>
        <p:txBody>
          <a:bodyPr/>
          <a:lstStyle/>
          <a:p>
            <a:r>
              <a:rPr lang="en-US" smtClean="0"/>
              <a:t>LSWG meeting</a:t>
            </a:r>
            <a:endParaRPr lang="en-US"/>
          </a:p>
        </p:txBody>
      </p:sp>
      <p:sp>
        <p:nvSpPr>
          <p:cNvPr id="5" name="Slide Number Placeholder 4"/>
          <p:cNvSpPr>
            <a:spLocks noGrp="1"/>
          </p:cNvSpPr>
          <p:nvPr>
            <p:ph type="sldNum" sz="quarter" idx="12"/>
          </p:nvPr>
        </p:nvSpPr>
        <p:spPr/>
        <p:txBody>
          <a:bodyPr/>
          <a:lstStyle/>
          <a:p>
            <a:fld id="{296F082A-6505-47F1-9DB0-11B7352A8D68}" type="slidenum">
              <a:rPr lang="en-US" smtClean="0"/>
              <a:pPr/>
              <a:t>5</a:t>
            </a:fld>
            <a:endParaRPr lang="en-US"/>
          </a:p>
        </p:txBody>
      </p:sp>
      <p:sp>
        <p:nvSpPr>
          <p:cNvPr id="11" name="Text Placeholder 10"/>
          <p:cNvSpPr txBox="1">
            <a:spLocks/>
          </p:cNvSpPr>
          <p:nvPr/>
        </p:nvSpPr>
        <p:spPr>
          <a:xfrm>
            <a:off x="6732240" y="620688"/>
            <a:ext cx="2267744" cy="5184576"/>
          </a:xfrm>
          <a:prstGeom prst="rect">
            <a:avLst/>
          </a:prstGeom>
        </p:spPr>
        <p:txBody>
          <a:bodyPr>
            <a:noAutofit/>
          </a:bodyPr>
          <a:lstStyle/>
          <a:p>
            <a:pPr marL="274320" marR="0" lvl="0" indent="-274320" algn="l" defTabSz="914400" rtl="0" eaLnBrk="1" fontAlgn="auto" latinLnBrk="0" hangingPunct="1">
              <a:lnSpc>
                <a:spcPct val="100000"/>
              </a:lnSpc>
              <a:spcBef>
                <a:spcPts val="580"/>
              </a:spcBef>
              <a:spcAft>
                <a:spcPts val="0"/>
              </a:spcAft>
              <a:buClr>
                <a:schemeClr val="accent1"/>
              </a:buClr>
              <a:buSzPct val="85000"/>
              <a:buFont typeface="Wingdings 2"/>
              <a:buChar char=""/>
              <a:tabLst/>
              <a:defRPr/>
            </a:pPr>
            <a:r>
              <a:rPr kumimoji="0" lang="en-US" sz="1600" b="0" i="0" u="none" strike="noStrike" kern="1200" cap="none" spc="0" normalizeH="0" baseline="0" noProof="0" dirty="0" smtClean="0">
                <a:ln>
                  <a:noFill/>
                </a:ln>
                <a:solidFill>
                  <a:srgbClr val="0070C0"/>
                </a:solidFill>
                <a:effectLst/>
                <a:uLnTx/>
                <a:uFillTx/>
                <a:latin typeface="+mn-lt"/>
                <a:ea typeface="+mn-ea"/>
                <a:cs typeface="+mn-cs"/>
              </a:rPr>
              <a:t>2 p bunches in ring 1</a:t>
            </a:r>
          </a:p>
          <a:p>
            <a:pPr marL="274320" marR="0" lvl="0" indent="-274320" algn="l" defTabSz="914400" rtl="0" eaLnBrk="1" fontAlgn="auto" latinLnBrk="0" hangingPunct="1">
              <a:lnSpc>
                <a:spcPct val="100000"/>
              </a:lnSpc>
              <a:spcBef>
                <a:spcPts val="580"/>
              </a:spcBef>
              <a:spcAft>
                <a:spcPts val="0"/>
              </a:spcAft>
              <a:buClr>
                <a:schemeClr val="accent1"/>
              </a:buClr>
              <a:buSzPct val="85000"/>
              <a:buFont typeface="Wingdings 2"/>
              <a:buChar char=""/>
              <a:tabLst/>
              <a:defRPr/>
            </a:pPr>
            <a:r>
              <a:rPr lang="en-US" sz="1600" dirty="0" smtClean="0">
                <a:solidFill>
                  <a:srgbClr val="FF0000"/>
                </a:solidFill>
              </a:rPr>
              <a:t>2 </a:t>
            </a:r>
            <a:r>
              <a:rPr kumimoji="0" lang="en-US" sz="1600" b="0" i="0" u="none" strike="noStrike" kern="1200" cap="none" spc="0" normalizeH="0" baseline="0" noProof="0" dirty="0" err="1" smtClean="0">
                <a:ln>
                  <a:noFill/>
                </a:ln>
                <a:solidFill>
                  <a:srgbClr val="FF0000"/>
                </a:solidFill>
                <a:effectLst/>
                <a:uLnTx/>
                <a:uFillTx/>
                <a:latin typeface="+mn-lt"/>
                <a:ea typeface="+mn-ea"/>
                <a:cs typeface="+mn-cs"/>
              </a:rPr>
              <a:t>Pb</a:t>
            </a:r>
            <a:r>
              <a:rPr kumimoji="0" lang="en-US" sz="1600" b="0" i="0" u="none" strike="noStrike" kern="1200" cap="none" spc="0" normalizeH="0" baseline="0" noProof="0" dirty="0" smtClean="0">
                <a:ln>
                  <a:noFill/>
                </a:ln>
                <a:solidFill>
                  <a:srgbClr val="FF0000"/>
                </a:solidFill>
                <a:effectLst/>
                <a:uLnTx/>
                <a:uFillTx/>
                <a:latin typeface="+mn-lt"/>
                <a:ea typeface="+mn-ea"/>
                <a:cs typeface="+mn-cs"/>
              </a:rPr>
              <a:t> bunches in ring 2</a:t>
            </a:r>
          </a:p>
          <a:p>
            <a:pPr marL="274320" marR="0" lvl="0" indent="-274320" algn="l" defTabSz="914400" rtl="0" eaLnBrk="1" fontAlgn="auto" latinLnBrk="0" hangingPunct="1">
              <a:lnSpc>
                <a:spcPct val="100000"/>
              </a:lnSpc>
              <a:spcBef>
                <a:spcPts val="580"/>
              </a:spcBef>
              <a:spcAft>
                <a:spcPts val="0"/>
              </a:spcAft>
              <a:buClr>
                <a:schemeClr val="accent1"/>
              </a:buClr>
              <a:buSzPct val="85000"/>
              <a:buFont typeface="Wingdings 2"/>
              <a:buChar char=""/>
              <a:tabLst/>
              <a:defRPr/>
            </a:pPr>
            <a:r>
              <a:rPr lang="en-US" sz="1600" dirty="0" smtClean="0"/>
              <a:t>Triggered on the p </a:t>
            </a:r>
          </a:p>
          <a:p>
            <a:pPr marL="274320" marR="0" lvl="0" indent="-274320" algn="l" defTabSz="914400" rtl="0" eaLnBrk="1" fontAlgn="auto" latinLnBrk="0" hangingPunct="1">
              <a:lnSpc>
                <a:spcPct val="100000"/>
              </a:lnSpc>
              <a:spcBef>
                <a:spcPts val="580"/>
              </a:spcBef>
              <a:spcAft>
                <a:spcPts val="0"/>
              </a:spcAft>
              <a:buClr>
                <a:schemeClr val="accent1"/>
              </a:buClr>
              <a:buSzPct val="85000"/>
              <a:buFont typeface="Wingdings 2"/>
              <a:buChar char=""/>
              <a:tabLst/>
              <a:defRPr/>
            </a:pPr>
            <a:r>
              <a:rPr lang="en-US" sz="1600" dirty="0" smtClean="0"/>
              <a:t>Top trace shows a full turn (89 </a:t>
            </a:r>
            <a:r>
              <a:rPr lang="en-US" sz="1600" dirty="0" smtClean="0">
                <a:latin typeface="Symbol" pitchFamily="18" charset="2"/>
              </a:rPr>
              <a:t>m</a:t>
            </a:r>
            <a:r>
              <a:rPr lang="en-US" sz="1600" dirty="0" smtClean="0"/>
              <a:t>s)</a:t>
            </a:r>
          </a:p>
          <a:p>
            <a:pPr marL="274320" marR="0" lvl="0" indent="-274320" algn="l" defTabSz="914400" rtl="0" eaLnBrk="1" fontAlgn="auto" latinLnBrk="0" hangingPunct="1">
              <a:lnSpc>
                <a:spcPct val="100000"/>
              </a:lnSpc>
              <a:spcBef>
                <a:spcPts val="580"/>
              </a:spcBef>
              <a:spcAft>
                <a:spcPts val="0"/>
              </a:spcAft>
              <a:buClr>
                <a:schemeClr val="accent1"/>
              </a:buClr>
              <a:buSzPct val="85000"/>
              <a:buFont typeface="Wingdings 2"/>
              <a:buChar char=""/>
              <a:tabLst/>
              <a:defRPr/>
            </a:pPr>
            <a:r>
              <a:rPr kumimoji="0" lang="en-US" sz="1600" b="0" i="0" u="none" strike="noStrike" kern="1200" cap="none" spc="0" normalizeH="0" baseline="0" noProof="0" dirty="0" smtClean="0">
                <a:ln>
                  <a:noFill/>
                </a:ln>
                <a:solidFill>
                  <a:schemeClr val="tx1"/>
                </a:solidFill>
                <a:effectLst/>
                <a:uLnTx/>
                <a:uFillTx/>
                <a:latin typeface="+mn-lt"/>
                <a:ea typeface="+mn-ea"/>
                <a:cs typeface="+mn-cs"/>
              </a:rPr>
              <a:t>Bottom</a:t>
            </a:r>
            <a:r>
              <a:rPr kumimoji="0" lang="en-US" sz="1600" b="0" i="0" u="none" strike="noStrike" kern="1200" cap="none" spc="0" normalizeH="0" noProof="0" dirty="0" smtClean="0">
                <a:ln>
                  <a:noFill/>
                </a:ln>
                <a:solidFill>
                  <a:schemeClr val="tx1"/>
                </a:solidFill>
                <a:effectLst/>
                <a:uLnTx/>
                <a:uFillTx/>
                <a:latin typeface="+mn-lt"/>
                <a:ea typeface="+mn-ea"/>
                <a:cs typeface="+mn-cs"/>
              </a:rPr>
              <a:t> trace zooms on 1.6 </a:t>
            </a:r>
            <a:r>
              <a:rPr kumimoji="0" lang="en-US" sz="1600" b="0" i="0" u="none" strike="noStrike" kern="1200" cap="none" spc="0" normalizeH="0" noProof="0" dirty="0" smtClean="0">
                <a:ln>
                  <a:noFill/>
                </a:ln>
                <a:solidFill>
                  <a:schemeClr val="tx1"/>
                </a:solidFill>
                <a:effectLst/>
                <a:uLnTx/>
                <a:uFillTx/>
                <a:latin typeface="Symbol" pitchFamily="18" charset="2"/>
              </a:rPr>
              <a:t>m</a:t>
            </a:r>
            <a:r>
              <a:rPr kumimoji="0" lang="en-US" sz="1600" b="0" i="0" u="none" strike="noStrike" kern="1200" cap="none" spc="0" normalizeH="0" noProof="0" dirty="0" smtClean="0">
                <a:ln>
                  <a:noFill/>
                </a:ln>
                <a:solidFill>
                  <a:schemeClr val="tx1"/>
                </a:solidFill>
                <a:effectLst/>
                <a:uLnTx/>
                <a:uFillTx/>
                <a:latin typeface="+mn-lt"/>
                <a:ea typeface="+mn-ea"/>
                <a:cs typeface="+mn-cs"/>
              </a:rPr>
              <a:t>s on bucket </a:t>
            </a:r>
            <a:r>
              <a:rPr lang="en-US" sz="1600" dirty="0" smtClean="0"/>
              <a:t>one</a:t>
            </a:r>
            <a:r>
              <a:rPr kumimoji="0" lang="en-US" sz="1600" b="0" i="0" u="none" strike="noStrike" kern="1200" cap="none" spc="0" normalizeH="0" noProof="0" dirty="0" smtClean="0">
                <a:ln>
                  <a:noFill/>
                </a:ln>
                <a:solidFill>
                  <a:schemeClr val="tx1"/>
                </a:solidFill>
                <a:effectLst/>
                <a:uLnTx/>
                <a:uFillTx/>
                <a:latin typeface="+mn-lt"/>
                <a:ea typeface="+mn-ea"/>
                <a:cs typeface="+mn-cs"/>
              </a:rPr>
              <a:t> </a:t>
            </a:r>
            <a:r>
              <a:rPr kumimoji="0" lang="en-US" sz="1600" b="0" i="0" u="none" strike="noStrike" kern="1200" cap="none" spc="0" normalizeH="0" noProof="0" dirty="0" smtClean="0">
                <a:ln>
                  <a:noFill/>
                </a:ln>
                <a:solidFill>
                  <a:schemeClr val="tx1"/>
                </a:solidFill>
                <a:effectLst/>
                <a:uLnTx/>
                <a:uFillTx/>
                <a:latin typeface="+mn-lt"/>
                <a:ea typeface="+mn-ea"/>
                <a:cs typeface="+mn-cs"/>
              </a:rPr>
              <a:t>p</a:t>
            </a:r>
          </a:p>
          <a:p>
            <a:pPr marL="274320" marR="0" lvl="0" indent="-274320" algn="l" defTabSz="914400" rtl="0" eaLnBrk="1" fontAlgn="auto" latinLnBrk="0" hangingPunct="1">
              <a:lnSpc>
                <a:spcPct val="100000"/>
              </a:lnSpc>
              <a:spcBef>
                <a:spcPts val="580"/>
              </a:spcBef>
              <a:spcAft>
                <a:spcPts val="0"/>
              </a:spcAft>
              <a:buClr>
                <a:schemeClr val="accent1"/>
              </a:buClr>
              <a:buSzPct val="85000"/>
              <a:buFont typeface="Wingdings 2"/>
              <a:buChar char=""/>
              <a:tabLst/>
              <a:defRPr/>
            </a:pPr>
            <a:r>
              <a:rPr lang="en-US" sz="1600" baseline="0" dirty="0" smtClean="0"/>
              <a:t>From 21:30 to 22:00, </a:t>
            </a:r>
            <a:r>
              <a:rPr lang="en-US" sz="1600" baseline="0" dirty="0" smtClean="0">
                <a:solidFill>
                  <a:srgbClr val="FF0000"/>
                </a:solidFill>
              </a:rPr>
              <a:t>acceleration ramp </a:t>
            </a:r>
            <a:r>
              <a:rPr lang="en-US" sz="1600" baseline="0" dirty="0" smtClean="0"/>
              <a:t>(slide 2)</a:t>
            </a:r>
          </a:p>
          <a:p>
            <a:pPr marL="274320" marR="0" lvl="0" indent="-274320" algn="l" defTabSz="914400" rtl="0" eaLnBrk="1" fontAlgn="auto" latinLnBrk="0" hangingPunct="1">
              <a:lnSpc>
                <a:spcPct val="100000"/>
              </a:lnSpc>
              <a:spcBef>
                <a:spcPts val="580"/>
              </a:spcBef>
              <a:spcAft>
                <a:spcPts val="0"/>
              </a:spcAft>
              <a:buClr>
                <a:schemeClr val="accent1"/>
              </a:buClr>
              <a:buSzPct val="85000"/>
              <a:buFont typeface="Wingdings 2"/>
              <a:buChar char=""/>
              <a:tabLst/>
              <a:defRPr/>
            </a:pPr>
            <a:r>
              <a:rPr lang="en-US" sz="1600" baseline="0" dirty="0" smtClean="0"/>
              <a:t>From 22:00 to 22:22, </a:t>
            </a:r>
            <a:r>
              <a:rPr lang="en-US" sz="1600" baseline="0" dirty="0" smtClean="0">
                <a:solidFill>
                  <a:srgbClr val="FF0000"/>
                </a:solidFill>
              </a:rPr>
              <a:t>move to a common frequency </a:t>
            </a:r>
            <a:r>
              <a:rPr lang="en-US" sz="1600" baseline="0" dirty="0" smtClean="0"/>
              <a:t>(slide 3)</a:t>
            </a:r>
          </a:p>
          <a:p>
            <a:pPr marL="274320" marR="0" lvl="0" indent="-274320" algn="l" defTabSz="914400" rtl="0" eaLnBrk="1" fontAlgn="auto" latinLnBrk="0" hangingPunct="1">
              <a:lnSpc>
                <a:spcPct val="100000"/>
              </a:lnSpc>
              <a:spcBef>
                <a:spcPts val="580"/>
              </a:spcBef>
              <a:spcAft>
                <a:spcPts val="0"/>
              </a:spcAft>
              <a:buClr>
                <a:schemeClr val="accent1"/>
              </a:buClr>
              <a:buSzPct val="85000"/>
              <a:buFont typeface="Wingdings 2"/>
              <a:buChar char=""/>
              <a:tabLst/>
              <a:defRPr/>
            </a:pPr>
            <a:r>
              <a:rPr lang="en-US" sz="1600" dirty="0" smtClean="0"/>
              <a:t>From 22:22 to </a:t>
            </a:r>
            <a:r>
              <a:rPr lang="en-US" sz="1600" baseline="0" dirty="0" smtClean="0"/>
              <a:t> 22:40, get beams </a:t>
            </a:r>
            <a:r>
              <a:rPr lang="en-US" sz="1600" baseline="0" dirty="0" smtClean="0">
                <a:solidFill>
                  <a:srgbClr val="FF0000"/>
                </a:solidFill>
              </a:rPr>
              <a:t>to cross</a:t>
            </a:r>
            <a:r>
              <a:rPr lang="en-US" sz="1600" dirty="0" smtClean="0">
                <a:solidFill>
                  <a:srgbClr val="FF0000"/>
                </a:solidFill>
              </a:rPr>
              <a:t> in the detector</a:t>
            </a:r>
            <a:r>
              <a:rPr lang="en-US" sz="1600" dirty="0" smtClean="0"/>
              <a:t> (slide 4)</a:t>
            </a:r>
            <a:endParaRPr kumimoji="0" lang="en-US" sz="1600" b="0" i="0" u="none" strike="noStrike" kern="1200" cap="none" spc="0" normalizeH="0" baseline="0" noProof="0" dirty="0">
              <a:ln>
                <a:noFill/>
              </a:ln>
              <a:solidFill>
                <a:schemeClr val="tx1"/>
              </a:solidFill>
              <a:effectLst/>
              <a:uLnTx/>
              <a:uFillTx/>
              <a:latin typeface="+mn-lt"/>
              <a:ea typeface="+mn-ea"/>
              <a:cs typeface="+mn-cs"/>
            </a:endParaRPr>
          </a:p>
        </p:txBody>
      </p:sp>
      <p:sp>
        <p:nvSpPr>
          <p:cNvPr id="14" name="TextBox 13"/>
          <p:cNvSpPr txBox="1"/>
          <p:nvPr/>
        </p:nvSpPr>
        <p:spPr>
          <a:xfrm>
            <a:off x="2627784" y="5949280"/>
            <a:ext cx="4463466" cy="369332"/>
          </a:xfrm>
          <a:prstGeom prst="rect">
            <a:avLst/>
          </a:prstGeom>
          <a:solidFill>
            <a:srgbClr val="FFFF00"/>
          </a:solidFill>
        </p:spPr>
        <p:txBody>
          <a:bodyPr wrap="none" rtlCol="0">
            <a:spAutoFit/>
          </a:bodyPr>
          <a:lstStyle/>
          <a:p>
            <a:r>
              <a:rPr lang="en-US" dirty="0" smtClean="0">
                <a:solidFill>
                  <a:srgbClr val="FF0000"/>
                </a:solidFill>
              </a:rPr>
              <a:t>Courtesy of  Thilo Pauly and Gabriel </a:t>
            </a:r>
            <a:r>
              <a:rPr lang="en-US" dirty="0">
                <a:solidFill>
                  <a:srgbClr val="FF0000"/>
                </a:solidFill>
              </a:rPr>
              <a:t>A</a:t>
            </a:r>
            <a:r>
              <a:rPr lang="en-US" dirty="0" smtClean="0">
                <a:solidFill>
                  <a:srgbClr val="FF0000"/>
                </a:solidFill>
              </a:rPr>
              <a:t>nders (Atlas)</a:t>
            </a:r>
            <a:endParaRPr lang="en-US" dirty="0">
              <a:solidFill>
                <a:srgbClr val="FF0000"/>
              </a:solidFill>
            </a:endParaRPr>
          </a:p>
        </p:txBody>
      </p:sp>
      <p:graphicFrame>
        <p:nvGraphicFramePr>
          <p:cNvPr id="23" name="Content Placeholder 22"/>
          <p:cNvGraphicFramePr>
            <a:graphicFrameLocks/>
          </p:cNvGraphicFramePr>
          <p:nvPr>
            <p:ph sz="quarter" idx="1"/>
          </p:nvPr>
        </p:nvGraphicFramePr>
        <p:xfrm>
          <a:off x="1752600" y="1701800"/>
          <a:ext cx="6096000" cy="4064000"/>
        </p:xfrm>
        <a:graphic>
          <a:graphicData uri="http://schemas.openxmlformats.org/presentationml/2006/ole">
            <p:oleObj spid="_x0000_s18434" name="Packager Shell Object" showAsIcon="1" r:id="rId4" imgW="0" imgH="0" progId="Package">
              <p:embed/>
            </p:oleObj>
          </a:graphicData>
        </a:graphic>
      </p:graphicFrame>
      <p:pic>
        <p:nvPicPr>
          <p:cNvPr id="26" name="cogging_atlas.wmv">
            <a:hlinkClick r:id="" action="ppaction://media"/>
          </p:cNvPr>
          <p:cNvPicPr>
            <a:picLocks noRot="1" noChangeAspect="1"/>
          </p:cNvPicPr>
          <p:nvPr>
            <a:videoFile r:link="rId2"/>
          </p:nvPr>
        </p:nvPicPr>
        <p:blipFill>
          <a:blip r:embed="rId5" cstate="print"/>
          <a:stretch>
            <a:fillRect/>
          </a:stretch>
        </p:blipFill>
        <p:spPr>
          <a:xfrm>
            <a:off x="611560" y="980728"/>
            <a:ext cx="6096000" cy="45720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6"/>
                                        </p:tgtEl>
                                      </p:cBhvr>
                                    </p:cmd>
                                  </p:childTnLst>
                                </p:cTn>
                              </p:par>
                            </p:childTnLst>
                          </p:cTn>
                        </p:par>
                      </p:childTnLst>
                    </p:cTn>
                  </p:par>
                </p:childTnLst>
              </p:cTn>
              <p:nextCondLst>
                <p:cond evt="onClick" delay="0">
                  <p:tgtEl>
                    <p:spTgt spid="26"/>
                  </p:tgtEl>
                </p:cond>
              </p:nextCondLst>
            </p:seq>
            <p:video>
              <p:cMediaNode>
                <p:cTn id="7" fill="hold" display="0">
                  <p:stCondLst>
                    <p:cond delay="indefinite"/>
                  </p:stCondLst>
                  <p:endCondLst>
                    <p:cond evt="onNext" delay="0">
                      <p:tgtEl>
                        <p:sldTgt/>
                      </p:tgtEl>
                    </p:cond>
                    <p:cond evt="onPrev" delay="0">
                      <p:tgtEl>
                        <p:sldTgt/>
                      </p:tgtEl>
                    </p:cond>
                  </p:endCondLst>
                </p:cTn>
                <p:tgtEl>
                  <p:spTgt spid="26"/>
                </p:tgtEl>
              </p:cMediaNode>
            </p:vide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0"/>
            <a:ext cx="7772400" cy="868958"/>
          </a:xfrm>
        </p:spPr>
        <p:txBody>
          <a:bodyPr/>
          <a:lstStyle/>
          <a:p>
            <a:r>
              <a:rPr lang="en-US" dirty="0" smtClean="0"/>
              <a:t>Ready for collision…</a:t>
            </a:r>
            <a:endParaRPr lang="en-US" dirty="0"/>
          </a:p>
        </p:txBody>
      </p:sp>
      <p:sp>
        <p:nvSpPr>
          <p:cNvPr id="3" name="Date Placeholder 2"/>
          <p:cNvSpPr>
            <a:spLocks noGrp="1"/>
          </p:cNvSpPr>
          <p:nvPr>
            <p:ph type="dt" sz="half" idx="10"/>
          </p:nvPr>
        </p:nvSpPr>
        <p:spPr/>
        <p:txBody>
          <a:bodyPr/>
          <a:lstStyle/>
          <a:p>
            <a:r>
              <a:rPr lang="en-US" smtClean="0"/>
              <a:t>11/8/2011</a:t>
            </a:r>
            <a:endParaRPr lang="en-US"/>
          </a:p>
        </p:txBody>
      </p:sp>
      <p:sp>
        <p:nvSpPr>
          <p:cNvPr id="4" name="Footer Placeholder 3"/>
          <p:cNvSpPr>
            <a:spLocks noGrp="1"/>
          </p:cNvSpPr>
          <p:nvPr>
            <p:ph type="ftr" sz="quarter" idx="11"/>
          </p:nvPr>
        </p:nvSpPr>
        <p:spPr/>
        <p:txBody>
          <a:bodyPr/>
          <a:lstStyle/>
          <a:p>
            <a:r>
              <a:rPr lang="en-US" smtClean="0"/>
              <a:t>LSWG meeting</a:t>
            </a:r>
            <a:endParaRPr lang="en-US"/>
          </a:p>
        </p:txBody>
      </p:sp>
      <p:sp>
        <p:nvSpPr>
          <p:cNvPr id="5" name="Slide Number Placeholder 4"/>
          <p:cNvSpPr>
            <a:spLocks noGrp="1"/>
          </p:cNvSpPr>
          <p:nvPr>
            <p:ph type="sldNum" sz="quarter" idx="12"/>
          </p:nvPr>
        </p:nvSpPr>
        <p:spPr/>
        <p:txBody>
          <a:bodyPr/>
          <a:lstStyle/>
          <a:p>
            <a:fld id="{296F082A-6505-47F1-9DB0-11B7352A8D68}" type="slidenum">
              <a:rPr lang="en-US" smtClean="0"/>
              <a:pPr/>
              <a:t>6</a:t>
            </a:fld>
            <a:endParaRPr lang="en-US"/>
          </a:p>
        </p:txBody>
      </p:sp>
      <p:pic>
        <p:nvPicPr>
          <p:cNvPr id="7" name="Content Placeholder 6" descr="Atlas_bptx4.tiff"/>
          <p:cNvPicPr>
            <a:picLocks noGrp="1" noChangeAspect="1"/>
          </p:cNvPicPr>
          <p:nvPr>
            <p:ph sz="quarter" idx="1"/>
          </p:nvPr>
        </p:nvPicPr>
        <p:blipFill>
          <a:blip r:embed="rId2" cstate="print"/>
          <a:stretch>
            <a:fillRect/>
          </a:stretch>
        </p:blipFill>
        <p:spPr>
          <a:xfrm>
            <a:off x="1835696" y="980728"/>
            <a:ext cx="5880385" cy="4572000"/>
          </a:xfrm>
        </p:spPr>
      </p:pic>
      <p:sp>
        <p:nvSpPr>
          <p:cNvPr id="8" name="TextBox 7"/>
          <p:cNvSpPr txBox="1"/>
          <p:nvPr/>
        </p:nvSpPr>
        <p:spPr>
          <a:xfrm>
            <a:off x="3347864" y="6237312"/>
            <a:ext cx="2518382" cy="369332"/>
          </a:xfrm>
          <a:prstGeom prst="rect">
            <a:avLst/>
          </a:prstGeom>
          <a:solidFill>
            <a:srgbClr val="FFFF00"/>
          </a:solidFill>
        </p:spPr>
        <p:txBody>
          <a:bodyPr wrap="none" rtlCol="0">
            <a:spAutoFit/>
          </a:bodyPr>
          <a:lstStyle/>
          <a:p>
            <a:r>
              <a:rPr lang="en-US" dirty="0" smtClean="0">
                <a:solidFill>
                  <a:srgbClr val="FF0000"/>
                </a:solidFill>
              </a:rPr>
              <a:t>Courtesy of  T. Pauly (Atlas)</a:t>
            </a:r>
            <a:endParaRPr lang="en-US" dirty="0">
              <a:solidFill>
                <a:srgbClr val="FF0000"/>
              </a:solidFill>
            </a:endParaRPr>
          </a:p>
        </p:txBody>
      </p:sp>
      <p:sp>
        <p:nvSpPr>
          <p:cNvPr id="9" name="TextBox 8"/>
          <p:cNvSpPr txBox="1"/>
          <p:nvPr/>
        </p:nvSpPr>
        <p:spPr>
          <a:xfrm>
            <a:off x="3923928" y="5661248"/>
            <a:ext cx="2373086" cy="369332"/>
          </a:xfrm>
          <a:prstGeom prst="rect">
            <a:avLst/>
          </a:prstGeom>
          <a:noFill/>
        </p:spPr>
        <p:txBody>
          <a:bodyPr wrap="none" rtlCol="0">
            <a:spAutoFit/>
          </a:bodyPr>
          <a:lstStyle/>
          <a:p>
            <a:r>
              <a:rPr lang="en-US" dirty="0" smtClean="0"/>
              <a:t>22:49 Observations in IP1</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188640"/>
            <a:ext cx="7772400" cy="868958"/>
          </a:xfrm>
        </p:spPr>
        <p:txBody>
          <a:bodyPr/>
          <a:lstStyle/>
          <a:p>
            <a:r>
              <a:rPr lang="en-US" dirty="0" smtClean="0"/>
              <a:t>Pending RF issues</a:t>
            </a:r>
            <a:endParaRPr lang="en-US" dirty="0"/>
          </a:p>
        </p:txBody>
      </p:sp>
      <p:sp>
        <p:nvSpPr>
          <p:cNvPr id="3" name="Date Placeholder 2"/>
          <p:cNvSpPr>
            <a:spLocks noGrp="1"/>
          </p:cNvSpPr>
          <p:nvPr>
            <p:ph type="dt" sz="half" idx="10"/>
          </p:nvPr>
        </p:nvSpPr>
        <p:spPr/>
        <p:txBody>
          <a:bodyPr/>
          <a:lstStyle/>
          <a:p>
            <a:r>
              <a:rPr lang="en-US" smtClean="0"/>
              <a:t>11/8/2011</a:t>
            </a:r>
            <a:endParaRPr lang="en-US"/>
          </a:p>
        </p:txBody>
      </p:sp>
      <p:sp>
        <p:nvSpPr>
          <p:cNvPr id="4" name="Footer Placeholder 3"/>
          <p:cNvSpPr>
            <a:spLocks noGrp="1"/>
          </p:cNvSpPr>
          <p:nvPr>
            <p:ph type="ftr" sz="quarter" idx="11"/>
          </p:nvPr>
        </p:nvSpPr>
        <p:spPr/>
        <p:txBody>
          <a:bodyPr/>
          <a:lstStyle/>
          <a:p>
            <a:r>
              <a:rPr lang="en-US" smtClean="0"/>
              <a:t>LSWG meeting</a:t>
            </a:r>
            <a:endParaRPr lang="en-US"/>
          </a:p>
        </p:txBody>
      </p:sp>
      <p:sp>
        <p:nvSpPr>
          <p:cNvPr id="5" name="Slide Number Placeholder 4"/>
          <p:cNvSpPr>
            <a:spLocks noGrp="1"/>
          </p:cNvSpPr>
          <p:nvPr>
            <p:ph type="sldNum" sz="quarter" idx="12"/>
          </p:nvPr>
        </p:nvSpPr>
        <p:spPr/>
        <p:txBody>
          <a:bodyPr/>
          <a:lstStyle/>
          <a:p>
            <a:fld id="{296F082A-6505-47F1-9DB0-11B7352A8D68}" type="slidenum">
              <a:rPr lang="en-US" smtClean="0"/>
              <a:pPr/>
              <a:t>7</a:t>
            </a:fld>
            <a:endParaRPr lang="en-US"/>
          </a:p>
        </p:txBody>
      </p:sp>
      <p:sp>
        <p:nvSpPr>
          <p:cNvPr id="6" name="Content Placeholder 5"/>
          <p:cNvSpPr>
            <a:spLocks noGrp="1"/>
          </p:cNvSpPr>
          <p:nvPr>
            <p:ph sz="quarter" idx="1"/>
          </p:nvPr>
        </p:nvSpPr>
        <p:spPr>
          <a:xfrm>
            <a:off x="914400" y="1447800"/>
            <a:ext cx="7772400" cy="3709392"/>
          </a:xfrm>
        </p:spPr>
        <p:txBody>
          <a:bodyPr>
            <a:normAutofit/>
          </a:bodyPr>
          <a:lstStyle/>
          <a:p>
            <a:r>
              <a:rPr lang="en-US" sz="2000" dirty="0" smtClean="0"/>
              <a:t>Zeroing of the </a:t>
            </a:r>
            <a:r>
              <a:rPr lang="en-US" sz="2000" dirty="0" smtClean="0">
                <a:solidFill>
                  <a:srgbClr val="FF0000"/>
                </a:solidFill>
              </a:rPr>
              <a:t>radial loops </a:t>
            </a:r>
            <a:r>
              <a:rPr lang="en-US" sz="2000" dirty="0" smtClean="0"/>
              <a:t>corrections before starting the </a:t>
            </a:r>
            <a:r>
              <a:rPr lang="en-US" sz="2000" dirty="0" err="1" smtClean="0"/>
              <a:t>rephasing</a:t>
            </a:r>
            <a:endParaRPr lang="en-US" sz="2000" dirty="0" smtClean="0"/>
          </a:p>
          <a:p>
            <a:r>
              <a:rPr lang="en-US" sz="2000" dirty="0" smtClean="0"/>
              <a:t>Automate the frequency trims: Insert a </a:t>
            </a:r>
            <a:r>
              <a:rPr lang="en-US" sz="2000" dirty="0" smtClean="0">
                <a:solidFill>
                  <a:srgbClr val="FF0000"/>
                </a:solidFill>
              </a:rPr>
              <a:t>sequencer task </a:t>
            </a:r>
            <a:r>
              <a:rPr lang="en-US" sz="2000" dirty="0" smtClean="0"/>
              <a:t>to ramp </a:t>
            </a:r>
            <a:r>
              <a:rPr lang="en-US" sz="2000" dirty="0" err="1" smtClean="0"/>
              <a:t>Pb</a:t>
            </a:r>
            <a:r>
              <a:rPr lang="en-US" sz="2000" dirty="0" smtClean="0"/>
              <a:t> and p frequencies to </a:t>
            </a:r>
            <a:r>
              <a:rPr lang="en-US" sz="2000" dirty="0" smtClean="0">
                <a:solidFill>
                  <a:srgbClr val="FF0000"/>
                </a:solidFill>
              </a:rPr>
              <a:t>400.789685 MHz</a:t>
            </a:r>
          </a:p>
          <a:p>
            <a:r>
              <a:rPr lang="en-US" sz="2000" dirty="0" smtClean="0"/>
              <a:t>Write an </a:t>
            </a:r>
            <a:r>
              <a:rPr lang="en-US" sz="2000" dirty="0" smtClean="0">
                <a:solidFill>
                  <a:srgbClr val="FF0000"/>
                </a:solidFill>
              </a:rPr>
              <a:t>application that drives the series of frequency bumps </a:t>
            </a:r>
            <a:r>
              <a:rPr lang="en-US" sz="2000" dirty="0" smtClean="0"/>
              <a:t>from RF measurements (interval between bucket 1s of both rings plus RF phase difference). We have used the Atlas BPTX during the MD.  The application will be developed by the LHC RF during the shutdown. </a:t>
            </a:r>
          </a:p>
          <a:p>
            <a:r>
              <a:rPr lang="en-US" sz="2000" dirty="0" smtClean="0">
                <a:solidFill>
                  <a:srgbClr val="FF0000"/>
                </a:solidFill>
              </a:rPr>
              <a:t>Improve the frequency bumps </a:t>
            </a:r>
            <a:r>
              <a:rPr lang="en-US" sz="2000" dirty="0" smtClean="0"/>
              <a:t>(higher amplitude and appropriate direction).</a:t>
            </a:r>
          </a:p>
          <a:p>
            <a:r>
              <a:rPr lang="en-US" sz="2000" dirty="0" smtClean="0"/>
              <a:t>Re-enable </a:t>
            </a:r>
            <a:r>
              <a:rPr lang="en-US" sz="2000" dirty="0" smtClean="0">
                <a:solidFill>
                  <a:srgbClr val="FF0000"/>
                </a:solidFill>
              </a:rPr>
              <a:t>radial loops </a:t>
            </a:r>
            <a:r>
              <a:rPr lang="en-US" sz="2000" dirty="0" smtClean="0"/>
              <a:t>in physics? Sequencer task.</a:t>
            </a:r>
          </a:p>
          <a:p>
            <a:endParaRPr lang="en-US" sz="2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Thank you for your attention</a:t>
            </a:r>
            <a:endParaRPr lang="en-US" dirty="0"/>
          </a:p>
        </p:txBody>
      </p:sp>
      <p:sp>
        <p:nvSpPr>
          <p:cNvPr id="8" name="Text Placeholder 7"/>
          <p:cNvSpPr>
            <a:spLocks noGrp="1"/>
          </p:cNvSpPr>
          <p:nvPr>
            <p:ph type="body" idx="1"/>
          </p:nvPr>
        </p:nvSpPr>
        <p:spPr>
          <a:xfrm>
            <a:off x="722313" y="2547938"/>
            <a:ext cx="7772400" cy="2753270"/>
          </a:xfrm>
        </p:spPr>
        <p:txBody>
          <a:bodyPr>
            <a:normAutofit/>
          </a:bodyPr>
          <a:lstStyle/>
          <a:p>
            <a:r>
              <a:rPr lang="en-US" dirty="0" smtClean="0"/>
              <a:t>S</a:t>
            </a:r>
            <a:r>
              <a:rPr lang="en-US" dirty="0" smtClean="0"/>
              <a:t>pecial </a:t>
            </a:r>
            <a:r>
              <a:rPr lang="en-US" dirty="0" smtClean="0"/>
              <a:t>thanks to </a:t>
            </a:r>
          </a:p>
          <a:p>
            <a:pPr algn="ctr"/>
            <a:r>
              <a:rPr lang="en-US" dirty="0" smtClean="0"/>
              <a:t>Markus Albert, Delphine Jacquet and Mirko Pojer </a:t>
            </a:r>
          </a:p>
          <a:p>
            <a:r>
              <a:rPr lang="en-US" dirty="0" smtClean="0"/>
              <a:t>for their contributions before and during the </a:t>
            </a:r>
            <a:r>
              <a:rPr lang="en-US" dirty="0" smtClean="0"/>
              <a:t>MD,</a:t>
            </a:r>
          </a:p>
          <a:p>
            <a:r>
              <a:rPr lang="en-US" dirty="0" smtClean="0"/>
              <a:t>a</a:t>
            </a:r>
            <a:r>
              <a:rPr lang="en-US" dirty="0" smtClean="0"/>
              <a:t>nd to </a:t>
            </a:r>
          </a:p>
          <a:p>
            <a:pPr algn="ctr"/>
            <a:r>
              <a:rPr lang="en-US" dirty="0" smtClean="0"/>
              <a:t>Thilo Pauly and Gabriel Anders</a:t>
            </a:r>
          </a:p>
          <a:p>
            <a:r>
              <a:rPr lang="en-US" dirty="0" smtClean="0"/>
              <a:t>f</a:t>
            </a:r>
            <a:r>
              <a:rPr lang="en-US" dirty="0" smtClean="0"/>
              <a:t>or the measurements done in Atlas during the ramping and cogging.</a:t>
            </a:r>
            <a:endParaRPr lang="en-US" dirty="0"/>
          </a:p>
        </p:txBody>
      </p:sp>
      <p:sp>
        <p:nvSpPr>
          <p:cNvPr id="3" name="Date Placeholder 2"/>
          <p:cNvSpPr>
            <a:spLocks noGrp="1"/>
          </p:cNvSpPr>
          <p:nvPr>
            <p:ph type="dt" sz="half" idx="10"/>
          </p:nvPr>
        </p:nvSpPr>
        <p:spPr/>
        <p:txBody>
          <a:bodyPr/>
          <a:lstStyle/>
          <a:p>
            <a:r>
              <a:rPr lang="en-US" dirty="0" smtClean="0"/>
              <a:t>11/8/2011</a:t>
            </a:r>
            <a:endParaRPr lang="en-US" dirty="0"/>
          </a:p>
        </p:txBody>
      </p:sp>
      <p:sp>
        <p:nvSpPr>
          <p:cNvPr id="4" name="Footer Placeholder 3"/>
          <p:cNvSpPr>
            <a:spLocks noGrp="1"/>
          </p:cNvSpPr>
          <p:nvPr>
            <p:ph type="ftr" sz="quarter" idx="11"/>
          </p:nvPr>
        </p:nvSpPr>
        <p:spPr/>
        <p:txBody>
          <a:bodyPr/>
          <a:lstStyle/>
          <a:p>
            <a:r>
              <a:rPr lang="en-US" smtClean="0"/>
              <a:t>LSWG meeting</a:t>
            </a:r>
            <a:endParaRPr lang="en-US"/>
          </a:p>
        </p:txBody>
      </p:sp>
      <p:sp>
        <p:nvSpPr>
          <p:cNvPr id="5" name="Slide Number Placeholder 4"/>
          <p:cNvSpPr>
            <a:spLocks noGrp="1"/>
          </p:cNvSpPr>
          <p:nvPr>
            <p:ph type="sldNum" sz="quarter" idx="12"/>
          </p:nvPr>
        </p:nvSpPr>
        <p:spPr/>
        <p:txBody>
          <a:bodyPr/>
          <a:lstStyle/>
          <a:p>
            <a:fld id="{296F082A-6505-47F1-9DB0-11B7352A8D68}" type="slidenum">
              <a:rPr lang="en-US" smtClean="0"/>
              <a:pPr/>
              <a:t>8</a:t>
            </a:fld>
            <a:endParaRPr lang="en-US"/>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335</TotalTime>
  <Words>664</Words>
  <Application>Microsoft Office PowerPoint</Application>
  <PresentationFormat>On-screen Show (4:3)</PresentationFormat>
  <Paragraphs>91</Paragraphs>
  <Slides>8</Slides>
  <Notes>0</Notes>
  <HiddenSlides>0</HiddenSlides>
  <MMClips>1</MMClips>
  <ScaleCrop>false</ScaleCrop>
  <HeadingPairs>
    <vt:vector size="6" baseType="variant">
      <vt:variant>
        <vt:lpstr>Theme</vt:lpstr>
      </vt:variant>
      <vt:variant>
        <vt:i4>1</vt:i4>
      </vt:variant>
      <vt:variant>
        <vt:lpstr>Embedded OLE Servers</vt:lpstr>
      </vt:variant>
      <vt:variant>
        <vt:i4>3</vt:i4>
      </vt:variant>
      <vt:variant>
        <vt:lpstr>Slide Titles</vt:lpstr>
      </vt:variant>
      <vt:variant>
        <vt:i4>8</vt:i4>
      </vt:variant>
    </vt:vector>
  </HeadingPairs>
  <TitlesOfParts>
    <vt:vector size="12" baseType="lpstr">
      <vt:lpstr>Equity</vt:lpstr>
      <vt:lpstr>Equation</vt:lpstr>
      <vt:lpstr>Visio</vt:lpstr>
      <vt:lpstr>Packager Shell Object</vt:lpstr>
      <vt:lpstr>Report on P-Pb MD, Oct 31, 2011 RF gymnastics</vt:lpstr>
      <vt:lpstr>Frequency ramps</vt:lpstr>
      <vt:lpstr>Cogging step 1:Bringing the two rings to a common frequency</vt:lpstr>
      <vt:lpstr>Cogging step 2: Make beams collide in the detectors</vt:lpstr>
      <vt:lpstr>Measured by Atlas</vt:lpstr>
      <vt:lpstr>Ready for collision…</vt:lpstr>
      <vt:lpstr>Pending RF issues</vt:lpstr>
      <vt:lpstr>Thank you for your attention</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P-Pb MD RF issues</dc:title>
  <dc:creator>baudre</dc:creator>
  <cp:lastModifiedBy>baudre</cp:lastModifiedBy>
  <cp:revision>41</cp:revision>
  <dcterms:created xsi:type="dcterms:W3CDTF">2011-11-07T10:02:20Z</dcterms:created>
  <dcterms:modified xsi:type="dcterms:W3CDTF">2011-11-08T08:06:48Z</dcterms:modified>
</cp:coreProperties>
</file>