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E996C-77A9-4776-8ACE-2A30BC0FA882}" type="datetimeFigureOut">
              <a:rPr lang="sv-SE" smtClean="0"/>
              <a:pPr/>
              <a:t>2011-12-07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6480A-3C40-497B-8A91-4FE8F9CDF87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E996C-77A9-4776-8ACE-2A30BC0FA882}" type="datetimeFigureOut">
              <a:rPr lang="sv-SE" smtClean="0"/>
              <a:pPr/>
              <a:t>2011-12-07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6480A-3C40-497B-8A91-4FE8F9CDF87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E996C-77A9-4776-8ACE-2A30BC0FA882}" type="datetimeFigureOut">
              <a:rPr lang="sv-SE" smtClean="0"/>
              <a:pPr/>
              <a:t>2011-12-07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6480A-3C40-497B-8A91-4FE8F9CDF87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E996C-77A9-4776-8ACE-2A30BC0FA882}" type="datetimeFigureOut">
              <a:rPr lang="sv-SE" smtClean="0"/>
              <a:pPr/>
              <a:t>2011-12-07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6480A-3C40-497B-8A91-4FE8F9CDF87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E996C-77A9-4776-8ACE-2A30BC0FA882}" type="datetimeFigureOut">
              <a:rPr lang="sv-SE" smtClean="0"/>
              <a:pPr/>
              <a:t>2011-12-07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6480A-3C40-497B-8A91-4FE8F9CDF87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E996C-77A9-4776-8ACE-2A30BC0FA882}" type="datetimeFigureOut">
              <a:rPr lang="sv-SE" smtClean="0"/>
              <a:pPr/>
              <a:t>2011-12-07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6480A-3C40-497B-8A91-4FE8F9CDF87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E996C-77A9-4776-8ACE-2A30BC0FA882}" type="datetimeFigureOut">
              <a:rPr lang="sv-SE" smtClean="0"/>
              <a:pPr/>
              <a:t>2011-12-07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6480A-3C40-497B-8A91-4FE8F9CDF87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E996C-77A9-4776-8ACE-2A30BC0FA882}" type="datetimeFigureOut">
              <a:rPr lang="sv-SE" smtClean="0"/>
              <a:pPr/>
              <a:t>2011-12-07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6480A-3C40-497B-8A91-4FE8F9CDF87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E996C-77A9-4776-8ACE-2A30BC0FA882}" type="datetimeFigureOut">
              <a:rPr lang="sv-SE" smtClean="0"/>
              <a:pPr/>
              <a:t>2011-12-07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6480A-3C40-497B-8A91-4FE8F9CDF87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E996C-77A9-4776-8ACE-2A30BC0FA882}" type="datetimeFigureOut">
              <a:rPr lang="sv-SE" smtClean="0"/>
              <a:pPr/>
              <a:t>2011-12-07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6480A-3C40-497B-8A91-4FE8F9CDF87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E996C-77A9-4776-8ACE-2A30BC0FA882}" type="datetimeFigureOut">
              <a:rPr lang="sv-SE" smtClean="0"/>
              <a:pPr/>
              <a:t>2011-12-07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6480A-3C40-497B-8A91-4FE8F9CDF87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E996C-77A9-4776-8ACE-2A30BC0FA882}" type="datetimeFigureOut">
              <a:rPr lang="sv-SE" smtClean="0"/>
              <a:pPr/>
              <a:t>2011-12-07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6480A-3C40-497B-8A91-4FE8F9CDF87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Tight collimator settings MD</a:t>
            </a:r>
            <a:endParaRPr lang="sv-S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R. </a:t>
            </a:r>
            <a:r>
              <a:rPr lang="en-US" dirty="0" err="1" smtClean="0">
                <a:solidFill>
                  <a:schemeClr val="accent1"/>
                </a:solidFill>
              </a:rPr>
              <a:t>Assmann</a:t>
            </a:r>
            <a:r>
              <a:rPr lang="en-US" dirty="0" smtClean="0">
                <a:solidFill>
                  <a:schemeClr val="accent1"/>
                </a:solidFill>
              </a:rPr>
              <a:t>, R. Bruce, F. </a:t>
            </a:r>
            <a:r>
              <a:rPr lang="en-US" dirty="0" err="1" smtClean="0">
                <a:solidFill>
                  <a:schemeClr val="accent1"/>
                </a:solidFill>
              </a:rPr>
              <a:t>Burkart</a:t>
            </a:r>
            <a:r>
              <a:rPr lang="en-US" dirty="0" smtClean="0">
                <a:solidFill>
                  <a:schemeClr val="accent1"/>
                </a:solidFill>
              </a:rPr>
              <a:t>, M. </a:t>
            </a:r>
            <a:r>
              <a:rPr lang="en-US" dirty="0" err="1" smtClean="0">
                <a:solidFill>
                  <a:schemeClr val="accent1"/>
                </a:solidFill>
              </a:rPr>
              <a:t>Cauchi</a:t>
            </a:r>
            <a:r>
              <a:rPr lang="en-US" dirty="0" smtClean="0">
                <a:solidFill>
                  <a:schemeClr val="accent1"/>
                </a:solidFill>
              </a:rPr>
              <a:t>, D. </a:t>
            </a:r>
            <a:r>
              <a:rPr lang="en-US" dirty="0" err="1" smtClean="0">
                <a:solidFill>
                  <a:schemeClr val="accent1"/>
                </a:solidFill>
              </a:rPr>
              <a:t>Deboy</a:t>
            </a:r>
            <a:r>
              <a:rPr lang="en-US" dirty="0" smtClean="0">
                <a:solidFill>
                  <a:schemeClr val="accent1"/>
                </a:solidFill>
              </a:rPr>
              <a:t>, L. </a:t>
            </a:r>
            <a:r>
              <a:rPr lang="en-US" dirty="0" err="1" smtClean="0">
                <a:solidFill>
                  <a:schemeClr val="accent1"/>
                </a:solidFill>
              </a:rPr>
              <a:t>Lari</a:t>
            </a:r>
            <a:r>
              <a:rPr lang="en-US" dirty="0" smtClean="0">
                <a:solidFill>
                  <a:schemeClr val="accent1"/>
                </a:solidFill>
              </a:rPr>
              <a:t>, S. </a:t>
            </a:r>
            <a:r>
              <a:rPr lang="en-US" dirty="0" err="1" smtClean="0">
                <a:solidFill>
                  <a:schemeClr val="accent1"/>
                </a:solidFill>
              </a:rPr>
              <a:t>Redaelli</a:t>
            </a:r>
            <a:r>
              <a:rPr lang="en-US" dirty="0" smtClean="0">
                <a:solidFill>
                  <a:schemeClr val="accent1"/>
                </a:solidFill>
              </a:rPr>
              <a:t>, A. Rossi, B. </a:t>
            </a:r>
            <a:r>
              <a:rPr lang="en-US" dirty="0" err="1" smtClean="0">
                <a:solidFill>
                  <a:schemeClr val="accent1"/>
                </a:solidFill>
              </a:rPr>
              <a:t>Salvachua</a:t>
            </a:r>
            <a:r>
              <a:rPr lang="en-US" dirty="0" smtClean="0">
                <a:solidFill>
                  <a:schemeClr val="accent1"/>
                </a:solidFill>
              </a:rPr>
              <a:t>, G. Valentino, D. </a:t>
            </a:r>
            <a:r>
              <a:rPr lang="en-US" dirty="0" err="1" smtClean="0">
                <a:solidFill>
                  <a:schemeClr val="accent1"/>
                </a:solidFill>
              </a:rPr>
              <a:t>Wollmann</a:t>
            </a:r>
            <a:r>
              <a:rPr lang="en-US" dirty="0" smtClean="0">
                <a:solidFill>
                  <a:schemeClr val="accent1"/>
                </a:solidFill>
              </a:rPr>
              <a:t>, S. </a:t>
            </a:r>
            <a:r>
              <a:rPr lang="en-US" dirty="0" err="1" smtClean="0">
                <a:solidFill>
                  <a:schemeClr val="accent1"/>
                </a:solidFill>
              </a:rPr>
              <a:t>Fartoukh</a:t>
            </a:r>
            <a:r>
              <a:rPr lang="en-US" dirty="0" smtClean="0">
                <a:solidFill>
                  <a:schemeClr val="accent1"/>
                </a:solidFill>
              </a:rPr>
              <a:t> et al.</a:t>
            </a:r>
            <a:endParaRPr lang="sv-SE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and goal of MD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14448"/>
            <a:ext cx="8401080" cy="511494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Benefits with tight settings (IR7 @ 4-6-8 sigma, TCT @ 9.3):</a:t>
            </a:r>
          </a:p>
          <a:p>
            <a:pPr lvl="1"/>
            <a:r>
              <a:rPr lang="en-US" dirty="0" smtClean="0"/>
              <a:t>Smaller </a:t>
            </a:r>
            <a:r>
              <a:rPr lang="el-GR" dirty="0" smtClean="0"/>
              <a:t>β</a:t>
            </a:r>
            <a:r>
              <a:rPr lang="en-US" dirty="0" smtClean="0"/>
              <a:t>* possible</a:t>
            </a:r>
          </a:p>
          <a:p>
            <a:pPr lvl="1"/>
            <a:r>
              <a:rPr lang="en-US" dirty="0" smtClean="0"/>
              <a:t>Better efficiency =&gt; Higher stored intensities</a:t>
            </a:r>
          </a:p>
          <a:p>
            <a:pPr lvl="1"/>
            <a:r>
              <a:rPr lang="en-US" dirty="0" smtClean="0"/>
              <a:t>Tight settings (in mm) needed for nominal 7 </a:t>
            </a:r>
            <a:r>
              <a:rPr lang="en-US" dirty="0" err="1" smtClean="0"/>
              <a:t>TeV</a:t>
            </a:r>
            <a:r>
              <a:rPr lang="en-US" dirty="0" smtClean="0"/>
              <a:t> operation</a:t>
            </a:r>
          </a:p>
          <a:p>
            <a:r>
              <a:rPr lang="en-US" dirty="0" smtClean="0"/>
              <a:t>Tight settings tested successfully in previous MDs in May and August</a:t>
            </a:r>
          </a:p>
          <a:p>
            <a:r>
              <a:rPr lang="en-US" dirty="0" smtClean="0"/>
              <a:t>Goal of MD: </a:t>
            </a:r>
          </a:p>
          <a:p>
            <a:pPr lvl="1"/>
            <a:r>
              <a:rPr lang="en-US" dirty="0" smtClean="0"/>
              <a:t>Investigate the long-term stability of the cleaning performance with tight settings</a:t>
            </a:r>
          </a:p>
          <a:p>
            <a:pPr lvl="1"/>
            <a:r>
              <a:rPr lang="en-US" dirty="0" smtClean="0"/>
              <a:t>Qualify cleaning with ATS-squeeze </a:t>
            </a:r>
            <a:r>
              <a:rPr lang="el-GR" dirty="0" smtClean="0"/>
              <a:t>β</a:t>
            </a:r>
            <a:r>
              <a:rPr lang="en-US" dirty="0" smtClean="0"/>
              <a:t>*=40cm (see S. </a:t>
            </a:r>
            <a:r>
              <a:rPr lang="en-US" dirty="0" err="1" smtClean="0"/>
              <a:t>Fartoukh</a:t>
            </a:r>
            <a:r>
              <a:rPr lang="en-US" dirty="0" smtClean="0"/>
              <a:t> et al) to establish reference for pile-up studies </a:t>
            </a:r>
            <a:endParaRPr lang="sv-SE" dirty="0"/>
          </a:p>
        </p:txBody>
      </p:sp>
      <p:sp>
        <p:nvSpPr>
          <p:cNvPr id="4" name="TextBox 3"/>
          <p:cNvSpPr txBox="1"/>
          <p:nvPr/>
        </p:nvSpPr>
        <p:spPr>
          <a:xfrm>
            <a:off x="7895043" y="5131370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</a:t>
            </a:r>
            <a:endParaRPr lang="sv-SE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86710" y="6202940"/>
            <a:ext cx="1216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DONE</a:t>
            </a:r>
            <a:endParaRPr lang="sv-SE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 program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nominal bunch per beam</a:t>
            </a:r>
          </a:p>
          <a:p>
            <a:r>
              <a:rPr lang="en-US" dirty="0" smtClean="0"/>
              <a:t>Ramped using functions driving the collimators to tight settings</a:t>
            </a:r>
          </a:p>
          <a:p>
            <a:r>
              <a:rPr lang="en-US" dirty="0" smtClean="0"/>
              <a:t>Squeezed to </a:t>
            </a:r>
            <a:r>
              <a:rPr lang="el-GR" dirty="0" smtClean="0"/>
              <a:t>β</a:t>
            </a:r>
            <a:r>
              <a:rPr lang="en-US" dirty="0" smtClean="0"/>
              <a:t>*=1m (fall-back since ATS MD not yet done at that time)</a:t>
            </a:r>
          </a:p>
          <a:p>
            <a:r>
              <a:rPr lang="en-US" dirty="0" smtClean="0"/>
              <a:t>Performed loss maps (hor., ver. and off-momentum)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/>
          <a:lstStyle/>
          <a:p>
            <a:r>
              <a:rPr lang="en-US" dirty="0" smtClean="0"/>
              <a:t>Losses in ramp and squeeze</a:t>
            </a:r>
            <a:endParaRPr lang="en-US" dirty="0"/>
          </a:p>
        </p:txBody>
      </p:sp>
      <p:pic>
        <p:nvPicPr>
          <p:cNvPr id="6" name="Picture 5" descr="Fill2274_SQUEZZE_betastar.png"/>
          <p:cNvPicPr>
            <a:picLocks noChangeAspect="1"/>
          </p:cNvPicPr>
          <p:nvPr/>
        </p:nvPicPr>
        <p:blipFill>
          <a:blip r:embed="rId2"/>
          <a:srcRect l="2316" t="9554" r="8345"/>
          <a:stretch>
            <a:fillRect/>
          </a:stretch>
        </p:blipFill>
        <p:spPr>
          <a:xfrm>
            <a:off x="1643042" y="571480"/>
            <a:ext cx="5786478" cy="2214578"/>
          </a:xfrm>
          <a:prstGeom prst="rect">
            <a:avLst/>
          </a:prstGeom>
        </p:spPr>
      </p:pic>
      <p:pic>
        <p:nvPicPr>
          <p:cNvPr id="7" name="Picture 6" descr="Fill2274_SQUEZZE_intensity.png"/>
          <p:cNvPicPr>
            <a:picLocks noChangeAspect="1"/>
          </p:cNvPicPr>
          <p:nvPr/>
        </p:nvPicPr>
        <p:blipFill>
          <a:blip r:embed="rId3"/>
          <a:srcRect l="2205" t="9555" r="9559" b="2069"/>
          <a:stretch>
            <a:fillRect/>
          </a:stretch>
        </p:blipFill>
        <p:spPr>
          <a:xfrm>
            <a:off x="1643042" y="2571744"/>
            <a:ext cx="5715040" cy="2214578"/>
          </a:xfrm>
          <a:prstGeom prst="rect">
            <a:avLst/>
          </a:prstGeom>
        </p:spPr>
      </p:pic>
      <p:pic>
        <p:nvPicPr>
          <p:cNvPr id="4" name="Content Placeholder 3" descr="Fill2274_squeeze_B1.png"/>
          <p:cNvPicPr>
            <a:picLocks noGrp="1" noChangeAspect="1"/>
          </p:cNvPicPr>
          <p:nvPr>
            <p:ph idx="1"/>
          </p:nvPr>
        </p:nvPicPr>
        <p:blipFill>
          <a:blip r:embed="rId4"/>
          <a:srcRect l="2536" t="9170" r="8125" b="1540"/>
          <a:stretch>
            <a:fillRect/>
          </a:stretch>
        </p:blipFill>
        <p:spPr>
          <a:xfrm>
            <a:off x="1643042" y="4643446"/>
            <a:ext cx="5786478" cy="2214578"/>
          </a:xfrm>
        </p:spPr>
      </p:pic>
      <p:sp>
        <p:nvSpPr>
          <p:cNvPr id="8" name="TextBox 7"/>
          <p:cNvSpPr txBox="1"/>
          <p:nvPr/>
        </p:nvSpPr>
        <p:spPr>
          <a:xfrm>
            <a:off x="6029151" y="785794"/>
            <a:ext cx="1111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B. </a:t>
            </a:r>
            <a:r>
              <a:rPr lang="en-US" sz="1400" i="1" dirty="0" err="1" smtClean="0"/>
              <a:t>Salvachua</a:t>
            </a:r>
            <a:endParaRPr lang="en-US" sz="14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Losses in </a:t>
            </a:r>
            <a:r>
              <a:rPr lang="en-US" dirty="0" smtClean="0"/>
              <a:t>ramp and squeeze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Because of orbit oscillations, unintentional beam scraping at primary collimators</a:t>
            </a:r>
          </a:p>
          <a:p>
            <a:pPr lvl="1"/>
            <a:r>
              <a:rPr lang="en-US" dirty="0" smtClean="0"/>
              <a:t>Some losses seen during ramp (~1% of beam)</a:t>
            </a:r>
          </a:p>
          <a:p>
            <a:pPr lvl="1"/>
            <a:r>
              <a:rPr lang="en-US" dirty="0" smtClean="0"/>
              <a:t>Larger losses in B1 during squeeze (~5% of beam)</a:t>
            </a:r>
          </a:p>
          <a:p>
            <a:r>
              <a:rPr lang="en-US" dirty="0" smtClean="0"/>
              <a:t>Losses not acceptable for high-intensity operation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79"/>
            <a:ext cx="7786742" cy="622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462"/>
            <a:ext cx="8229600" cy="1143000"/>
          </a:xfrm>
        </p:spPr>
        <p:txBody>
          <a:bodyPr/>
          <a:lstStyle/>
          <a:p>
            <a:r>
              <a:rPr lang="en-US" dirty="0" smtClean="0"/>
              <a:t>Example: loss map, B1H</a:t>
            </a:r>
            <a:endParaRPr lang="sv-SE" dirty="0"/>
          </a:p>
        </p:txBody>
      </p:sp>
      <p:sp>
        <p:nvSpPr>
          <p:cNvPr id="5" name="TextBox 4"/>
          <p:cNvSpPr txBox="1"/>
          <p:nvPr/>
        </p:nvSpPr>
        <p:spPr>
          <a:xfrm>
            <a:off x="7113233" y="1142984"/>
            <a:ext cx="1030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S. </a:t>
            </a:r>
            <a:r>
              <a:rPr lang="en-US" sz="1600" i="1" dirty="0" err="1" smtClean="0"/>
              <a:t>Redaelli</a:t>
            </a:r>
            <a:endParaRPr lang="sv-SE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loss maps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Hierarchy well preserved – </a:t>
            </a:r>
            <a:r>
              <a:rPr lang="en-US" sz="2800" dirty="0" smtClean="0">
                <a:solidFill>
                  <a:srgbClr val="FF0000"/>
                </a:solidFill>
              </a:rPr>
              <a:t>excellent long-term </a:t>
            </a:r>
            <a:r>
              <a:rPr lang="en-US" sz="2800" dirty="0" smtClean="0">
                <a:solidFill>
                  <a:srgbClr val="FF0000"/>
                </a:solidFill>
              </a:rPr>
              <a:t>stability</a:t>
            </a:r>
            <a:r>
              <a:rPr lang="en-US" sz="2800" dirty="0" smtClean="0"/>
              <a:t>. Using centers from setup in March!</a:t>
            </a:r>
            <a:endParaRPr lang="en-US" sz="2800" dirty="0" smtClean="0"/>
          </a:p>
          <a:p>
            <a:r>
              <a:rPr lang="en-US" sz="2800" dirty="0" smtClean="0"/>
              <a:t>Cleaning inefficiency consistent with previous MDs (significant improvement </a:t>
            </a:r>
            <a:r>
              <a:rPr lang="en-US" sz="2800" dirty="0" err="1" smtClean="0"/>
              <a:t>wrt</a:t>
            </a:r>
            <a:r>
              <a:rPr lang="en-US" sz="2800" dirty="0" smtClean="0"/>
              <a:t> intermediate)</a:t>
            </a:r>
          </a:p>
          <a:p>
            <a:r>
              <a:rPr lang="en-US" sz="2800" dirty="0" smtClean="0"/>
              <a:t>Including Q7 to be on the safe side (same dump threshold as downstream BLMs)</a:t>
            </a:r>
          </a:p>
          <a:p>
            <a:endParaRPr lang="sv-SE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42910" y="4714884"/>
          <a:ext cx="771530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68"/>
                <a:gridCol w="2571768"/>
                <a:gridCol w="257176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Inefficiency</a:t>
                      </a:r>
                      <a:endParaRPr lang="sv-S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B1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B2</a:t>
                      </a:r>
                      <a:endParaRPr lang="sv-S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Horizontal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Q7R7: 7.2e-5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Q8L7: 1.3e-4</a:t>
                      </a:r>
                      <a:endParaRPr lang="sv-S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Vertical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Q7R7: 6.9e-5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Q8L7: 5.7e-5</a:t>
                      </a:r>
                      <a:endParaRPr lang="sv-S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214422"/>
            <a:ext cx="8472518" cy="491174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Excellent long-term stability of cleaning performance. </a:t>
            </a:r>
            <a:r>
              <a:rPr lang="en-US" dirty="0" smtClean="0">
                <a:solidFill>
                  <a:srgbClr val="0070C0"/>
                </a:solidFill>
              </a:rPr>
              <a:t>Tight settings still valid 8 months after collimation setup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5% of B1 lost during squeeze</a:t>
            </a:r>
            <a:r>
              <a:rPr lang="en-US" dirty="0" smtClean="0"/>
              <a:t>, 0.5% lost during ramp</a:t>
            </a:r>
          </a:p>
          <a:p>
            <a:pPr lvl="1"/>
            <a:r>
              <a:rPr lang="en-US" dirty="0" smtClean="0"/>
              <a:t>Promising concept for 2012 but better control of orbit oscillations in squeeze needed. </a:t>
            </a:r>
          </a:p>
          <a:p>
            <a:pPr lvl="1"/>
            <a:r>
              <a:rPr lang="en-US" dirty="0" smtClean="0"/>
              <a:t>Ongoing work (J. </a:t>
            </a:r>
            <a:r>
              <a:rPr lang="en-US" dirty="0" err="1" smtClean="0"/>
              <a:t>Wenninger</a:t>
            </a:r>
            <a:r>
              <a:rPr lang="en-US" dirty="0" smtClean="0"/>
              <a:t>, S. </a:t>
            </a:r>
            <a:r>
              <a:rPr lang="en-US" dirty="0" err="1" smtClean="0"/>
              <a:t>Redaelli</a:t>
            </a:r>
            <a:r>
              <a:rPr lang="en-US" dirty="0" smtClean="0"/>
              <a:t>, R. </a:t>
            </a:r>
            <a:r>
              <a:rPr lang="en-US" dirty="0" err="1" smtClean="0"/>
              <a:t>Steinhagen</a:t>
            </a:r>
            <a:r>
              <a:rPr lang="en-US" dirty="0" smtClean="0"/>
              <a:t>). See LBOC 2011.11.29</a:t>
            </a:r>
          </a:p>
          <a:p>
            <a:r>
              <a:rPr lang="en-US" dirty="0" smtClean="0"/>
              <a:t>We still hope to test tight collimator settings with ATS optics and beta*=40cm in the future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395</Words>
  <Application>Microsoft Office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Tight collimator settings MD</vt:lpstr>
      <vt:lpstr>Motivation and goal of MD</vt:lpstr>
      <vt:lpstr>MD program</vt:lpstr>
      <vt:lpstr>Losses in ramp and squeeze</vt:lpstr>
      <vt:lpstr>Losses in ramp and squeeze</vt:lpstr>
      <vt:lpstr>Example: loss map, B1H</vt:lpstr>
      <vt:lpstr>Results: loss maps</vt:lpstr>
      <vt:lpstr>Conclusions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Tight collimator settings MD</dc:title>
  <dc:creator>Roderik Bruce</dc:creator>
  <cp:lastModifiedBy>roderik</cp:lastModifiedBy>
  <cp:revision>60</cp:revision>
  <dcterms:created xsi:type="dcterms:W3CDTF">2011-11-08T08:56:20Z</dcterms:created>
  <dcterms:modified xsi:type="dcterms:W3CDTF">2011-12-07T17:19:31Z</dcterms:modified>
</cp:coreProperties>
</file>