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</p:sldMasterIdLst>
  <p:notesMasterIdLst>
    <p:notesMasterId r:id="rId11"/>
  </p:notesMasterIdLst>
  <p:sldIdLst>
    <p:sldId id="256" r:id="rId4"/>
    <p:sldId id="257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732588" cy="98567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74EA"/>
    <a:srgbClr val="FF48EE"/>
    <a:srgbClr val="FF0C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5" autoAdjust="0"/>
    <p:restoredTop sz="94660"/>
  </p:normalViewPr>
  <p:slideViewPr>
    <p:cSldViewPr>
      <p:cViewPr>
        <p:scale>
          <a:sx n="108" d="100"/>
          <a:sy n="108" d="100"/>
        </p:scale>
        <p:origin x="-608" y="-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2" name="AutoShape 36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3" name="AutoShape 37"/>
          <p:cNvSpPr>
            <a:spLocks noChangeArrowheads="1"/>
          </p:cNvSpPr>
          <p:nvPr/>
        </p:nvSpPr>
        <p:spPr bwMode="auto">
          <a:xfrm>
            <a:off x="0" y="0"/>
            <a:ext cx="67325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Text Box 39"/>
          <p:cNvSpPr txBox="1">
            <a:spLocks noChangeArrowheads="1"/>
          </p:cNvSpPr>
          <p:nvPr/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1700" y="739775"/>
            <a:ext cx="4868863" cy="363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37" name="Rectangle 41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6063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0" y="93614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sldNum"/>
          </p:nvPr>
        </p:nvSpPr>
        <p:spPr bwMode="auto">
          <a:xfrm>
            <a:off x="3813175" y="9361488"/>
            <a:ext cx="285750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fld id="{246F8E63-F415-4B4F-956B-D9094F6E00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42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E2BC38-93C7-7642-91C5-2F09C25A8A89}" type="slidenum">
              <a:rPr lang="en-US"/>
              <a:pPr/>
              <a:t>1</a:t>
            </a:fld>
            <a:endParaRPr 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90648" rIns="90000" bIns="46800" anchor="b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86000"/>
              </a:lnSpc>
            </a:pPr>
            <a:fld id="{6F5B636E-56C2-764E-AF5A-E116914D0C15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86000"/>
                </a:lnSpc>
              </a:pPr>
              <a:t>1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ext Box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7650" cy="4378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3C5C0A0-2B8A-5B4A-967F-64560980AE7E}" type="slidenum">
              <a:rPr lang="en-US"/>
              <a:pPr/>
              <a:t>2</a:t>
            </a:fld>
            <a:endParaRPr lang="en-US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901700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0" y="4681538"/>
            <a:ext cx="5327650" cy="4378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7F67F7-A5EF-A041-AF7F-56A393AB1099}" type="slidenum">
              <a:rPr lang="en-US"/>
              <a:pPr/>
              <a:t>3</a:t>
            </a:fld>
            <a:endParaRPr lang="en-US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901701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1" y="4681539"/>
            <a:ext cx="5338763" cy="43894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7F67F7-A5EF-A041-AF7F-56A393AB1099}" type="slidenum">
              <a:rPr lang="en-US"/>
              <a:pPr/>
              <a:t>4</a:t>
            </a:fld>
            <a:endParaRPr lang="en-US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901701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1" y="4681539"/>
            <a:ext cx="5338763" cy="43894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97F67F7-A5EF-A041-AF7F-56A393AB1099}" type="slidenum">
              <a:rPr lang="en-US"/>
              <a:pPr/>
              <a:t>6</a:t>
            </a:fld>
            <a:endParaRPr lang="en-US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901701" y="739775"/>
            <a:ext cx="4927600" cy="3695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3101" y="4681539"/>
            <a:ext cx="5338763" cy="43894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FAD7195-D576-4845-B73F-3F2014BDBBB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8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F4AB1F9-6BA0-F947-BDC4-4AE3BFB76A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0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B2E723C-5341-6B42-BC5C-929EE10703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47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3175"/>
            <a:ext cx="6977063" cy="1036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76200" y="6537325"/>
            <a:ext cx="2085975" cy="2809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6934200" y="6537325"/>
            <a:ext cx="2085975" cy="252413"/>
          </a:xfrm>
        </p:spPr>
        <p:txBody>
          <a:bodyPr/>
          <a:lstStyle>
            <a:lvl1pPr>
              <a:defRPr/>
            </a:lvl1pPr>
          </a:lstStyle>
          <a:p>
            <a:fld id="{957D8B16-61DE-8E4D-99B7-0BFA5A5DEE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98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1615613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107270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684210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99276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0708234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438567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77181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F9E6788-5782-4040-A9EF-D06F7E0DB4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4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2925673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112558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117519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6236304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675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2578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0509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570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897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4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A72FFE-C29C-4D47-9224-B8F90296E5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7023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8646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5358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484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-3175"/>
            <a:ext cx="2193925" cy="607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-3175"/>
            <a:ext cx="6434138" cy="607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4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13238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1143000"/>
            <a:ext cx="4314825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1A6AB4E-623F-444C-92F2-35D8703E4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987F01-7242-5D41-9899-741C1383EC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BA3FD9-DA9B-2F49-95B9-35EB58BA9D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93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6D03B8-4501-3F42-BCBB-7500ED383C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6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8763267-7A67-EF4F-B097-A75F5DD06C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7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F583E9-61EA-C649-B2E3-15EB5EB108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0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074863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Daniel Wollmann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124200" y="6537325"/>
            <a:ext cx="28956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074863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8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B10E8B8B-9B4D-664C-8F68-3ED33169E5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</p:sldLayoutIdLst>
  <p:hf sldNum="0" hdr="0" ftr="0"/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152400" y="6537325"/>
            <a:ext cx="2074863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6000"/>
              </a:lnSpc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r>
              <a:rPr lang="en-US"/>
              <a:t>Daniel Wollmann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2200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313" y="0"/>
            <a:ext cx="10683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-3175"/>
            <a:ext cx="6965950" cy="102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das Format des Titeltextes zu bearbeiten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780463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11232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Klicken Sie, um die Formate des Gliederungstextes zu bearbeiten</a:t>
            </a:r>
          </a:p>
          <a:p>
            <a:pPr lvl="1"/>
            <a:r>
              <a:rPr lang="en-GB"/>
              <a:t>Zweite Gliederungsebene</a:t>
            </a:r>
          </a:p>
          <a:p>
            <a:pPr lvl="2"/>
            <a:r>
              <a:rPr lang="en-GB"/>
              <a:t>Dritte Gliederungsebene</a:t>
            </a:r>
          </a:p>
          <a:p>
            <a:pPr lvl="3"/>
            <a:r>
              <a:rPr lang="en-GB"/>
              <a:t>Vierte Gliederungsebene</a:t>
            </a:r>
          </a:p>
          <a:p>
            <a:pPr lvl="4"/>
            <a:r>
              <a:rPr lang="en-GB"/>
              <a:t>Fünfte Gliederungsebene</a:t>
            </a:r>
          </a:p>
          <a:p>
            <a:pPr lvl="4"/>
            <a:r>
              <a:rPr lang="en-GB"/>
              <a:t>Sechste Gliederungsebene</a:t>
            </a:r>
          </a:p>
          <a:p>
            <a:pPr lvl="4"/>
            <a:r>
              <a:rPr lang="en-GB"/>
              <a:t>Siebente Gliederungsebene</a:t>
            </a:r>
          </a:p>
          <a:p>
            <a:pPr lvl="4"/>
            <a:r>
              <a:rPr lang="en-GB"/>
              <a:t>Achte Gliederungsebene</a:t>
            </a:r>
          </a:p>
          <a:p>
            <a:pPr lvl="4"/>
            <a:r>
              <a:rPr lang="en-GB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2pPr>
      <a:lvl3pPr marL="1143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3pPr>
      <a:lvl4pPr marL="1600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4pPr>
      <a:lvl5pPr marL="20574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5pPr>
      <a:lvl6pPr marL="25146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6pPr>
      <a:lvl7pPr marL="29718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7pPr>
      <a:lvl8pPr marL="34290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8pPr>
      <a:lvl9pPr marL="3886200" indent="-228600" algn="ctr" defTabSz="44926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Garamond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49263" rtl="0" eaLnBrk="0" fontAlgn="base" hangingPunct="0">
        <a:lnSpc>
          <a:spcPct val="8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5000"/>
        </a:lnSpc>
        <a:spcBef>
          <a:spcPts val="900"/>
        </a:spcBef>
        <a:spcAft>
          <a:spcPct val="0"/>
        </a:spcAft>
        <a:buClr>
          <a:srgbClr val="000000"/>
        </a:buClr>
        <a:buSzPct val="100000"/>
        <a:buFont typeface="Times New Roman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1524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079500" y="0"/>
            <a:ext cx="7024688" cy="15795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tIns="261936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81000"/>
              </a:lnSpc>
            </a:pPr>
            <a:r>
              <a:rPr lang="en-US" sz="4400" b="0" dirty="0">
                <a:latin typeface="Garamond" charset="0"/>
                <a:cs typeface="Arial Unicode MS" charset="0"/>
              </a:rPr>
              <a:t>Beam Distribution MD </a:t>
            </a:r>
          </a:p>
          <a:p>
            <a:pPr algn="ctr">
              <a:lnSpc>
                <a:spcPct val="81000"/>
              </a:lnSpc>
            </a:pPr>
            <a:r>
              <a:rPr lang="en-US" sz="2800" b="0" dirty="0" smtClean="0">
                <a:latin typeface="Garamond" charset="0"/>
                <a:cs typeface="Arial Unicode MS" charset="0"/>
              </a:rPr>
              <a:t>Sat, 05.11.2011 3:</a:t>
            </a:r>
            <a:r>
              <a:rPr lang="en-US" sz="2800" b="0" dirty="0">
                <a:latin typeface="Garamond" charset="0"/>
                <a:cs typeface="Arial Unicode MS" charset="0"/>
              </a:rPr>
              <a:t>00 to </a:t>
            </a:r>
            <a:r>
              <a:rPr lang="en-US" sz="2800" b="0" dirty="0" smtClean="0">
                <a:latin typeface="Garamond" charset="0"/>
                <a:cs typeface="Arial Unicode MS" charset="0"/>
              </a:rPr>
              <a:t>4</a:t>
            </a:r>
            <a:r>
              <a:rPr lang="en-US" sz="2800" b="0" dirty="0">
                <a:latin typeface="Garamond" charset="0"/>
                <a:cs typeface="Arial Unicode MS" charset="0"/>
              </a:rPr>
              <a:t>:00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2339975" y="2879725"/>
            <a:ext cx="4486275" cy="1773411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tIns="222588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69000"/>
              </a:lnSpc>
              <a:spcBef>
                <a:spcPts val="900"/>
              </a:spcBef>
            </a:pP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F. Burkart</a:t>
            </a:r>
          </a:p>
          <a:p>
            <a:pPr algn="ctr">
              <a:lnSpc>
                <a:spcPct val="120000"/>
              </a:lnSpc>
              <a:spcBef>
                <a:spcPts val="900"/>
              </a:spcBef>
            </a:pP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R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Assmann, R. Bruce, M. </a:t>
            </a:r>
            <a:r>
              <a:rPr lang="de-DE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Cauchi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                  D. </a:t>
            </a:r>
            <a:r>
              <a:rPr lang="de-D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Deboy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L. </a:t>
            </a:r>
            <a:r>
              <a:rPr lang="de-DE" sz="1800" b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Lari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S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</a:t>
            </a:r>
            <a:r>
              <a:rPr lang="de-DE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Redaelli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A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Rossi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,             G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Valentino, </a:t>
            </a:r>
            <a:r>
              <a:rPr lang="de-DE" sz="1800" b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D</a:t>
            </a:r>
            <a:r>
              <a:rPr lang="de-DE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charset="0"/>
              </a:rPr>
              <a:t>. Wollmann</a:t>
            </a:r>
          </a:p>
          <a:p>
            <a:pPr algn="ctr">
              <a:lnSpc>
                <a:spcPct val="69000"/>
              </a:lnSpc>
              <a:spcBef>
                <a:spcPts val="900"/>
              </a:spcBef>
            </a:pPr>
            <a:endParaRPr lang="de-DE" sz="1800" b="0" dirty="0">
              <a:effectLst>
                <a:outerShdw blurRad="38100" dist="38100" dir="2700000" algn="tl">
                  <a:srgbClr val="FFFFFF"/>
                </a:outerShdw>
              </a:effectLst>
              <a:latin typeface="Garamond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4" descr="intensit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" r="2680"/>
          <a:stretch>
            <a:fillRect/>
          </a:stretch>
        </p:blipFill>
        <p:spPr>
          <a:xfrm>
            <a:off x="107504" y="1844824"/>
            <a:ext cx="8568952" cy="4805801"/>
          </a:xfrm>
          <a:prstGeom prst="rect">
            <a:avLst/>
          </a:prstGeom>
        </p:spPr>
      </p:pic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1066800" y="0"/>
            <a:ext cx="7024688" cy="1066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tIns="202968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81000"/>
              </a:lnSpc>
            </a:pPr>
            <a:r>
              <a:rPr lang="en-US" sz="3200" dirty="0">
                <a:latin typeface="Garamond" charset="0"/>
                <a:cs typeface="Arial Unicode MS" charset="0"/>
              </a:rPr>
              <a:t>What we did: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0" y="6403975"/>
            <a:ext cx="22098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88560" rIns="90000" bIns="46800"/>
          <a:lstStyle>
            <a:lvl1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>
                <a:latin typeface="Garamond"/>
                <a:cs typeface="Garamond"/>
              </a:rPr>
              <a:t>Florian Burkart</a:t>
            </a:r>
          </a:p>
          <a:p>
            <a:pPr>
              <a:lnSpc>
                <a:spcPct val="86000"/>
              </a:lnSpc>
            </a:pPr>
            <a:endParaRPr lang="en-US" dirty="0">
              <a:latin typeface="Times New Roman" charset="0"/>
              <a:cs typeface="Arial Unicode MS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90648" rIns="90000" bIns="46800"/>
          <a:lstStyle>
            <a:lvl1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86000"/>
              </a:lnSpc>
            </a:pPr>
            <a:fld id="{E3788BED-1D47-7841-B6AD-9CD04B650CA4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86000"/>
                </a:lnSpc>
              </a:pPr>
              <a:t>2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1124744"/>
            <a:ext cx="5070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/>
                <a:cs typeface="Garamond"/>
              </a:rPr>
              <a:t>4 full scrapings with TCPs in IR7 (horizontal plane)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/>
                <a:cs typeface="Garamond"/>
              </a:rPr>
              <a:t>Different step sizes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2276872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20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2780928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20 </a:t>
            </a:r>
            <a:r>
              <a:rPr lang="en-US" sz="1600" dirty="0" err="1" smtClean="0">
                <a:solidFill>
                  <a:srgbClr val="FF0000"/>
                </a:solidFill>
              </a:rPr>
              <a:t>μm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3717032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6</a:t>
            </a:r>
            <a:r>
              <a:rPr lang="en-US" sz="1600" dirty="0" smtClean="0">
                <a:solidFill>
                  <a:schemeClr val="accent6"/>
                </a:solidFill>
              </a:rPr>
              <a:t>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6" y="3284984"/>
            <a:ext cx="7778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80 </a:t>
            </a:r>
            <a:r>
              <a:rPr lang="en-US" sz="1600" dirty="0" err="1" smtClean="0">
                <a:solidFill>
                  <a:schemeClr val="accent6"/>
                </a:solidFill>
              </a:rPr>
              <a:t>μm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5877272"/>
            <a:ext cx="9427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</a:rPr>
              <a:t>TCLIB scraping </a:t>
            </a:r>
            <a:endParaRPr lang="en-US" sz="8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2411760" y="5085184"/>
            <a:ext cx="5040560" cy="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80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3923928" y="4653136"/>
            <a:ext cx="1075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~70min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074738" y="0"/>
            <a:ext cx="7024687" cy="1066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tIns="1018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en-US" sz="3100" dirty="0" smtClean="0">
                <a:latin typeface="Garamond" charset="0"/>
                <a:cs typeface="Arial Unicode MS" charset="0"/>
              </a:rPr>
              <a:t>Beam shape at 450 </a:t>
            </a:r>
            <a:r>
              <a:rPr lang="en-US" sz="3100" dirty="0" err="1" smtClean="0">
                <a:latin typeface="Garamond" charset="0"/>
                <a:cs typeface="Arial Unicode MS" charset="0"/>
              </a:rPr>
              <a:t>GeV</a:t>
            </a:r>
            <a:endParaRPr lang="en-US" sz="3100" dirty="0">
              <a:latin typeface="Garamond" charset="0"/>
              <a:cs typeface="Arial Unicode MS" charset="0"/>
            </a:endParaRPr>
          </a:p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en-US" sz="2400" dirty="0" smtClean="0">
                <a:latin typeface="Garamond" charset="0"/>
                <a:cs typeface="Arial Unicode MS" charset="0"/>
              </a:rPr>
              <a:t>(horizontal plane, real </a:t>
            </a:r>
            <a:r>
              <a:rPr lang="en-US" sz="2400" dirty="0" smtClean="0">
                <a:latin typeface="Symbol" charset="2"/>
                <a:cs typeface="Symbol" charset="2"/>
              </a:rPr>
              <a:t>s</a:t>
            </a:r>
            <a:r>
              <a:rPr lang="en-US" sz="2400" dirty="0" smtClean="0">
                <a:latin typeface="Garamond"/>
                <a:cs typeface="Garamond"/>
              </a:rPr>
              <a:t>, different step sizes)</a:t>
            </a:r>
            <a:endParaRPr lang="de-DE" sz="1800" dirty="0">
              <a:latin typeface="Symbol" charset="2"/>
              <a:cs typeface="Symbol" charset="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948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fld id="{E106E77C-938D-6649-97C0-2CE8D9157CBF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90000"/>
                </a:lnSpc>
              </a:pPr>
              <a:t>3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6037" y="6537325"/>
            <a:ext cx="2547843" cy="244475"/>
          </a:xfr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Garamond"/>
                <a:cs typeface="Garamond"/>
              </a:rPr>
              <a:t>Florian </a:t>
            </a:r>
            <a:r>
              <a:rPr lang="en-US" sz="1400" dirty="0" err="1" smtClean="0">
                <a:solidFill>
                  <a:srgbClr val="000000"/>
                </a:solidFill>
                <a:latin typeface="Garamond"/>
                <a:cs typeface="Garamond"/>
              </a:rPr>
              <a:t>Burkart</a:t>
            </a:r>
            <a:endParaRPr lang="en-US" sz="1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4" name="Picture 3" descr="comparisonstepsize450.ep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77" t="5107" r="7620" b="3876"/>
          <a:stretch/>
        </p:blipFill>
        <p:spPr>
          <a:xfrm>
            <a:off x="86037" y="1169078"/>
            <a:ext cx="8949703" cy="51892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8451273" y="2693339"/>
            <a:ext cx="255717" cy="323882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7640783" y="4060563"/>
            <a:ext cx="186461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Helvetica"/>
                <a:cs typeface="Helvetica"/>
              </a:rPr>
              <a:t>Primary </a:t>
            </a:r>
            <a:r>
              <a:rPr lang="en-US" dirty="0" smtClean="0">
                <a:latin typeface="Helvetica"/>
                <a:cs typeface="Helvetica"/>
              </a:rPr>
              <a:t>collimators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7703" y="6129817"/>
            <a:ext cx="1500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[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667535" y="3449010"/>
            <a:ext cx="372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Fraction of protons per bin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</a:t>
            </a:r>
            <a:r>
              <a:rPr lang="en-US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 /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p,max</a:t>
            </a:r>
            <a:endParaRPr lang="en-US" baseline="-250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863" y="6219827"/>
            <a:ext cx="12631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tx1"/>
                </a:solidFill>
                <a:latin typeface="Helvetica"/>
                <a:cs typeface="Helvetica"/>
              </a:rPr>
              <a:t>Bin width: 0.06</a:t>
            </a:r>
            <a:r>
              <a:rPr lang="en-US" sz="1200" b="1" dirty="0" smtClean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endParaRPr lang="en-US" sz="1200" b="1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  <p:pic>
        <p:nvPicPr>
          <p:cNvPr id="13" name="Picture 12" descr="lossrate60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5981"/>
          <a:stretch/>
        </p:blipFill>
        <p:spPr>
          <a:xfrm>
            <a:off x="899592" y="3573016"/>
            <a:ext cx="4162323" cy="23411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8758973">
            <a:off x="2228442" y="2679295"/>
            <a:ext cx="1296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/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s</a:t>
            </a:r>
            <a:endParaRPr lang="en-US" sz="240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339752" y="2564904"/>
            <a:ext cx="1296144" cy="13681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843808" y="4437112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CA5"/>
                </a:solidFill>
              </a:rPr>
              <a:t>Measured Loss rate</a:t>
            </a:r>
            <a:endParaRPr lang="en-US" dirty="0">
              <a:solidFill>
                <a:srgbClr val="FF0C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9605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074738" y="0"/>
            <a:ext cx="7024687" cy="1066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tIns="1018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en-US" sz="3100" dirty="0" smtClean="0">
                <a:latin typeface="Garamond" charset="0"/>
                <a:cs typeface="Arial Unicode MS" charset="0"/>
              </a:rPr>
              <a:t>Beam shape at 450 </a:t>
            </a:r>
            <a:r>
              <a:rPr lang="en-US" sz="3100" dirty="0" err="1" smtClean="0">
                <a:latin typeface="Garamond" charset="0"/>
                <a:cs typeface="Arial Unicode MS" charset="0"/>
              </a:rPr>
              <a:t>GeV</a:t>
            </a:r>
            <a:endParaRPr lang="en-US" sz="3100" dirty="0">
              <a:latin typeface="Garamond" charset="0"/>
              <a:cs typeface="Arial Unicode MS" charset="0"/>
            </a:endParaRPr>
          </a:p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en-US" sz="2400" dirty="0" smtClean="0">
                <a:latin typeface="Garamond" charset="0"/>
                <a:cs typeface="Arial Unicode MS" charset="0"/>
              </a:rPr>
              <a:t>(horizontal plane, real </a:t>
            </a:r>
            <a:r>
              <a:rPr lang="en-US" sz="2400" dirty="0" smtClean="0">
                <a:latin typeface="Symbol" charset="2"/>
                <a:cs typeface="Symbol" charset="2"/>
              </a:rPr>
              <a:t>s</a:t>
            </a:r>
            <a:r>
              <a:rPr lang="en-US" sz="2400" dirty="0" smtClean="0">
                <a:latin typeface="Garamond"/>
                <a:cs typeface="Garamond"/>
              </a:rPr>
              <a:t>, different step sizes)</a:t>
            </a:r>
            <a:endParaRPr lang="de-DE" sz="1800" dirty="0">
              <a:latin typeface="Symbol" charset="2"/>
              <a:cs typeface="Symbol" charset="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948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fld id="{E106E77C-938D-6649-97C0-2CE8D9157CBF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90000"/>
                </a:lnSpc>
              </a:pPr>
              <a:t>4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6037" y="6537325"/>
            <a:ext cx="2547843" cy="244475"/>
          </a:xfr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Garamond"/>
                <a:cs typeface="Garamond"/>
              </a:rPr>
              <a:t>Florian </a:t>
            </a:r>
            <a:r>
              <a:rPr lang="en-US" sz="1400" dirty="0" err="1" smtClean="0">
                <a:solidFill>
                  <a:srgbClr val="000000"/>
                </a:solidFill>
                <a:latin typeface="Garamond"/>
                <a:cs typeface="Garamond"/>
              </a:rPr>
              <a:t>Burkart</a:t>
            </a:r>
            <a:endParaRPr lang="en-US" sz="1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pic>
        <p:nvPicPr>
          <p:cNvPr id="4" name="Picture 3" descr="comparisonstepsize450.eps"/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77" t="5107" r="7620" b="3876"/>
          <a:stretch/>
        </p:blipFill>
        <p:spPr>
          <a:xfrm>
            <a:off x="86037" y="1169078"/>
            <a:ext cx="8949703" cy="51892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8451273" y="2693339"/>
            <a:ext cx="255717" cy="323882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7640783" y="4060563"/>
            <a:ext cx="186461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Helvetica"/>
                <a:cs typeface="Helvetica"/>
              </a:rPr>
              <a:t>Primary </a:t>
            </a:r>
            <a:r>
              <a:rPr lang="en-US" dirty="0" smtClean="0">
                <a:latin typeface="Helvetica"/>
                <a:cs typeface="Helvetica"/>
              </a:rPr>
              <a:t>collimators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7703" y="6129817"/>
            <a:ext cx="1500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[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667535" y="3449010"/>
            <a:ext cx="372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Fraction of protons per bin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</a:t>
            </a:r>
            <a:r>
              <a:rPr lang="en-US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 /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p,max</a:t>
            </a:r>
            <a:endParaRPr lang="en-US" baseline="-250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863" y="6219827"/>
            <a:ext cx="12631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tx1"/>
                </a:solidFill>
                <a:latin typeface="Helvetica"/>
                <a:cs typeface="Helvetica"/>
              </a:rPr>
              <a:t>Bin width: 0.06</a:t>
            </a:r>
            <a:r>
              <a:rPr lang="en-US" sz="1200" b="1" dirty="0" smtClean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endParaRPr lang="en-US" sz="1200" b="1" dirty="0">
              <a:solidFill>
                <a:schemeClr val="tx1"/>
              </a:solidFill>
              <a:latin typeface="Symbol" charset="2"/>
              <a:cs typeface="Symbol" charset="2"/>
            </a:endParaRPr>
          </a:p>
        </p:txBody>
      </p:sp>
      <p:pic>
        <p:nvPicPr>
          <p:cNvPr id="13" name="Picture 12" descr="lossrate60.eps"/>
          <p:cNvPicPr>
            <a:picLocks noChangeAspect="1"/>
          </p:cNvPicPr>
          <p:nvPr/>
        </p:nvPicPr>
        <p:blipFill rotWithShape="1"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r="5981"/>
          <a:stretch/>
        </p:blipFill>
        <p:spPr>
          <a:xfrm>
            <a:off x="899592" y="3573016"/>
            <a:ext cx="4162323" cy="23411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8758973">
            <a:off x="2228442" y="2679295"/>
            <a:ext cx="1296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/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d</a:t>
            </a:r>
            <a:r>
              <a:rPr lang="en-US" sz="24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ramond"/>
                <a:cs typeface="Garamond"/>
              </a:rPr>
              <a:t>n</a:t>
            </a:r>
            <a:r>
              <a:rPr lang="en-US" sz="2400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ymbol" charset="2"/>
                <a:cs typeface="Symbol" charset="2"/>
              </a:rPr>
              <a:t>s</a:t>
            </a:r>
            <a:endParaRPr lang="en-US" sz="2400" baseline="-25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ymbol" charset="2"/>
              <a:cs typeface="Symbol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2339752" y="2564904"/>
            <a:ext cx="1296144" cy="13681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843808" y="4437112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CA5"/>
                </a:solidFill>
              </a:rPr>
              <a:t>Measured Loss rate</a:t>
            </a:r>
            <a:endParaRPr lang="en-US" dirty="0">
              <a:solidFill>
                <a:srgbClr val="FF0CA5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791722"/>
              </p:ext>
            </p:extLst>
          </p:nvPr>
        </p:nvGraphicFramePr>
        <p:xfrm>
          <a:off x="467544" y="2492896"/>
          <a:ext cx="8505056" cy="1513840"/>
        </p:xfrm>
        <a:graphic>
          <a:graphicData uri="http://schemas.openxmlformats.org/drawingml/2006/table">
            <a:tbl>
              <a:tblPr/>
              <a:tblGrid>
                <a:gridCol w="2916019"/>
                <a:gridCol w="2457016"/>
                <a:gridCol w="3132021"/>
              </a:tblGrid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scraping </a:t>
                      </a:r>
                      <a:r>
                        <a:rPr lang="el-G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step size [μm</a:t>
                      </a:r>
                      <a:r>
                        <a:rPr lang="el-GR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de-CH" sz="2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fi-FI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(WS) [</a:t>
                      </a:r>
                      <a:r>
                        <a:rPr lang="fi-FI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μm</a:t>
                      </a:r>
                      <a:r>
                        <a:rPr lang="fi-FI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(calculated) [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μm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5099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1066800" y="-3176"/>
            <a:ext cx="7020000" cy="1080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b="1" dirty="0">
                <a:ea typeface="ＭＳ Ｐゴシック" charset="0"/>
                <a:cs typeface="ＭＳ Ｐゴシック" charset="0"/>
              </a:rPr>
              <a:t>Highly Populated Beam Tails</a:t>
            </a:r>
            <a:r>
              <a:rPr lang="en-US" dirty="0"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ea typeface="ＭＳ Ｐゴシック" charset="0"/>
                <a:cs typeface="ＭＳ Ｐゴシック" charset="0"/>
              </a:rPr>
            </a:br>
            <a:r>
              <a:rPr lang="en-US" sz="2400" dirty="0">
                <a:ea typeface="ＭＳ Ｐゴシック" charset="0"/>
                <a:cs typeface="ＭＳ Ｐゴシック" charset="0"/>
              </a:rPr>
              <a:t>(skew </a:t>
            </a:r>
            <a:r>
              <a:rPr lang="en-US" sz="2400" dirty="0" smtClean="0">
                <a:ea typeface="ＭＳ Ｐゴシック" charset="0"/>
                <a:cs typeface="ＭＳ Ｐゴシック" charset="0"/>
              </a:rPr>
              <a:t>plane, 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450 </a:t>
            </a:r>
            <a:r>
              <a:rPr lang="en-US" sz="2400" dirty="0" err="1">
                <a:ea typeface="ＭＳ Ｐゴシック" charset="0"/>
                <a:cs typeface="ＭＳ Ｐゴシック" charset="0"/>
              </a:rPr>
              <a:t>GeV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, total intensity 3x10</a:t>
            </a:r>
            <a:r>
              <a:rPr lang="en-US" sz="2400" baseline="30000" dirty="0">
                <a:ea typeface="ＭＳ Ｐゴシック" charset="0"/>
                <a:cs typeface="ＭＳ Ｐゴシック" charset="0"/>
              </a:rPr>
              <a:t>14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p, real </a:t>
            </a:r>
            <a:r>
              <a:rPr lang="en-US" sz="2400" dirty="0">
                <a:latin typeface="Symbol" charset="2"/>
                <a:ea typeface="ＭＳ Ｐゴシック" charset="0"/>
                <a:cs typeface="Symbol" charset="2"/>
              </a:rPr>
              <a:t>s</a:t>
            </a:r>
            <a:r>
              <a:rPr lang="en-US" sz="2400" dirty="0">
                <a:ea typeface="ＭＳ Ｐゴシック" charset="0"/>
                <a:cs typeface="Symbol" charset="0"/>
              </a:rPr>
              <a:t>, </a:t>
            </a:r>
            <a:r>
              <a:rPr lang="en-US" sz="2400" dirty="0" err="1">
                <a:latin typeface="Symbol" charset="2"/>
                <a:ea typeface="ＭＳ Ｐゴシック" charset="0"/>
                <a:cs typeface="Symbol" charset="2"/>
              </a:rPr>
              <a:t>ge</a:t>
            </a:r>
            <a:r>
              <a:rPr lang="en-US" sz="2400" dirty="0">
                <a:ea typeface="ＭＳ Ｐゴシック" charset="0"/>
                <a:cs typeface="Symbol" charset="0"/>
              </a:rPr>
              <a:t>=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1.4 </a:t>
            </a:r>
            <a:r>
              <a:rPr lang="en-US" sz="2400" dirty="0">
                <a:ea typeface="ＭＳ Ｐゴシック" charset="0"/>
                <a:cs typeface="Symbol" charset="2"/>
              </a:rPr>
              <a:t>m</a:t>
            </a:r>
            <a:r>
              <a:rPr lang="en-US" sz="2400" dirty="0">
                <a:ea typeface="ＭＳ Ｐゴシック" charset="0"/>
                <a:cs typeface="ＭＳ Ｐゴシック" charset="0"/>
              </a:rPr>
              <a:t>m)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6037" y="6537325"/>
            <a:ext cx="2547843" cy="244475"/>
          </a:xfr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Garamond"/>
                <a:cs typeface="Garamond"/>
              </a:rPr>
              <a:t>Florian </a:t>
            </a:r>
            <a:r>
              <a:rPr lang="en-US" sz="1400" dirty="0" err="1" smtClean="0">
                <a:solidFill>
                  <a:srgbClr val="000000"/>
                </a:solidFill>
                <a:latin typeface="Garamond"/>
                <a:cs typeface="Garamond"/>
              </a:rPr>
              <a:t>Burkart</a:t>
            </a:r>
            <a:endParaRPr lang="en-US" sz="1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3ED260-1711-D34A-BF8F-9F8CBFEE798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Content Placeholder 6" descr="scrapingdataskew.eps"/>
          <p:cNvPicPr>
            <a:picLocks noGrp="1" noChangeAspect="1"/>
          </p:cNvPicPr>
          <p:nvPr>
            <p:ph idx="1"/>
          </p:nvPr>
        </p:nvPicPr>
        <p:blipFill>
          <a:blip r:embed="rId2" cstate="email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6" r="1216"/>
          <a:stretch>
            <a:fillRect/>
          </a:stretch>
        </p:blipFill>
        <p:spPr>
          <a:xfrm>
            <a:off x="152400" y="1153983"/>
            <a:ext cx="8839200" cy="4983163"/>
          </a:xfrm>
        </p:spPr>
      </p:pic>
      <p:sp>
        <p:nvSpPr>
          <p:cNvPr id="8" name="Rectangle 7"/>
          <p:cNvSpPr/>
          <p:nvPr/>
        </p:nvSpPr>
        <p:spPr bwMode="auto">
          <a:xfrm>
            <a:off x="6222438" y="1551227"/>
            <a:ext cx="1986065" cy="4346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7659" y="3307011"/>
            <a:ext cx="105149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/>
                <a:cs typeface="Helvetica"/>
              </a:rPr>
              <a:t>G</a:t>
            </a:r>
            <a:r>
              <a:rPr lang="en-US" sz="1600" dirty="0" smtClean="0">
                <a:latin typeface="Helvetica"/>
                <a:cs typeface="Helvetica"/>
              </a:rPr>
              <a:t>aussian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9674" y="2629789"/>
            <a:ext cx="172452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CE419"/>
                </a:solidFill>
              </a:rPr>
              <a:t>measured data</a:t>
            </a:r>
            <a:endParaRPr lang="en-US" dirty="0">
              <a:solidFill>
                <a:srgbClr val="1CE419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373162" y="2343887"/>
            <a:ext cx="255717" cy="323882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6612361" y="3662142"/>
            <a:ext cx="176121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Helvetica"/>
                <a:cs typeface="Helvetica"/>
              </a:rPr>
              <a:t>Primary collimator 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770096" y="3449010"/>
            <a:ext cx="303159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Number of protons per bin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endParaRPr lang="en-US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7703" y="5756831"/>
            <a:ext cx="1500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[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7" name="Straight Connector 13"/>
          <p:cNvCxnSpPr>
            <a:cxnSpLocks noChangeShapeType="1"/>
          </p:cNvCxnSpPr>
          <p:nvPr/>
        </p:nvCxnSpPr>
        <p:spPr bwMode="auto">
          <a:xfrm flipV="1">
            <a:off x="4333983" y="2000758"/>
            <a:ext cx="0" cy="357744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413993" y="1693524"/>
            <a:ext cx="226873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FF"/>
                </a:solidFill>
              </a:rPr>
              <a:t>3.6 % beyond 4 </a:t>
            </a:r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(</a:t>
            </a:r>
            <a:r>
              <a:rPr lang="en-US" sz="1600" dirty="0" smtClean="0">
                <a:solidFill>
                  <a:srgbClr val="0000FF"/>
                </a:solidFill>
                <a:latin typeface="+mn-lt"/>
                <a:cs typeface="Symbol" charset="2"/>
              </a:rPr>
              <a:t>= 10.8x10</a:t>
            </a:r>
            <a:r>
              <a:rPr lang="en-US" sz="1600" baseline="30000" dirty="0" smtClean="0">
                <a:solidFill>
                  <a:srgbClr val="0000FF"/>
                </a:solidFill>
                <a:latin typeface="+mn-lt"/>
                <a:cs typeface="Symbol" charset="2"/>
              </a:rPr>
              <a:t>12</a:t>
            </a:r>
            <a:r>
              <a:rPr lang="en-US" sz="1600" dirty="0" smtClean="0">
                <a:solidFill>
                  <a:srgbClr val="0000FF"/>
                </a:solidFill>
                <a:latin typeface="+mn-lt"/>
                <a:cs typeface="Symbol" charset="2"/>
              </a:rPr>
              <a:t> protons)</a:t>
            </a:r>
            <a:endParaRPr lang="en-US" sz="1600" dirty="0">
              <a:solidFill>
                <a:srgbClr val="0000FF"/>
              </a:solidFill>
              <a:latin typeface="+mn-lt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54363" y="3744335"/>
            <a:ext cx="3466410" cy="738664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Note: 3.6 % of 362 MJ (7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design beam intensity) = 13 MJ = 2.86 kg TNT explosive in tails!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593967" y="5531568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2394191" y="5530554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4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178399" y="5530554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4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954083" y="5539077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4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754307" y="5538063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5528959" y="5537049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6303611" y="5536035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7078263" y="5535021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4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7879519" y="5535021"/>
            <a:ext cx="0" cy="50400"/>
          </a:xfrm>
          <a:prstGeom prst="line">
            <a:avLst/>
          </a:prstGeom>
          <a:noFill/>
          <a:ln w="2540" cap="flat" cmpd="sng" algn="ctr">
            <a:solidFill>
              <a:schemeClr val="tx1">
                <a:alpha val="87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20940000">
            <a:off x="4568803" y="5318492"/>
            <a:ext cx="59668" cy="24717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115616" y="6021288"/>
            <a:ext cx="12631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latin typeface="Helvetica"/>
                <a:cs typeface="Helvetica"/>
              </a:rPr>
              <a:t>Bin width: 0.06</a:t>
            </a:r>
            <a:r>
              <a:rPr lang="en-US" sz="1200" b="1" dirty="0" smtClean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endParaRPr lang="en-US" sz="1200" b="1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6766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mparisonstepsize3500_450.ep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88" t="4764" r="8135" b="3876"/>
          <a:stretch/>
        </p:blipFill>
        <p:spPr>
          <a:xfrm>
            <a:off x="507040" y="1176203"/>
            <a:ext cx="8409697" cy="5080831"/>
          </a:xfrm>
          <a:prstGeom prst="rect">
            <a:avLst/>
          </a:prstGeom>
        </p:spPr>
      </p:pic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074738" y="0"/>
            <a:ext cx="7024687" cy="1066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tIns="1018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de-DE" sz="3100" dirty="0" smtClean="0">
                <a:latin typeface="Garamond" charset="0"/>
                <a:cs typeface="Arial Unicode MS" charset="0"/>
              </a:rPr>
              <a:t>Beam </a:t>
            </a:r>
            <a:r>
              <a:rPr lang="de-DE" sz="3100" dirty="0" err="1">
                <a:latin typeface="Garamond" charset="0"/>
                <a:cs typeface="Arial Unicode MS" charset="0"/>
              </a:rPr>
              <a:t>S</a:t>
            </a:r>
            <a:r>
              <a:rPr lang="de-DE" sz="3100" dirty="0" err="1" smtClean="0">
                <a:latin typeface="Garamond" charset="0"/>
                <a:cs typeface="Arial Unicode MS" charset="0"/>
              </a:rPr>
              <a:t>crapings</a:t>
            </a:r>
            <a:r>
              <a:rPr lang="de-DE" sz="3100" dirty="0" smtClean="0">
                <a:latin typeface="Garamond" charset="0"/>
                <a:cs typeface="Arial Unicode MS" charset="0"/>
              </a:rPr>
              <a:t> @ 450 </a:t>
            </a:r>
            <a:r>
              <a:rPr lang="de-DE" sz="3100" dirty="0" err="1" smtClean="0">
                <a:latin typeface="Garamond" charset="0"/>
                <a:cs typeface="Arial Unicode MS" charset="0"/>
              </a:rPr>
              <a:t>GeV</a:t>
            </a:r>
            <a:r>
              <a:rPr lang="de-DE" sz="3100" dirty="0" smtClean="0">
                <a:latin typeface="Garamond" charset="0"/>
                <a:cs typeface="Arial Unicode MS" charset="0"/>
              </a:rPr>
              <a:t> </a:t>
            </a:r>
            <a:r>
              <a:rPr lang="de-DE" sz="3100" dirty="0" err="1" smtClean="0">
                <a:latin typeface="Garamond" charset="0"/>
                <a:cs typeface="Arial Unicode MS" charset="0"/>
              </a:rPr>
              <a:t>and</a:t>
            </a:r>
            <a:r>
              <a:rPr lang="de-DE" sz="3100" dirty="0" smtClean="0">
                <a:latin typeface="Garamond" charset="0"/>
                <a:cs typeface="Arial Unicode MS" charset="0"/>
              </a:rPr>
              <a:t> 3.5 </a:t>
            </a:r>
            <a:r>
              <a:rPr lang="de-DE" sz="3100" dirty="0" err="1" smtClean="0">
                <a:latin typeface="Garamond" charset="0"/>
                <a:cs typeface="Arial Unicode MS" charset="0"/>
              </a:rPr>
              <a:t>TeV</a:t>
            </a:r>
            <a:endParaRPr lang="de-DE" sz="3100" dirty="0" smtClean="0">
              <a:latin typeface="Garamond" charset="0"/>
              <a:cs typeface="Arial Unicode MS" charset="0"/>
            </a:endParaRPr>
          </a:p>
          <a:p>
            <a:pPr algn="ctr" eaLnBrk="0" hangingPunct="0">
              <a:lnSpc>
                <a:spcPct val="93000"/>
              </a:lnSpc>
              <a:spcBef>
                <a:spcPts val="1000"/>
              </a:spcBef>
            </a:pPr>
            <a:r>
              <a:rPr lang="en-US" sz="2400" dirty="0" smtClean="0">
                <a:latin typeface="Garamond" charset="0"/>
                <a:cs typeface="Arial Unicode MS" charset="0"/>
              </a:rPr>
              <a:t>Normalized</a:t>
            </a:r>
            <a:r>
              <a:rPr lang="de-DE" sz="2400" dirty="0" smtClean="0">
                <a:latin typeface="Garamond" charset="0"/>
                <a:cs typeface="Arial Unicode MS" charset="0"/>
              </a:rPr>
              <a:t>, real </a:t>
            </a:r>
            <a:r>
              <a:rPr lang="de-DE" sz="2400" dirty="0" smtClean="0">
                <a:latin typeface="Symbol" charset="2"/>
                <a:cs typeface="Symbol" charset="2"/>
              </a:rPr>
              <a:t>s</a:t>
            </a:r>
            <a:endParaRPr lang="de-DE" sz="2400" dirty="0">
              <a:latin typeface="Garamond" charset="0"/>
              <a:cs typeface="Arial Unicode MS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934200" y="65373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948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b="1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fld id="{E106E77C-938D-6649-97C0-2CE8D9157CBF}" type="slidenum">
              <a:rPr lang="en-US" sz="1200">
                <a:latin typeface="Times New Roman" charset="0"/>
                <a:cs typeface="Arial Unicode MS" charset="0"/>
              </a:rPr>
              <a:pPr algn="r">
                <a:lnSpc>
                  <a:spcPct val="90000"/>
                </a:lnSpc>
              </a:pPr>
              <a:t>6</a:t>
            </a:fld>
            <a:endParaRPr lang="en-US" sz="1200">
              <a:latin typeface="Times New Roman" charset="0"/>
              <a:cs typeface="Arial Unicode MS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25344"/>
            <a:ext cx="2547843" cy="244475"/>
          </a:xfr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Garamond"/>
                <a:cs typeface="Garamond"/>
              </a:rPr>
              <a:t>Florian </a:t>
            </a:r>
            <a:r>
              <a:rPr lang="en-US" sz="1400" dirty="0" err="1" smtClean="0">
                <a:solidFill>
                  <a:srgbClr val="000000"/>
                </a:solidFill>
                <a:latin typeface="Garamond"/>
                <a:cs typeface="Garamond"/>
              </a:rPr>
              <a:t>Burkart</a:t>
            </a:r>
            <a:endParaRPr lang="en-US" sz="1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25562" y="6049456"/>
            <a:ext cx="15002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[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539674" y="3457533"/>
            <a:ext cx="372409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Fraction of protons per bin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</a:t>
            </a:r>
            <a:r>
              <a:rPr lang="en-US" baseline="-25000" dirty="0" smtClean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 /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p,max</a:t>
            </a:r>
            <a:endParaRPr lang="en-US" baseline="-250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89737" y="2635371"/>
            <a:ext cx="255717" cy="323882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366124" y="4204579"/>
            <a:ext cx="18646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Helvetica"/>
                <a:cs typeface="Helvetica"/>
              </a:rPr>
              <a:t>Primary </a:t>
            </a:r>
            <a:r>
              <a:rPr lang="en-US" dirty="0" smtClean="0">
                <a:solidFill>
                  <a:srgbClr val="FFFFFF"/>
                </a:solidFill>
                <a:latin typeface="Helvetica"/>
                <a:cs typeface="Helvetica"/>
              </a:rPr>
              <a:t>collimators </a:t>
            </a:r>
            <a:endParaRPr lang="en-US" dirty="0">
              <a:solidFill>
                <a:srgbClr val="FFFFFF"/>
              </a:solidFill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5341" y="6214565"/>
            <a:ext cx="12631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latin typeface="Helvetica"/>
                <a:cs typeface="Helvetica"/>
              </a:rPr>
              <a:t>Bin width: 0.06</a:t>
            </a:r>
            <a:r>
              <a:rPr lang="en-US" sz="1200" b="1" dirty="0" smtClean="0">
                <a:solidFill>
                  <a:srgbClr val="000000"/>
                </a:solidFill>
                <a:latin typeface="Helvetica"/>
                <a:cs typeface="Helvetica"/>
              </a:rPr>
              <a:t> </a:t>
            </a:r>
            <a:r>
              <a:rPr lang="en-US" sz="1200" b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endParaRPr lang="en-US" sz="1200" b="1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4189" y="4159804"/>
            <a:ext cx="1611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Dumped by BLMs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954084" y="3494522"/>
            <a:ext cx="1051490" cy="338554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Helvetica"/>
                <a:cs typeface="Helvetica"/>
              </a:rPr>
              <a:t>G</a:t>
            </a:r>
            <a:r>
              <a:rPr lang="en-US" sz="1600" dirty="0" smtClean="0">
                <a:latin typeface="Helvetica"/>
                <a:cs typeface="Helvetica"/>
              </a:rPr>
              <a:t>aussian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1817" y="1357171"/>
            <a:ext cx="2736647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x 450 </a:t>
            </a:r>
            <a:r>
              <a:rPr lang="en-US" dirty="0" err="1" smtClean="0">
                <a:latin typeface="Arial"/>
                <a:cs typeface="Arial"/>
              </a:rPr>
              <a:t>GeV</a:t>
            </a:r>
            <a:r>
              <a:rPr lang="en-US" dirty="0" smtClean="0">
                <a:latin typeface="Arial"/>
                <a:cs typeface="Arial"/>
              </a:rPr>
              <a:t>, 20 micron </a:t>
            </a:r>
            <a:r>
              <a:rPr lang="en-US" dirty="0" err="1" smtClean="0">
                <a:latin typeface="Arial"/>
                <a:cs typeface="Arial"/>
              </a:rPr>
              <a:t>stepsize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x 3.5 </a:t>
            </a:r>
            <a:r>
              <a:rPr lang="en-US" dirty="0" err="1" smtClean="0">
                <a:latin typeface="Arial"/>
                <a:cs typeface="Arial"/>
              </a:rPr>
              <a:t>TeV</a:t>
            </a:r>
            <a:r>
              <a:rPr lang="en-US" dirty="0" smtClean="0">
                <a:latin typeface="Arial"/>
                <a:cs typeface="Arial"/>
              </a:rPr>
              <a:t>, 10 micron </a:t>
            </a:r>
            <a:r>
              <a:rPr lang="en-US" dirty="0" err="1" smtClean="0">
                <a:latin typeface="Arial"/>
                <a:cs typeface="Arial"/>
              </a:rPr>
              <a:t>stepsize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06484" y="3646922"/>
            <a:ext cx="1233731" cy="338554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latin typeface="Helvetica"/>
                <a:cs typeface="Helvetica"/>
              </a:rPr>
              <a:t>Gaussian</a:t>
            </a:r>
            <a:r>
              <a:rPr lang="en-US" sz="1600" dirty="0" err="1" smtClean="0">
                <a:latin typeface="Helvetica"/>
                <a:cs typeface="Helvetica"/>
              </a:rPr>
              <a:t>n</a:t>
            </a:r>
            <a:endParaRPr lang="en-US" sz="1600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51920" y="4725144"/>
            <a:ext cx="269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Helvetica"/>
                <a:cs typeface="Helvetica"/>
              </a:rPr>
              <a:t>eof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-scraping at 3.5 </a:t>
            </a:r>
            <a:r>
              <a:rPr lang="en-US" dirty="0" err="1" smtClean="0">
                <a:solidFill>
                  <a:srgbClr val="FF0000"/>
                </a:solidFill>
                <a:latin typeface="Helvetica"/>
                <a:cs typeface="Helvetica"/>
              </a:rPr>
              <a:t>TeV</a:t>
            </a:r>
            <a:r>
              <a:rPr lang="en-US" dirty="0">
                <a:solidFill>
                  <a:srgbClr val="FF0000"/>
                </a:solidFill>
                <a:latin typeface="Helvetica"/>
                <a:cs typeface="Helvetica"/>
              </a:rPr>
              <a:t>,</a:t>
            </a:r>
            <a:r>
              <a:rPr lang="en-US" dirty="0" smtClean="0">
                <a:solidFill>
                  <a:srgbClr val="FF0000"/>
                </a:solidFill>
                <a:latin typeface="Helvetica"/>
                <a:cs typeface="Helvetica"/>
              </a:rPr>
              <a:t> 912 b</a:t>
            </a:r>
            <a:endParaRPr lang="en-US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91880" y="2060848"/>
            <a:ext cx="24533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Helvetica"/>
                <a:cs typeface="Helvetica"/>
              </a:rPr>
              <a:t>beam scraping at 450 </a:t>
            </a:r>
            <a:r>
              <a:rPr lang="en-US" dirty="0" err="1" smtClean="0">
                <a:solidFill>
                  <a:schemeClr val="accent6"/>
                </a:solidFill>
                <a:latin typeface="Helvetica"/>
                <a:cs typeface="Helvetica"/>
              </a:rPr>
              <a:t>GeV</a:t>
            </a:r>
            <a:endParaRPr lang="en-US" dirty="0">
              <a:solidFill>
                <a:schemeClr val="accent6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3032482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-3176"/>
            <a:ext cx="7020000" cy="1080000"/>
          </a:xfrm>
          <a:solidFill>
            <a:schemeClr val="bg1">
              <a:lumMod val="65000"/>
            </a:schemeClr>
          </a:solidFill>
        </p:spPr>
        <p:txBody>
          <a:bodyPr/>
          <a:lstStyle/>
          <a:p>
            <a:r>
              <a:rPr lang="en-US" b="1" dirty="0" smtClean="0">
                <a:ea typeface="ＭＳ Ｐゴシック" charset="0"/>
                <a:cs typeface="ＭＳ Ｐゴシック" charset="0"/>
              </a:rPr>
              <a:t>Beam Scraping in all planes</a:t>
            </a:r>
            <a:endParaRPr lang="en-US" sz="2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200" y="6537325"/>
            <a:ext cx="2133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03ED260-1711-D34A-BF8F-9F8CBFEE798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22438" y="1551227"/>
            <a:ext cx="1986065" cy="4346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pic>
        <p:nvPicPr>
          <p:cNvPr id="6" name="Content Placeholder 5" descr="scraping daten scaled.eps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6" r="2776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 bwMode="auto">
          <a:xfrm>
            <a:off x="7637727" y="2276872"/>
            <a:ext cx="255717" cy="3238825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7" charset="0"/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6848696" y="3704751"/>
            <a:ext cx="18646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Helvetica"/>
                <a:cs typeface="Helvetica"/>
              </a:rPr>
              <a:t>Primary </a:t>
            </a:r>
            <a:r>
              <a:rPr lang="en-US" dirty="0" smtClean="0">
                <a:latin typeface="Helvetica"/>
                <a:cs typeface="Helvetica"/>
              </a:rPr>
              <a:t>collimators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6037" y="6537325"/>
            <a:ext cx="2547843" cy="244475"/>
          </a:xfrm>
        </p:spPr>
        <p:txBody>
          <a:bodyPr/>
          <a:lstStyle/>
          <a:p>
            <a:pPr>
              <a:defRPr/>
            </a:pPr>
            <a:r>
              <a:rPr lang="en-US" sz="1400" dirty="0" smtClean="0">
                <a:solidFill>
                  <a:srgbClr val="000000"/>
                </a:solidFill>
                <a:latin typeface="Garamond"/>
                <a:cs typeface="Garamond"/>
              </a:rPr>
              <a:t>Florian </a:t>
            </a:r>
            <a:r>
              <a:rPr lang="en-US" sz="1400" dirty="0" err="1" smtClean="0">
                <a:solidFill>
                  <a:srgbClr val="000000"/>
                </a:solidFill>
                <a:latin typeface="Garamond"/>
                <a:cs typeface="Garamond"/>
              </a:rPr>
              <a:t>Burkart</a:t>
            </a:r>
            <a:endParaRPr lang="en-US" sz="1400" dirty="0">
              <a:solidFill>
                <a:srgbClr val="000000"/>
              </a:solidFill>
              <a:latin typeface="Garamond"/>
              <a:cs typeface="Garamond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886564" y="3449010"/>
            <a:ext cx="303159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Number of protons per bin 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r>
              <a:rPr lang="en-US" baseline="-25000" dirty="0" err="1" smtClean="0">
                <a:solidFill>
                  <a:srgbClr val="000000"/>
                </a:solidFill>
                <a:latin typeface="Helvetica"/>
                <a:cs typeface="Helvetica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/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endParaRPr lang="en-US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7703" y="5708088"/>
            <a:ext cx="1500203" cy="313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Helvetica"/>
                <a:cs typeface="Helvetica"/>
              </a:rPr>
              <a:t>x</a:t>
            </a:r>
            <a:r>
              <a:rPr lang="en-US" dirty="0" smtClean="0">
                <a:solidFill>
                  <a:srgbClr val="000000"/>
                </a:solidFill>
              </a:rPr>
              <a:t> [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]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4365104"/>
            <a:ext cx="6120680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Garamond"/>
                <a:cs typeface="Garamond"/>
              </a:rPr>
              <a:t>combine </a:t>
            </a:r>
            <a:r>
              <a:rPr lang="en-US" sz="1600" b="1" dirty="0" err="1" smtClean="0">
                <a:solidFill>
                  <a:schemeClr val="tx1"/>
                </a:solidFill>
                <a:latin typeface="Garamond"/>
                <a:cs typeface="Garamond"/>
              </a:rPr>
              <a:t>hor</a:t>
            </a:r>
            <a:r>
              <a:rPr lang="en-US" sz="1600" b="1" dirty="0" smtClean="0">
                <a:solidFill>
                  <a:schemeClr val="tx1"/>
                </a:solidFill>
                <a:latin typeface="Garamond"/>
                <a:cs typeface="Garamond"/>
              </a:rPr>
              <a:t> / </a:t>
            </a:r>
            <a:r>
              <a:rPr lang="en-US" sz="1600" b="1" dirty="0" err="1" smtClean="0">
                <a:solidFill>
                  <a:schemeClr val="tx1"/>
                </a:solidFill>
                <a:latin typeface="Garamond"/>
                <a:cs typeface="Garamond"/>
              </a:rPr>
              <a:t>ver</a:t>
            </a:r>
            <a:r>
              <a:rPr lang="en-US" sz="1600" b="1" dirty="0" smtClean="0">
                <a:solidFill>
                  <a:schemeClr val="tx1"/>
                </a:solidFill>
                <a:latin typeface="Garamond"/>
                <a:cs typeface="Garamond"/>
              </a:rPr>
              <a:t> / skew to 2d-plot of transverse beam distribution?</a:t>
            </a:r>
            <a:endParaRPr lang="en-US" sz="1600" b="1" dirty="0">
              <a:solidFill>
                <a:schemeClr val="tx1"/>
              </a:solidFill>
              <a:latin typeface="Garamond"/>
              <a:cs typeface="Garamon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71719" y="1551227"/>
            <a:ext cx="1716081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74EA"/>
                </a:solidFill>
              </a:rPr>
              <a:t>x</a:t>
            </a:r>
            <a:r>
              <a:rPr lang="en-US" dirty="0" smtClean="0"/>
              <a:t>  </a:t>
            </a:r>
            <a:r>
              <a:rPr lang="en-US" sz="2000" dirty="0" err="1" smtClean="0">
                <a:solidFill>
                  <a:srgbClr val="000000"/>
                </a:solidFill>
              </a:rPr>
              <a:t>hor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x</a:t>
            </a:r>
            <a:r>
              <a:rPr lang="en-US" dirty="0" smtClean="0"/>
              <a:t>  </a:t>
            </a:r>
            <a:r>
              <a:rPr lang="en-US" sz="2000" dirty="0" err="1" smtClean="0">
                <a:solidFill>
                  <a:srgbClr val="000000"/>
                </a:solidFill>
              </a:rPr>
              <a:t>ver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1DEF1A"/>
                </a:solidFill>
              </a:rPr>
              <a:t>x</a:t>
            </a:r>
            <a:r>
              <a:rPr lang="en-US" dirty="0" smtClean="0"/>
              <a:t>  </a:t>
            </a:r>
            <a:r>
              <a:rPr lang="en-US" sz="2000" dirty="0" smtClean="0">
                <a:solidFill>
                  <a:srgbClr val="000000"/>
                </a:solidFill>
              </a:rPr>
              <a:t>skew 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3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Garamond"/>
        <a:ea typeface="ＭＳ Ｐゴシック"/>
        <a:cs typeface="ＭＳ Ｐゴシック"/>
      </a:majorFont>
      <a:minorFont>
        <a:latin typeface="Garamon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4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23953</TotalTime>
  <Words>393</Words>
  <Application>Microsoft Macintosh PowerPoint</Application>
  <PresentationFormat>On-screen Show (4:3)</PresentationFormat>
  <Paragraphs>90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Highly Populated Beam Tails (skew plane, 450 GeV, total intensity 3x1014p, real s, ge=1.4 mm)</vt:lpstr>
      <vt:lpstr>PowerPoint Presentation</vt:lpstr>
      <vt:lpstr>Beam Scraping in all planes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 to CERCA</dc:title>
  <dc:creator>assmann</dc:creator>
  <cp:lastModifiedBy>Florian Burkart</cp:lastModifiedBy>
  <cp:revision>1908</cp:revision>
  <cp:lastPrinted>2011-07-11T11:06:45Z</cp:lastPrinted>
  <dcterms:created xsi:type="dcterms:W3CDTF">2010-08-23T14:59:27Z</dcterms:created>
  <dcterms:modified xsi:type="dcterms:W3CDTF">2011-12-07T16:32:00Z</dcterms:modified>
</cp:coreProperties>
</file>