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tiff" ContentType="image/tif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9"/>
  </p:notesMasterIdLst>
  <p:sldIdLst>
    <p:sldId id="347" r:id="rId2"/>
    <p:sldId id="349" r:id="rId3"/>
    <p:sldId id="350" r:id="rId4"/>
    <p:sldId id="352" r:id="rId5"/>
    <p:sldId id="369" r:id="rId6"/>
    <p:sldId id="367" r:id="rId7"/>
    <p:sldId id="355" r:id="rId8"/>
    <p:sldId id="354" r:id="rId9"/>
    <p:sldId id="359" r:id="rId10"/>
    <p:sldId id="360" r:id="rId11"/>
    <p:sldId id="363" r:id="rId12"/>
    <p:sldId id="361" r:id="rId13"/>
    <p:sldId id="362" r:id="rId14"/>
    <p:sldId id="368" r:id="rId15"/>
    <p:sldId id="365" r:id="rId16"/>
    <p:sldId id="366" r:id="rId17"/>
    <p:sldId id="3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0FC3D"/>
    <a:srgbClr val="E71FCA"/>
    <a:srgbClr val="0DF3F9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808" autoAdjust="0"/>
    <p:restoredTop sz="94660"/>
  </p:normalViewPr>
  <p:slideViewPr>
    <p:cSldViewPr>
      <p:cViewPr>
        <p:scale>
          <a:sx n="100" d="100"/>
          <a:sy n="100" d="100"/>
        </p:scale>
        <p:origin x="-576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D467-2DED-432D-B7E8-14190F9BD015}" type="datetimeFigureOut">
              <a:rPr lang="en-US" smtClean="0"/>
              <a:pPr/>
              <a:t>12/8/11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16CA2-6FC4-4837-B49E-4253E2284D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F9E1-F07E-4635-A231-764ADF68753F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65872-DB89-47FA-8E57-002A36AA773A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AD14F-A6BE-4689-ACE4-958EC7F6673A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4009-644E-49AA-B40B-C8ABD446E33F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9CD6-D378-425F-95CA-487AE0A695EE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80144-3599-49F1-B574-58622764E3E3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3ED7C-5301-44A6-9E6A-81EF05BE4099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C39E-0B25-4736-B93E-67289BE6701E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902C-199C-4407-8175-FD0950F5AAF4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8B1D0-C5D6-4817-B960-2924671AE6C3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18F39-E605-446B-8B34-E5BED4510A34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ED526-1B8D-4F7E-AD76-1B16872331A5}" type="datetime1">
              <a:rPr lang="en-US" smtClean="0"/>
              <a:pPr/>
              <a:t>12/8/11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AFEC6-65D6-4F2C-8740-31E4FFD76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3" Type="http://schemas.openxmlformats.org/officeDocument/2006/relationships/image" Target="../media/image2.png"/><Relationship Id="rId5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Relationship Id="rId3" Type="http://schemas.openxmlformats.org/officeDocument/2006/relationships/image" Target="../media/image2.png"/><Relationship Id="rId5" Type="http://schemas.openxmlformats.org/officeDocument/2006/relationships/image" Target="../media/image29.tiff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33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0.jpeg"/><Relationship Id="rId5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15.jpeg"/><Relationship Id="rId5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4" Type="http://schemas.openxmlformats.org/officeDocument/2006/relationships/image" Target="../media/image8.png"/><Relationship Id="rId10" Type="http://schemas.openxmlformats.org/officeDocument/2006/relationships/image" Target="../media/image14.tiff"/><Relationship Id="rId5" Type="http://schemas.openxmlformats.org/officeDocument/2006/relationships/image" Target="../media/image9.png"/><Relationship Id="rId7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9" Type="http://schemas.openxmlformats.org/officeDocument/2006/relationships/image" Target="../media/image13.tiff"/><Relationship Id="rId3" Type="http://schemas.openxmlformats.org/officeDocument/2006/relationships/image" Target="../media/image7.png"/><Relationship Id="rId6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21.png"/><Relationship Id="rId5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 cstate="print">
            <a:alphaModFix amt="7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sp>
        <p:nvSpPr>
          <p:cNvPr id="8" name="Rectangle 7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09800" y="5181600"/>
            <a:ext cx="472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G. Trad </a:t>
            </a:r>
            <a:r>
              <a:rPr lang="en-US" dirty="0" smtClean="0"/>
              <a:t>in collaboration with G. </a:t>
            </a:r>
            <a:r>
              <a:rPr lang="en-US" dirty="0" err="1" smtClean="0"/>
              <a:t>Papotti</a:t>
            </a:r>
            <a:r>
              <a:rPr lang="en-US" dirty="0" smtClean="0"/>
              <a:t>, on the behalf of the LHC Beam-Beam Working Group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</a:t>
            </a:fld>
            <a:endParaRPr lang="en-US" sz="1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868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Observations On High Pile-Up Fills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2201-2252</a:t>
            </a:r>
          </a:p>
          <a:p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366778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LSWG-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December 8, 2011</a:t>
            </a:r>
            <a:endParaRPr lang="en-US" sz="2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tot_add_los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68242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124200" y="12192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 HO Collisions</a:t>
            </a:r>
            <a:endParaRPr lang="en-US" sz="2000" i="1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10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200400" y="304800"/>
            <a:ext cx="1905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124200" y="12192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 HO Collisions </a:t>
            </a:r>
            <a:r>
              <a:rPr lang="en-US" sz="2000" i="1" dirty="0" smtClean="0"/>
              <a:t>(beam 1)</a:t>
            </a:r>
            <a:endParaRPr lang="en-US" sz="2000" i="1" dirty="0"/>
          </a:p>
        </p:txBody>
      </p:sp>
      <p:pic>
        <p:nvPicPr>
          <p:cNvPr id="26" name="Picture 25" descr="b1l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952625"/>
            <a:ext cx="6015010" cy="4143375"/>
          </a:xfrm>
          <a:prstGeom prst="rect">
            <a:avLst/>
          </a:prstGeom>
        </p:spPr>
      </p:pic>
      <p:pic>
        <p:nvPicPr>
          <p:cNvPr id="27" name="Picture 26" descr="shorthighlo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05272" y="1905000"/>
            <a:ext cx="6695728" cy="444093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b="1" dirty="0" smtClean="0"/>
              <a:t>Losses Observation </a:t>
            </a:r>
            <a:r>
              <a:rPr lang="en-US" dirty="0" smtClean="0"/>
              <a:t>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992-beam2-int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6934200" cy="47851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11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5105400" y="304800"/>
            <a:ext cx="1752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lumise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56056"/>
            <a:ext cx="9144000" cy="2120544"/>
          </a:xfrm>
          <a:prstGeom prst="rect">
            <a:avLst/>
          </a:prstGeom>
        </p:spPr>
      </p:pic>
      <p:pic>
        <p:nvPicPr>
          <p:cNvPr id="15" name="Picture 14" descr="loss_sep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38815"/>
            <a:ext cx="9144000" cy="278578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Losses Observation - </a:t>
            </a:r>
            <a:r>
              <a:rPr lang="en-US" b="1" dirty="0" smtClean="0"/>
              <a:t>Separation Steps </a:t>
            </a:r>
            <a:r>
              <a:rPr lang="en-US" dirty="0" smtClean="0"/>
              <a:t>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6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24200" y="1295400"/>
            <a:ext cx="533400" cy="3048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791200" y="1371600"/>
            <a:ext cx="533400" cy="5334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382000" y="1371600"/>
            <a:ext cx="533400" cy="228600"/>
          </a:xfrm>
          <a:prstGeom prst="rect">
            <a:avLst/>
          </a:prstGeom>
          <a:solidFill>
            <a:srgbClr val="FF000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12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6858000" y="304800"/>
            <a:ext cx="1905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growth_b4_co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4144" y="1572768"/>
            <a:ext cx="5315712" cy="3712464"/>
          </a:xfrm>
          <a:prstGeom prst="rect">
            <a:avLst/>
          </a:prstGeom>
        </p:spPr>
      </p:pic>
      <p:pic>
        <p:nvPicPr>
          <p:cNvPr id="21" name="Picture 20" descr="emitt_h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73140"/>
            <a:ext cx="9144000" cy="4394260"/>
          </a:xfrm>
          <a:prstGeom prst="rect">
            <a:avLst/>
          </a:prstGeom>
        </p:spPr>
      </p:pic>
      <p:pic>
        <p:nvPicPr>
          <p:cNvPr id="23" name="Picture 22" descr="noeffec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24000"/>
            <a:ext cx="9144000" cy="4724400"/>
          </a:xfrm>
          <a:prstGeom prst="rect">
            <a:avLst/>
          </a:prstGeom>
        </p:spPr>
      </p:pic>
      <p:pic>
        <p:nvPicPr>
          <p:cNvPr id="26" name="Picture 25" descr="Vertical_bl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1219200"/>
            <a:ext cx="7686675" cy="5334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Losses Observation - Separation Steps - </a:t>
            </a:r>
            <a:r>
              <a:rPr lang="en-US" b="1" dirty="0" err="1" smtClean="0"/>
              <a:t>Emitt</a:t>
            </a:r>
            <a:r>
              <a:rPr lang="en-US" b="1" dirty="0" smtClean="0"/>
              <a:t>. Observation</a:t>
            </a:r>
          </a:p>
        </p:txBody>
      </p:sp>
      <p:sp>
        <p:nvSpPr>
          <p:cNvPr id="16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13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743200" y="76200"/>
            <a:ext cx="2971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676400"/>
            <a:ext cx="6477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These two physics fills were successful and very helpful  for the experiments who requested it, to probe new working point  above their designed values.</a:t>
            </a:r>
          </a:p>
          <a:p>
            <a:r>
              <a:rPr lang="en-US" dirty="0" smtClean="0"/>
              <a:t>Nevertheless some interesting observations are noted 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Observed </a:t>
            </a:r>
            <a:r>
              <a:rPr lang="en-US" dirty="0" err="1" smtClean="0"/>
              <a:t>emittance</a:t>
            </a:r>
            <a:r>
              <a:rPr lang="en-US" dirty="0" smtClean="0"/>
              <a:t> growth at injection energy  and  more through the ramp.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Vertical </a:t>
            </a:r>
            <a:r>
              <a:rPr lang="en-US" dirty="0" err="1" smtClean="0"/>
              <a:t>emittance</a:t>
            </a:r>
            <a:r>
              <a:rPr lang="en-US" dirty="0" smtClean="0"/>
              <a:t> growth observed twice in the vertical plane in beam 1 still under investigations for fill 1, since for fill 2 it corresponds to the separation of the beams.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Incongruity between the measured and calculated instantaneous luminosity (</a:t>
            </a:r>
            <a:r>
              <a:rPr lang="en-US" sz="1400" dirty="0" smtClean="0"/>
              <a:t>if explained only in terms of </a:t>
            </a:r>
            <a:r>
              <a:rPr lang="el-GR" sz="1400" dirty="0" smtClean="0"/>
              <a:t>β</a:t>
            </a:r>
            <a:r>
              <a:rPr lang="en-US" sz="1400" dirty="0" smtClean="0"/>
              <a:t>*=1.2-1.3m ! ? 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Missing losses contribution to the Luminosity evolution model ( beam-beam losses ?)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Long Range effects in fill 2 or just losses from tune resonances?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14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14400" y="1404878"/>
            <a:ext cx="7162800" cy="5224522"/>
            <a:chOff x="914400" y="838200"/>
            <a:chExt cx="7162800" cy="5224522"/>
          </a:xfrm>
        </p:grpSpPr>
        <p:sp>
          <p:nvSpPr>
            <p:cNvPr id="10" name="TextBox 9"/>
            <p:cNvSpPr txBox="1"/>
            <p:nvPr/>
          </p:nvSpPr>
          <p:spPr>
            <a:xfrm>
              <a:off x="914400" y="3200400"/>
              <a:ext cx="71628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• the emittance growth and the particle loss due to scattering on the residual gas;</a:t>
              </a:r>
            </a:p>
            <a:p>
              <a:r>
                <a:rPr lang="en-US" dirty="0" smtClean="0"/>
                <a:t>• the particle loss and the emittance growth due to scattering in IPs;</a:t>
              </a:r>
            </a:p>
            <a:p>
              <a:r>
                <a:rPr lang="en-US" dirty="0" smtClean="0"/>
                <a:t>• the transverse and longitudinal emittance growth due to intrabeam scattering;</a:t>
              </a:r>
            </a:p>
            <a:p>
              <a:r>
                <a:rPr lang="en-US" dirty="0" smtClean="0"/>
                <a:t>• the bunch lengthening due to RF noise;</a:t>
              </a:r>
            </a:p>
            <a:p>
              <a:r>
                <a:rPr lang="en-US" dirty="0" smtClean="0"/>
                <a:t>• </a:t>
              </a:r>
              <a:r>
                <a:rPr lang="it-IT" dirty="0" smtClean="0"/>
                <a:t>The emittance growth predicted from the Transverse Feedback Systems (ADT) noise</a:t>
              </a:r>
            </a:p>
            <a:p>
              <a:r>
                <a:rPr lang="en-US" dirty="0" smtClean="0"/>
                <a:t>• synchrotron radiation damping.</a:t>
              </a:r>
              <a:endParaRPr lang="it-IT" dirty="0" smtClean="0"/>
            </a:p>
            <a:p>
              <a:endParaRPr lang="en-US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28800" y="838200"/>
              <a:ext cx="525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Parametric Ordinary Differential Equations (ODEs) in :</a:t>
              </a:r>
              <a:endParaRPr lang="en-US" dirty="0"/>
            </a:p>
          </p:txBody>
        </p:sp>
        <p:grpSp>
          <p:nvGrpSpPr>
            <p:cNvPr id="12" name="Group 17"/>
            <p:cNvGrpSpPr/>
            <p:nvPr/>
          </p:nvGrpSpPr>
          <p:grpSpPr>
            <a:xfrm>
              <a:off x="5181600" y="1600200"/>
              <a:ext cx="2590800" cy="174486"/>
              <a:chOff x="5486400" y="1752600"/>
              <a:chExt cx="3429000" cy="707886"/>
            </a:xfrm>
          </p:grpSpPr>
          <p:cxnSp>
            <p:nvCxnSpPr>
              <p:cNvPr id="19" name="Elbow Connector 18"/>
              <p:cNvCxnSpPr/>
              <p:nvPr/>
            </p:nvCxnSpPr>
            <p:spPr>
              <a:xfrm flipV="1">
                <a:off x="5486400" y="1981200"/>
                <a:ext cx="1371600" cy="4572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6781800" y="1752600"/>
                <a:ext cx="21336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dirty="0" smtClean="0">
                    <a:solidFill>
                      <a:srgbClr val="FF0000"/>
                    </a:solidFill>
                  </a:rPr>
                  <a:t>Rms Momentum Spread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 19"/>
            <p:cNvGrpSpPr/>
            <p:nvPr/>
          </p:nvGrpSpPr>
          <p:grpSpPr>
            <a:xfrm>
              <a:off x="1295400" y="1905000"/>
              <a:ext cx="2362200" cy="381000"/>
              <a:chOff x="1295400" y="2743200"/>
              <a:chExt cx="2362200" cy="2438400"/>
            </a:xfrm>
          </p:grpSpPr>
          <p:cxnSp>
            <p:nvCxnSpPr>
              <p:cNvPr id="17" name="Elbow Connector 16"/>
              <p:cNvCxnSpPr/>
              <p:nvPr/>
            </p:nvCxnSpPr>
            <p:spPr>
              <a:xfrm rot="5400000">
                <a:off x="1943100" y="3009900"/>
                <a:ext cx="1981200" cy="1447800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295400" y="4781490"/>
                <a:ext cx="1905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FF0000"/>
                    </a:solidFill>
                  </a:rPr>
                  <a:t>Beam Emittance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" name="Group 18"/>
            <p:cNvGrpSpPr/>
            <p:nvPr/>
          </p:nvGrpSpPr>
          <p:grpSpPr>
            <a:xfrm>
              <a:off x="3352800" y="1828800"/>
              <a:ext cx="1828800" cy="762000"/>
              <a:chOff x="3429000" y="2971800"/>
              <a:chExt cx="1828800" cy="2152710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3467894" y="3847306"/>
                <a:ext cx="1752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429000" y="4724400"/>
                <a:ext cx="1828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FF0000"/>
                    </a:solidFill>
                  </a:rPr>
                  <a:t>Beam Intensity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862078"/>
            <a:ext cx="2133600" cy="61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15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152400" y="990600"/>
            <a:ext cx="8153400" cy="5562600"/>
            <a:chOff x="533400" y="990600"/>
            <a:chExt cx="8153400" cy="5562600"/>
          </a:xfrm>
        </p:grpSpPr>
        <p:pic>
          <p:nvPicPr>
            <p:cNvPr id="10" name="Picture 9" descr="b2off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62600" y="990600"/>
              <a:ext cx="3124200" cy="20574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53200" y="10668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BEAM 2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1" descr="b1off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3400" y="1032040"/>
              <a:ext cx="3086525" cy="201596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00200" y="1143000"/>
              <a:ext cx="1633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BEAM 1</a:t>
              </a:r>
              <a:endParaRPr lang="en-US" sz="1600" b="1" dirty="0">
                <a:solidFill>
                  <a:srgbClr val="0070C0"/>
                </a:solidFill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9200" y="3048000"/>
              <a:ext cx="6748833" cy="211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95400" y="4850108"/>
              <a:ext cx="6629400" cy="1703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16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pic>
        <p:nvPicPr>
          <p:cNvPr id="9" name="Picture 8" descr="tot_add_losses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62200"/>
            <a:ext cx="9144000" cy="373380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17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pic>
        <p:nvPicPr>
          <p:cNvPr id="9" name="Picture 8" descr="3HO1H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25588" y="1752600"/>
            <a:ext cx="8683788" cy="411480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09800" y="76200"/>
            <a:ext cx="38862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Slides</a:t>
            </a:r>
          </a:p>
        </p:txBody>
      </p:sp>
      <p:sp>
        <p:nvSpPr>
          <p:cNvPr id="11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2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4200" y="76200"/>
            <a:ext cx="2971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1371600"/>
            <a:ext cx="7772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Fill 2201 (10 October 2011)</a:t>
            </a:r>
          </a:p>
          <a:p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Filling scheme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err="1" smtClean="0"/>
              <a:t>Emittances</a:t>
            </a:r>
            <a:r>
              <a:rPr lang="en-US" dirty="0" smtClean="0"/>
              <a:t> and Intensity Measurements.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Recomputed Luminosity from measured inputs.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Beam  Losses Analysis.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Comparison with the simulations.</a:t>
            </a:r>
          </a:p>
          <a:p>
            <a:pPr lvl="2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Fill 2252 (25 October 2011)</a:t>
            </a:r>
          </a:p>
          <a:p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Filling Scheme.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Beam Losses Observation.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Beams Separation and its effects on intensity and </a:t>
            </a:r>
            <a:r>
              <a:rPr lang="en-US" dirty="0" err="1" smtClean="0"/>
              <a:t>emittances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Conclusions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8400" y="5117068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Beam parameters observations during the high pile-up collisions fill- 2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3288268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Beam parameters observations during the high pile-up collisions fill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00" y="1371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CERN-ATS-Notes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3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Filling</a:t>
            </a:r>
            <a:r>
              <a:rPr lang="en-US" dirty="0" smtClean="0"/>
              <a:t> - </a:t>
            </a:r>
            <a:r>
              <a:rPr lang="en-US" dirty="0" err="1" smtClean="0"/>
              <a:t>Emitt</a:t>
            </a:r>
            <a:r>
              <a:rPr lang="en-US" dirty="0" smtClean="0"/>
              <a:t>. Int. Meas. - Computed </a:t>
            </a:r>
            <a:r>
              <a:rPr lang="en-US" dirty="0" err="1" smtClean="0"/>
              <a:t>Lumi</a:t>
            </a:r>
            <a:r>
              <a:rPr lang="en-US" dirty="0" smtClean="0"/>
              <a:t> - Beam Losses -  Simulation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38400" y="26670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final-overall2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9144000" cy="483377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143000" y="1676400"/>
            <a:ext cx="381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24000" y="1676400"/>
            <a:ext cx="4572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981200" y="1676400"/>
            <a:ext cx="4572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38400" y="1676400"/>
            <a:ext cx="5257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696200" y="1752600"/>
            <a:ext cx="190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2105025" cy="109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4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200400" y="304800"/>
            <a:ext cx="1600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emitt_2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676400"/>
            <a:ext cx="5842118" cy="4572561"/>
          </a:xfrm>
          <a:prstGeom prst="rect">
            <a:avLst/>
          </a:prstGeom>
        </p:spPr>
      </p:pic>
      <p:pic>
        <p:nvPicPr>
          <p:cNvPr id="18" name="Picture 17" descr="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066800"/>
            <a:ext cx="2615784" cy="1447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b="1" dirty="0" err="1" smtClean="0"/>
              <a:t>Emitt</a:t>
            </a:r>
            <a:r>
              <a:rPr lang="en-US" b="1" dirty="0" smtClean="0"/>
              <a:t>. Int. Meas. </a:t>
            </a:r>
            <a:r>
              <a:rPr lang="en-US" dirty="0" smtClean="0"/>
              <a:t>- Computed </a:t>
            </a:r>
            <a:r>
              <a:rPr lang="en-US" dirty="0" err="1" smtClean="0"/>
              <a:t>Lumi</a:t>
            </a:r>
            <a:r>
              <a:rPr lang="en-US" dirty="0" smtClean="0"/>
              <a:t> - Beam Losses -  Simulation 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3657600" y="2971800"/>
            <a:ext cx="3276600" cy="2819400"/>
            <a:chOff x="3657600" y="2971800"/>
            <a:chExt cx="3276600" cy="2819400"/>
          </a:xfrm>
        </p:grpSpPr>
        <p:sp>
          <p:nvSpPr>
            <p:cNvPr id="27" name="Multiply 26"/>
            <p:cNvSpPr/>
            <p:nvPr/>
          </p:nvSpPr>
          <p:spPr>
            <a:xfrm>
              <a:off x="3657600" y="30480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Multiply 27"/>
            <p:cNvSpPr/>
            <p:nvPr/>
          </p:nvSpPr>
          <p:spPr>
            <a:xfrm>
              <a:off x="3657600" y="54864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Multiply 28"/>
            <p:cNvSpPr/>
            <p:nvPr/>
          </p:nvSpPr>
          <p:spPr>
            <a:xfrm>
              <a:off x="6705600" y="29718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Multiply 29"/>
            <p:cNvSpPr/>
            <p:nvPr/>
          </p:nvSpPr>
          <p:spPr>
            <a:xfrm>
              <a:off x="6705600" y="5181600"/>
              <a:ext cx="228600" cy="304800"/>
            </a:xfrm>
            <a:prstGeom prst="mathMultiply">
              <a:avLst/>
            </a:prstGeom>
            <a:solidFill>
              <a:srgbClr val="10FC3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14400" y="2133600"/>
            <a:ext cx="685800" cy="304800"/>
            <a:chOff x="914400" y="2133600"/>
            <a:chExt cx="685800" cy="304800"/>
          </a:xfrm>
        </p:grpSpPr>
        <p:sp>
          <p:nvSpPr>
            <p:cNvPr id="32" name="Oval 31"/>
            <p:cNvSpPr/>
            <p:nvPr/>
          </p:nvSpPr>
          <p:spPr>
            <a:xfrm>
              <a:off x="914400" y="21336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371600" y="21336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914400" y="22860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371600" y="2286000"/>
              <a:ext cx="228600" cy="152400"/>
            </a:xfrm>
            <a:prstGeom prst="ellipse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09800" y="2133600"/>
            <a:ext cx="685800" cy="304800"/>
            <a:chOff x="914400" y="2133600"/>
            <a:chExt cx="685800" cy="304800"/>
          </a:xfrm>
        </p:grpSpPr>
        <p:sp>
          <p:nvSpPr>
            <p:cNvPr id="39" name="Oval 38"/>
            <p:cNvSpPr/>
            <p:nvPr/>
          </p:nvSpPr>
          <p:spPr>
            <a:xfrm>
              <a:off x="914400" y="21336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371600" y="21336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914400" y="22860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371600" y="2286000"/>
              <a:ext cx="228600" cy="152400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Multiply 42"/>
          <p:cNvSpPr/>
          <p:nvPr/>
        </p:nvSpPr>
        <p:spPr>
          <a:xfrm>
            <a:off x="5257800" y="48006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Multiply 43"/>
          <p:cNvSpPr/>
          <p:nvPr/>
        </p:nvSpPr>
        <p:spPr>
          <a:xfrm>
            <a:off x="8305800" y="46482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Multiply 44"/>
          <p:cNvSpPr/>
          <p:nvPr/>
        </p:nvSpPr>
        <p:spPr>
          <a:xfrm>
            <a:off x="8305800" y="22860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Multiply 45"/>
          <p:cNvSpPr/>
          <p:nvPr/>
        </p:nvSpPr>
        <p:spPr>
          <a:xfrm>
            <a:off x="5257800" y="2590800"/>
            <a:ext cx="228600" cy="304800"/>
          </a:xfrm>
          <a:prstGeom prst="mathMultiply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28600" y="3429000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Growth @ </a:t>
            </a:r>
            <a:r>
              <a:rPr lang="en-US" b="1" dirty="0" err="1" smtClean="0"/>
              <a:t>Inj</a:t>
            </a:r>
            <a:r>
              <a:rPr lang="en-US" b="1" dirty="0" smtClean="0"/>
              <a:t> :</a:t>
            </a:r>
          </a:p>
          <a:p>
            <a:r>
              <a:rPr lang="en-US" dirty="0" smtClean="0"/>
              <a:t>B1 ~ 12%</a:t>
            </a:r>
          </a:p>
          <a:p>
            <a:r>
              <a:rPr lang="en-US" dirty="0" smtClean="0"/>
              <a:t>B2 ~ 8%</a:t>
            </a:r>
          </a:p>
          <a:p>
            <a:r>
              <a:rPr lang="en-US" b="1" dirty="0" smtClean="0"/>
              <a:t>Growth @ Ramp</a:t>
            </a:r>
            <a:r>
              <a:rPr lang="en-US" dirty="0" smtClean="0"/>
              <a:t>:</a:t>
            </a:r>
          </a:p>
          <a:p>
            <a:r>
              <a:rPr lang="en-US" dirty="0" smtClean="0"/>
              <a:t>B1H ~ 44%</a:t>
            </a:r>
          </a:p>
          <a:p>
            <a:r>
              <a:rPr lang="en-US" dirty="0" smtClean="0"/>
              <a:t>B1V ~ 30%</a:t>
            </a:r>
          </a:p>
          <a:p>
            <a:r>
              <a:rPr lang="en-US" dirty="0" smtClean="0"/>
              <a:t>B2H ~ 30%</a:t>
            </a:r>
          </a:p>
          <a:p>
            <a:r>
              <a:rPr lang="en-US" dirty="0" smtClean="0"/>
              <a:t>B2V ~ 7  %</a:t>
            </a:r>
          </a:p>
        </p:txBody>
      </p:sp>
      <p:sp>
        <p:nvSpPr>
          <p:cNvPr id="48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5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4876800" y="304800"/>
            <a:ext cx="1676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26"/>
          <p:cNvGrpSpPr/>
          <p:nvPr/>
        </p:nvGrpSpPr>
        <p:grpSpPr>
          <a:xfrm>
            <a:off x="609600" y="1896844"/>
            <a:ext cx="4772025" cy="646331"/>
            <a:chOff x="685800" y="1857375"/>
            <a:chExt cx="4772025" cy="646331"/>
          </a:xfrm>
        </p:grpSpPr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2009775"/>
              <a:ext cx="2790825" cy="381000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685800" y="1857375"/>
              <a:ext cx="167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Instantaneous Luminosity </a:t>
              </a:r>
              <a:endParaRPr lang="en-US" dirty="0"/>
            </a:p>
          </p:txBody>
        </p:sp>
      </p:grpSp>
      <p:grpSp>
        <p:nvGrpSpPr>
          <p:cNvPr id="8" name="Group 37"/>
          <p:cNvGrpSpPr/>
          <p:nvPr/>
        </p:nvGrpSpPr>
        <p:grpSpPr>
          <a:xfrm>
            <a:off x="4114800" y="2201644"/>
            <a:ext cx="4724400" cy="1200329"/>
            <a:chOff x="4191000" y="2162175"/>
            <a:chExt cx="4724400" cy="1200329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724400" y="1704975"/>
              <a:ext cx="228600" cy="1295400"/>
            </a:xfrm>
            <a:prstGeom prst="rightBrac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cxnSp>
          <p:nvCxnSpPr>
            <p:cNvPr id="30" name="Shape 29"/>
            <p:cNvCxnSpPr>
              <a:stCxn id="29" idx="1"/>
            </p:cNvCxnSpPr>
            <p:nvPr/>
          </p:nvCxnSpPr>
          <p:spPr>
            <a:xfrm rot="5400000" flipH="1" flipV="1">
              <a:off x="5695950" y="1609725"/>
              <a:ext cx="12700" cy="1714500"/>
            </a:xfrm>
            <a:prstGeom prst="bentConnector4">
              <a:avLst>
                <a:gd name="adj1" fmla="val -1800000"/>
                <a:gd name="adj2" fmla="val 53333"/>
              </a:avLst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858000" y="2162175"/>
              <a:ext cx="2057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Reduction Factors: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>
                  <a:solidFill>
                    <a:srgbClr val="FF0000"/>
                  </a:solidFill>
                </a:rPr>
                <a:t>HourGlass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FF0000"/>
                  </a:solidFill>
                </a:rPr>
                <a:t>Crossing Angle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FF0000"/>
                  </a:solidFill>
                </a:rPr>
                <a:t>Offset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914400" y="3192244"/>
            <a:ext cx="4857750" cy="809625"/>
            <a:chOff x="990600" y="3152775"/>
            <a:chExt cx="4857750" cy="809625"/>
          </a:xfrm>
        </p:grpSpPr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4600" y="3152775"/>
              <a:ext cx="3333750" cy="809625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990600" y="3240643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Where</a:t>
              </a:r>
              <a:endParaRPr lang="en-US" dirty="0"/>
            </a:p>
          </p:txBody>
        </p:sp>
      </p:grpSp>
      <p:grpSp>
        <p:nvGrpSpPr>
          <p:cNvPr id="10" name="Group 49"/>
          <p:cNvGrpSpPr/>
          <p:nvPr/>
        </p:nvGrpSpPr>
        <p:grpSpPr>
          <a:xfrm>
            <a:off x="3810000" y="3544669"/>
            <a:ext cx="4495800" cy="2322731"/>
            <a:chOff x="3886200" y="3505200"/>
            <a:chExt cx="4495800" cy="2322731"/>
          </a:xfrm>
        </p:grpSpPr>
        <p:sp>
          <p:nvSpPr>
            <p:cNvPr id="36" name="Oval 35"/>
            <p:cNvSpPr/>
            <p:nvPr/>
          </p:nvSpPr>
          <p:spPr>
            <a:xfrm>
              <a:off x="3886200" y="3505200"/>
              <a:ext cx="2057400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hape 36"/>
            <p:cNvCxnSpPr>
              <a:stCxn id="36" idx="4"/>
            </p:cNvCxnSpPr>
            <p:nvPr/>
          </p:nvCxnSpPr>
          <p:spPr>
            <a:xfrm rot="16200000" flipH="1">
              <a:off x="5162550" y="3714750"/>
              <a:ext cx="1600200" cy="209550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010400" y="5181600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Measured by BSRT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Group 42"/>
          <p:cNvGrpSpPr/>
          <p:nvPr/>
        </p:nvGrpSpPr>
        <p:grpSpPr>
          <a:xfrm>
            <a:off x="4267200" y="3048000"/>
            <a:ext cx="4419600" cy="1941731"/>
            <a:chOff x="4267200" y="3048000"/>
            <a:chExt cx="4419600" cy="1941731"/>
          </a:xfrm>
        </p:grpSpPr>
        <p:sp>
          <p:nvSpPr>
            <p:cNvPr id="40" name="Oval 39"/>
            <p:cNvSpPr/>
            <p:nvPr/>
          </p:nvSpPr>
          <p:spPr>
            <a:xfrm>
              <a:off x="4267200" y="3048000"/>
              <a:ext cx="1143000" cy="381000"/>
            </a:xfrm>
            <a:prstGeom prst="ellipse">
              <a:avLst/>
            </a:prstGeom>
            <a:no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Elbow Connector 40"/>
            <p:cNvCxnSpPr>
              <a:stCxn id="40" idx="6"/>
            </p:cNvCxnSpPr>
            <p:nvPr/>
          </p:nvCxnSpPr>
          <p:spPr>
            <a:xfrm>
              <a:off x="5410200" y="3238500"/>
              <a:ext cx="1600200" cy="13335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010400" y="4343400"/>
              <a:ext cx="167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Measured by </a:t>
              </a:r>
              <a:r>
                <a:rPr lang="en-US" dirty="0" err="1" smtClean="0">
                  <a:solidFill>
                    <a:srgbClr val="00B050"/>
                  </a:solidFill>
                </a:rPr>
                <a:t>fBCT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sp>
        <p:nvSpPr>
          <p:cNvPr id="43" name="Multiply 42"/>
          <p:cNvSpPr/>
          <p:nvPr/>
        </p:nvSpPr>
        <p:spPr>
          <a:xfrm>
            <a:off x="4876800" y="1828800"/>
            <a:ext cx="685800" cy="914400"/>
          </a:xfrm>
          <a:prstGeom prst="mathMultiply">
            <a:avLst/>
          </a:prstGeom>
          <a:solidFill>
            <a:srgbClr val="FF0000">
              <a:alpha val="5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http://elogbook.cern.ch/eLogbook/attach_reader?attach_id=12030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343400"/>
            <a:ext cx="3943350" cy="1981200"/>
          </a:xfrm>
          <a:prstGeom prst="rect">
            <a:avLst/>
          </a:prstGeom>
          <a:noFill/>
        </p:spPr>
      </p:pic>
      <p:pic>
        <p:nvPicPr>
          <p:cNvPr id="45" name="Picture 4" descr="http://elogbook.cern.ch/eLogbook/attach_reader?attach_id=120307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14900" y="4352924"/>
            <a:ext cx="3924300" cy="1971676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1219200" y="3886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Of Collisions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019800" y="3886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Of Collisions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dirty="0" err="1" smtClean="0"/>
              <a:t>Emitt</a:t>
            </a:r>
            <a:r>
              <a:rPr lang="en-US" dirty="0" smtClean="0"/>
              <a:t>. Int. Meas. - </a:t>
            </a:r>
            <a:r>
              <a:rPr lang="en-US" b="1" dirty="0" smtClean="0"/>
              <a:t>Computed </a:t>
            </a:r>
            <a:r>
              <a:rPr lang="en-US" b="1" dirty="0" err="1" smtClean="0"/>
              <a:t>Lumi</a:t>
            </a:r>
            <a:r>
              <a:rPr lang="en-US" b="1" dirty="0" smtClean="0"/>
              <a:t> </a:t>
            </a:r>
            <a:r>
              <a:rPr lang="en-US" dirty="0" smtClean="0"/>
              <a:t>- Beam Losses -  Simulation </a:t>
            </a:r>
            <a:endParaRPr lang="en-US" dirty="0"/>
          </a:p>
        </p:txBody>
      </p:sp>
      <p:sp>
        <p:nvSpPr>
          <p:cNvPr id="60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pic>
        <p:nvPicPr>
          <p:cNvPr id="54" name="Picture 53" descr="atlas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95400" y="1676400"/>
            <a:ext cx="5934075" cy="4572000"/>
          </a:xfrm>
          <a:prstGeom prst="rect">
            <a:avLst/>
          </a:prstGeom>
        </p:spPr>
      </p:pic>
      <p:pic>
        <p:nvPicPr>
          <p:cNvPr id="59" name="Picture 58" descr="atlas_cms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95400" y="1676400"/>
            <a:ext cx="5934075" cy="4572000"/>
          </a:xfrm>
          <a:prstGeom prst="rect">
            <a:avLst/>
          </a:prstGeom>
        </p:spPr>
      </p:pic>
      <p:pic>
        <p:nvPicPr>
          <p:cNvPr id="61" name="Picture 60" descr="atlas_cms_l0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95400" y="1676400"/>
            <a:ext cx="5934075" cy="4572000"/>
          </a:xfrm>
          <a:prstGeom prst="rect">
            <a:avLst/>
          </a:prstGeom>
        </p:spPr>
      </p:pic>
      <p:cxnSp>
        <p:nvCxnSpPr>
          <p:cNvPr id="64" name="Straight Arrow Connector 63"/>
          <p:cNvCxnSpPr/>
          <p:nvPr/>
        </p:nvCxnSpPr>
        <p:spPr>
          <a:xfrm flipV="1">
            <a:off x="3657600" y="2514600"/>
            <a:ext cx="457200" cy="838200"/>
          </a:xfrm>
          <a:prstGeom prst="straightConnector1">
            <a:avLst/>
          </a:prstGeom>
          <a:ln w="25400">
            <a:solidFill>
              <a:srgbClr val="0DF3F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atlas_cms_l0_l.t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95400" y="1676400"/>
            <a:ext cx="5934075" cy="4572000"/>
          </a:xfrm>
          <a:prstGeom prst="rect">
            <a:avLst/>
          </a:prstGeom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209800"/>
            <a:ext cx="2790825" cy="381000"/>
          </a:xfrm>
          <a:prstGeom prst="rect">
            <a:avLst/>
          </a:prstGeom>
          <a:noFill/>
        </p:spPr>
      </p:pic>
      <p:cxnSp>
        <p:nvCxnSpPr>
          <p:cNvPr id="67" name="Straight Arrow Connector 66"/>
          <p:cNvCxnSpPr/>
          <p:nvPr/>
        </p:nvCxnSpPr>
        <p:spPr>
          <a:xfrm rot="5400000" flipH="1" flipV="1">
            <a:off x="2514600" y="2667000"/>
            <a:ext cx="838200" cy="685800"/>
          </a:xfrm>
          <a:prstGeom prst="straightConnector1">
            <a:avLst/>
          </a:prstGeom>
          <a:ln w="25400">
            <a:solidFill>
              <a:srgbClr val="E71FC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981200" y="2590800"/>
            <a:ext cx="0" cy="186358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960708" y="3429000"/>
            <a:ext cx="85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~23 %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2" name="Group 18"/>
          <p:cNvGrpSpPr/>
          <p:nvPr/>
        </p:nvGrpSpPr>
        <p:grpSpPr>
          <a:xfrm>
            <a:off x="3276599" y="3047999"/>
            <a:ext cx="3781646" cy="617240"/>
            <a:chOff x="2964329" y="2555376"/>
            <a:chExt cx="3188447" cy="782387"/>
          </a:xfrm>
        </p:grpSpPr>
        <p:cxnSp>
          <p:nvCxnSpPr>
            <p:cNvPr id="55" name="Straight Arrow Connector 54"/>
            <p:cNvCxnSpPr/>
            <p:nvPr/>
          </p:nvCxnSpPr>
          <p:spPr>
            <a:xfrm>
              <a:off x="2964329" y="2651963"/>
              <a:ext cx="0" cy="6858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028576" y="2555376"/>
              <a:ext cx="3124200" cy="468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~7% (mainly CA </a:t>
              </a:r>
              <a:r>
                <a:rPr lang="en-US" b="1" smtClean="0">
                  <a:solidFill>
                    <a:srgbClr val="FF0000"/>
                  </a:solidFill>
                </a:rPr>
                <a:t>since</a:t>
              </a:r>
              <a:r>
                <a:rPr lang="en-US" b="1" smtClean="0">
                  <a:solidFill>
                    <a:srgbClr val="FF0000"/>
                  </a:solidFill>
                </a:rPr>
                <a:t> </a:t>
              </a:r>
              <a:r>
                <a:rPr lang="en-US" b="1" smtClean="0">
                  <a:solidFill>
                    <a:srgbClr val="FF0000"/>
                  </a:solidFill>
                </a:rPr>
                <a:t>H</a:t>
              </a:r>
              <a:r>
                <a:rPr lang="en-US" b="1" smtClean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~4‰)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>
            <a:off x="4495800" y="4038600"/>
            <a:ext cx="0" cy="1143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769540" y="4267200"/>
            <a:ext cx="103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~15% extra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6" grpId="0"/>
      <p:bldP spid="46" grpId="1"/>
      <p:bldP spid="47" grpId="0"/>
      <p:bldP spid="47" grpId="1"/>
      <p:bldP spid="52" grpId="0"/>
      <p:bldP spid="52" grpId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b2o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8200" y="1968871"/>
            <a:ext cx="5770800" cy="4279529"/>
          </a:xfrm>
          <a:prstGeom prst="rect">
            <a:avLst/>
          </a:prstGeom>
        </p:spPr>
      </p:pic>
      <p:pic>
        <p:nvPicPr>
          <p:cNvPr id="33" name="Picture 32" descr="b1of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872896"/>
            <a:ext cx="5867400" cy="44517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505200" y="1381780"/>
            <a:ext cx="163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BEAM 1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5200" y="13817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BEAM 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3352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≈75%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6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6553200" y="304800"/>
            <a:ext cx="1295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6705600" y="2895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0" y="561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6172200" y="5410200"/>
            <a:ext cx="823784" cy="719667"/>
          </a:xfrm>
          <a:prstGeom prst="ellipse">
            <a:avLst/>
          </a:prstGeom>
          <a:solidFill>
            <a:schemeClr val="accent3">
              <a:alpha val="34000"/>
            </a:schemeClr>
          </a:solidFill>
          <a:ln>
            <a:solidFill>
              <a:schemeClr val="accent3">
                <a:shade val="95000"/>
                <a:satMod val="105000"/>
                <a:alpha val="53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410200" y="28956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BETTER LIFETIME AFTER TUNE SCAN??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38400" y="3164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dirty="0" err="1" smtClean="0"/>
              <a:t>Emitt</a:t>
            </a:r>
            <a:r>
              <a:rPr lang="en-US" dirty="0" smtClean="0"/>
              <a:t>. Int. Meas. - Computed </a:t>
            </a:r>
            <a:r>
              <a:rPr lang="en-US" dirty="0" err="1" smtClean="0"/>
              <a:t>Lumi</a:t>
            </a:r>
            <a:r>
              <a:rPr lang="en-US" dirty="0" smtClean="0"/>
              <a:t> - </a:t>
            </a:r>
            <a:r>
              <a:rPr lang="en-US" b="1" dirty="0" smtClean="0"/>
              <a:t>Beam Losses </a:t>
            </a:r>
            <a:r>
              <a:rPr lang="en-US" dirty="0" smtClean="0"/>
              <a:t>-  Simulation </a:t>
            </a:r>
            <a:endParaRPr lang="en-US" dirty="0"/>
          </a:p>
        </p:txBody>
      </p:sp>
      <p:grpSp>
        <p:nvGrpSpPr>
          <p:cNvPr id="8" name="Group 53"/>
          <p:cNvGrpSpPr/>
          <p:nvPr/>
        </p:nvGrpSpPr>
        <p:grpSpPr>
          <a:xfrm>
            <a:off x="3657600" y="5410200"/>
            <a:ext cx="2667000" cy="646331"/>
            <a:chOff x="3657600" y="5410200"/>
            <a:chExt cx="2667000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3657600" y="541020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Burn-off/Total losses</a:t>
              </a:r>
            </a:p>
            <a:p>
              <a:pPr algn="ctr"/>
              <a:r>
                <a:rPr lang="en-US" dirty="0" smtClean="0"/>
                <a:t>≈75%</a:t>
              </a:r>
              <a:endParaRPr lang="en-US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5486400" y="5715000"/>
              <a:ext cx="8382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2362200" y="4800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≈43%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590800" y="2590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Burn-off/Total losses</a:t>
            </a:r>
          </a:p>
          <a:p>
            <a:pPr algn="ctr"/>
            <a:r>
              <a:rPr lang="en-US" dirty="0" smtClean="0"/>
              <a:t>≈40%</a:t>
            </a:r>
            <a:endParaRPr lang="en-US" dirty="0"/>
          </a:p>
        </p:txBody>
      </p:sp>
      <p:sp>
        <p:nvSpPr>
          <p:cNvPr id="2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6" grpId="0"/>
      <p:bldP spid="55" grpId="0"/>
      <p:bldP spid="55" grpId="1"/>
      <p:bldP spid="44" grpId="0" animBg="1"/>
      <p:bldP spid="45" grpId="0"/>
      <p:bldP spid="56" grpId="0"/>
      <p:bldP spid="56" grpId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2201 SIm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3582" y="1676400"/>
            <a:ext cx="6466063" cy="47287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7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7924800" y="228600"/>
            <a:ext cx="1143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456220" y="2408058"/>
            <a:ext cx="290263" cy="1554342"/>
          </a:xfrm>
          <a:prstGeom prst="rect">
            <a:avLst/>
          </a:prstGeom>
          <a:solidFill>
            <a:schemeClr val="accent6">
              <a:alpha val="52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066800" y="2241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2201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38400" y="278368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 - </a:t>
            </a:r>
            <a:r>
              <a:rPr lang="en-US" dirty="0" err="1" smtClean="0"/>
              <a:t>Emitt</a:t>
            </a:r>
            <a:r>
              <a:rPr lang="en-US" dirty="0" smtClean="0"/>
              <a:t>. Int. Meas. - Computed </a:t>
            </a:r>
            <a:r>
              <a:rPr lang="en-US" dirty="0" err="1" smtClean="0"/>
              <a:t>Lumi</a:t>
            </a:r>
            <a:r>
              <a:rPr lang="en-US" dirty="0" smtClean="0"/>
              <a:t> - Beam Losses -  </a:t>
            </a:r>
            <a:r>
              <a:rPr lang="en-US" b="1" dirty="0" smtClean="0"/>
              <a:t>Simulation </a:t>
            </a:r>
            <a:endParaRPr lang="en-US" b="1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57400"/>
            <a:ext cx="1337248" cy="38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0" y="1143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Tevatron</a:t>
            </a:r>
            <a:r>
              <a:rPr lang="en-US" dirty="0" smtClean="0"/>
              <a:t> Luminosity Model</a:t>
            </a:r>
            <a:endParaRPr lang="en-US" dirty="0"/>
          </a:p>
        </p:txBody>
      </p:sp>
      <p:sp>
        <p:nvSpPr>
          <p:cNvPr id="19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0" y="12954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Beam 1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12909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Beam 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7600" y="3886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Bunch Length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29000" y="20574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Bunch Intensity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8862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Green = Simulation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all_225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676400"/>
            <a:ext cx="7453312" cy="45561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438400" y="1981200"/>
            <a:ext cx="3810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8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Filling </a:t>
            </a:r>
            <a:r>
              <a:rPr lang="en-US" dirty="0" smtClean="0"/>
              <a:t>- Losses Observation 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38400" y="309265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4000" y="1981200"/>
            <a:ext cx="3810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05000" y="1981200"/>
            <a:ext cx="3048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09800" y="1981200"/>
            <a:ext cx="2286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248400" y="1905000"/>
            <a:ext cx="990600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4419600" y="2590800"/>
            <a:ext cx="533400" cy="21336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4953000" y="2590800"/>
            <a:ext cx="457200" cy="24384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410200" y="2590800"/>
            <a:ext cx="381000" cy="243840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590800" y="3581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</a:t>
            </a:r>
          </a:p>
          <a:p>
            <a:r>
              <a:rPr lang="en-US" dirty="0" smtClean="0"/>
              <a:t>Phase 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419600" y="42672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en-US" sz="2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876800" y="45821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en-US" sz="2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486400" y="450598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</a:t>
            </a:r>
            <a:endParaRPr lang="en-US" sz="2800" b="1" dirty="0"/>
          </a:p>
        </p:txBody>
      </p:sp>
      <p:pic>
        <p:nvPicPr>
          <p:cNvPr id="26" name="Picture 25" descr="fill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1981200"/>
            <a:ext cx="6324600" cy="442953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09800" y="5943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≈ 2.3*10^11 </a:t>
            </a:r>
            <a:r>
              <a:rPr lang="en-US" dirty="0" err="1" smtClean="0"/>
              <a:t>pbb</a:t>
            </a:r>
            <a:endParaRPr lang="en-US" dirty="0" smtClean="0"/>
          </a:p>
          <a:p>
            <a:r>
              <a:rPr lang="el-GR" dirty="0" smtClean="0"/>
              <a:t>ε</a:t>
            </a:r>
            <a:r>
              <a:rPr lang="en-US" dirty="0" smtClean="0"/>
              <a:t> ≈ 2.5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7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048000" y="2133600"/>
            <a:ext cx="5105400" cy="1447800"/>
            <a:chOff x="3048000" y="2133600"/>
            <a:chExt cx="5105400" cy="1447800"/>
          </a:xfrm>
        </p:grpSpPr>
        <p:sp>
          <p:nvSpPr>
            <p:cNvPr id="43" name="Rectangle 42"/>
            <p:cNvSpPr/>
            <p:nvPr/>
          </p:nvSpPr>
          <p:spPr>
            <a:xfrm>
              <a:off x="79248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3914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34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770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9436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864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029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5052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600" y="22098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048000" y="2133600"/>
              <a:ext cx="228600" cy="1371600"/>
            </a:xfrm>
            <a:prstGeom prst="rect">
              <a:avLst/>
            </a:prstGeom>
            <a:noFill/>
            <a:ln>
              <a:solidFill>
                <a:srgbClr val="10FC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971800" y="2057400"/>
            <a:ext cx="1828800" cy="1676400"/>
            <a:chOff x="2971800" y="2057400"/>
            <a:chExt cx="1828800" cy="1676400"/>
          </a:xfrm>
        </p:grpSpPr>
        <p:sp>
          <p:nvSpPr>
            <p:cNvPr id="54" name="Rectangle 53"/>
            <p:cNvSpPr/>
            <p:nvPr/>
          </p:nvSpPr>
          <p:spPr>
            <a:xfrm>
              <a:off x="2971800" y="2057400"/>
              <a:ext cx="381000" cy="762000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19600" y="3124200"/>
              <a:ext cx="381000" cy="609600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971800" y="2133600"/>
            <a:ext cx="1828800" cy="1600200"/>
            <a:chOff x="2971800" y="2133600"/>
            <a:chExt cx="1828800" cy="1600200"/>
          </a:xfrm>
        </p:grpSpPr>
        <p:sp>
          <p:nvSpPr>
            <p:cNvPr id="57" name="Rectangle 56"/>
            <p:cNvSpPr/>
            <p:nvPr/>
          </p:nvSpPr>
          <p:spPr>
            <a:xfrm>
              <a:off x="2971800" y="3124200"/>
              <a:ext cx="381000" cy="60960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19600" y="2133600"/>
              <a:ext cx="381000" cy="60960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27" grpId="0"/>
      <p:bldP spid="2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365125"/>
          </a:xfrm>
        </p:spPr>
        <p:txBody>
          <a:bodyPr/>
          <a:lstStyle/>
          <a:p>
            <a:fld id="{742AFEC6-65D6-4F2C-8740-31E4FFD76CD6}" type="slidenum">
              <a:rPr lang="en-US" sz="1800" b="1" smtClean="0"/>
              <a:pPr/>
              <a:t>9</a:t>
            </a:fld>
            <a:endParaRPr lang="en-US" sz="1800" b="1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3124200" y="304800"/>
            <a:ext cx="1981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309" y="1880454"/>
            <a:ext cx="7646691" cy="345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381000" y="1828800"/>
            <a:ext cx="8153400" cy="4454103"/>
            <a:chOff x="381000" y="1828800"/>
            <a:chExt cx="8153400" cy="4454103"/>
          </a:xfrm>
        </p:grpSpPr>
        <p:pic>
          <p:nvPicPr>
            <p:cNvPr id="21" name="Picture 20" descr="norm.t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000" y="1828800"/>
              <a:ext cx="8153400" cy="445410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981200" y="19050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1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24600" y="19050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2</a:t>
              </a:r>
              <a:endParaRPr lang="en-US" dirty="0"/>
            </a:p>
          </p:txBody>
        </p:sp>
      </p:grpSp>
      <p:pic>
        <p:nvPicPr>
          <p:cNvPr id="28" name="Picture 27" descr="losses_rat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1295400"/>
            <a:ext cx="6524624" cy="49879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66800" y="228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FILL 2252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005686" y="723900"/>
            <a:ext cx="8138314" cy="38100"/>
          </a:xfrm>
          <a:prstGeom prst="line">
            <a:avLst/>
          </a:prstGeom>
          <a:ln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38400" y="30926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Filling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b="1" dirty="0" smtClean="0"/>
              <a:t>Losses Observation </a:t>
            </a:r>
            <a:r>
              <a:rPr lang="en-US" dirty="0" smtClean="0"/>
              <a:t>- Separation Steps - </a:t>
            </a:r>
            <a:r>
              <a:rPr lang="en-US" dirty="0" err="1" smtClean="0"/>
              <a:t>Emitt</a:t>
            </a:r>
            <a:r>
              <a:rPr lang="en-US" dirty="0" smtClean="0"/>
              <a:t>. Observation</a:t>
            </a:r>
          </a:p>
        </p:txBody>
      </p:sp>
      <p:sp>
        <p:nvSpPr>
          <p:cNvPr id="18" name="CasellaDiTesto 7"/>
          <p:cNvSpPr txBox="1"/>
          <p:nvPr/>
        </p:nvSpPr>
        <p:spPr>
          <a:xfrm>
            <a:off x="3276600" y="6550223"/>
            <a:ext cx="261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err="1" smtClean="0"/>
              <a:t>G.Trad</a:t>
            </a:r>
            <a:r>
              <a:rPr lang="it-IT" sz="1400" dirty="0" smtClean="0"/>
              <a:t> </a:t>
            </a:r>
            <a:r>
              <a:rPr lang="it-IT" sz="1400" dirty="0" err="1" smtClean="0"/>
              <a:t>–</a:t>
            </a:r>
            <a:r>
              <a:rPr lang="it-IT" sz="1400" dirty="0" smtClean="0"/>
              <a:t> LSWG </a:t>
            </a:r>
            <a:r>
              <a:rPr lang="it-IT" sz="1400" dirty="0" err="1" smtClean="0"/>
              <a:t>December</a:t>
            </a:r>
            <a:r>
              <a:rPr lang="it-IT" sz="1400" dirty="0" smtClean="0"/>
              <a:t> </a:t>
            </a:r>
            <a:r>
              <a:rPr lang="it-IT" sz="1400" dirty="0" err="1" smtClean="0"/>
              <a:t>8</a:t>
            </a:r>
            <a:r>
              <a:rPr lang="it-IT" sz="1400" dirty="0" smtClean="0"/>
              <a:t>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28873</TotalTime>
  <Words>840</Words>
  <Application>Microsoft Office PowerPoint</Application>
  <PresentationFormat>On-screen Show (4:3)</PresentationFormat>
  <Paragraphs>153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George Trad</cp:lastModifiedBy>
  <cp:revision>2380</cp:revision>
  <dcterms:created xsi:type="dcterms:W3CDTF">2011-12-08T17:41:14Z</dcterms:created>
  <dcterms:modified xsi:type="dcterms:W3CDTF">2011-12-08T17:41:54Z</dcterms:modified>
</cp:coreProperties>
</file>