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7099300" cy="1022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4E9E9"/>
    <a:srgbClr val="E8D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7DDF-EC1C-4042-8E67-28F465CC319E}" type="datetimeFigureOut">
              <a:rPr lang="en-GB" smtClean="0"/>
              <a:t>12/7/11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1124744"/>
            <a:ext cx="7772400" cy="4752528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C00000"/>
                </a:solidFill>
              </a:rPr>
              <a:t>BI </a:t>
            </a:r>
            <a:r>
              <a:rPr lang="en-GB" sz="3600" dirty="0" smtClean="0">
                <a:solidFill>
                  <a:srgbClr val="C00000"/>
                </a:solidFill>
              </a:rPr>
              <a:t>MD 2012 REQUESTS</a:t>
            </a:r>
            <a:r>
              <a:rPr lang="en-GB" sz="3600" dirty="0">
                <a:solidFill>
                  <a:srgbClr val="C00000"/>
                </a:solidFill>
              </a:rPr>
              <a:t/>
            </a:r>
            <a:br>
              <a:rPr lang="en-GB" sz="3600" dirty="0">
                <a:solidFill>
                  <a:srgbClr val="C00000"/>
                </a:solidFill>
              </a:rPr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LSWG 08-Dec-2012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-46548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C00000"/>
                </a:solidFill>
              </a:rPr>
              <a:t>BI MD Requests 2012</a:t>
            </a:r>
            <a:endParaRPr lang="en-GB" sz="1400" dirty="0">
              <a:solidFill>
                <a:srgbClr val="C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373525"/>
              </p:ext>
            </p:extLst>
          </p:nvPr>
        </p:nvGraphicFramePr>
        <p:xfrm>
          <a:off x="107502" y="260648"/>
          <a:ext cx="8928994" cy="6592941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725934"/>
                <a:gridCol w="2037802"/>
                <a:gridCol w="2680771"/>
                <a:gridCol w="508154"/>
                <a:gridCol w="725934"/>
                <a:gridCol w="725934"/>
                <a:gridCol w="804385"/>
                <a:gridCol w="720080"/>
              </a:tblGrid>
              <a:tr h="319127"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Monitor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Description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Remarks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E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Beam Types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Time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7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p/bunch</a:t>
                      </a:r>
                      <a:endParaRPr lang="en-US" sz="1100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Patterns</a:t>
                      </a:r>
                      <a:endParaRPr lang="en-US" sz="1100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Emit</a:t>
                      </a:r>
                      <a:endParaRPr lang="en-US" sz="1100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569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BCT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FBCT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Test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new FBCT prototype to be installed during </a:t>
                      </a:r>
                      <a:r>
                        <a:rPr lang="en-US" sz="1000" baseline="0" dirty="0" err="1" smtClean="0">
                          <a:latin typeface="Helvetica"/>
                          <a:cs typeface="Helvetica"/>
                        </a:rPr>
                        <a:t>xstmas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shut-down, in order to verify</a:t>
                      </a:r>
                    </a:p>
                    <a:p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-bunch length dependence</a:t>
                      </a:r>
                    </a:p>
                    <a:p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-beam orbit dependence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-Possibly included in BI blocks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to maximize studies in parallel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-Variable bunch length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-Bumps</a:t>
                      </a:r>
                      <a:endParaRPr lang="en-US" sz="1000" dirty="0" smtClean="0">
                        <a:latin typeface="Helvetica"/>
                        <a:cs typeface="Helvetica"/>
                      </a:endParaRP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450+3500</a:t>
                      </a: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539">
                <a:tc rowSpan="5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BPM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Non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linearity for each BPM type, by mapping a H/V grid with bumps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-Results have a direct impact on aperture measurements,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so it would be advisable to foresee these studies very early in the run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8h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BPM offset and polarity checks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8h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BPMSW relative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phasing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-Requested but not completed in 2011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-Possibly included in BI blocks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to maximize studies in parallel</a:t>
                      </a:r>
                      <a:endParaRPr lang="en-US" sz="1000" dirty="0" smtClean="0">
                        <a:latin typeface="Helvetica"/>
                        <a:cs typeface="Helvetica"/>
                      </a:endParaRP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1+1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2h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3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BPMWF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response to different orbit modes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2h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366"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K-mod of triplet BPMs and other critical locations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-determine BPM center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-done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after each TS (not MD time?)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probe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4x1h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91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BGI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Magnetic field impact on the image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Absolute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calibration with bumps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Sensitivity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</a:t>
                      </a:r>
                      <a:r>
                        <a:rPr lang="en-US" sz="1000" baseline="0" dirty="0" err="1" smtClean="0">
                          <a:latin typeface="Helvetica"/>
                          <a:cs typeface="Helvetica"/>
                        </a:rPr>
                        <a:t>vs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pressure and energy</a:t>
                      </a:r>
                    </a:p>
                    <a:p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Pressure Evaluation around BGI with BLMs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-Possibly included in BI blocks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to maximize studies in parallel</a:t>
                      </a:r>
                    </a:p>
                    <a:p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-Bumps</a:t>
                      </a:r>
                    </a:p>
                    <a:p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-gas injection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450+3500</a:t>
                      </a: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Uniform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over bunches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810">
                <a:tc rowSpan="3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BSRT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Calibration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B1 system </a:t>
                      </a:r>
                      <a:r>
                        <a:rPr lang="en-US" sz="1000" baseline="0" dirty="0" err="1" smtClean="0">
                          <a:latin typeface="Helvetica"/>
                          <a:cs typeface="Helvetica"/>
                        </a:rPr>
                        <a:t>vs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WS, re-check B2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-Not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completed 2011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-Bumps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-Possibly included in BI blocks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to maximize studies in parallel</a:t>
                      </a:r>
                      <a:endParaRPr lang="en-US" sz="1000" dirty="0" smtClean="0">
                        <a:latin typeface="Helvetica"/>
                        <a:cs typeface="Helvetica"/>
                      </a:endParaRP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450+3500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&gt;=3h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8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Additional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studies about detectors response </a:t>
                      </a:r>
                      <a:r>
                        <a:rPr lang="en-US" sz="1000" baseline="0" dirty="0" err="1" smtClean="0">
                          <a:latin typeface="Helvetica"/>
                          <a:cs typeface="Helvetica"/>
                        </a:rPr>
                        <a:t>vs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bunch intensity, camera gains, color filters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8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Study response to </a:t>
                      </a:r>
                      <a:r>
                        <a:rPr lang="en-US" sz="1000" dirty="0" err="1" smtClean="0">
                          <a:latin typeface="Helvetica"/>
                          <a:cs typeface="Helvetica"/>
                        </a:rPr>
                        <a:t>hor</a:t>
                      </a: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 slits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&gt;=2h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257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MATCHING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Establish minimum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beam intensity for allowing enough signal/noise with present system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Helvetica"/>
                          <a:cs typeface="Helvetica"/>
                        </a:rPr>
                        <a:t>Inj</a:t>
                      </a: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 and Dump into empty machine with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variable bunch intensities, up to maximum allowed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&gt;=2h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-46548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C00000"/>
                </a:solidFill>
              </a:rPr>
              <a:t>BI MD Requests 2012</a:t>
            </a:r>
            <a:endParaRPr lang="en-GB" sz="1400" dirty="0">
              <a:solidFill>
                <a:srgbClr val="C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963303"/>
              </p:ext>
            </p:extLst>
          </p:nvPr>
        </p:nvGraphicFramePr>
        <p:xfrm>
          <a:off x="107502" y="299866"/>
          <a:ext cx="8928994" cy="626032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725934"/>
                <a:gridCol w="2037802"/>
                <a:gridCol w="2680771"/>
                <a:gridCol w="508154"/>
                <a:gridCol w="725934"/>
                <a:gridCol w="725934"/>
                <a:gridCol w="804385"/>
                <a:gridCol w="720080"/>
              </a:tblGrid>
              <a:tr h="319127"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Monitor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Description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Remarks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E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Beam Types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Time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4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FFFF"/>
                          </a:solidFill>
                          <a:latin typeface="Helvetica"/>
                          <a:cs typeface="Helvetica"/>
                        </a:rPr>
                        <a:t>p/bunch</a:t>
                      </a:r>
                      <a:endParaRPr lang="en-US" sz="1100" dirty="0">
                        <a:solidFill>
                          <a:srgbClr val="FFFFFF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FFFF"/>
                          </a:solidFill>
                          <a:latin typeface="Helvetica"/>
                          <a:cs typeface="Helvetica"/>
                        </a:rPr>
                        <a:t>Bunch Patterns</a:t>
                      </a:r>
                      <a:endParaRPr lang="en-US" sz="1100" dirty="0">
                        <a:solidFill>
                          <a:srgbClr val="FFFFFF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FFFF"/>
                          </a:solidFill>
                          <a:latin typeface="Helvetica"/>
                          <a:cs typeface="Helvetica"/>
                        </a:rPr>
                        <a:t>Emit</a:t>
                      </a:r>
                      <a:endParaRPr lang="en-US" sz="1100" dirty="0">
                        <a:solidFill>
                          <a:srgbClr val="FFFFFF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8342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BLM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Direct Dump BLMs calibration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-Not finished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in 2011</a:t>
                      </a:r>
                    </a:p>
                    <a:p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-</a:t>
                      </a:r>
                      <a:r>
                        <a:rPr lang="en-US" sz="1000" baseline="0" dirty="0" err="1" smtClean="0">
                          <a:latin typeface="Helvetica"/>
                          <a:cs typeface="Helvetica"/>
                        </a:rPr>
                        <a:t>inj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and dump 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2h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LDM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Study response to variable beam sizes 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Possibly included in BI blocks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to maximize studies in parallel</a:t>
                      </a: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450+3500</a:t>
                      </a: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845"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WS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Helvetica"/>
                          <a:ea typeface="+mn-ea"/>
                          <a:cs typeface="Helvetica"/>
                        </a:rPr>
                        <a:t>Emittance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Helvetica"/>
                          <a:ea typeface="+mn-ea"/>
                          <a:cs typeface="Helvetica"/>
                        </a:rPr>
                        <a:t> comparison between SPS and LHC at injection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Helvetica"/>
                          <a:ea typeface="+mn-ea"/>
                          <a:cs typeface="Helvetica"/>
                        </a:rPr>
                        <a:t>bunch by bunch is being tested in the SPS BWS 416</a:t>
                      </a:r>
                      <a:endParaRPr lang="en-US" sz="1000" dirty="0" smtClean="0">
                        <a:latin typeface="Helvetica"/>
                        <a:cs typeface="Helvetica"/>
                      </a:endParaRP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8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Helvetica"/>
                          <a:ea typeface="+mn-ea"/>
                          <a:cs typeface="Helvetica"/>
                        </a:rPr>
                        <a:t>test of automated settings determination for the PMT gain and filter</a:t>
                      </a:r>
                      <a:endParaRPr lang="en-US" sz="1000" dirty="0" smtClean="0">
                        <a:latin typeface="Helvetica"/>
                        <a:cs typeface="Helvetica"/>
                      </a:endParaRP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When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available during the year</a:t>
                      </a:r>
                    </a:p>
                    <a:p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Turn mode at first, later 40 MHz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450+3500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69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Q-</a:t>
                      </a:r>
                      <a:r>
                        <a:rPr lang="en-US" sz="1000" dirty="0" err="1" smtClean="0">
                          <a:latin typeface="Helvetica"/>
                          <a:cs typeface="Helvetica"/>
                        </a:rPr>
                        <a:t>Meas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Co-existence of the tune measurement and the damper systems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(</a:t>
                      </a: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test various Q/Q' diagnostics schemes)</a:t>
                      </a: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Complementary to </a:t>
                      </a:r>
                      <a:r>
                        <a:rPr lang="en-US" sz="1000" dirty="0" err="1" smtClean="0">
                          <a:latin typeface="Helvetica"/>
                          <a:cs typeface="Helvetica"/>
                        </a:rPr>
                        <a:t>W.Hofle</a:t>
                      </a: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 MD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450+3500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3x4h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69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Q/Q’ </a:t>
                      </a:r>
                      <a:r>
                        <a:rPr lang="en-US" sz="1000" dirty="0" err="1" smtClean="0">
                          <a:latin typeface="Helvetica"/>
                          <a:cs typeface="Helvetica"/>
                        </a:rPr>
                        <a:t>meas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Lifetime and emittance dependence on Q/Q’</a:t>
                      </a:r>
                    </a:p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smtClean="0">
                          <a:latin typeface="Helvetica"/>
                          <a:cs typeface="Helvetica"/>
                        </a:rPr>
                        <a:t>-dQ</a:t>
                      </a: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&lt;0.001 and </a:t>
                      </a:r>
                      <a:r>
                        <a:rPr lang="en-US" sz="1000" dirty="0" err="1" smtClean="0">
                          <a:latin typeface="Helvetica"/>
                          <a:cs typeface="Helvetica"/>
                        </a:rPr>
                        <a:t>dQ</a:t>
                      </a: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'&lt;1, not met by present </a:t>
                      </a: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systems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Helvetica"/>
                          <a:ea typeface="+mn-ea"/>
                          <a:cs typeface="Helvetica"/>
                        </a:rPr>
                        <a:t>-Determine whether we can relax the 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Helvetica"/>
                          <a:ea typeface="+mn-ea"/>
                          <a:cs typeface="Helvetica"/>
                        </a:rPr>
                        <a:t>requirements on Q/Q' control, e.g. lower FB bandwidth, larger Q', etc.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450+3500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variable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2x8h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69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OFC/OFSU 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-validate new and/or modified OFC/OFSU schemes and 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Settings.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-test new control aspects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</a:t>
                      </a:r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to verify new OFC/OFSU versions which we are not allowed to deploy operationally otherwise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Can be done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during </a:t>
                      </a:r>
                      <a:r>
                        <a:rPr lang="en-US" sz="1000" baseline="0" dirty="0" err="1" smtClean="0">
                          <a:latin typeface="Helvetica"/>
                          <a:cs typeface="Helvetica"/>
                        </a:rPr>
                        <a:t>commisioning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(not MD) ?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450+3500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probe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4x4h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578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-46548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C00000"/>
                </a:solidFill>
              </a:rPr>
              <a:t>BI MD Requests 2012</a:t>
            </a:r>
            <a:endParaRPr lang="en-GB" sz="1400" dirty="0">
              <a:solidFill>
                <a:srgbClr val="C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604969"/>
              </p:ext>
            </p:extLst>
          </p:nvPr>
        </p:nvGraphicFramePr>
        <p:xfrm>
          <a:off x="107502" y="299866"/>
          <a:ext cx="8928994" cy="60667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725934"/>
                <a:gridCol w="2037802"/>
                <a:gridCol w="2680771"/>
                <a:gridCol w="508154"/>
                <a:gridCol w="725934"/>
                <a:gridCol w="725934"/>
                <a:gridCol w="804385"/>
                <a:gridCol w="720080"/>
              </a:tblGrid>
              <a:tr h="319127"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Monitor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Description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Remarks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E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Beam Types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Helvetica"/>
                          <a:cs typeface="Helvetica"/>
                        </a:rPr>
                        <a:t>Time</a:t>
                      </a:r>
                      <a:endParaRPr lang="en-US" sz="11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4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FFFF"/>
                          </a:solidFill>
                          <a:latin typeface="Helvetica"/>
                          <a:cs typeface="Helvetica"/>
                        </a:rPr>
                        <a:t>p/bunch</a:t>
                      </a:r>
                      <a:endParaRPr lang="en-US" sz="1100" dirty="0">
                        <a:solidFill>
                          <a:srgbClr val="FFFFFF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FFFF"/>
                          </a:solidFill>
                          <a:latin typeface="Helvetica"/>
                          <a:cs typeface="Helvetica"/>
                        </a:rPr>
                        <a:t>Bunch Patterns</a:t>
                      </a:r>
                      <a:endParaRPr lang="en-US" sz="1100" dirty="0">
                        <a:solidFill>
                          <a:srgbClr val="FFFFFF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FFFF"/>
                          </a:solidFill>
                          <a:latin typeface="Helvetica"/>
                          <a:cs typeface="Helvetica"/>
                        </a:rPr>
                        <a:t>Emit</a:t>
                      </a:r>
                      <a:endParaRPr lang="en-US" sz="1100" dirty="0">
                        <a:solidFill>
                          <a:srgbClr val="FFFFFF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569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Head-Tail and Wall Current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Monitors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-Beam-based HT and WCM calibration and tests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-compensate for system effects that presently perturb the ghost/satellite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-need short bunch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-needed to test the new instability trigger 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scheme in a controlled/known environment prior to being operationally use 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during the ABP-driven high-intensity MDs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3500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&gt;2e11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3x2h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69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BBQ Pt7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Continuous beta-beat measurements alternative to BPM method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Could be done in parallel for the beta-beat electronic (&lt;1 um oscillations) 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but may nevertheless need dedicated beam, since the BPM can achieve this only </a:t>
                      </a:r>
                    </a:p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with larger AC-dipole driven excitations.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3500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probe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any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2x4h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69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AGM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Possibly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test new optical line (to decouple steering from BSRT)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-closed</a:t>
                      </a:r>
                      <a:r>
                        <a:rPr lang="en-US" sz="1000" baseline="0" dirty="0" smtClean="0">
                          <a:latin typeface="Helvetica"/>
                          <a:cs typeface="Helvetica"/>
                        </a:rPr>
                        <a:t> orbit bumps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450+3500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Helvetica"/>
                          <a:cs typeface="Helvetica"/>
                        </a:rPr>
                        <a:t>xx</a:t>
                      </a:r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690"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690"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690"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9956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5356</TotalTime>
  <Words>770</Words>
  <Application>Microsoft Macintosh PowerPoint</Application>
  <PresentationFormat>On-screen Show (4:3)</PresentationFormat>
  <Paragraphs>204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BI MD 2012 REQUESTS    LSWG 08-Dec-2012 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agoldbla</dc:creator>
  <cp:lastModifiedBy>federico roncarolo</cp:lastModifiedBy>
  <cp:revision>36</cp:revision>
  <cp:lastPrinted>2011-12-07T16:42:02Z</cp:lastPrinted>
  <dcterms:created xsi:type="dcterms:W3CDTF">2011-10-17T14:13:21Z</dcterms:created>
  <dcterms:modified xsi:type="dcterms:W3CDTF">2011-12-08T08:07:48Z</dcterms:modified>
</cp:coreProperties>
</file>