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8D179-5568-4B7A-95F8-F6A2C1995225}" type="datetimeFigureOut">
              <a:rPr lang="en-GB" smtClean="0"/>
              <a:pPr/>
              <a:t>07/12/2011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8B168-8462-4E2A-BE34-D112159F5F3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06684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LSWG meeting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70E7AD-1BA3-4DFA-BBE4-F72BD3C08D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Longitudinal and RF MDs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P. Baudrenghien for the LHC RF team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8296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Longitudinal</a:t>
            </a:r>
            <a:r>
              <a:rPr lang="en-US" dirty="0" smtClean="0"/>
              <a:t> studies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424936" cy="561662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Loss </a:t>
            </a:r>
            <a:r>
              <a:rPr lang="en-US" sz="2400" dirty="0" smtClean="0"/>
              <a:t>of</a:t>
            </a:r>
            <a:r>
              <a:rPr lang="en-US" sz="2400" dirty="0" smtClean="0">
                <a:solidFill>
                  <a:srgbClr val="FF0000"/>
                </a:solidFill>
              </a:rPr>
              <a:t> Landau damping </a:t>
            </a:r>
            <a:r>
              <a:rPr lang="en-US" sz="2400" dirty="0" smtClean="0"/>
              <a:t>during ramp</a:t>
            </a:r>
          </a:p>
          <a:p>
            <a:pPr lvl="1"/>
            <a:r>
              <a:rPr lang="en-US" sz="2000" dirty="0" smtClean="0"/>
              <a:t>Single-bunch, different long.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, ramp</a:t>
            </a:r>
          </a:p>
          <a:p>
            <a:pPr lvl="1"/>
            <a:r>
              <a:rPr lang="en-US" sz="2000" dirty="0" smtClean="0"/>
              <a:t>Measurements of longitudinal dipole and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oscillations. Measurements of transverse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evolution in parallel</a:t>
            </a:r>
          </a:p>
          <a:p>
            <a:pPr lvl="1"/>
            <a:r>
              <a:rPr lang="en-US" sz="2000" dirty="0" smtClean="0"/>
              <a:t>6 h</a:t>
            </a:r>
          </a:p>
          <a:p>
            <a:r>
              <a:rPr lang="en-US" sz="2400" dirty="0" smtClean="0"/>
              <a:t>Measurement of </a:t>
            </a:r>
            <a:r>
              <a:rPr lang="en-US" sz="2400" dirty="0" smtClean="0">
                <a:solidFill>
                  <a:srgbClr val="FF0000"/>
                </a:solidFill>
              </a:rPr>
              <a:t>longitudinal broad-band impedance</a:t>
            </a:r>
          </a:p>
          <a:p>
            <a:pPr lvl="1"/>
            <a:r>
              <a:rPr lang="en-US" sz="2000" dirty="0" smtClean="0"/>
              <a:t>Single-bunch, different intensities,  450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2000" dirty="0" smtClean="0"/>
              <a:t>Measurement of dipole and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</a:t>
            </a:r>
            <a:r>
              <a:rPr lang="en-US" sz="2000" dirty="0"/>
              <a:t>oscillation </a:t>
            </a:r>
            <a:r>
              <a:rPr lang="en-US" sz="2000" dirty="0" smtClean="0"/>
              <a:t>frequencies to derive impedance</a:t>
            </a:r>
          </a:p>
          <a:p>
            <a:pPr lvl="1"/>
            <a:r>
              <a:rPr lang="en-US" sz="2000" dirty="0" smtClean="0"/>
              <a:t>6 h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Longitudinal stability</a:t>
            </a:r>
            <a:r>
              <a:rPr lang="en-US" sz="2400" dirty="0" smtClean="0"/>
              <a:t> for </a:t>
            </a:r>
            <a:r>
              <a:rPr lang="en-US" sz="2400" dirty="0" smtClean="0">
                <a:solidFill>
                  <a:srgbClr val="FF0000"/>
                </a:solidFill>
              </a:rPr>
              <a:t>batch</a:t>
            </a:r>
          </a:p>
          <a:p>
            <a:pPr lvl="1"/>
            <a:r>
              <a:rPr lang="en-US" sz="2000" dirty="0" smtClean="0"/>
              <a:t>Several batches, vary long.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/capture voltage, 450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2"/>
            <a:r>
              <a:rPr lang="en-US" sz="1700" dirty="0" smtClean="0"/>
              <a:t>Measure damping of dipole oscillations at injection</a:t>
            </a:r>
          </a:p>
          <a:p>
            <a:pPr lvl="1"/>
            <a:r>
              <a:rPr lang="en-US" sz="2000" dirty="0" smtClean="0"/>
              <a:t>Increase cavity impedance at fundamental (reduce </a:t>
            </a:r>
            <a:r>
              <a:rPr lang="en-US" sz="2000" dirty="0" err="1" smtClean="0"/>
              <a:t>fdbk</a:t>
            </a:r>
            <a:r>
              <a:rPr lang="en-US" sz="2000" dirty="0" smtClean="0"/>
              <a:t> gain)</a:t>
            </a:r>
          </a:p>
          <a:p>
            <a:pPr lvl="2"/>
            <a:r>
              <a:rPr lang="en-US" sz="1700" dirty="0" smtClean="0"/>
              <a:t>Measure the onset of coupled-bunch instabilities</a:t>
            </a:r>
          </a:p>
          <a:p>
            <a:pPr lvl="1"/>
            <a:r>
              <a:rPr lang="en-US" sz="2000" dirty="0" smtClean="0"/>
              <a:t>2 x 8 h</a:t>
            </a:r>
          </a:p>
          <a:p>
            <a:pPr lvl="1"/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055568" y="1010233"/>
            <a:ext cx="15841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Leftover 2011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36296" y="4941168"/>
            <a:ext cx="15841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Leftover 2011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76156" y="5630543"/>
            <a:ext cx="252028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Road to higher intensity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0" y="3645024"/>
            <a:ext cx="15841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Improvements of present operation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229600" cy="493776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Longitudinal blow-up </a:t>
            </a:r>
            <a:r>
              <a:rPr lang="en-US" sz="2400" dirty="0" smtClean="0"/>
              <a:t>studies</a:t>
            </a:r>
          </a:p>
          <a:p>
            <a:pPr lvl="1"/>
            <a:r>
              <a:rPr lang="en-US" sz="2000" dirty="0" smtClean="0"/>
              <a:t>2 or more equally spaced batches, 144b, ramp</a:t>
            </a:r>
          </a:p>
          <a:p>
            <a:pPr lvl="1"/>
            <a:r>
              <a:rPr lang="en-US" sz="2000" dirty="0" smtClean="0"/>
              <a:t>Alternative longitudinal blow-up &amp; batch per batch blow-up at injection</a:t>
            </a:r>
          </a:p>
          <a:p>
            <a:pPr lvl="1"/>
            <a:r>
              <a:rPr lang="en-US" sz="2000" dirty="0" smtClean="0"/>
              <a:t>2 x 8h 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Commissioning of the </a:t>
            </a:r>
            <a:r>
              <a:rPr lang="en-US" sz="2400" dirty="0" smtClean="0">
                <a:solidFill>
                  <a:srgbClr val="FF0000"/>
                </a:solidFill>
              </a:rPr>
              <a:t>longitudinal damper </a:t>
            </a:r>
            <a:r>
              <a:rPr lang="en-US" sz="2400" dirty="0" smtClean="0"/>
              <a:t>acting via the main accelerating cavities</a:t>
            </a:r>
          </a:p>
          <a:p>
            <a:pPr lvl="1"/>
            <a:r>
              <a:rPr lang="en-US" sz="2100" dirty="0" smtClean="0"/>
              <a:t>Batch(</a:t>
            </a:r>
            <a:r>
              <a:rPr lang="en-US" sz="2100" dirty="0" err="1" smtClean="0"/>
              <a:t>es</a:t>
            </a:r>
            <a:r>
              <a:rPr lang="en-US" sz="2100" dirty="0" smtClean="0"/>
              <a:t>) 144 b, 450 </a:t>
            </a:r>
            <a:r>
              <a:rPr lang="en-US" sz="2100" dirty="0" err="1" smtClean="0"/>
              <a:t>GeV</a:t>
            </a:r>
            <a:endParaRPr lang="en-US" sz="2100" dirty="0" smtClean="0"/>
          </a:p>
          <a:p>
            <a:pPr lvl="1"/>
            <a:r>
              <a:rPr lang="en-US" sz="2100" dirty="0" smtClean="0"/>
              <a:t>2 x 8h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6096" y="1375901"/>
            <a:ext cx="345638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Reduced heating?</a:t>
            </a:r>
          </a:p>
          <a:p>
            <a:r>
              <a:rPr lang="en-US" dirty="0"/>
              <a:t>E</a:t>
            </a:r>
            <a:r>
              <a:rPr lang="en-US" dirty="0" smtClean="0"/>
              <a:t>ffects of IBS during filling reduced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01467" y="4005064"/>
            <a:ext cx="3744416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Reduced capture losses (25 ns)</a:t>
            </a:r>
          </a:p>
          <a:p>
            <a:r>
              <a:rPr lang="en-US" dirty="0" smtClean="0"/>
              <a:t>Damps dipole oscillations at injection? (enough BW?)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383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road to higher intensity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Voltage modulation </a:t>
            </a:r>
            <a:r>
              <a:rPr lang="en-US" sz="2400" dirty="0" smtClean="0"/>
              <a:t>around one-turn</a:t>
            </a:r>
          </a:p>
          <a:p>
            <a:pPr lvl="1"/>
            <a:r>
              <a:rPr lang="en-US" sz="2000" dirty="0" smtClean="0"/>
              <a:t>Few batches 144b, 450 </a:t>
            </a:r>
            <a:r>
              <a:rPr lang="en-US" sz="2000" dirty="0" err="1" smtClean="0"/>
              <a:t>GeV</a:t>
            </a:r>
            <a:r>
              <a:rPr lang="en-US" sz="2000" dirty="0" smtClean="0"/>
              <a:t> then ramp</a:t>
            </a:r>
          </a:p>
          <a:p>
            <a:pPr lvl="1"/>
            <a:r>
              <a:rPr lang="en-US" sz="2000" dirty="0" smtClean="0"/>
              <a:t>Modulation of the voltage phase set point at </a:t>
            </a:r>
            <a:r>
              <a:rPr lang="en-US" sz="2000" dirty="0" err="1" smtClean="0"/>
              <a:t>frev</a:t>
            </a:r>
            <a:r>
              <a:rPr lang="en-US" sz="2000" dirty="0" smtClean="0"/>
              <a:t> to follow transient beam loading and minimize klystron power</a:t>
            </a:r>
          </a:p>
          <a:p>
            <a:pPr lvl="1"/>
            <a:r>
              <a:rPr lang="en-US" sz="2000" dirty="0" smtClean="0"/>
              <a:t>2 x 8h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RF feedback </a:t>
            </a:r>
            <a:r>
              <a:rPr lang="en-US" sz="2400" dirty="0" smtClean="0">
                <a:solidFill>
                  <a:srgbClr val="FF0000"/>
                </a:solidFill>
              </a:rPr>
              <a:t>optimization</a:t>
            </a:r>
            <a:r>
              <a:rPr lang="en-US" sz="2400" dirty="0" smtClean="0"/>
              <a:t> with </a:t>
            </a:r>
            <a:r>
              <a:rPr lang="en-US" sz="2400" dirty="0" smtClean="0">
                <a:solidFill>
                  <a:srgbClr val="FF0000"/>
                </a:solidFill>
              </a:rPr>
              <a:t>circulating beam</a:t>
            </a:r>
          </a:p>
          <a:p>
            <a:pPr lvl="1"/>
            <a:r>
              <a:rPr lang="en-US" sz="2000" dirty="0" smtClean="0"/>
              <a:t>Few batches, 450 </a:t>
            </a:r>
            <a:r>
              <a:rPr lang="en-US" sz="2000" dirty="0" err="1" smtClean="0"/>
              <a:t>GeV</a:t>
            </a:r>
            <a:r>
              <a:rPr lang="en-US" sz="2000" dirty="0" smtClean="0"/>
              <a:t> then ramp</a:t>
            </a:r>
          </a:p>
          <a:p>
            <a:pPr lvl="1"/>
            <a:r>
              <a:rPr lang="en-US" sz="2000" dirty="0"/>
              <a:t>inject RF noise with zero power spectral density on the Synchrotron Sidebands to measure RF </a:t>
            </a:r>
            <a:r>
              <a:rPr lang="en-US" sz="2000" dirty="0" err="1"/>
              <a:t>fdbk</a:t>
            </a:r>
            <a:r>
              <a:rPr lang="en-US" sz="2000" dirty="0"/>
              <a:t> response (close loop) with circulating beam </a:t>
            </a:r>
            <a:endParaRPr lang="en-US" sz="2000" dirty="0" smtClean="0"/>
          </a:p>
          <a:p>
            <a:pPr lvl="1"/>
            <a:r>
              <a:rPr lang="en-US" sz="2000" dirty="0" smtClean="0"/>
              <a:t>4h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1052736"/>
            <a:ext cx="3168352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Required to reach nominal current with 25 ns.  First test required before LS1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08152" y="5085184"/>
            <a:ext cx="5060191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Required for stable operation with nominal current . </a:t>
            </a:r>
            <a:r>
              <a:rPr lang="en-US" dirty="0"/>
              <a:t>First test required before LS1</a:t>
            </a:r>
          </a:p>
          <a:p>
            <a:endParaRPr lang="en-US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5372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1034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p-</a:t>
            </a:r>
            <a:r>
              <a:rPr lang="en-US" sz="3600" dirty="0" err="1" smtClean="0"/>
              <a:t>Pb</a:t>
            </a:r>
            <a:r>
              <a:rPr lang="en-US" sz="3600" dirty="0" smtClean="0"/>
              <a:t> preparation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777752"/>
          </a:xfrm>
        </p:spPr>
        <p:txBody>
          <a:bodyPr/>
          <a:lstStyle/>
          <a:p>
            <a:r>
              <a:rPr lang="en-US" sz="2400" dirty="0" smtClean="0"/>
              <a:t>Commissioning of the </a:t>
            </a:r>
            <a:r>
              <a:rPr lang="en-US" sz="2400" dirty="0" smtClean="0">
                <a:solidFill>
                  <a:srgbClr val="FF0000"/>
                </a:solidFill>
              </a:rPr>
              <a:t>p-</a:t>
            </a:r>
            <a:r>
              <a:rPr lang="en-US" sz="2400" dirty="0" err="1" smtClean="0">
                <a:solidFill>
                  <a:srgbClr val="FF0000"/>
                </a:solidFill>
              </a:rPr>
              <a:t>Pb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rephasing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using p</a:t>
            </a:r>
          </a:p>
          <a:p>
            <a:pPr lvl="1"/>
            <a:r>
              <a:rPr lang="en-US" sz="2000" dirty="0" smtClean="0"/>
              <a:t>1 batch 32b p in each ring, 450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2000" dirty="0" smtClean="0"/>
              <a:t>Automate the </a:t>
            </a:r>
            <a:r>
              <a:rPr lang="en-US" sz="2000" dirty="0" err="1" smtClean="0"/>
              <a:t>rephasing</a:t>
            </a:r>
            <a:r>
              <a:rPr lang="en-US" sz="2000" dirty="0" smtClean="0"/>
              <a:t> to get collisions in the detectors</a:t>
            </a:r>
          </a:p>
          <a:p>
            <a:pPr lvl="1"/>
            <a:r>
              <a:rPr lang="en-US" sz="2000" dirty="0" smtClean="0"/>
              <a:t>2 x 4h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2708920"/>
            <a:ext cx="54006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Best scheduled in the second half of 2012… but at least 2 months before the p-</a:t>
            </a:r>
            <a:r>
              <a:rPr lang="en-US" dirty="0" err="1" smtClean="0"/>
              <a:t>Pb</a:t>
            </a:r>
            <a:r>
              <a:rPr lang="en-US" dirty="0" smtClean="0"/>
              <a:t> run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 8,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 meeting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179</TotalTime>
  <Words>379</Words>
  <Application>Microsoft Office PowerPoint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Origin</vt:lpstr>
      <vt:lpstr>Longitudinal and RF MDs 2012</vt:lpstr>
      <vt:lpstr>Longitudinal studies</vt:lpstr>
      <vt:lpstr>Improvements of present operation</vt:lpstr>
      <vt:lpstr>The road to higher intensity</vt:lpstr>
      <vt:lpstr>p-Pb preparation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and RF MDs 2012</dc:title>
  <dc:creator>baudre</dc:creator>
  <cp:lastModifiedBy>baudre</cp:lastModifiedBy>
  <cp:revision>14</cp:revision>
  <dcterms:created xsi:type="dcterms:W3CDTF">2011-12-06T14:01:45Z</dcterms:created>
  <dcterms:modified xsi:type="dcterms:W3CDTF">2011-12-07T15:38:24Z</dcterms:modified>
</cp:coreProperties>
</file>