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1" r:id="rId4"/>
    <p:sldId id="262" r:id="rId5"/>
    <p:sldId id="263" r:id="rId6"/>
    <p:sldId id="268" r:id="rId7"/>
    <p:sldId id="269" r:id="rId8"/>
    <p:sldId id="270" r:id="rId9"/>
    <p:sldId id="272" r:id="rId10"/>
    <p:sldId id="273" r:id="rId11"/>
    <p:sldId id="271" r:id="rId12"/>
    <p:sldId id="266" r:id="rId13"/>
    <p:sldId id="267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8"/>
    <p:restoredTop sz="94640"/>
  </p:normalViewPr>
  <p:slideViewPr>
    <p:cSldViewPr snapToGrid="0">
      <p:cViewPr varScale="1">
        <p:scale>
          <a:sx n="107" d="100"/>
          <a:sy n="107" d="100"/>
        </p:scale>
        <p:origin x="-46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ED045-34E2-504B-A0F8-B2F6F38BA66A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8C24E-E665-7243-BD23-62EA4F84B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63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CFF1C-2F92-C7ED-4900-2C5C1A5C11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3F911-0B1E-4D85-6B58-D17690BE0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0F3C2-1A68-68FC-8455-ABA2E4A27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92092-C6D0-FA21-A598-BE7C44F0D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D8041-DF51-E99C-77FA-876DC7D18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85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AE8D9-14F0-1468-7DF9-6DAFCFD58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74CB27-CFCB-660A-D697-70F1E40B76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4899D-43CE-199C-DA24-6F7BD262A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8E5B0-9AFF-D07E-E32C-5290F7ED6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67D86-AC2D-8DEB-BBFD-7AF4FD487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4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AE1740-D3CC-FC19-806B-AD1EB874CF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0CA977-339E-DB83-73EF-F6A08F952B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35AE3-2BAC-282C-E78F-6DED3EF4B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A5A0F-2785-0C08-281B-3E3CBF17C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93EE3-0299-F982-EED2-A03254F01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418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228A2-AC5A-2420-47E0-D1513834D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E868D-E361-5F9B-8ED7-6C4F7F7D8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BF075-912C-F95E-81DE-DC8731B25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6F306-3255-75D1-DE1C-A77C9B09B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17165-2AB2-B71E-90F8-6605B0AA0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90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2B74E-8283-99C1-20B9-CF207B474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48B483-9E88-B814-AC6A-13254E099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13085-F5BB-F221-6FBB-16CC2CA5C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635FE-D2D7-8CE5-29AF-F342CFA1A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0EA52-EEC3-1740-3CCA-282DB4461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76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FDBC6-DC50-B6C0-6F4F-F67E40F5D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FB024-2510-BDEF-BF41-085D61E5E8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32520-58BE-CB4F-C457-44620BFC3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DFDA9D-CFE2-86B2-59E1-A1C5F3118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3A545D-D3E7-2A61-0CA4-72730EEAC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AAAB37-6FEE-42FA-D696-9F747308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27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8BFDA-9343-73A0-61C5-3F1949A3D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4EC12-C606-36FD-64A1-47DAFA695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055986-600B-6785-9836-A9573849F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3B71B5-787C-9273-248E-BCFFF232A0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ED9208-7DB7-C5E8-220E-4FC7782D26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F4AFFA-52EC-5E6E-6E73-0B72DE209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587935-75EE-4325-E0E0-FE1C914F7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F410A-4505-C464-0EF8-DD94C6929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12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275BE-AA5E-4576-FD50-FA35CE8BF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7AD467-CA36-5EDA-8956-633BE1E7E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478D97-82F9-2130-B911-512BDE8B8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8E746-2C1B-A2E2-26F7-252009483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6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98825-6482-1BF9-CB18-60666F43B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D5731-42C3-ACD5-1E34-9B36554E9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8E6261-11C2-2222-093B-418BFB9EC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40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605A1-00B3-A4D8-1083-56D31EF20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16915-EBF3-62FA-DFAB-ED2CE9A58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105AF3-5AA0-AF67-DC36-7D754A691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A46E1-E6D1-3277-48D4-BF3D0371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7EC852-DD9C-1388-B3B8-D6E4DB007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E0C744-D097-6EBB-5A74-91615211E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4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2E98B-5B6D-1AFC-2408-4BBF33AC3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FD44AF-49AA-7512-A6AB-07355C937C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5A3977-1EC8-84A2-E6DB-E06B2CB7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9F1B7-3598-7B7B-98D8-47AA1CEAE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24/06/2025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9DAC41-008A-C028-D36B-CB0253B73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5B49E-2C32-133B-23C7-A56C1B339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5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78944F-C124-30C0-F630-99D916EF2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A3059-92B6-6F93-9E30-1994ECF91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56B43-FE59-6A19-26A1-A67BEF87CD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24/06/2025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667FB-500C-22FD-369D-C69DEE9AC5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Matthew Chalmers Communicating the case for CERN’s next flagship collider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81CB0-3632-F4AE-FB22-9125A795C4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884E9F-3183-9D48-BE49-62D0CD9E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5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4ApXChMJZMl14h4jREgNpl3LNg8ApC2Eb7PZeH8z1Vs/edit?usp=sharin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BD89C10-E0B8-B894-290F-0ECB34E0D4BE}"/>
              </a:ext>
            </a:extLst>
          </p:cNvPr>
          <p:cNvGrpSpPr/>
          <p:nvPr/>
        </p:nvGrpSpPr>
        <p:grpSpPr>
          <a:xfrm>
            <a:off x="7426946" y="1742164"/>
            <a:ext cx="4625411" cy="4497643"/>
            <a:chOff x="7426946" y="1742164"/>
            <a:chExt cx="4625411" cy="449764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D234C3-4328-9522-4749-CE50DC8851C7}"/>
                </a:ext>
              </a:extLst>
            </p:cNvPr>
            <p:cNvSpPr/>
            <p:nvPr/>
          </p:nvSpPr>
          <p:spPr>
            <a:xfrm>
              <a:off x="7511097" y="2852246"/>
              <a:ext cx="2074411" cy="293806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700" b="1" dirty="0">
                  <a:solidFill>
                    <a:schemeClr val="tx1"/>
                  </a:solidFill>
                </a:rPr>
                <a:t>ESPP 2026 Recommendations</a:t>
              </a:r>
              <a:endParaRPr lang="en-US" sz="1700" b="1" dirty="0">
                <a:solidFill>
                  <a:schemeClr val="tx1"/>
                </a:solidFill>
              </a:endParaRPr>
            </a:p>
          </p:txBody>
        </p:sp>
        <p:pic>
          <p:nvPicPr>
            <p:cNvPr id="12" name="Picture 11" descr="A logo on a blue background&#10;&#10;AI-generated content may be incorrect.">
              <a:extLst>
                <a:ext uri="{FF2B5EF4-FFF2-40B4-BE49-F238E27FC236}">
                  <a16:creationId xmlns:a16="http://schemas.microsoft.com/office/drawing/2014/main" id="{280483E8-3D8E-B77A-C6EE-A09E24B72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18746" y="5245810"/>
              <a:ext cx="2074411" cy="54696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1EBBA10-74E7-CC8D-777D-4B4AC4893B9D}"/>
                </a:ext>
              </a:extLst>
            </p:cNvPr>
            <p:cNvSpPr/>
            <p:nvPr/>
          </p:nvSpPr>
          <p:spPr>
            <a:xfrm>
              <a:off x="9980782" y="2845675"/>
              <a:ext cx="2065282" cy="29144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  <a:p>
              <a:pPr algn="ctr"/>
              <a:r>
                <a:rPr lang="en-US" sz="1700" b="1" dirty="0">
                  <a:solidFill>
                    <a:schemeClr val="tx1"/>
                  </a:solidFill>
                </a:rPr>
                <a:t>Deliberation document</a:t>
              </a:r>
            </a:p>
            <a:p>
              <a:pPr algn="ctr"/>
              <a:endParaRPr lang="en-US" dirty="0"/>
            </a:p>
          </p:txBody>
        </p:sp>
        <p:pic>
          <p:nvPicPr>
            <p:cNvPr id="14" name="Picture 13" descr="A logo on a blue background&#10;&#10;AI-generated content may be incorrect.">
              <a:extLst>
                <a:ext uri="{FF2B5EF4-FFF2-40B4-BE49-F238E27FC236}">
                  <a16:creationId xmlns:a16="http://schemas.microsoft.com/office/drawing/2014/main" id="{4B9E620E-3898-7F4A-862B-AD1C39847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77946" y="5245810"/>
              <a:ext cx="2074411" cy="54696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9EA643C-67C9-C070-6D7A-298A1C1B9C2C}"/>
                </a:ext>
              </a:extLst>
            </p:cNvPr>
            <p:cNvSpPr txBox="1"/>
            <p:nvPr/>
          </p:nvSpPr>
          <p:spPr>
            <a:xfrm>
              <a:off x="7426946" y="5870250"/>
              <a:ext cx="814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~12pp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1FFAFE-F6B5-1936-12FF-447C6686A374}"/>
                </a:ext>
              </a:extLst>
            </p:cNvPr>
            <p:cNvSpPr txBox="1"/>
            <p:nvPr/>
          </p:nvSpPr>
          <p:spPr>
            <a:xfrm>
              <a:off x="9977946" y="5870475"/>
              <a:ext cx="814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~36pp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F04233A-3827-843E-97BF-BB22C083F33B}"/>
                </a:ext>
              </a:extLst>
            </p:cNvPr>
            <p:cNvCxnSpPr>
              <a:cxnSpLocks/>
            </p:cNvCxnSpPr>
            <p:nvPr/>
          </p:nvCxnSpPr>
          <p:spPr>
            <a:xfrm>
              <a:off x="7511097" y="2091646"/>
              <a:ext cx="452418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ECCA2C8-172E-92AE-A791-E2EAC8FFD240}"/>
                </a:ext>
              </a:extLst>
            </p:cNvPr>
            <p:cNvSpPr txBox="1"/>
            <p:nvPr/>
          </p:nvSpPr>
          <p:spPr>
            <a:xfrm>
              <a:off x="7426946" y="1742164"/>
              <a:ext cx="20730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Global HEP community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DE7F24B-FE73-8A55-1E02-379804B2D14F}"/>
              </a:ext>
            </a:extLst>
          </p:cNvPr>
          <p:cNvSpPr txBox="1"/>
          <p:nvPr/>
        </p:nvSpPr>
        <p:spPr>
          <a:xfrm>
            <a:off x="51326" y="169570"/>
            <a:ext cx="102496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ESPP 2026 update: comms products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44BE651-A96E-1DBE-D02E-B41DB39A48E3}"/>
              </a:ext>
            </a:extLst>
          </p:cNvPr>
          <p:cNvGrpSpPr/>
          <p:nvPr/>
        </p:nvGrpSpPr>
        <p:grpSpPr>
          <a:xfrm>
            <a:off x="-280658" y="1742164"/>
            <a:ext cx="2496440" cy="4485318"/>
            <a:chOff x="-280658" y="1742164"/>
            <a:chExt cx="2496440" cy="448531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D845EC-BFFC-C7E2-C4A1-39DFD04A7E59}"/>
                </a:ext>
              </a:extLst>
            </p:cNvPr>
            <p:cNvSpPr/>
            <p:nvPr/>
          </p:nvSpPr>
          <p:spPr>
            <a:xfrm>
              <a:off x="145936" y="2848303"/>
              <a:ext cx="2065283" cy="292230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CERN’s next flagship collider </a:t>
              </a:r>
            </a:p>
          </p:txBody>
        </p:sp>
        <p:pic>
          <p:nvPicPr>
            <p:cNvPr id="6" name="Picture 5" descr="A logo on a blue background&#10;&#10;AI-generated content may be incorrect.">
              <a:extLst>
                <a:ext uri="{FF2B5EF4-FFF2-40B4-BE49-F238E27FC236}">
                  <a16:creationId xmlns:a16="http://schemas.microsoft.com/office/drawing/2014/main" id="{33D10F54-D386-622D-BCF0-E4430E584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1371" y="5229999"/>
              <a:ext cx="2074411" cy="54696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6365E2E-7C51-8C93-41B2-125D7BB17963}"/>
                </a:ext>
              </a:extLst>
            </p:cNvPr>
            <p:cNvSpPr txBox="1"/>
            <p:nvPr/>
          </p:nvSpPr>
          <p:spPr>
            <a:xfrm>
              <a:off x="103287" y="5858150"/>
              <a:ext cx="567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4pp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A0B1782-ACE9-06D7-683E-CEDF3ADCC195}"/>
                </a:ext>
              </a:extLst>
            </p:cNvPr>
            <p:cNvCxnSpPr>
              <a:cxnSpLocks/>
            </p:cNvCxnSpPr>
            <p:nvPr/>
          </p:nvCxnSpPr>
          <p:spPr>
            <a:xfrm>
              <a:off x="141371" y="2106705"/>
              <a:ext cx="206984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7399623-C360-9934-0B91-C73D1784D89F}"/>
                </a:ext>
              </a:extLst>
            </p:cNvPr>
            <p:cNvSpPr txBox="1"/>
            <p:nvPr/>
          </p:nvSpPr>
          <p:spPr>
            <a:xfrm>
              <a:off x="51326" y="1742164"/>
              <a:ext cx="1092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Politicians</a:t>
              </a:r>
              <a:r>
                <a:rPr lang="en-US" b="1" dirty="0"/>
                <a:t> 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0AACD04-278C-1306-29E4-0D60531DE5D8}"/>
                </a:ext>
              </a:extLst>
            </p:cNvPr>
            <p:cNvSpPr txBox="1"/>
            <p:nvPr/>
          </p:nvSpPr>
          <p:spPr>
            <a:xfrm>
              <a:off x="-280658" y="2891635"/>
              <a:ext cx="21691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	THINKING </a:t>
              </a:r>
            </a:p>
            <a:p>
              <a:pPr algn="ctr"/>
              <a:r>
                <a:rPr lang="en-US" dirty="0"/>
                <a:t>	BIGGER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299897B-66F0-7170-7CFF-FE5BD29199FB}"/>
              </a:ext>
            </a:extLst>
          </p:cNvPr>
          <p:cNvGrpSpPr/>
          <p:nvPr/>
        </p:nvGrpSpPr>
        <p:grpSpPr>
          <a:xfrm>
            <a:off x="4936268" y="1772940"/>
            <a:ext cx="2182391" cy="4454542"/>
            <a:chOff x="4936268" y="1772940"/>
            <a:chExt cx="2182391" cy="445454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7994E18-579D-08A8-A318-A3269F11727D}"/>
                </a:ext>
              </a:extLst>
            </p:cNvPr>
            <p:cNvSpPr/>
            <p:nvPr/>
          </p:nvSpPr>
          <p:spPr>
            <a:xfrm>
              <a:off x="5059669" y="2837791"/>
              <a:ext cx="2056154" cy="292230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Physics case</a:t>
              </a:r>
            </a:p>
          </p:txBody>
        </p:sp>
        <p:pic>
          <p:nvPicPr>
            <p:cNvPr id="11" name="Picture 10" descr="A logo on a blue background&#10;&#10;AI-generated content may be incorrect.">
              <a:extLst>
                <a:ext uri="{FF2B5EF4-FFF2-40B4-BE49-F238E27FC236}">
                  <a16:creationId xmlns:a16="http://schemas.microsoft.com/office/drawing/2014/main" id="{820595CD-9BF8-CDD6-AA3C-3BCAE98E9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62505" y="5221013"/>
              <a:ext cx="2056154" cy="54696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D614777-27D0-A126-0A57-66B532356266}"/>
                </a:ext>
              </a:extLst>
            </p:cNvPr>
            <p:cNvSpPr txBox="1"/>
            <p:nvPr/>
          </p:nvSpPr>
          <p:spPr>
            <a:xfrm>
              <a:off x="4992810" y="5858150"/>
              <a:ext cx="567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4pp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AF2FAA8-1EE5-74C1-8B54-86AAE10FE0A7}"/>
                </a:ext>
              </a:extLst>
            </p:cNvPr>
            <p:cNvCxnSpPr>
              <a:cxnSpLocks/>
            </p:cNvCxnSpPr>
            <p:nvPr/>
          </p:nvCxnSpPr>
          <p:spPr>
            <a:xfrm>
              <a:off x="5031712" y="2106704"/>
              <a:ext cx="208694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D02D695-ED6B-6E09-6AF4-C9A68B8DD8AE}"/>
                </a:ext>
              </a:extLst>
            </p:cNvPr>
            <p:cNvSpPr txBox="1"/>
            <p:nvPr/>
          </p:nvSpPr>
          <p:spPr>
            <a:xfrm>
              <a:off x="4936268" y="1772940"/>
              <a:ext cx="14168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General public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4BCDD3D-3BD1-49A8-A987-81F4A91CBACE}"/>
                </a:ext>
              </a:extLst>
            </p:cNvPr>
            <p:cNvSpPr txBox="1"/>
            <p:nvPr/>
          </p:nvSpPr>
          <p:spPr>
            <a:xfrm>
              <a:off x="5222707" y="2910638"/>
              <a:ext cx="18371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dirty="0"/>
                <a:t>DECODING THE </a:t>
              </a:r>
            </a:p>
            <a:p>
              <a:pPr algn="ctr"/>
              <a:r>
                <a:rPr lang="en-US" dirty="0"/>
                <a:t>UNIVERSE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C1838E5-DED4-AB3D-EF37-312AB4F0886B}"/>
              </a:ext>
            </a:extLst>
          </p:cNvPr>
          <p:cNvGrpSpPr/>
          <p:nvPr/>
        </p:nvGrpSpPr>
        <p:grpSpPr>
          <a:xfrm>
            <a:off x="2466803" y="1783869"/>
            <a:ext cx="2336986" cy="4415275"/>
            <a:chOff x="2466803" y="1783869"/>
            <a:chExt cx="2336986" cy="441527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7272663-C976-AEB7-D416-223CA4B561D9}"/>
                </a:ext>
              </a:extLst>
            </p:cNvPr>
            <p:cNvSpPr/>
            <p:nvPr/>
          </p:nvSpPr>
          <p:spPr>
            <a:xfrm>
              <a:off x="2561136" y="2868542"/>
              <a:ext cx="2065282" cy="291441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b="1" dirty="0">
                  <a:solidFill>
                    <a:schemeClr val="tx1"/>
                  </a:solidFill>
                </a:rPr>
              </a:br>
              <a:r>
                <a:rPr lang="en-US" b="1" dirty="0">
                  <a:solidFill>
                    <a:schemeClr val="tx1"/>
                  </a:solidFill>
                </a:rPr>
                <a:t>Impact on society / other fields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014662C-2772-5F49-E2D1-DB57FD48753B}"/>
                </a:ext>
              </a:extLst>
            </p:cNvPr>
            <p:cNvSpPr txBox="1"/>
            <p:nvPr/>
          </p:nvSpPr>
          <p:spPr>
            <a:xfrm>
              <a:off x="2552007" y="5829812"/>
              <a:ext cx="567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4pp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D277163-B143-8672-E6C4-CBA0B757CAEF}"/>
                </a:ext>
              </a:extLst>
            </p:cNvPr>
            <p:cNvCxnSpPr>
              <a:cxnSpLocks/>
            </p:cNvCxnSpPr>
            <p:nvPr/>
          </p:nvCxnSpPr>
          <p:spPr>
            <a:xfrm>
              <a:off x="2552007" y="2106704"/>
              <a:ext cx="20744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1F6434F-7577-461B-F749-9D4CD696CE73}"/>
                </a:ext>
              </a:extLst>
            </p:cNvPr>
            <p:cNvSpPr txBox="1"/>
            <p:nvPr/>
          </p:nvSpPr>
          <p:spPr>
            <a:xfrm>
              <a:off x="2466803" y="1783869"/>
              <a:ext cx="2336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Scientists &amp; policymakers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E3F3220-FB55-83DF-CAEC-7CA6660E1D63}"/>
                </a:ext>
              </a:extLst>
            </p:cNvPr>
            <p:cNvSpPr txBox="1"/>
            <p:nvPr/>
          </p:nvSpPr>
          <p:spPr>
            <a:xfrm>
              <a:off x="2715563" y="2910638"/>
              <a:ext cx="14914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RETURN ON </a:t>
              </a:r>
            </a:p>
            <a:p>
              <a:pPr algn="ctr"/>
              <a:r>
                <a:rPr lang="en-US" dirty="0"/>
                <a:t>INVESTMENT</a:t>
              </a:r>
            </a:p>
          </p:txBody>
        </p:sp>
        <p:pic>
          <p:nvPicPr>
            <p:cNvPr id="21" name="Picture 20" descr="A logo on a blue background&#10;&#10;AI-generated content may be incorrect.">
              <a:extLst>
                <a:ext uri="{FF2B5EF4-FFF2-40B4-BE49-F238E27FC236}">
                  <a16:creationId xmlns:a16="http://schemas.microsoft.com/office/drawing/2014/main" id="{D70F4530-E59C-21AC-F9B6-3FF53972A1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52007" y="5243348"/>
              <a:ext cx="2082060" cy="5469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2371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E0E4A7-19BE-7732-23D7-6EB74CD0B148}"/>
              </a:ext>
            </a:extLst>
          </p:cNvPr>
          <p:cNvSpPr txBox="1"/>
          <p:nvPr/>
        </p:nvSpPr>
        <p:spPr>
          <a:xfrm>
            <a:off x="482358" y="58846"/>
            <a:ext cx="957151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Status / Next steps:</a:t>
            </a:r>
          </a:p>
          <a:p>
            <a:endParaRPr lang="en-US" sz="2400" dirty="0"/>
          </a:p>
          <a:p>
            <a:r>
              <a:rPr lang="en-US" sz="2400" i="1" dirty="0">
                <a:solidFill>
                  <a:srgbClr val="0070C0"/>
                </a:solidFill>
              </a:rPr>
              <a:t>Policy brief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Internal review by management this/next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Draft document -&gt; Council delegates 1</a:t>
            </a:r>
            <a:r>
              <a:rPr lang="en-US" sz="2400" baseline="30000" dirty="0"/>
              <a:t>st</a:t>
            </a:r>
            <a:r>
              <a:rPr lang="en-US" sz="2400" dirty="0"/>
              <a:t> week Dec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Final product 19 Dec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hlinkClick r:id="rId2"/>
              </a:rPr>
              <a:t>EPPCN input welcomed</a:t>
            </a:r>
            <a:r>
              <a:rPr lang="en-US" sz="2400" dirty="0">
                <a:solidFill>
                  <a:srgbClr val="FF0000"/>
                </a:solidFill>
              </a:rPr>
              <a:t>!</a:t>
            </a:r>
          </a:p>
          <a:p>
            <a:br>
              <a:rPr lang="en-US" sz="2400" dirty="0"/>
            </a:br>
            <a:r>
              <a:rPr lang="en-US" sz="2400" i="1" dirty="0">
                <a:solidFill>
                  <a:srgbClr val="0070C0"/>
                </a:solidFill>
              </a:rPr>
              <a:t>ESPP brochures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Confirm publication timeline with ESG (today)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Brochure 1 (strategy): 	draft complete end Nov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Brochure 2 (impact): 	draft complete end-Jan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Brochure 3 (physics): 	draft complete mid-Jan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Review (FCC, ESG, CERN): 	mid-Feb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Final versions: 		end-Mar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Website / templates:	end-Apr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Public release: 		May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hlinkClick r:id="rId2"/>
              </a:rPr>
              <a:t>EPPCN input welcomed</a:t>
            </a:r>
            <a:r>
              <a:rPr lang="en-US" sz="2400" dirty="0">
                <a:solidFill>
                  <a:srgbClr val="FF0000"/>
                </a:solidFill>
              </a:rPr>
              <a:t>!</a:t>
            </a:r>
            <a:r>
              <a:rPr lang="en-US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24164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53EE964-38A8-9A72-1ED1-CF8F50BBB5C8}"/>
              </a:ext>
            </a:extLst>
          </p:cNvPr>
          <p:cNvSpPr txBox="1"/>
          <p:nvPr/>
        </p:nvSpPr>
        <p:spPr>
          <a:xfrm>
            <a:off x="783772" y="2743200"/>
            <a:ext cx="16106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Extra</a:t>
            </a:r>
          </a:p>
        </p:txBody>
      </p:sp>
    </p:spTree>
    <p:extLst>
      <p:ext uri="{BB962C8B-B14F-4D97-AF65-F5344CB8AC3E}">
        <p14:creationId xmlns:p14="http://schemas.microsoft.com/office/powerpoint/2010/main" val="3206416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lorful oval&#10;&#10;AI-generated content may be incorrect.">
            <a:extLst>
              <a:ext uri="{FF2B5EF4-FFF2-40B4-BE49-F238E27FC236}">
                <a16:creationId xmlns:a16="http://schemas.microsoft.com/office/drawing/2014/main" id="{3F011436-BFF0-D15D-C7FA-8788DD8B4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9066" cy="472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A1260B-6698-54C3-5B43-FE012510D0CF}"/>
              </a:ext>
            </a:extLst>
          </p:cNvPr>
          <p:cNvSpPr txBox="1"/>
          <p:nvPr/>
        </p:nvSpPr>
        <p:spPr>
          <a:xfrm>
            <a:off x="3792415" y="5288340"/>
            <a:ext cx="97887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Discovery through precision </a:t>
            </a:r>
            <a:br>
              <a:rPr lang="en-US" sz="2400" b="1" dirty="0"/>
            </a:br>
            <a:endParaRPr lang="en-US" sz="2400" b="1" dirty="0"/>
          </a:p>
          <a:p>
            <a:r>
              <a:rPr lang="en-US" sz="2400" i="1" dirty="0"/>
              <a:t>Besides direct searches for elusive phenomena, FCC-ee </a:t>
            </a:r>
          </a:p>
          <a:p>
            <a:r>
              <a:rPr lang="en-US" sz="2400" i="1" dirty="0"/>
              <a:t>will map the subatomic world like never before  </a:t>
            </a:r>
          </a:p>
        </p:txBody>
      </p:sp>
    </p:spTree>
    <p:extLst>
      <p:ext uri="{BB962C8B-B14F-4D97-AF65-F5344CB8AC3E}">
        <p14:creationId xmlns:p14="http://schemas.microsoft.com/office/powerpoint/2010/main" val="3493154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llage of stars and galaxies&#10;&#10;AI-generated content may be incorrect.">
            <a:extLst>
              <a:ext uri="{FF2B5EF4-FFF2-40B4-BE49-F238E27FC236}">
                <a16:creationId xmlns:a16="http://schemas.microsoft.com/office/drawing/2014/main" id="{C5D9DCFE-57F2-5E77-7B66-BDF82F02E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84677" cy="49934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E24D5D-A83C-8D33-18BB-B01E4E6F0245}"/>
              </a:ext>
            </a:extLst>
          </p:cNvPr>
          <p:cNvSpPr txBox="1"/>
          <p:nvPr/>
        </p:nvSpPr>
        <p:spPr>
          <a:xfrm>
            <a:off x="2883877" y="5288340"/>
            <a:ext cx="10914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Discovery through exploration  </a:t>
            </a:r>
            <a:br>
              <a:rPr lang="en-US" sz="2400" b="1" dirty="0"/>
            </a:br>
            <a:endParaRPr lang="en-US" sz="2400" b="1" dirty="0"/>
          </a:p>
          <a:p>
            <a:r>
              <a:rPr lang="en-US" sz="2400" i="1" dirty="0"/>
              <a:t>Besides precise measurements of the Higgs boson, FCC-</a:t>
            </a:r>
            <a:r>
              <a:rPr lang="en-US" sz="2400" i="1" dirty="0" err="1"/>
              <a:t>hh</a:t>
            </a:r>
            <a:r>
              <a:rPr lang="en-US" sz="2400" i="1" dirty="0"/>
              <a:t> </a:t>
            </a:r>
          </a:p>
          <a:p>
            <a:r>
              <a:rPr lang="en-US" sz="2400" i="1" dirty="0"/>
              <a:t>will voyage into unknown realms of matter, space and time</a:t>
            </a:r>
          </a:p>
        </p:txBody>
      </p:sp>
    </p:spTree>
    <p:extLst>
      <p:ext uri="{BB962C8B-B14F-4D97-AF65-F5344CB8AC3E}">
        <p14:creationId xmlns:p14="http://schemas.microsoft.com/office/powerpoint/2010/main" val="2057610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0E8CB8-DC3D-704F-CFC4-3F2805C96484}"/>
              </a:ext>
            </a:extLst>
          </p:cNvPr>
          <p:cNvSpPr txBox="1"/>
          <p:nvPr/>
        </p:nvSpPr>
        <p:spPr>
          <a:xfrm>
            <a:off x="5298831" y="383738"/>
            <a:ext cx="1153550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800" b="1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are space and time? What is nothingness made of? </a:t>
            </a:r>
          </a:p>
          <a:p>
            <a:pPr lvl="0"/>
            <a:r>
              <a:rPr lang="en-GB" sz="1800" b="1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did our vast universe begin, and what is its fate? </a:t>
            </a:r>
            <a:endParaRPr lang="en-GB" sz="18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28600">
              <a:buNone/>
            </a:pPr>
            <a:r>
              <a:rPr lang="en-GB" sz="1800" b="1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GB" sz="18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en-GB" sz="1800" b="1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discovery of the Higgs boson marked a milestone in </a:t>
            </a:r>
          </a:p>
          <a:p>
            <a:pPr lvl="0"/>
            <a:r>
              <a:rPr lang="en-GB" sz="1800" b="1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our knowledge of nature’s fundamental constituents  </a:t>
            </a:r>
            <a:br>
              <a:rPr lang="en-GB" sz="1800" b="1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GB" sz="18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en-GB" sz="1800" b="1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But we are missing something much bigger in our </a:t>
            </a:r>
          </a:p>
          <a:p>
            <a:pPr lvl="0"/>
            <a:r>
              <a:rPr lang="en-GB" sz="1800" b="1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understanding of the universe</a:t>
            </a:r>
            <a:endParaRPr lang="en-GB" sz="18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074C01-5938-5B96-B012-D77C425F9137}"/>
              </a:ext>
            </a:extLst>
          </p:cNvPr>
          <p:cNvSpPr txBox="1"/>
          <p:nvPr/>
        </p:nvSpPr>
        <p:spPr>
          <a:xfrm>
            <a:off x="5298831" y="4442937"/>
            <a:ext cx="1123070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Sell the sequel: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The LHC cemented 20</a:t>
            </a:r>
            <a:r>
              <a:rPr lang="en-US" b="1" baseline="30000" dirty="0">
                <a:solidFill>
                  <a:schemeClr val="bg1"/>
                </a:solidFill>
              </a:rPr>
              <a:t>th</a:t>
            </a:r>
            <a:r>
              <a:rPr lang="en-US" b="1" dirty="0">
                <a:solidFill>
                  <a:schemeClr val="bg1"/>
                </a:solidFill>
              </a:rPr>
              <a:t> century understanding in  </a:t>
            </a:r>
          </a:p>
          <a:p>
            <a:r>
              <a:rPr lang="en-US" b="1" dirty="0">
                <a:solidFill>
                  <a:schemeClr val="bg1"/>
                </a:solidFill>
              </a:rPr>
              <a:t>fundamental physics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The FCC seeks to shatter it</a:t>
            </a:r>
            <a:r>
              <a:rPr lang="en-US" b="1" dirty="0">
                <a:solidFill>
                  <a:schemeClr val="bg1"/>
                </a:solidFill>
              </a:rPr>
              <a:t>  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A blue glowing bell shaped object&#10;&#10;AI-generated content may be incorrect.">
            <a:extLst>
              <a:ext uri="{FF2B5EF4-FFF2-40B4-BE49-F238E27FC236}">
                <a16:creationId xmlns:a16="http://schemas.microsoft.com/office/drawing/2014/main" id="{877EC48A-AFB4-CA65-D1B6-44659A8BE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37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34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8CA522D-160E-536F-73AF-FF4D9DA3ED98}"/>
              </a:ext>
            </a:extLst>
          </p:cNvPr>
          <p:cNvSpPr txBox="1"/>
          <p:nvPr/>
        </p:nvSpPr>
        <p:spPr>
          <a:xfrm>
            <a:off x="3555996" y="3164841"/>
            <a:ext cx="86360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What is the FCC?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 marvel of technology and engineering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An engine of knowledge &amp; innovation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Guaranteed science deliverables &amp; s</a:t>
            </a:r>
            <a:r>
              <a:rPr lang="en-US" sz="2000" dirty="0" err="1">
                <a:solidFill>
                  <a:schemeClr val="bg1"/>
                </a:solidFill>
              </a:rPr>
              <a:t>ocioeconomic</a:t>
            </a:r>
            <a:r>
              <a:rPr lang="en-US" sz="2000" dirty="0">
                <a:solidFill>
                  <a:schemeClr val="bg1"/>
                </a:solidFill>
              </a:rPr>
              <a:t> benefits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Global leadership in the heart of Europe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An exemplar of sustainable research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CERN’s success in </a:t>
            </a:r>
            <a:r>
              <a:rPr lang="en-US" sz="2000" dirty="0" err="1">
                <a:solidFill>
                  <a:schemeClr val="bg1"/>
                </a:solidFill>
              </a:rPr>
              <a:t>realising</a:t>
            </a:r>
            <a:r>
              <a:rPr lang="en-US" sz="2000" dirty="0">
                <a:solidFill>
                  <a:schemeClr val="bg1"/>
                </a:solidFill>
              </a:rPr>
              <a:t> large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Open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Bridging nations 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ESPP context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E5F73E-EA33-D5F1-77BB-044BD67B8629}"/>
              </a:ext>
            </a:extLst>
          </p:cNvPr>
          <p:cNvSpPr txBox="1"/>
          <p:nvPr/>
        </p:nvSpPr>
        <p:spPr>
          <a:xfrm>
            <a:off x="3555996" y="362547"/>
            <a:ext cx="75553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</a:rPr>
              <a:t>Spark a sense of strategic urgency by conveying the scientific, technological and socioeconomic importance of an unprecedented global research infrastructure for the 21</a:t>
            </a:r>
            <a:r>
              <a:rPr lang="en-US" sz="2800" b="1" i="1" baseline="30000" dirty="0">
                <a:solidFill>
                  <a:srgbClr val="FF0000"/>
                </a:solidFill>
              </a:rPr>
              <a:t>st</a:t>
            </a:r>
            <a:r>
              <a:rPr lang="en-US" sz="2800" b="1" i="1" dirty="0">
                <a:solidFill>
                  <a:srgbClr val="FF0000"/>
                </a:solidFill>
              </a:rPr>
              <a:t> century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15958C-5A23-8A05-3FD9-FAC73C23D00A}"/>
              </a:ext>
            </a:extLst>
          </p:cNvPr>
          <p:cNvSpPr/>
          <p:nvPr/>
        </p:nvSpPr>
        <p:spPr>
          <a:xfrm>
            <a:off x="88556" y="362547"/>
            <a:ext cx="2065283" cy="29223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AAE4B5-D180-FDC6-0D63-BD302F5FCB3C}"/>
              </a:ext>
            </a:extLst>
          </p:cNvPr>
          <p:cNvSpPr txBox="1"/>
          <p:nvPr/>
        </p:nvSpPr>
        <p:spPr>
          <a:xfrm>
            <a:off x="91491" y="1255886"/>
            <a:ext cx="2062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THINKING </a:t>
            </a:r>
          </a:p>
          <a:p>
            <a:pPr algn="ctr"/>
            <a:r>
              <a:rPr lang="en-US" b="1" dirty="0"/>
              <a:t>BIGGER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98736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92C422-C063-ED06-3D59-980504A134CE}"/>
              </a:ext>
            </a:extLst>
          </p:cNvPr>
          <p:cNvSpPr txBox="1"/>
          <p:nvPr/>
        </p:nvSpPr>
        <p:spPr>
          <a:xfrm>
            <a:off x="3555999" y="85785"/>
            <a:ext cx="84855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FFC000"/>
                </a:solidFill>
              </a:rPr>
              <a:t>FCC will push the limits of technology &amp; innovation and inspire &amp; train new generations, yielding a positive socioeconomic cost-benefit ratio</a:t>
            </a:r>
          </a:p>
          <a:p>
            <a:r>
              <a:rPr lang="en-US" sz="2800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5D74F7-948E-22D8-61E5-893818B0D1AB}"/>
              </a:ext>
            </a:extLst>
          </p:cNvPr>
          <p:cNvSpPr txBox="1"/>
          <p:nvPr/>
        </p:nvSpPr>
        <p:spPr>
          <a:xfrm>
            <a:off x="3340622" y="1740719"/>
            <a:ext cx="870095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Pursuit of basic knowledge =&gt; delivery of modern world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Funding for a flagship collider is an investment for science and society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Core technology &amp; innovation (SC, vacuum, </a:t>
            </a:r>
            <a:r>
              <a:rPr lang="en-US" dirty="0" err="1">
                <a:solidFill>
                  <a:schemeClr val="bg1"/>
                </a:solidFill>
              </a:rPr>
              <a:t>cryo</a:t>
            </a:r>
            <a:r>
              <a:rPr lang="en-US" dirty="0">
                <a:solidFill>
                  <a:schemeClr val="bg1"/>
                </a:solidFill>
              </a:rPr>
              <a:t>, electronics, big data, AI, …)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Health (cancer therapy, imaging, radioisotopes); energy/environment (fusion, power transmission); ICT (Web, Grid, networking), …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Cosmology &amp; </a:t>
            </a:r>
            <a:r>
              <a:rPr lang="en-US" dirty="0" err="1">
                <a:solidFill>
                  <a:schemeClr val="bg1"/>
                </a:solidFill>
              </a:rPr>
              <a:t>astroparticle</a:t>
            </a:r>
            <a:r>
              <a:rPr lang="en-US" dirty="0">
                <a:solidFill>
                  <a:schemeClr val="bg1"/>
                </a:solidFill>
              </a:rPr>
              <a:t>, nuclear science, condensed matter, AMO, quantum technologies, life sciences &amp; others via synchrotron X-ray facilities, …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Synergistic relationship between national labs and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Attracting young minds to STEM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Training and capacity building in participating countries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High-tech industry ecosystem (partnership, series production,  company premiums, MS return on investment  ...)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€440M EC projects, most linked to ESPP 2020 recommendations, 85% for 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E4D93E-9042-404B-988B-D98DD34A117C}"/>
              </a:ext>
            </a:extLst>
          </p:cNvPr>
          <p:cNvSpPr/>
          <p:nvPr/>
        </p:nvSpPr>
        <p:spPr>
          <a:xfrm>
            <a:off x="150421" y="177894"/>
            <a:ext cx="2065282" cy="29144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RETURN ON INVESTMENT</a:t>
            </a:r>
          </a:p>
        </p:txBody>
      </p:sp>
    </p:spTree>
    <p:extLst>
      <p:ext uri="{BB962C8B-B14F-4D97-AF65-F5344CB8AC3E}">
        <p14:creationId xmlns:p14="http://schemas.microsoft.com/office/powerpoint/2010/main" val="1674775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CB0C0F0-7335-D53E-3879-583300EB8F32}"/>
              </a:ext>
            </a:extLst>
          </p:cNvPr>
          <p:cNvSpPr txBox="1"/>
          <p:nvPr/>
        </p:nvSpPr>
        <p:spPr>
          <a:xfrm>
            <a:off x="3555999" y="85785"/>
            <a:ext cx="79383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>
                <a:solidFill>
                  <a:srgbClr val="00B050"/>
                </a:solidFill>
              </a:rPr>
              <a:t>(Most) people are innately fascinated by the big questions in physics. Engage them on their own terms with the current turning point in our understanding of nature’s governing laws </a:t>
            </a:r>
            <a:endParaRPr lang="en-US" sz="2800" b="1" i="1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E84B0-BAE1-7EAD-D680-A8857A49BF32}"/>
              </a:ext>
            </a:extLst>
          </p:cNvPr>
          <p:cNvSpPr txBox="1"/>
          <p:nvPr/>
        </p:nvSpPr>
        <p:spPr>
          <a:xfrm>
            <a:off x="3555999" y="2324844"/>
            <a:ext cx="852762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Connect particle physics with the world today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Link particle physics with the evolution of the universe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Higgs boson as a new tool for discovery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Understanding “nothingness”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The open questions and a future collider 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Forensic physics: discovery via precision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 bigger bang: direct exploration into unknown realms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‘Self-coupling’, ‘electroweak symmetry’, ‘new physics’,..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20" name="Graphic 19" descr="Close with solid fill">
            <a:extLst>
              <a:ext uri="{FF2B5EF4-FFF2-40B4-BE49-F238E27FC236}">
                <a16:creationId xmlns:a16="http://schemas.microsoft.com/office/drawing/2014/main" id="{3D0D3CCB-69A3-C7F5-3B4D-5009035F1D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73906" y="5380751"/>
            <a:ext cx="387928" cy="46412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9658CD0-9878-0EC8-240B-7258A770BFB8}"/>
              </a:ext>
            </a:extLst>
          </p:cNvPr>
          <p:cNvSpPr/>
          <p:nvPr/>
        </p:nvSpPr>
        <p:spPr>
          <a:xfrm>
            <a:off x="108373" y="85785"/>
            <a:ext cx="2056154" cy="292230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DECODING THE UNIVERSE</a:t>
            </a:r>
          </a:p>
        </p:txBody>
      </p:sp>
    </p:spTree>
    <p:extLst>
      <p:ext uri="{BB962C8B-B14F-4D97-AF65-F5344CB8AC3E}">
        <p14:creationId xmlns:p14="http://schemas.microsoft.com/office/powerpoint/2010/main" val="76340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11B84F0-4950-B184-8B2E-BC7890F61F41}"/>
              </a:ext>
            </a:extLst>
          </p:cNvPr>
          <p:cNvSpPr txBox="1"/>
          <p:nvPr/>
        </p:nvSpPr>
        <p:spPr>
          <a:xfrm>
            <a:off x="-1" y="201881"/>
            <a:ext cx="108777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The Future Circular Collider will not only be the most </a:t>
            </a:r>
          </a:p>
          <a:p>
            <a:r>
              <a:rPr lang="en-GB" sz="2800" b="1" dirty="0">
                <a:solidFill>
                  <a:srgbClr val="00B050"/>
                </a:solidFill>
              </a:rPr>
              <a:t>extraordinary microscope ever built to advance our</a:t>
            </a:r>
          </a:p>
          <a:p>
            <a:r>
              <a:rPr lang="en-GB" sz="2800" b="1" dirty="0">
                <a:solidFill>
                  <a:srgbClr val="00B050"/>
                </a:solidFill>
              </a:rPr>
              <a:t>understanding of the fundamental laws of nature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060284-A7AD-595D-F586-9D5D77F37223}"/>
              </a:ext>
            </a:extLst>
          </p:cNvPr>
          <p:cNvSpPr txBox="1"/>
          <p:nvPr/>
        </p:nvSpPr>
        <p:spPr>
          <a:xfrm>
            <a:off x="649184" y="2337866"/>
            <a:ext cx="11542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C000"/>
                </a:solidFill>
              </a:rPr>
              <a:t>It will be a crucible of technology and innovation – a global research infrastructure with a positive benefit-cost cost ratio that provides society with a stream of STEM talent throughout the 21</a:t>
            </a:r>
            <a:r>
              <a:rPr lang="en-GB" sz="2800" b="1" baseline="30000" dirty="0">
                <a:solidFill>
                  <a:srgbClr val="FFC000"/>
                </a:solidFill>
              </a:rPr>
              <a:t>st</a:t>
            </a:r>
            <a:r>
              <a:rPr lang="en-GB" sz="2800" b="1" dirty="0">
                <a:solidFill>
                  <a:srgbClr val="FFC000"/>
                </a:solidFill>
              </a:rPr>
              <a:t> century and inspires new generations</a:t>
            </a:r>
            <a:endParaRPr lang="en-US" sz="2800" b="1" dirty="0"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BA4E88-7ED5-18BA-A121-5FA9279F427C}"/>
              </a:ext>
            </a:extLst>
          </p:cNvPr>
          <p:cNvSpPr txBox="1"/>
          <p:nvPr/>
        </p:nvSpPr>
        <p:spPr>
          <a:xfrm>
            <a:off x="2438219" y="4904738"/>
            <a:ext cx="942360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We are not selling a collider.</a:t>
            </a:r>
          </a:p>
          <a:p>
            <a:r>
              <a:rPr lang="en-GB" sz="2800" b="1" dirty="0">
                <a:solidFill>
                  <a:srgbClr val="FF0000"/>
                </a:solidFill>
              </a:rPr>
              <a:t>We are selling “fascination”, “wonder”, “curiosity”, </a:t>
            </a:r>
          </a:p>
          <a:p>
            <a:r>
              <a:rPr lang="en-GB" sz="2800" b="1" dirty="0">
                <a:solidFill>
                  <a:srgbClr val="FF0000"/>
                </a:solidFill>
              </a:rPr>
              <a:t>“awe”, “genius”, “truth”,  “progress”, “dreams”, “hope”, ...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63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Freeform: Shape 14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23A8780F-538E-01D5-287C-70963AC34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375" y="0"/>
            <a:ext cx="4846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392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63831BE-F16F-E457-4304-6AF35ABF2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716" y="0"/>
            <a:ext cx="97005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95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CBF8CB97-F9B8-3C77-5E0C-0778DB12F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172" y="0"/>
            <a:ext cx="4846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66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AFE57348-B87A-9ACF-0BB2-E2B9D1E2C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384" y="480060"/>
            <a:ext cx="4170207" cy="59013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ACB148-64EF-4682-20CF-D741EA144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369" y="480060"/>
            <a:ext cx="4170208" cy="590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70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12256</TotalTime>
  <Words>719</Words>
  <Application>Microsoft Macintosh PowerPoint</Application>
  <PresentationFormat>Widescreen</PresentationFormat>
  <Paragraphs>107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Chalmers</dc:creator>
  <cp:lastModifiedBy>Matthew Chalmers</cp:lastModifiedBy>
  <cp:revision>794</cp:revision>
  <dcterms:created xsi:type="dcterms:W3CDTF">2025-06-05T07:15:21Z</dcterms:created>
  <dcterms:modified xsi:type="dcterms:W3CDTF">2025-11-20T13:02:51Z</dcterms:modified>
</cp:coreProperties>
</file>