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23" r:id="rId2"/>
    <p:sldId id="336" r:id="rId3"/>
    <p:sldId id="339" r:id="rId4"/>
    <p:sldId id="338" r:id="rId5"/>
    <p:sldId id="340" r:id="rId6"/>
    <p:sldId id="343" r:id="rId7"/>
    <p:sldId id="348" r:id="rId8"/>
    <p:sldId id="349" r:id="rId9"/>
    <p:sldId id="350" r:id="rId10"/>
    <p:sldId id="346" r:id="rId11"/>
    <p:sldId id="344" r:id="rId12"/>
    <p:sldId id="345" r:id="rId13"/>
    <p:sldId id="347" r:id="rId14"/>
    <p:sldId id="337" r:id="rId15"/>
    <p:sldId id="341" r:id="rId16"/>
    <p:sldId id="351" r:id="rId17"/>
    <p:sldId id="342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3861AA"/>
    <a:srgbClr val="00529E"/>
    <a:srgbClr val="3E282B"/>
    <a:srgbClr val="CC3300"/>
    <a:srgbClr val="004F9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1446" autoAdjust="0"/>
    <p:restoredTop sz="94695" autoAdjust="0"/>
  </p:normalViewPr>
  <p:slideViewPr>
    <p:cSldViewPr>
      <p:cViewPr varScale="1">
        <p:scale>
          <a:sx n="75" d="100"/>
          <a:sy n="75" d="100"/>
        </p:scale>
        <p:origin x="-7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4DE044-F4BD-4D2E-BDBB-B462E74EF9C0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05D8E42-E092-44B8-81A9-C22FE24B8B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4521F73-AD4D-4D9D-999B-815022014AA0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FA1E98D-1FA8-4882-A8AB-A14ADE227F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Define tracker</a:t>
            </a:r>
            <a:r>
              <a:rPr lang="en-GB" baseline="0" dirty="0" smtClean="0"/>
              <a:t> and </a:t>
            </a:r>
            <a:r>
              <a:rPr lang="en-GB" baseline="0" dirty="0" err="1" smtClean="0"/>
              <a:t>seeder</a:t>
            </a:r>
            <a:r>
              <a:rPr lang="en-GB" baseline="0" dirty="0" smtClean="0"/>
              <a:t>.</a:t>
            </a:r>
          </a:p>
          <a:p>
            <a:r>
              <a:rPr lang="en-GB" baseline="0" dirty="0" smtClean="0"/>
              <a:t>Tracks which client has which files (and piece)</a:t>
            </a:r>
          </a:p>
          <a:p>
            <a:endParaRPr lang="en-GB" baseline="0" dirty="0" smtClean="0"/>
          </a:p>
          <a:p>
            <a:endParaRPr lang="en-GB" baseline="0" dirty="0" smtClean="0"/>
          </a:p>
          <a:p>
            <a:r>
              <a:rPr lang="en-GB" baseline="0" dirty="0" err="1" smtClean="0"/>
              <a:t>Seeder</a:t>
            </a:r>
            <a:r>
              <a:rPr lang="en-GB" baseline="0" dirty="0" smtClean="0"/>
              <a:t>= client with a complete file waiting for connections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0397F-A583-460C-B73C-D31CD3918B77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32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Experiment Support</a:t>
              </a:r>
            </a:p>
          </p:txBody>
        </p:sp>
      </p:grpSp>
      <p:sp>
        <p:nvSpPr>
          <p:cNvPr id="7" name="Text Box 2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Geneva </a:t>
            </a:r>
            <a:r>
              <a:rPr lang="en-US" sz="900" dirty="0">
                <a:latin typeface="Tahoma" pitchFamily="34" charset="0"/>
              </a:rPr>
              <a:t>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sp>
        <p:nvSpPr>
          <p:cNvPr id="8" name="TextBox 7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DB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9" name="Picture 18" descr="468557_82458359_plasma.jpg"/>
          <p:cNvPicPr>
            <a:picLocks noChangeAspect="1"/>
          </p:cNvPicPr>
          <p:nvPr userDrawn="1"/>
        </p:nvPicPr>
        <p:blipFill>
          <a:blip r:embed="rId3" cstate="print"/>
          <a:srcRect l="60654" t="4120" r="25140" b="2367"/>
          <a:stretch>
            <a:fillRect/>
          </a:stretch>
        </p:blipFill>
        <p:spPr bwMode="auto">
          <a:xfrm>
            <a:off x="0" y="0"/>
            <a:ext cx="12192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371600" y="6248400"/>
            <a:ext cx="1143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18/10/2011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371600" y="6248400"/>
            <a:ext cx="1143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18/10/2011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grpSp>
        <p:nvGrpSpPr>
          <p:cNvPr id="1031" name="Group 14"/>
          <p:cNvGrpSpPr>
            <a:grpSpLocks/>
          </p:cNvGrpSpPr>
          <p:nvPr userDrawn="1"/>
        </p:nvGrpSpPr>
        <p:grpSpPr bwMode="auto">
          <a:xfrm>
            <a:off x="-76200" y="0"/>
            <a:ext cx="1371600" cy="6019800"/>
            <a:chOff x="-76200" y="0"/>
            <a:chExt cx="1371600" cy="6019800"/>
          </a:xfrm>
        </p:grpSpPr>
        <p:pic>
          <p:nvPicPr>
            <p:cNvPr id="1034" name="Picture 13" descr="468557_82458359_plasma.jpg"/>
            <p:cNvPicPr>
              <a:picLocks noChangeAspect="1"/>
            </p:cNvPicPr>
            <p:nvPr userDrawn="1"/>
          </p:nvPicPr>
          <p:blipFill>
            <a:blip r:embed="rId7" cstate="print"/>
            <a:srcRect l="25140" t="4120" r="60654" b="2367"/>
            <a:stretch>
              <a:fillRect/>
            </a:stretch>
          </p:blipFill>
          <p:spPr bwMode="auto">
            <a:xfrm flipH="1">
              <a:off x="0" y="0"/>
              <a:ext cx="1219200" cy="601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 userDrawn="1"/>
          </p:nvSpPr>
          <p:spPr bwMode="auto">
            <a:xfrm>
              <a:off x="-76200" y="68263"/>
              <a:ext cx="1371600" cy="7699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4400" dirty="0">
                  <a:solidFill>
                    <a:schemeClr val="bg1"/>
                  </a:solidFill>
                </a:rPr>
                <a:t>ES</a:t>
              </a:r>
              <a:endParaRPr lang="en-US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ectangle 16"/>
          <p:cNvSpPr txBox="1">
            <a:spLocks noChangeArrowheads="1"/>
          </p:cNvSpPr>
          <p:nvPr userDrawn="1"/>
        </p:nvSpPr>
        <p:spPr bwMode="auto">
          <a:xfrm>
            <a:off x="8305800" y="62484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fld id="{FB7B512A-D826-418E-A2A7-0513967E1C8E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371600" y="6248400"/>
            <a:ext cx="6477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dirty="0" smtClean="0">
                <a:solidFill>
                  <a:srgbClr val="00529E"/>
                </a:solidFill>
              </a:rPr>
              <a:t>03 Nov 11            Pablo </a:t>
            </a:r>
            <a:r>
              <a:rPr lang="en-US" sz="1400" b="1" i="1" dirty="0" err="1" smtClean="0">
                <a:solidFill>
                  <a:srgbClr val="00529E"/>
                </a:solidFill>
              </a:rPr>
              <a:t>Saiz</a:t>
            </a:r>
            <a:r>
              <a:rPr lang="en-US" sz="1400" b="1" i="1" dirty="0" smtClean="0">
                <a:solidFill>
                  <a:srgbClr val="00529E"/>
                </a:solidFill>
              </a:rPr>
              <a:t>  </a:t>
            </a:r>
            <a:r>
              <a:rPr lang="en-US" sz="1400" b="1" i="1" baseline="0" dirty="0" smtClean="0">
                <a:solidFill>
                  <a:srgbClr val="00529E"/>
                </a:solidFill>
              </a:rPr>
              <a:t>         </a:t>
            </a:r>
            <a:r>
              <a:rPr lang="en-US" sz="1400" b="1" i="1" dirty="0" smtClean="0">
                <a:solidFill>
                  <a:srgbClr val="00529E"/>
                </a:solidFill>
              </a:rPr>
              <a:t>  Workload management TEG workshop</a:t>
            </a:r>
            <a:endParaRPr lang="en-GB" sz="1800" b="0" i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>
              <a:defRPr/>
            </a:pPr>
            <a:endParaRPr lang="en-US" sz="1400" b="1" i="1" dirty="0">
              <a:solidFill>
                <a:srgbClr val="00529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15" r:id="rId2"/>
    <p:sldLayoutId id="2147483816" r:id="rId3"/>
    <p:sldLayoutId id="2147483817" r:id="rId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P. Saiz (IT-ES)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AliEn</a:t>
            </a:r>
            <a:r>
              <a:rPr lang="en-US" dirty="0" smtClean="0"/>
              <a:t> job agents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Torrent installation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Already deployed in multiple sites:</a:t>
            </a:r>
          </a:p>
          <a:p>
            <a:pPr lvl="1"/>
            <a:r>
              <a:rPr lang="en-GB" dirty="0" smtClean="0"/>
              <a:t>CERN, RAL, CCIN2P3, Aalborg, UIB, </a:t>
            </a:r>
            <a:r>
              <a:rPr lang="en-GB" dirty="0" err="1" smtClean="0"/>
              <a:t>UiO</a:t>
            </a:r>
            <a:r>
              <a:rPr lang="en-GB" dirty="0" smtClean="0"/>
              <a:t>, KIAE, SUT ...</a:t>
            </a:r>
          </a:p>
          <a:p>
            <a:r>
              <a:rPr lang="en-GB" dirty="0" smtClean="0"/>
              <a:t>No need for shared file system</a:t>
            </a:r>
          </a:p>
          <a:p>
            <a:r>
              <a:rPr lang="en-GB" dirty="0" smtClean="0"/>
              <a:t>Installing </a:t>
            </a:r>
            <a:r>
              <a:rPr lang="en-GB" dirty="0" err="1" smtClean="0"/>
              <a:t>AliEn</a:t>
            </a:r>
            <a:r>
              <a:rPr lang="en-GB" dirty="0" smtClean="0"/>
              <a:t> &amp; all software components (300 MB)</a:t>
            </a:r>
          </a:p>
          <a:p>
            <a:r>
              <a:rPr lang="en-GB" dirty="0" smtClean="0"/>
              <a:t>Aria torrent client</a:t>
            </a:r>
          </a:p>
          <a:p>
            <a:r>
              <a:rPr lang="en-GB" dirty="0" smtClean="0"/>
              <a:t>Clean up after the job execution</a:t>
            </a:r>
          </a:p>
          <a:p>
            <a:r>
              <a:rPr lang="en-GB" dirty="0" smtClean="0"/>
              <a:t>Challenge</a:t>
            </a:r>
          </a:p>
          <a:p>
            <a:pPr lvl="1"/>
            <a:r>
              <a:rPr lang="en-GB" dirty="0" smtClean="0"/>
              <a:t>Deploy independent trackers per site?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1381108" y="2285992"/>
            <a:ext cx="2428892" cy="22145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Torrent technology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2309802" y="2552680"/>
            <a:ext cx="1357322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dirty="0" smtClean="0">
                <a:ln>
                  <a:solidFill>
                    <a:srgbClr val="00529E"/>
                  </a:solidFill>
                </a:ln>
              </a:rPr>
              <a:t>Tracker</a:t>
            </a:r>
            <a:endParaRPr lang="en-GB" dirty="0">
              <a:ln>
                <a:solidFill>
                  <a:srgbClr val="00529E"/>
                </a:solidFill>
              </a:ln>
            </a:endParaRPr>
          </a:p>
        </p:txBody>
      </p:sp>
      <p:sp>
        <p:nvSpPr>
          <p:cNvPr id="8" name="Oval 7"/>
          <p:cNvSpPr/>
          <p:nvPr/>
        </p:nvSpPr>
        <p:spPr>
          <a:xfrm>
            <a:off x="1523984" y="3552812"/>
            <a:ext cx="1133484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dirty="0" err="1" smtClean="0">
                <a:ln>
                  <a:solidFill>
                    <a:srgbClr val="00529E"/>
                  </a:solidFill>
                </a:ln>
              </a:rPr>
              <a:t>Seeder</a:t>
            </a:r>
            <a:endParaRPr lang="en-GB" dirty="0">
              <a:ln>
                <a:solidFill>
                  <a:srgbClr val="00529E"/>
                </a:solidFill>
              </a:ln>
            </a:endParaRPr>
          </a:p>
        </p:txBody>
      </p:sp>
      <p:sp>
        <p:nvSpPr>
          <p:cNvPr id="9" name="Oval 8"/>
          <p:cNvSpPr/>
          <p:nvPr/>
        </p:nvSpPr>
        <p:spPr>
          <a:xfrm>
            <a:off x="4643438" y="5410200"/>
            <a:ext cx="1285884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Download</a:t>
            </a:r>
          </a:p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&amp; seed</a:t>
            </a:r>
            <a:endParaRPr lang="en-GB" sz="1400" dirty="0">
              <a:ln>
                <a:solidFill>
                  <a:srgbClr val="00529E"/>
                </a:solidFill>
              </a:ln>
            </a:endParaRPr>
          </a:p>
        </p:txBody>
      </p:sp>
      <p:sp>
        <p:nvSpPr>
          <p:cNvPr id="11" name="Oval 10"/>
          <p:cNvSpPr/>
          <p:nvPr/>
        </p:nvSpPr>
        <p:spPr>
          <a:xfrm>
            <a:off x="6357950" y="5624514"/>
            <a:ext cx="1285884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Download</a:t>
            </a:r>
          </a:p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&amp; seed</a:t>
            </a:r>
            <a:endParaRPr lang="en-GB" sz="1400" dirty="0">
              <a:ln>
                <a:solidFill>
                  <a:srgbClr val="00529E"/>
                </a:solidFill>
              </a:ln>
            </a:endParaRPr>
          </a:p>
        </p:txBody>
      </p:sp>
      <p:sp>
        <p:nvSpPr>
          <p:cNvPr id="12" name="Oval 11"/>
          <p:cNvSpPr/>
          <p:nvPr/>
        </p:nvSpPr>
        <p:spPr>
          <a:xfrm>
            <a:off x="6572264" y="4695820"/>
            <a:ext cx="1285884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Download</a:t>
            </a:r>
          </a:p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&amp; seed</a:t>
            </a:r>
            <a:endParaRPr lang="en-GB" sz="1400" dirty="0">
              <a:ln>
                <a:solidFill>
                  <a:srgbClr val="00529E"/>
                </a:solidFill>
              </a:ln>
            </a:endParaRPr>
          </a:p>
        </p:txBody>
      </p:sp>
      <p:sp>
        <p:nvSpPr>
          <p:cNvPr id="13" name="Oval 12"/>
          <p:cNvSpPr/>
          <p:nvPr/>
        </p:nvSpPr>
        <p:spPr>
          <a:xfrm>
            <a:off x="6572264" y="1552548"/>
            <a:ext cx="1285884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Download</a:t>
            </a:r>
          </a:p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&amp; seed</a:t>
            </a:r>
            <a:endParaRPr lang="en-GB" sz="1400" dirty="0">
              <a:ln>
                <a:solidFill>
                  <a:srgbClr val="00529E"/>
                </a:solidFill>
              </a:ln>
            </a:endParaRPr>
          </a:p>
        </p:txBody>
      </p:sp>
      <p:sp>
        <p:nvSpPr>
          <p:cNvPr id="14" name="Oval 13"/>
          <p:cNvSpPr/>
          <p:nvPr/>
        </p:nvSpPr>
        <p:spPr>
          <a:xfrm>
            <a:off x="6429388" y="2552680"/>
            <a:ext cx="1285884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Download</a:t>
            </a:r>
          </a:p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&amp; seed</a:t>
            </a:r>
            <a:endParaRPr lang="en-GB" sz="1400" dirty="0">
              <a:ln>
                <a:solidFill>
                  <a:srgbClr val="00529E"/>
                </a:solidFill>
              </a:ln>
            </a:endParaRPr>
          </a:p>
        </p:txBody>
      </p:sp>
      <p:sp>
        <p:nvSpPr>
          <p:cNvPr id="15" name="Oval 14"/>
          <p:cNvSpPr/>
          <p:nvPr/>
        </p:nvSpPr>
        <p:spPr>
          <a:xfrm>
            <a:off x="4500562" y="2052614"/>
            <a:ext cx="1285884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Download</a:t>
            </a:r>
          </a:p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&amp; seed</a:t>
            </a:r>
            <a:endParaRPr lang="en-GB" sz="1400" dirty="0">
              <a:ln>
                <a:solidFill>
                  <a:srgbClr val="00529E"/>
                </a:solidFill>
              </a:ln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3984" y="1928802"/>
            <a:ext cx="2114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  <a:r>
              <a:rPr lang="en-GB" dirty="0" smtClean="0"/>
              <a:t>litorrent.cern.ch</a:t>
            </a:r>
            <a:endParaRPr lang="en-GB" dirty="0"/>
          </a:p>
        </p:txBody>
      </p:sp>
      <p:cxnSp>
        <p:nvCxnSpPr>
          <p:cNvPr id="19" name="Straight Arrow Connector 18"/>
          <p:cNvCxnSpPr>
            <a:stCxn id="9" idx="1"/>
            <a:endCxn id="7" idx="5"/>
          </p:cNvCxnSpPr>
          <p:nvPr/>
        </p:nvCxnSpPr>
        <p:spPr>
          <a:xfrm rot="16200000" flipV="1">
            <a:off x="3004350" y="3687417"/>
            <a:ext cx="2291400" cy="1363402"/>
          </a:xfrm>
          <a:prstGeom prst="straightConnector1">
            <a:avLst/>
          </a:prstGeom>
          <a:ln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2"/>
            <a:endCxn id="8" idx="6"/>
          </p:cNvCxnSpPr>
          <p:nvPr/>
        </p:nvCxnSpPr>
        <p:spPr>
          <a:xfrm rot="10800000">
            <a:off x="2657468" y="3910002"/>
            <a:ext cx="1985970" cy="1857388"/>
          </a:xfrm>
          <a:prstGeom prst="straightConnector1">
            <a:avLst/>
          </a:prstGeom>
          <a:ln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1" idx="1"/>
            <a:endCxn id="7" idx="5"/>
          </p:cNvCxnSpPr>
          <p:nvPr/>
        </p:nvCxnSpPr>
        <p:spPr>
          <a:xfrm rot="16200000" flipV="1">
            <a:off x="3754449" y="2937318"/>
            <a:ext cx="2505714" cy="3077914"/>
          </a:xfrm>
          <a:prstGeom prst="straightConnector1">
            <a:avLst/>
          </a:prstGeom>
          <a:ln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1" idx="1"/>
            <a:endCxn id="8" idx="6"/>
          </p:cNvCxnSpPr>
          <p:nvPr/>
        </p:nvCxnSpPr>
        <p:spPr>
          <a:xfrm rot="16200000" flipV="1">
            <a:off x="3692301" y="2875169"/>
            <a:ext cx="1819130" cy="3888795"/>
          </a:xfrm>
          <a:prstGeom prst="straightConnector1">
            <a:avLst/>
          </a:prstGeom>
          <a:ln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9" idx="7"/>
            <a:endCxn id="12" idx="2"/>
          </p:cNvCxnSpPr>
          <p:nvPr/>
        </p:nvCxnSpPr>
        <p:spPr>
          <a:xfrm rot="5400000" flipH="1" flipV="1">
            <a:off x="5925732" y="4868287"/>
            <a:ext cx="461808" cy="831255"/>
          </a:xfrm>
          <a:prstGeom prst="straightConnector1">
            <a:avLst/>
          </a:prstGeom>
          <a:ln>
            <a:solidFill>
              <a:srgbClr val="00529E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11" idx="1"/>
            <a:endCxn id="12" idx="3"/>
          </p:cNvCxnSpPr>
          <p:nvPr/>
        </p:nvCxnSpPr>
        <p:spPr>
          <a:xfrm rot="5400000" flipH="1" flipV="1">
            <a:off x="6441645" y="5410200"/>
            <a:ext cx="423550" cy="214314"/>
          </a:xfrm>
          <a:prstGeom prst="straightConnector1">
            <a:avLst/>
          </a:prstGeom>
          <a:ln>
            <a:solidFill>
              <a:srgbClr val="00529E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357818" y="4143380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Site A</a:t>
            </a:r>
            <a:endParaRPr lang="en-GB" dirty="0"/>
          </a:p>
        </p:txBody>
      </p:sp>
      <p:sp>
        <p:nvSpPr>
          <p:cNvPr id="51" name="TextBox 50"/>
          <p:cNvSpPr txBox="1"/>
          <p:nvPr/>
        </p:nvSpPr>
        <p:spPr>
          <a:xfrm>
            <a:off x="5533685" y="2857496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Site B</a:t>
            </a:r>
            <a:endParaRPr lang="en-GB" dirty="0"/>
          </a:p>
        </p:txBody>
      </p:sp>
      <p:cxnSp>
        <p:nvCxnSpPr>
          <p:cNvPr id="52" name="Straight Arrow Connector 51"/>
          <p:cNvCxnSpPr>
            <a:stCxn id="15" idx="6"/>
            <a:endCxn id="14" idx="2"/>
          </p:cNvCxnSpPr>
          <p:nvPr/>
        </p:nvCxnSpPr>
        <p:spPr>
          <a:xfrm>
            <a:off x="5786446" y="2409804"/>
            <a:ext cx="642942" cy="500066"/>
          </a:xfrm>
          <a:prstGeom prst="straightConnector1">
            <a:avLst/>
          </a:prstGeom>
          <a:ln>
            <a:solidFill>
              <a:srgbClr val="00529E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15" idx="6"/>
            <a:endCxn id="13" idx="2"/>
          </p:cNvCxnSpPr>
          <p:nvPr/>
        </p:nvCxnSpPr>
        <p:spPr>
          <a:xfrm flipV="1">
            <a:off x="5786446" y="1909738"/>
            <a:ext cx="785818" cy="500066"/>
          </a:xfrm>
          <a:prstGeom prst="straightConnector1">
            <a:avLst/>
          </a:prstGeom>
          <a:ln>
            <a:solidFill>
              <a:srgbClr val="00529E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14" idx="0"/>
          </p:cNvCxnSpPr>
          <p:nvPr/>
        </p:nvCxnSpPr>
        <p:spPr>
          <a:xfrm rot="5400000" flipH="1" flipV="1">
            <a:off x="7000892" y="2266928"/>
            <a:ext cx="357190" cy="214314"/>
          </a:xfrm>
          <a:prstGeom prst="straightConnector1">
            <a:avLst/>
          </a:prstGeom>
          <a:ln>
            <a:solidFill>
              <a:srgbClr val="00529E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15" idx="3"/>
            <a:endCxn id="8" idx="6"/>
          </p:cNvCxnSpPr>
          <p:nvPr/>
        </p:nvCxnSpPr>
        <p:spPr>
          <a:xfrm rot="5400000">
            <a:off x="3049359" y="2270486"/>
            <a:ext cx="1247626" cy="2031407"/>
          </a:xfrm>
          <a:prstGeom prst="straightConnector1">
            <a:avLst/>
          </a:prstGeom>
          <a:ln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JobAgent</a:t>
            </a:r>
            <a:r>
              <a:rPr lang="en-GB" dirty="0" smtClean="0"/>
              <a:t> monitoring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Send heartbeat: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Monitor TTL, space usage and memory consumption</a:t>
            </a:r>
          </a:p>
          <a:p>
            <a:pPr lvl="1"/>
            <a:r>
              <a:rPr lang="en-GB" dirty="0" smtClean="0"/>
              <a:t>If job misbehaves, stop it and report it</a:t>
            </a:r>
          </a:p>
        </p:txBody>
      </p:sp>
      <p:sp>
        <p:nvSpPr>
          <p:cNvPr id="5" name="Rectangle 4"/>
          <p:cNvSpPr/>
          <p:nvPr/>
        </p:nvSpPr>
        <p:spPr>
          <a:xfrm>
            <a:off x="1981200" y="1828800"/>
            <a:ext cx="1371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RUNNING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00600" y="1828800"/>
            <a:ext cx="1371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ZOMBIE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39000" y="1828800"/>
            <a:ext cx="1371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EXPIRED</a:t>
            </a:r>
            <a:endParaRPr lang="en-GB" dirty="0">
              <a:solidFill>
                <a:srgbClr val="002060"/>
              </a:solidFill>
            </a:endParaRPr>
          </a:p>
        </p:txBody>
      </p:sp>
      <p:cxnSp>
        <p:nvCxnSpPr>
          <p:cNvPr id="11" name="Straight Arrow Connector 10"/>
          <p:cNvCxnSpPr>
            <a:stCxn id="5" idx="3"/>
            <a:endCxn id="6" idx="1"/>
          </p:cNvCxnSpPr>
          <p:nvPr/>
        </p:nvCxnSpPr>
        <p:spPr>
          <a:xfrm>
            <a:off x="3352800" y="2095500"/>
            <a:ext cx="1447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  <a:endCxn id="7" idx="1"/>
          </p:cNvCxnSpPr>
          <p:nvPr/>
        </p:nvCxnSpPr>
        <p:spPr>
          <a:xfrm>
            <a:off x="6172200" y="2095500"/>
            <a:ext cx="1066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Curved Connector 18"/>
          <p:cNvCxnSpPr>
            <a:stCxn id="6" idx="2"/>
            <a:endCxn id="5" idx="2"/>
          </p:cNvCxnSpPr>
          <p:nvPr/>
        </p:nvCxnSpPr>
        <p:spPr>
          <a:xfrm rot="5400000">
            <a:off x="4076700" y="952500"/>
            <a:ext cx="1588" cy="2819400"/>
          </a:xfrm>
          <a:prstGeom prst="curvedConnector3">
            <a:avLst>
              <a:gd name="adj1" fmla="val 14395466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248400" y="175260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 hours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3505200" y="175260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 hours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3048000" y="2602468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If heartbeat returns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01094" y="1167825"/>
            <a:ext cx="1442106" cy="584775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system </a:t>
            </a:r>
            <a:r>
              <a:rPr lang="en-US" sz="1600" dirty="0" smtClean="0"/>
              <a:t>process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95400" y="2438400"/>
            <a:ext cx="1799491" cy="338554"/>
          </a:xfrm>
          <a:prstGeom prst="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2060"/>
                </a:solidFill>
              </a:rPr>
              <a:t>AliEn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</a:rPr>
              <a:t>JobAgent</a:t>
            </a:r>
            <a:endParaRPr lang="en-US" sz="1600" dirty="0">
              <a:solidFill>
                <a:srgbClr val="002060"/>
              </a:solidFill>
            </a:endParaRPr>
          </a:p>
        </p:txBody>
      </p:sp>
      <p:cxnSp>
        <p:nvCxnSpPr>
          <p:cNvPr id="13" name="Straight Arrow Connector 12"/>
          <p:cNvCxnSpPr>
            <a:stCxn id="7" idx="3"/>
            <a:endCxn id="115" idx="1"/>
          </p:cNvCxnSpPr>
          <p:nvPr/>
        </p:nvCxnSpPr>
        <p:spPr>
          <a:xfrm flipV="1">
            <a:off x="2743200" y="1403866"/>
            <a:ext cx="297334" cy="56347"/>
          </a:xfrm>
          <a:prstGeom prst="straightConnector1">
            <a:avLst/>
          </a:prstGeom>
          <a:ln>
            <a:solidFill>
              <a:srgbClr val="63252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9" idx="3"/>
            <a:endCxn id="24" idx="1"/>
          </p:cNvCxnSpPr>
          <p:nvPr/>
        </p:nvCxnSpPr>
        <p:spPr>
          <a:xfrm>
            <a:off x="3094891" y="2607677"/>
            <a:ext cx="410309" cy="27057"/>
          </a:xfrm>
          <a:prstGeom prst="straightConnector1">
            <a:avLst/>
          </a:prstGeom>
          <a:ln>
            <a:solidFill>
              <a:srgbClr val="63252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505200" y="2450068"/>
            <a:ext cx="1377300" cy="369332"/>
          </a:xfrm>
          <a:prstGeom prst="rect">
            <a:avLst/>
          </a:prstGeom>
          <a:solidFill>
            <a:srgbClr val="92D050"/>
          </a:solidFill>
          <a:ln w="19050" cap="rnd" cmpd="sng">
            <a:solidFill>
              <a:srgbClr val="006600"/>
            </a:solidFill>
            <a:round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Check child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66950" y="3514882"/>
            <a:ext cx="2185215" cy="646331"/>
          </a:xfrm>
          <a:prstGeom prst="rect">
            <a:avLst/>
          </a:prstGeom>
          <a:solidFill>
            <a:srgbClr val="92D050"/>
          </a:solidFill>
          <a:ln w="19050" cap="rnd" cmpd="sng">
            <a:solidFill>
              <a:srgbClr val="006600"/>
            </a:solidFill>
            <a:round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monitor job:</a:t>
            </a:r>
          </a:p>
          <a:p>
            <a:pPr algn="ctr"/>
            <a:r>
              <a:rPr lang="en-US" dirty="0" err="1" smtClean="0">
                <a:solidFill>
                  <a:srgbClr val="002060"/>
                </a:solidFill>
              </a:rPr>
              <a:t>rsz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 err="1" smtClean="0">
                <a:solidFill>
                  <a:srgbClr val="002060"/>
                </a:solidFill>
              </a:rPr>
              <a:t>vsz</a:t>
            </a:r>
            <a:r>
              <a:rPr lang="en-US" dirty="0" smtClean="0">
                <a:solidFill>
                  <a:srgbClr val="002060"/>
                </a:solidFill>
              </a:rPr>
              <a:t>, disk space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38600" y="2895600"/>
            <a:ext cx="732496" cy="400110"/>
          </a:xfrm>
          <a:prstGeom prst="rect">
            <a:avLst/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alive</a:t>
            </a:r>
            <a:endParaRPr lang="en-US" sz="2000" i="1" dirty="0"/>
          </a:p>
        </p:txBody>
      </p:sp>
      <p:sp>
        <p:nvSpPr>
          <p:cNvPr id="33" name="TextBox 32"/>
          <p:cNvSpPr txBox="1"/>
          <p:nvPr/>
        </p:nvSpPr>
        <p:spPr>
          <a:xfrm>
            <a:off x="5486400" y="2590800"/>
            <a:ext cx="1000560" cy="400110"/>
          </a:xfrm>
          <a:prstGeom prst="rect">
            <a:avLst/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dead</a:t>
            </a:r>
            <a:endParaRPr lang="en-US" sz="2000" i="1" dirty="0"/>
          </a:p>
        </p:txBody>
      </p:sp>
      <p:sp>
        <p:nvSpPr>
          <p:cNvPr id="34" name="TextBox 33"/>
          <p:cNvSpPr txBox="1"/>
          <p:nvPr/>
        </p:nvSpPr>
        <p:spPr>
          <a:xfrm>
            <a:off x="6705600" y="2384005"/>
            <a:ext cx="800219" cy="369332"/>
          </a:xfrm>
          <a:prstGeom prst="rect">
            <a:avLst/>
          </a:prstGeom>
          <a:solidFill>
            <a:srgbClr val="92D050"/>
          </a:solidFill>
          <a:ln w="19050" cap="rnd" cmpd="sng">
            <a:solidFill>
              <a:srgbClr val="006600"/>
            </a:solidFill>
            <a:round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Finish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35" name="Straight Arrow Connector 34"/>
          <p:cNvCxnSpPr>
            <a:stCxn id="24" idx="3"/>
            <a:endCxn id="34" idx="1"/>
          </p:cNvCxnSpPr>
          <p:nvPr/>
        </p:nvCxnSpPr>
        <p:spPr>
          <a:xfrm flipV="1">
            <a:off x="4882500" y="2568671"/>
            <a:ext cx="1823100" cy="66063"/>
          </a:xfrm>
          <a:prstGeom prst="straightConnector1">
            <a:avLst/>
          </a:prstGeom>
          <a:ln>
            <a:solidFill>
              <a:srgbClr val="63252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24" idx="3"/>
            <a:endCxn id="30" idx="0"/>
          </p:cNvCxnSpPr>
          <p:nvPr/>
        </p:nvCxnSpPr>
        <p:spPr>
          <a:xfrm flipH="1">
            <a:off x="4759558" y="2634734"/>
            <a:ext cx="122942" cy="880148"/>
          </a:xfrm>
          <a:prstGeom prst="straightConnector1">
            <a:avLst/>
          </a:prstGeom>
          <a:ln>
            <a:solidFill>
              <a:srgbClr val="63252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Freeform 68"/>
          <p:cNvSpPr/>
          <p:nvPr/>
        </p:nvSpPr>
        <p:spPr>
          <a:xfrm>
            <a:off x="3429000" y="2895600"/>
            <a:ext cx="381001" cy="990601"/>
          </a:xfrm>
          <a:custGeom>
            <a:avLst/>
            <a:gdLst>
              <a:gd name="connsiteX0" fmla="*/ 964117 w 964117"/>
              <a:gd name="connsiteY0" fmla="*/ 1184576 h 1184576"/>
              <a:gd name="connsiteX1" fmla="*/ 355763 w 964117"/>
              <a:gd name="connsiteY1" fmla="*/ 1099201 h 1184576"/>
              <a:gd name="connsiteX2" fmla="*/ 99613 w 964117"/>
              <a:gd name="connsiteY2" fmla="*/ 949795 h 1184576"/>
              <a:gd name="connsiteX3" fmla="*/ 14230 w 964117"/>
              <a:gd name="connsiteY3" fmla="*/ 512249 h 1184576"/>
              <a:gd name="connsiteX4" fmla="*/ 14230 w 964117"/>
              <a:gd name="connsiteY4" fmla="*/ 0 h 1184576"/>
              <a:gd name="connsiteX5" fmla="*/ 14230 w 964117"/>
              <a:gd name="connsiteY5" fmla="*/ 0 h 1184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4117" h="1184576">
                <a:moveTo>
                  <a:pt x="964117" y="1184576"/>
                </a:moveTo>
                <a:cubicBezTo>
                  <a:pt x="731982" y="1161453"/>
                  <a:pt x="499847" y="1138331"/>
                  <a:pt x="355763" y="1099201"/>
                </a:cubicBezTo>
                <a:cubicBezTo>
                  <a:pt x="211679" y="1060071"/>
                  <a:pt x="156535" y="1047620"/>
                  <a:pt x="99613" y="949795"/>
                </a:cubicBezTo>
                <a:cubicBezTo>
                  <a:pt x="42691" y="851970"/>
                  <a:pt x="28460" y="670548"/>
                  <a:pt x="14230" y="512249"/>
                </a:cubicBezTo>
                <a:cubicBezTo>
                  <a:pt x="0" y="353950"/>
                  <a:pt x="14230" y="0"/>
                  <a:pt x="14230" y="0"/>
                </a:cubicBezTo>
                <a:lnTo>
                  <a:pt x="14230" y="0"/>
                </a:lnTo>
              </a:path>
            </a:pathLst>
          </a:custGeom>
          <a:ln>
            <a:solidFill>
              <a:srgbClr val="80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2644408" y="2868810"/>
            <a:ext cx="959584" cy="861774"/>
          </a:xfrm>
          <a:prstGeom prst="rect">
            <a:avLst/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/>
              <a:t>report</a:t>
            </a:r>
          </a:p>
          <a:p>
            <a:pPr algn="ctr"/>
            <a:r>
              <a:rPr lang="en-US" sz="1600" i="1" dirty="0" smtClean="0"/>
              <a:t>&amp; </a:t>
            </a:r>
          </a:p>
          <a:p>
            <a:pPr algn="ctr"/>
            <a:r>
              <a:rPr lang="en-US" sz="1600" i="1" dirty="0" smtClean="0"/>
              <a:t>repeat</a:t>
            </a:r>
            <a:endParaRPr lang="en-US" sz="1600" i="1" dirty="0"/>
          </a:p>
        </p:txBody>
      </p:sp>
      <p:sp>
        <p:nvSpPr>
          <p:cNvPr id="71" name="TextBox 70"/>
          <p:cNvSpPr txBox="1"/>
          <p:nvPr/>
        </p:nvSpPr>
        <p:spPr>
          <a:xfrm>
            <a:off x="3200400" y="3810000"/>
            <a:ext cx="732496" cy="400110"/>
          </a:xfrm>
          <a:prstGeom prst="rect">
            <a:avLst/>
          </a:prstGeom>
          <a:noFill/>
          <a:ln w="19050" cap="flat" cmpd="sng" algn="ctr">
            <a:solidFill>
              <a:schemeClr val="bg1"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Ok</a:t>
            </a:r>
            <a:endParaRPr lang="en-US" sz="2000" i="1" dirty="0"/>
          </a:p>
        </p:txBody>
      </p:sp>
      <p:sp>
        <p:nvSpPr>
          <p:cNvPr id="72" name="TextBox 71"/>
          <p:cNvSpPr txBox="1"/>
          <p:nvPr/>
        </p:nvSpPr>
        <p:spPr>
          <a:xfrm>
            <a:off x="6324600" y="3505200"/>
            <a:ext cx="753311" cy="646331"/>
          </a:xfrm>
          <a:prstGeom prst="rect">
            <a:avLst/>
          </a:prstGeom>
          <a:solidFill>
            <a:srgbClr val="92D050"/>
          </a:solidFill>
          <a:ln w="19050" cap="rnd" cmpd="sng">
            <a:solidFill>
              <a:srgbClr val="006600"/>
            </a:solidFill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Kills 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Job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75" name="Shape 74"/>
          <p:cNvCxnSpPr>
            <a:stCxn id="72" idx="3"/>
            <a:endCxn id="34" idx="2"/>
          </p:cNvCxnSpPr>
          <p:nvPr/>
        </p:nvCxnSpPr>
        <p:spPr>
          <a:xfrm flipV="1">
            <a:off x="7077911" y="2753337"/>
            <a:ext cx="27799" cy="1075029"/>
          </a:xfrm>
          <a:prstGeom prst="bentConnector2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30" idx="3"/>
            <a:endCxn id="72" idx="1"/>
          </p:cNvCxnSpPr>
          <p:nvPr/>
        </p:nvCxnSpPr>
        <p:spPr>
          <a:xfrm flipV="1">
            <a:off x="5852165" y="3828366"/>
            <a:ext cx="472435" cy="9682"/>
          </a:xfrm>
          <a:prstGeom prst="straightConnector1">
            <a:avLst/>
          </a:prstGeom>
          <a:ln>
            <a:solidFill>
              <a:srgbClr val="63252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791200" y="3505200"/>
            <a:ext cx="740374" cy="707886"/>
          </a:xfrm>
          <a:prstGeom prst="rect">
            <a:avLst/>
          </a:prstGeom>
          <a:noFill/>
          <a:ln w="19050" cap="flat" cmpd="sng" algn="ctr">
            <a:solidFill>
              <a:schemeClr val="bg1"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Not</a:t>
            </a:r>
          </a:p>
          <a:p>
            <a:r>
              <a:rPr lang="en-US" sz="2000" i="1" dirty="0" smtClean="0"/>
              <a:t>Ok</a:t>
            </a:r>
            <a:endParaRPr lang="en-US" sz="2000" i="1" dirty="0"/>
          </a:p>
        </p:txBody>
      </p:sp>
      <p:cxnSp>
        <p:nvCxnSpPr>
          <p:cNvPr id="84" name="Straight Arrow Connector 83"/>
          <p:cNvCxnSpPr>
            <a:stCxn id="9" idx="2"/>
          </p:cNvCxnSpPr>
          <p:nvPr/>
        </p:nvCxnSpPr>
        <p:spPr>
          <a:xfrm rot="16200000" flipH="1">
            <a:off x="1540773" y="3431327"/>
            <a:ext cx="1758805" cy="450058"/>
          </a:xfrm>
          <a:prstGeom prst="straightConnector1">
            <a:avLst/>
          </a:prstGeom>
          <a:ln>
            <a:solidFill>
              <a:srgbClr val="63252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1446106" y="3505200"/>
            <a:ext cx="1144694" cy="584776"/>
          </a:xfrm>
          <a:prstGeom prst="rect">
            <a:avLst/>
          </a:prstGeom>
          <a:noFill/>
          <a:ln w="19050" cap="flat" cmpd="sng" algn="ctr">
            <a:solidFill>
              <a:schemeClr val="bg1"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fork child</a:t>
            </a:r>
          </a:p>
          <a:p>
            <a:r>
              <a:rPr lang="en-US" sz="1600" i="1" dirty="0" err="1" smtClean="0"/>
              <a:t>JobAgent</a:t>
            </a:r>
            <a:endParaRPr lang="en-US" sz="1600" i="1" dirty="0"/>
          </a:p>
        </p:txBody>
      </p:sp>
      <p:grpSp>
        <p:nvGrpSpPr>
          <p:cNvPr id="66" name="Group 65"/>
          <p:cNvGrpSpPr/>
          <p:nvPr/>
        </p:nvGrpSpPr>
        <p:grpSpPr>
          <a:xfrm>
            <a:off x="1905000" y="5315470"/>
            <a:ext cx="6639229" cy="932930"/>
            <a:chOff x="2646792" y="5486400"/>
            <a:chExt cx="6639229" cy="932930"/>
          </a:xfrm>
        </p:grpSpPr>
        <p:sp>
          <p:nvSpPr>
            <p:cNvPr id="135" name="Rounded Rectangle 134"/>
            <p:cNvSpPr/>
            <p:nvPr/>
          </p:nvSpPr>
          <p:spPr>
            <a:xfrm>
              <a:off x="2646792" y="5496000"/>
              <a:ext cx="6497208" cy="923330"/>
            </a:xfrm>
            <a:prstGeom prst="round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2819400" y="5486400"/>
              <a:ext cx="646662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FF"/>
                  </a:solidFill>
                </a:rPr>
                <a:t>$err=</a:t>
              </a:r>
              <a:r>
                <a:rPr lang="en-US" dirty="0" err="1" smtClean="0">
                  <a:solidFill>
                    <a:srgbClr val="0000FF"/>
                  </a:solidFill>
                </a:rPr>
                <a:t>system(user</a:t>
              </a:r>
              <a:r>
                <a:rPr lang="en-US" dirty="0" smtClean="0">
                  <a:solidFill>
                    <a:srgbClr val="0000FF"/>
                  </a:solidFill>
                </a:rPr>
                <a:t>-command);</a:t>
              </a:r>
            </a:p>
            <a:p>
              <a:pPr algn="ctr"/>
              <a:r>
                <a:rPr lang="en-US" dirty="0" smtClean="0">
                  <a:solidFill>
                    <a:srgbClr val="0000FF"/>
                  </a:solidFill>
                </a:rPr>
                <a:t>will become</a:t>
              </a:r>
            </a:p>
            <a:p>
              <a:pPr algn="ctr"/>
              <a:r>
                <a:rPr lang="en-US" dirty="0" smtClean="0">
                  <a:solidFill>
                    <a:srgbClr val="0000FF"/>
                  </a:solidFill>
                </a:rPr>
                <a:t>$err=</a:t>
              </a:r>
              <a:r>
                <a:rPr lang="en-US" dirty="0" err="1" smtClean="0">
                  <a:solidFill>
                    <a:srgbClr val="0000FF"/>
                  </a:solidFill>
                </a:rPr>
                <a:t>system(ulimit</a:t>
              </a:r>
              <a:r>
                <a:rPr lang="en-US" dirty="0" smtClean="0">
                  <a:solidFill>
                    <a:srgbClr val="0000FF"/>
                  </a:solidFill>
                </a:rPr>
                <a:t> –S –</a:t>
              </a:r>
              <a:r>
                <a:rPr lang="en-US" dirty="0" err="1" smtClean="0">
                  <a:solidFill>
                    <a:srgbClr val="0000FF"/>
                  </a:solidFill>
                </a:rPr>
                <a:t>v</a:t>
              </a:r>
              <a:r>
                <a:rPr lang="en-US" dirty="0" smtClean="0">
                  <a:solidFill>
                    <a:srgbClr val="0000FF"/>
                  </a:solidFill>
                </a:rPr>
                <a:t> FASTKILL_MEMORY –</a:t>
              </a:r>
              <a:r>
                <a:rPr lang="en-US" dirty="0" err="1" smtClean="0">
                  <a:solidFill>
                    <a:srgbClr val="0000FF"/>
                  </a:solidFill>
                </a:rPr>
                <a:t>c</a:t>
              </a:r>
              <a:r>
                <a:rPr lang="en-US" dirty="0" smtClean="0">
                  <a:solidFill>
                    <a:srgbClr val="0000FF"/>
                  </a:solidFill>
                </a:rPr>
                <a:t> 0; user-command);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379943" y="4495306"/>
            <a:ext cx="1799491" cy="584776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2060"/>
                </a:solidFill>
              </a:rPr>
              <a:t>AliEn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</a:rPr>
              <a:t>JobAgent</a:t>
            </a:r>
            <a:endParaRPr lang="en-US" sz="1600" dirty="0" smtClean="0">
              <a:solidFill>
                <a:srgbClr val="002060"/>
              </a:solidFill>
            </a:endParaRPr>
          </a:p>
          <a:p>
            <a:pPr algn="ctr"/>
            <a:r>
              <a:rPr lang="en-US" sz="1600" dirty="0" smtClean="0">
                <a:solidFill>
                  <a:srgbClr val="002060"/>
                </a:solidFill>
              </a:rPr>
              <a:t>Child 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82114" y="4623370"/>
            <a:ext cx="1405835" cy="338554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2060"/>
                </a:solidFill>
              </a:rPr>
              <a:t>user job </a:t>
            </a:r>
            <a:endParaRPr lang="en-US" sz="1600" dirty="0">
              <a:solidFill>
                <a:srgbClr val="002060"/>
              </a:solidFill>
            </a:endParaRPr>
          </a:p>
        </p:txBody>
      </p:sp>
      <p:cxnSp>
        <p:nvCxnSpPr>
          <p:cNvPr id="15" name="Straight Arrow Connector 14"/>
          <p:cNvCxnSpPr>
            <a:stCxn id="10" idx="3"/>
          </p:cNvCxnSpPr>
          <p:nvPr/>
        </p:nvCxnSpPr>
        <p:spPr>
          <a:xfrm>
            <a:off x="4179434" y="4787694"/>
            <a:ext cx="1391814" cy="1588"/>
          </a:xfrm>
          <a:prstGeom prst="straightConnector1">
            <a:avLst/>
          </a:prstGeom>
          <a:ln>
            <a:solidFill>
              <a:srgbClr val="63252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4136742" y="4419600"/>
            <a:ext cx="1434506" cy="646331"/>
          </a:xfrm>
          <a:prstGeom prst="rect">
            <a:avLst/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system</a:t>
            </a:r>
          </a:p>
          <a:p>
            <a:pPr algn="ctr"/>
            <a:r>
              <a:rPr lang="en-US" i="1" dirty="0" smtClean="0"/>
              <a:t>command</a:t>
            </a:r>
            <a:endParaRPr lang="en-US" i="1" dirty="0"/>
          </a:p>
        </p:txBody>
      </p:sp>
      <p:sp>
        <p:nvSpPr>
          <p:cNvPr id="106" name="Down Arrow 105"/>
          <p:cNvSpPr/>
          <p:nvPr/>
        </p:nvSpPr>
        <p:spPr>
          <a:xfrm flipH="1">
            <a:off x="4720444" y="5029200"/>
            <a:ext cx="232556" cy="304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Arrow Connector 108"/>
          <p:cNvCxnSpPr>
            <a:stCxn id="7" idx="2"/>
            <a:endCxn id="9" idx="0"/>
          </p:cNvCxnSpPr>
          <p:nvPr/>
        </p:nvCxnSpPr>
        <p:spPr>
          <a:xfrm rot="16200000" flipH="1">
            <a:off x="1765746" y="2009000"/>
            <a:ext cx="685800" cy="172999"/>
          </a:xfrm>
          <a:prstGeom prst="straightConnector1">
            <a:avLst/>
          </a:prstGeom>
          <a:ln>
            <a:solidFill>
              <a:srgbClr val="63252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3040534" y="1219200"/>
            <a:ext cx="1379066" cy="369332"/>
          </a:xfrm>
          <a:prstGeom prst="rect">
            <a:avLst/>
          </a:prstGeom>
          <a:solidFill>
            <a:srgbClr val="E2ECFB">
              <a:alpha val="49000"/>
            </a:srgbClr>
          </a:solidFill>
          <a:ln w="19050" cap="rnd" cmpd="sng">
            <a:solidFill>
              <a:srgbClr val="0000FF"/>
            </a:solidFill>
            <a:round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monitors job </a:t>
            </a:r>
          </a:p>
        </p:txBody>
      </p:sp>
      <p:cxnSp>
        <p:nvCxnSpPr>
          <p:cNvPr id="118" name="Straight Arrow Connector 117"/>
          <p:cNvCxnSpPr>
            <a:stCxn id="115" idx="3"/>
            <a:endCxn id="119" idx="1"/>
          </p:cNvCxnSpPr>
          <p:nvPr/>
        </p:nvCxnSpPr>
        <p:spPr>
          <a:xfrm>
            <a:off x="4419600" y="1403866"/>
            <a:ext cx="3200400" cy="11668"/>
          </a:xfrm>
          <a:prstGeom prst="straightConnector1">
            <a:avLst/>
          </a:prstGeom>
          <a:ln>
            <a:solidFill>
              <a:srgbClr val="63252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7620000" y="1230868"/>
            <a:ext cx="899931" cy="369332"/>
          </a:xfrm>
          <a:prstGeom prst="rect">
            <a:avLst/>
          </a:prstGeom>
          <a:solidFill>
            <a:srgbClr val="E2ECFB">
              <a:alpha val="49000"/>
            </a:srgbClr>
          </a:solidFill>
          <a:ln w="19050" cap="rnd" cmpd="sng">
            <a:solidFill>
              <a:srgbClr val="0000FF"/>
            </a:solidFill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Finish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5637529" y="1764268"/>
            <a:ext cx="1395974" cy="369332"/>
          </a:xfrm>
          <a:prstGeom prst="rect">
            <a:avLst/>
          </a:prstGeom>
          <a:solidFill>
            <a:srgbClr val="E2ECFB">
              <a:alpha val="49000"/>
            </a:srgbClr>
          </a:solidFill>
          <a:ln w="19050" cap="rnd" cmpd="sng">
            <a:solidFill>
              <a:srgbClr val="0000FF"/>
            </a:solidFill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Kills job</a:t>
            </a:r>
            <a:endParaRPr lang="en-US" dirty="0">
              <a:solidFill>
                <a:srgbClr val="000090"/>
              </a:solidFill>
            </a:endParaRPr>
          </a:p>
        </p:txBody>
      </p:sp>
      <p:cxnSp>
        <p:nvCxnSpPr>
          <p:cNvPr id="122" name="Straight Arrow Connector 121"/>
          <p:cNvCxnSpPr>
            <a:stCxn id="115" idx="3"/>
            <a:endCxn id="121" idx="1"/>
          </p:cNvCxnSpPr>
          <p:nvPr/>
        </p:nvCxnSpPr>
        <p:spPr>
          <a:xfrm>
            <a:off x="4419600" y="1403866"/>
            <a:ext cx="1217929" cy="545068"/>
          </a:xfrm>
          <a:prstGeom prst="straightConnector1">
            <a:avLst/>
          </a:prstGeom>
          <a:ln>
            <a:solidFill>
              <a:srgbClr val="63252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121" idx="3"/>
            <a:endCxn id="119" idx="1"/>
          </p:cNvCxnSpPr>
          <p:nvPr/>
        </p:nvCxnSpPr>
        <p:spPr>
          <a:xfrm flipV="1">
            <a:off x="7033503" y="1415534"/>
            <a:ext cx="586497" cy="533400"/>
          </a:xfrm>
          <a:prstGeom prst="straightConnector1">
            <a:avLst/>
          </a:prstGeom>
          <a:ln>
            <a:solidFill>
              <a:srgbClr val="63252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3886200" y="1578114"/>
            <a:ext cx="1484737" cy="707886"/>
          </a:xfrm>
          <a:prstGeom prst="rect">
            <a:avLst/>
          </a:prstGeom>
          <a:noFill/>
          <a:ln w="19050" cap="flat" cmpd="sng" algn="ctr">
            <a:solidFill>
              <a:schemeClr val="bg1"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exceeds allocation 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8088359" y="2900623"/>
            <a:ext cx="959584" cy="861774"/>
          </a:xfrm>
          <a:prstGeom prst="rect">
            <a:avLst/>
          </a:prstGeom>
          <a:noFill/>
          <a:ln w="19050" cap="flat" cmpd="sng" algn="ctr">
            <a:solidFill>
              <a:schemeClr val="bg1"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/>
              <a:t>report</a:t>
            </a:r>
          </a:p>
          <a:p>
            <a:pPr algn="ctr"/>
            <a:r>
              <a:rPr lang="en-US" sz="1600" i="1" dirty="0" smtClean="0"/>
              <a:t>&amp; </a:t>
            </a:r>
          </a:p>
          <a:p>
            <a:pPr algn="ctr"/>
            <a:r>
              <a:rPr lang="en-US" sz="1600" i="1" dirty="0" smtClean="0"/>
              <a:t>finish</a:t>
            </a:r>
            <a:endParaRPr lang="en-US" sz="1600" i="1" dirty="0"/>
          </a:p>
        </p:txBody>
      </p:sp>
      <p:sp>
        <p:nvSpPr>
          <p:cNvPr id="48" name="TextBox 47"/>
          <p:cNvSpPr txBox="1"/>
          <p:nvPr/>
        </p:nvSpPr>
        <p:spPr>
          <a:xfrm>
            <a:off x="5181600" y="990600"/>
            <a:ext cx="2016308" cy="400110"/>
          </a:xfrm>
          <a:prstGeom prst="rect">
            <a:avLst/>
          </a:prstGeom>
          <a:noFill/>
          <a:ln w="19050" cap="flat" cmpd="sng" algn="ctr">
            <a:solidFill>
              <a:schemeClr val="bg1"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job runs ok</a:t>
            </a:r>
            <a:endParaRPr lang="en-US" sz="2000" i="1" dirty="0"/>
          </a:p>
        </p:txBody>
      </p:sp>
      <p:sp>
        <p:nvSpPr>
          <p:cNvPr id="49" name="Title 5"/>
          <p:cNvSpPr>
            <a:spLocks noGrp="1"/>
          </p:cNvSpPr>
          <p:nvPr>
            <p:ph type="title"/>
          </p:nvPr>
        </p:nvSpPr>
        <p:spPr>
          <a:xfrm>
            <a:off x="1295400" y="0"/>
            <a:ext cx="5562600" cy="838200"/>
          </a:xfrm>
        </p:spPr>
        <p:txBody>
          <a:bodyPr/>
          <a:lstStyle/>
          <a:p>
            <a:r>
              <a:rPr lang="en-GB" dirty="0" smtClean="0"/>
              <a:t>Memory check</a:t>
            </a:r>
            <a:endParaRPr lang="en-GB" dirty="0"/>
          </a:p>
        </p:txBody>
      </p:sp>
      <p:cxnSp>
        <p:nvCxnSpPr>
          <p:cNvPr id="62" name="Straight Arrow Connector 61"/>
          <p:cNvCxnSpPr>
            <a:stCxn id="34" idx="3"/>
            <a:endCxn id="63" idx="1"/>
          </p:cNvCxnSpPr>
          <p:nvPr/>
        </p:nvCxnSpPr>
        <p:spPr>
          <a:xfrm>
            <a:off x="7505819" y="2568671"/>
            <a:ext cx="418981" cy="9717"/>
          </a:xfrm>
          <a:prstGeom prst="straightConnector1">
            <a:avLst/>
          </a:prstGeom>
          <a:ln>
            <a:solidFill>
              <a:srgbClr val="63252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7924800" y="2286000"/>
            <a:ext cx="1071648" cy="584775"/>
          </a:xfrm>
          <a:prstGeom prst="rect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2060"/>
                </a:solidFill>
              </a:rPr>
              <a:t>Register</a:t>
            </a:r>
          </a:p>
          <a:p>
            <a:pPr algn="ctr"/>
            <a:r>
              <a:rPr lang="en-US" sz="1600" dirty="0" smtClean="0">
                <a:solidFill>
                  <a:srgbClr val="002060"/>
                </a:solidFill>
              </a:rPr>
              <a:t>output</a:t>
            </a:r>
          </a:p>
        </p:txBody>
      </p:sp>
      <p:sp>
        <p:nvSpPr>
          <p:cNvPr id="74" name="Vertical Scroll 73"/>
          <p:cNvSpPr/>
          <p:nvPr/>
        </p:nvSpPr>
        <p:spPr>
          <a:xfrm>
            <a:off x="7239000" y="4343400"/>
            <a:ext cx="1905000" cy="76200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Jeff Porter LBNL</a:t>
            </a:r>
            <a:endParaRPr lang="en-GB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0" grpId="0" animBg="1"/>
      <p:bldP spid="31" grpId="0" animBg="1"/>
      <p:bldP spid="33" grpId="0" animBg="1"/>
      <p:bldP spid="34" grpId="0" animBg="1"/>
      <p:bldP spid="69" grpId="0" animBg="1"/>
      <p:bldP spid="70" grpId="0" animBg="1"/>
      <p:bldP spid="71" grpId="0" animBg="1"/>
      <p:bldP spid="72" grpId="0" animBg="1"/>
      <p:bldP spid="80" grpId="0" animBg="1"/>
      <p:bldP spid="87" grpId="0" animBg="1"/>
      <p:bldP spid="10" grpId="0" animBg="1"/>
      <p:bldP spid="11" grpId="0" animBg="1"/>
      <p:bldP spid="98" grpId="0" animBg="1"/>
      <p:bldP spid="106" grpId="0" animBg="1"/>
      <p:bldP spid="136" grpId="0" animBg="1"/>
      <p:bldP spid="6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Write: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7" name="Flowchart: Connector 6"/>
          <p:cNvSpPr/>
          <p:nvPr/>
        </p:nvSpPr>
        <p:spPr>
          <a:xfrm>
            <a:off x="1219200" y="2286000"/>
            <a:ext cx="1219200" cy="609600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Client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8" name="Flowchart: Connector 7"/>
          <p:cNvSpPr/>
          <p:nvPr/>
        </p:nvSpPr>
        <p:spPr>
          <a:xfrm>
            <a:off x="4572000" y="2362200"/>
            <a:ext cx="1447800" cy="609600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rgbClr val="002060"/>
                </a:solidFill>
              </a:rPr>
              <a:t>Authen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9" name="Can 8"/>
          <p:cNvSpPr/>
          <p:nvPr/>
        </p:nvSpPr>
        <p:spPr>
          <a:xfrm>
            <a:off x="5562600" y="3810000"/>
            <a:ext cx="1752600" cy="1143000"/>
          </a:xfrm>
          <a:prstGeom prst="ca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File Catalogue</a:t>
            </a:r>
          </a:p>
          <a:p>
            <a:pPr algn="ctr"/>
            <a:endParaRPr lang="en-GB" sz="1050" dirty="0" smtClean="0">
              <a:solidFill>
                <a:srgbClr val="002060"/>
              </a:solidFill>
            </a:endParaRPr>
          </a:p>
          <a:p>
            <a:pPr algn="ctr"/>
            <a:r>
              <a:rPr lang="en-GB" dirty="0" err="1" smtClean="0">
                <a:solidFill>
                  <a:srgbClr val="002060"/>
                </a:solidFill>
              </a:rPr>
              <a:t>SERank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1371600"/>
            <a:ext cx="1143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lowchart: Connector 10"/>
          <p:cNvSpPr/>
          <p:nvPr/>
        </p:nvSpPr>
        <p:spPr>
          <a:xfrm>
            <a:off x="7086600" y="3352800"/>
            <a:ext cx="1828800" cy="609600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Optimizer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2514600" y="2057400"/>
            <a:ext cx="1905000" cy="609600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I’m in ‘Madrid’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</a:rPr>
              <a:t>Give me SEs!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3" name="Left Arrow 12"/>
          <p:cNvSpPr/>
          <p:nvPr/>
        </p:nvSpPr>
        <p:spPr>
          <a:xfrm>
            <a:off x="2362200" y="2667000"/>
            <a:ext cx="2133600" cy="609600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Try:  CCIN2P3, CNAF, Kosice 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 rot="3120253">
            <a:off x="5156813" y="3232773"/>
            <a:ext cx="914400" cy="457200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2060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 rot="16200000">
            <a:off x="7761719" y="2753881"/>
            <a:ext cx="630961" cy="457200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2060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 rot="9224932">
            <a:off x="7336680" y="4151237"/>
            <a:ext cx="630961" cy="457200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43001" y="4953000"/>
            <a:ext cx="7772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Similar process for read (limited to SE having the file)</a:t>
            </a:r>
          </a:p>
          <a:p>
            <a:r>
              <a:rPr lang="en-GB" dirty="0" smtClean="0"/>
              <a:t>Can select number of SE, </a:t>
            </a:r>
            <a:r>
              <a:rPr lang="en-GB" dirty="0" err="1" smtClean="0"/>
              <a:t>QoS</a:t>
            </a:r>
            <a:r>
              <a:rPr lang="en-GB" dirty="0" smtClean="0"/>
              <a:t>, particular user, avoid SE... </a:t>
            </a:r>
          </a:p>
          <a:p>
            <a:endParaRPr lang="en-GB" dirty="0" smtClean="0"/>
          </a:p>
          <a:p>
            <a:r>
              <a:rPr lang="en-GB" dirty="0" smtClean="0"/>
              <a:t>    DEFAULT ARGUMENTS SHOULD BE  USED WHENEVER POSSIBLE</a:t>
            </a:r>
            <a:endParaRPr lang="en-GB" sz="2000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Writing the output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  <p:bldP spid="8" grpId="0" build="allAtOnce" animBg="1"/>
      <p:bldP spid="12" grpId="0" build="allAtOnce" animBg="1"/>
      <p:bldP spid="13" grpId="0" build="allAtOnce" animBg="1"/>
      <p:bldP spid="14" grpId="0" animBg="1"/>
      <p:bldP spid="17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Remote data </a:t>
            </a:r>
            <a:r>
              <a:rPr lang="en-GB" dirty="0" smtClean="0"/>
              <a:t>access</a:t>
            </a:r>
          </a:p>
          <a:p>
            <a:pPr lvl="1"/>
            <a:r>
              <a:rPr lang="en-GB" dirty="0" smtClean="0"/>
              <a:t>Access data over WAN?</a:t>
            </a:r>
            <a:endParaRPr lang="en-GB" dirty="0" smtClean="0"/>
          </a:p>
          <a:p>
            <a:r>
              <a:rPr lang="en-GB" dirty="0" err="1" smtClean="0"/>
              <a:t>Multicore</a:t>
            </a:r>
            <a:r>
              <a:rPr lang="en-GB" dirty="0" smtClean="0"/>
              <a:t> </a:t>
            </a:r>
            <a:r>
              <a:rPr lang="en-GB" dirty="0" err="1" smtClean="0"/>
              <a:t>jobagent</a:t>
            </a:r>
            <a:endParaRPr lang="en-GB" dirty="0" smtClean="0"/>
          </a:p>
          <a:p>
            <a:pPr lvl="1"/>
            <a:r>
              <a:rPr lang="en-GB" dirty="0" smtClean="0"/>
              <a:t>One agent per core (overkill)</a:t>
            </a:r>
          </a:p>
          <a:p>
            <a:pPr lvl="1" algn="ctr">
              <a:buNone/>
            </a:pPr>
            <a:r>
              <a:rPr lang="en-GB" sz="1800" dirty="0" smtClean="0"/>
              <a:t>or</a:t>
            </a:r>
          </a:p>
          <a:p>
            <a:pPr lvl="1"/>
            <a:r>
              <a:rPr lang="en-GB" dirty="0" smtClean="0"/>
              <a:t>One agent per machine (needs development)</a:t>
            </a:r>
          </a:p>
          <a:p>
            <a:r>
              <a:rPr lang="en-GB" dirty="0" smtClean="0"/>
              <a:t>Interactive jobs</a:t>
            </a:r>
            <a:endParaRPr lang="en-GB" dirty="0"/>
          </a:p>
          <a:p>
            <a:pPr lvl="1"/>
            <a:r>
              <a:rPr lang="en-GB" dirty="0" err="1" smtClean="0"/>
              <a:t>PoD</a:t>
            </a:r>
            <a:endParaRPr lang="en-GB" dirty="0" smtClean="0"/>
          </a:p>
          <a:p>
            <a:r>
              <a:rPr lang="en-GB" dirty="0" smtClean="0"/>
              <a:t>File level brokering</a:t>
            </a:r>
          </a:p>
          <a:p>
            <a:pPr lvl="1"/>
            <a:r>
              <a:rPr lang="en-GB" dirty="0" smtClean="0"/>
              <a:t>Change JDL depending on who picks the job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File level brokering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71600" y="1143000"/>
          <a:ext cx="3505200" cy="2285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6300"/>
                <a:gridCol w="876300"/>
                <a:gridCol w="876300"/>
                <a:gridCol w="876300"/>
              </a:tblGrid>
              <a:tr h="3809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Site A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Site B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Site C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GB" dirty="0" smtClean="0"/>
                        <a:t>File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GB" dirty="0" smtClean="0"/>
                        <a:t>File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GB" dirty="0" smtClean="0"/>
                        <a:t>File 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GB" dirty="0" smtClean="0"/>
                        <a:t>File 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GB" dirty="0" smtClean="0"/>
                        <a:t>File 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8" name="Picture 4" descr="http://t1.gstatic.com/images?q=tbn:ANd9GcQvnTA2Vgi_0l1xVW3XnEMiYLPElonQPD-yteR-ewkQp2vnDDB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523999"/>
            <a:ext cx="381000" cy="381000"/>
          </a:xfrm>
          <a:prstGeom prst="rect">
            <a:avLst/>
          </a:prstGeom>
          <a:noFill/>
        </p:spPr>
      </p:pic>
      <p:pic>
        <p:nvPicPr>
          <p:cNvPr id="10" name="Picture 4" descr="http://t1.gstatic.com/images?q=tbn:ANd9GcQvnTA2Vgi_0l1xVW3XnEMiYLPElonQPD-yteR-ewkQp2vnDDB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523999"/>
            <a:ext cx="381000" cy="381000"/>
          </a:xfrm>
          <a:prstGeom prst="rect">
            <a:avLst/>
          </a:prstGeom>
          <a:noFill/>
        </p:spPr>
      </p:pic>
      <p:pic>
        <p:nvPicPr>
          <p:cNvPr id="11" name="Picture 4" descr="http://t1.gstatic.com/images?q=tbn:ANd9GcQvnTA2Vgi_0l1xVW3XnEMiYLPElonQPD-yteR-ewkQp2vnDDB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904999"/>
            <a:ext cx="381000" cy="381000"/>
          </a:xfrm>
          <a:prstGeom prst="rect">
            <a:avLst/>
          </a:prstGeom>
          <a:noFill/>
        </p:spPr>
      </p:pic>
      <p:pic>
        <p:nvPicPr>
          <p:cNvPr id="12" name="Picture 4" descr="http://t1.gstatic.com/images?q=tbn:ANd9GcQvnTA2Vgi_0l1xVW3XnEMiYLPElonQPD-yteR-ewkQp2vnDDB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904999"/>
            <a:ext cx="381000" cy="381000"/>
          </a:xfrm>
          <a:prstGeom prst="rect">
            <a:avLst/>
          </a:prstGeom>
          <a:noFill/>
        </p:spPr>
      </p:pic>
      <p:pic>
        <p:nvPicPr>
          <p:cNvPr id="13" name="Picture 4" descr="http://t1.gstatic.com/images?q=tbn:ANd9GcQvnTA2Vgi_0l1xVW3XnEMiYLPElonQPD-yteR-ewkQp2vnDDB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285999"/>
            <a:ext cx="381000" cy="381000"/>
          </a:xfrm>
          <a:prstGeom prst="rect">
            <a:avLst/>
          </a:prstGeom>
          <a:noFill/>
        </p:spPr>
      </p:pic>
      <p:pic>
        <p:nvPicPr>
          <p:cNvPr id="14" name="Picture 4" descr="http://t1.gstatic.com/images?q=tbn:ANd9GcQvnTA2Vgi_0l1xVW3XnEMiYLPElonQPD-yteR-ewkQp2vnDDB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285999"/>
            <a:ext cx="381000" cy="3810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5562600" y="1676400"/>
            <a:ext cx="334271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Current schema</a:t>
            </a:r>
          </a:p>
          <a:p>
            <a:r>
              <a:rPr lang="en-GB" dirty="0" smtClean="0"/>
              <a:t>Submit 4 jobs: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Job 1: </a:t>
            </a:r>
            <a:r>
              <a:rPr lang="en-GB" dirty="0" smtClean="0"/>
              <a:t>files 1,4 , </a:t>
            </a:r>
            <a:r>
              <a:rPr lang="en-GB" dirty="0" smtClean="0"/>
              <a:t>in Site A or B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Job </a:t>
            </a:r>
            <a:r>
              <a:rPr lang="en-GB" dirty="0" smtClean="0"/>
              <a:t>2: file 2, </a:t>
            </a:r>
            <a:r>
              <a:rPr lang="en-GB" dirty="0" smtClean="0"/>
              <a:t>in Site B</a:t>
            </a:r>
            <a:r>
              <a:rPr lang="en-GB" dirty="0" smtClean="0"/>
              <a:t> </a:t>
            </a:r>
            <a:r>
              <a:rPr lang="en-GB" dirty="0" smtClean="0"/>
              <a:t>or </a:t>
            </a:r>
            <a:r>
              <a:rPr lang="en-GB" dirty="0" smtClean="0"/>
              <a:t>C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Job 3</a:t>
            </a:r>
            <a:r>
              <a:rPr lang="en-GB" dirty="0" smtClean="0"/>
              <a:t>: file 3, </a:t>
            </a:r>
            <a:r>
              <a:rPr lang="en-GB" dirty="0" smtClean="0"/>
              <a:t>in Site A or </a:t>
            </a:r>
            <a:r>
              <a:rPr lang="en-GB" dirty="0" smtClean="0"/>
              <a:t>C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Job 4: file 5, site A, B or C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447800" y="3944541"/>
            <a:ext cx="2778325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File level brokering</a:t>
            </a:r>
          </a:p>
          <a:p>
            <a:r>
              <a:rPr lang="en-GB" dirty="0" smtClean="0"/>
              <a:t>Submit 3 jobs: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Job 1: for </a:t>
            </a:r>
            <a:r>
              <a:rPr lang="en-GB" dirty="0" smtClean="0"/>
              <a:t>Site A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Job </a:t>
            </a:r>
            <a:r>
              <a:rPr lang="en-GB" dirty="0" smtClean="0"/>
              <a:t>2: </a:t>
            </a:r>
            <a:r>
              <a:rPr lang="en-GB" dirty="0" smtClean="0"/>
              <a:t>for </a:t>
            </a:r>
            <a:r>
              <a:rPr lang="en-GB" dirty="0" smtClean="0"/>
              <a:t>Site B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Job 3</a:t>
            </a:r>
            <a:r>
              <a:rPr lang="en-GB" dirty="0" smtClean="0"/>
              <a:t>: </a:t>
            </a:r>
            <a:r>
              <a:rPr lang="en-GB" dirty="0" smtClean="0"/>
              <a:t>for </a:t>
            </a:r>
            <a:r>
              <a:rPr lang="en-GB" dirty="0" smtClean="0"/>
              <a:t>Site C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17" name="Picture 4" descr="http://t1.gstatic.com/images?q=tbn:ANd9GcQvnTA2Vgi_0l1xVW3XnEMiYLPElonQPD-yteR-ewkQp2vnDDB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667000"/>
            <a:ext cx="381000" cy="381000"/>
          </a:xfrm>
          <a:prstGeom prst="rect">
            <a:avLst/>
          </a:prstGeom>
          <a:noFill/>
        </p:spPr>
      </p:pic>
      <p:pic>
        <p:nvPicPr>
          <p:cNvPr id="18" name="Picture 4" descr="http://t1.gstatic.com/images?q=tbn:ANd9GcQvnTA2Vgi_0l1xVW3XnEMiYLPElonQPD-yteR-ewkQp2vnDDB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667000"/>
            <a:ext cx="381000" cy="381000"/>
          </a:xfrm>
          <a:prstGeom prst="rect">
            <a:avLst/>
          </a:prstGeom>
          <a:noFill/>
        </p:spPr>
      </p:pic>
      <p:pic>
        <p:nvPicPr>
          <p:cNvPr id="19" name="Picture 4" descr="http://t1.gstatic.com/images?q=tbn:ANd9GcQvnTA2Vgi_0l1xVW3XnEMiYLPElonQPD-yteR-ewkQp2vnDDB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048000"/>
            <a:ext cx="381000" cy="381000"/>
          </a:xfrm>
          <a:prstGeom prst="rect">
            <a:avLst/>
          </a:prstGeom>
          <a:noFill/>
        </p:spPr>
      </p:pic>
      <p:pic>
        <p:nvPicPr>
          <p:cNvPr id="20" name="Picture 4" descr="http://t1.gstatic.com/images?q=tbn:ANd9GcQvnTA2Vgi_0l1xVW3XnEMiYLPElonQPD-yteR-ewkQp2vnDDB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048000"/>
            <a:ext cx="381000" cy="381000"/>
          </a:xfrm>
          <a:prstGeom prst="rect">
            <a:avLst/>
          </a:prstGeom>
          <a:noFill/>
        </p:spPr>
      </p:pic>
      <p:pic>
        <p:nvPicPr>
          <p:cNvPr id="21" name="Picture 4" descr="http://t1.gstatic.com/images?q=tbn:ANd9GcQvnTA2Vgi_0l1xVW3XnEMiYLPElonQPD-yteR-ewkQp2vnDDB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3048000"/>
            <a:ext cx="381000" cy="381000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3774875" y="4422338"/>
            <a:ext cx="506432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 smtClean="0"/>
          </a:p>
          <a:p>
            <a:r>
              <a:rPr lang="en-GB" dirty="0" smtClean="0"/>
              <a:t>J</a:t>
            </a:r>
            <a:r>
              <a:rPr lang="en-GB" dirty="0" smtClean="0"/>
              <a:t>ob analyzes all available files on site  not processed yet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AliEn</a:t>
            </a:r>
            <a:r>
              <a:rPr lang="en-GB" dirty="0" smtClean="0"/>
              <a:t> Job Agents</a:t>
            </a:r>
          </a:p>
          <a:p>
            <a:pPr lvl="1"/>
            <a:r>
              <a:rPr lang="en-GB" dirty="0" smtClean="0"/>
              <a:t>Pull model</a:t>
            </a:r>
          </a:p>
          <a:p>
            <a:pPr lvl="1"/>
            <a:r>
              <a:rPr lang="en-GB" dirty="0" smtClean="0"/>
              <a:t>Can install everything (even </a:t>
            </a:r>
            <a:r>
              <a:rPr lang="en-GB" dirty="0" err="1" smtClean="0"/>
              <a:t>AliEn</a:t>
            </a:r>
            <a:r>
              <a:rPr lang="en-GB" dirty="0" smtClean="0"/>
              <a:t>) with </a:t>
            </a:r>
            <a:r>
              <a:rPr lang="en-GB" dirty="0" err="1" smtClean="0"/>
              <a:t>bittorrent</a:t>
            </a:r>
            <a:endParaRPr lang="en-GB" dirty="0" smtClean="0"/>
          </a:p>
          <a:p>
            <a:pPr lvl="1"/>
            <a:r>
              <a:rPr lang="en-GB" dirty="0" smtClean="0"/>
              <a:t>Sanity </a:t>
            </a:r>
            <a:r>
              <a:rPr lang="en-GB" dirty="0" smtClean="0"/>
              <a:t>checks</a:t>
            </a:r>
          </a:p>
          <a:p>
            <a:pPr lvl="1"/>
            <a:r>
              <a:rPr lang="en-GB" dirty="0" smtClean="0"/>
              <a:t>Monitors payload</a:t>
            </a:r>
          </a:p>
          <a:p>
            <a:pPr lvl="2"/>
            <a:r>
              <a:rPr lang="en-GB" dirty="0" smtClean="0"/>
              <a:t>And kills it if need it</a:t>
            </a:r>
            <a:endParaRPr lang="en-GB" dirty="0" smtClean="0"/>
          </a:p>
          <a:p>
            <a:pPr lvl="1"/>
            <a:r>
              <a:rPr lang="en-GB" dirty="0" smtClean="0"/>
              <a:t>Automatic SE </a:t>
            </a:r>
            <a:r>
              <a:rPr lang="en-GB" dirty="0" smtClean="0"/>
              <a:t>discovery for read/write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GB" sz="4400" dirty="0" smtClean="0"/>
              <a:t>What does an </a:t>
            </a:r>
            <a:r>
              <a:rPr lang="en-GB" sz="4400" dirty="0" err="1" smtClean="0"/>
              <a:t>AliEn</a:t>
            </a:r>
            <a:r>
              <a:rPr lang="en-GB" sz="4400" dirty="0" smtClean="0"/>
              <a:t> Job Agent do?</a:t>
            </a:r>
          </a:p>
          <a:p>
            <a:pPr algn="ctr">
              <a:buNone/>
            </a:pPr>
            <a:endParaRPr lang="en-GB" sz="4400" dirty="0" smtClean="0"/>
          </a:p>
          <a:p>
            <a:r>
              <a:rPr lang="en-GB" dirty="0" err="1" smtClean="0"/>
              <a:t>AliEn</a:t>
            </a:r>
            <a:r>
              <a:rPr lang="en-GB" dirty="0" smtClean="0"/>
              <a:t> framework</a:t>
            </a:r>
          </a:p>
          <a:p>
            <a:r>
              <a:rPr lang="en-GB" dirty="0" err="1" smtClean="0"/>
              <a:t>TaskQueue</a:t>
            </a:r>
            <a:endParaRPr lang="en-GB" dirty="0" smtClean="0"/>
          </a:p>
          <a:p>
            <a:r>
              <a:rPr lang="en-GB" dirty="0" err="1" smtClean="0"/>
              <a:t>JobAgent</a:t>
            </a:r>
            <a:endParaRPr lang="en-GB" dirty="0" smtClean="0"/>
          </a:p>
          <a:p>
            <a:r>
              <a:rPr lang="en-GB" dirty="0" smtClean="0"/>
              <a:t>Challenges</a:t>
            </a:r>
          </a:p>
          <a:p>
            <a:r>
              <a:rPr lang="en-GB" dirty="0" smtClean="0"/>
              <a:t>Summary</a:t>
            </a:r>
          </a:p>
          <a:p>
            <a:endParaRPr lang="en-GB" dirty="0" smtClean="0"/>
          </a:p>
          <a:p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All components to create a GRID</a:t>
            </a:r>
          </a:p>
          <a:p>
            <a:r>
              <a:rPr lang="en-GB" dirty="0" smtClean="0"/>
              <a:t>File Catalogue</a:t>
            </a:r>
          </a:p>
          <a:p>
            <a:pPr lvl="1"/>
            <a:r>
              <a:rPr lang="en-GB" dirty="0" smtClean="0"/>
              <a:t>UNIX-like file system</a:t>
            </a:r>
          </a:p>
          <a:p>
            <a:pPr lvl="1"/>
            <a:r>
              <a:rPr lang="en-GB" dirty="0" smtClean="0"/>
              <a:t>Mapping to physical files</a:t>
            </a:r>
          </a:p>
          <a:p>
            <a:pPr lvl="1"/>
            <a:r>
              <a:rPr lang="en-GB" dirty="0" smtClean="0"/>
              <a:t>Metadata information</a:t>
            </a:r>
          </a:p>
          <a:p>
            <a:pPr lvl="1"/>
            <a:r>
              <a:rPr lang="en-GB" dirty="0" smtClean="0"/>
              <a:t>SE discovery</a:t>
            </a:r>
          </a:p>
          <a:p>
            <a:r>
              <a:rPr lang="en-GB" dirty="0" smtClean="0"/>
              <a:t>Transfer Model</a:t>
            </a:r>
          </a:p>
          <a:p>
            <a:pPr lvl="1"/>
            <a:r>
              <a:rPr lang="en-GB" dirty="0" smtClean="0"/>
              <a:t>With different </a:t>
            </a:r>
            <a:r>
              <a:rPr lang="en-GB" dirty="0" err="1" smtClean="0"/>
              <a:t>plugins</a:t>
            </a:r>
            <a:endParaRPr lang="en-GB" dirty="0" smtClean="0"/>
          </a:p>
          <a:p>
            <a:r>
              <a:rPr lang="en-GB" dirty="0" err="1" smtClean="0"/>
              <a:t>TaskQueue</a:t>
            </a:r>
            <a:endParaRPr lang="en-GB" dirty="0" smtClean="0"/>
          </a:p>
          <a:p>
            <a:pPr lvl="1"/>
            <a:r>
              <a:rPr lang="en-GB" dirty="0" smtClean="0"/>
              <a:t>Job Agent &amp; pull model</a:t>
            </a:r>
          </a:p>
          <a:p>
            <a:pPr lvl="1"/>
            <a:r>
              <a:rPr lang="en-GB" dirty="0" smtClean="0"/>
              <a:t>Automatic installation of software packages</a:t>
            </a:r>
          </a:p>
          <a:p>
            <a:pPr lvl="1"/>
            <a:r>
              <a:rPr lang="en-GB" dirty="0" smtClean="0"/>
              <a:t>Simulation, reconstruction, analysis...</a:t>
            </a:r>
          </a:p>
          <a:p>
            <a:r>
              <a:rPr lang="en-GB" dirty="0" smtClean="0"/>
              <a:t>Developed by ALICE</a:t>
            </a:r>
          </a:p>
          <a:p>
            <a:pPr lvl="1"/>
            <a:r>
              <a:rPr lang="en-GB" dirty="0" smtClean="0"/>
              <a:t>Used also by PANDA and CBM (FAIR)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AliEn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AliEn</a:t>
            </a:r>
            <a:r>
              <a:rPr lang="en-GB" dirty="0" smtClean="0"/>
              <a:t> </a:t>
            </a:r>
            <a:r>
              <a:rPr lang="en-GB" dirty="0" err="1" smtClean="0"/>
              <a:t>TaskQueue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Distribution of jobs among CE</a:t>
            </a:r>
          </a:p>
          <a:p>
            <a:r>
              <a:rPr lang="en-GB" dirty="0" smtClean="0"/>
              <a:t>With priorities and quotas</a:t>
            </a:r>
          </a:p>
          <a:p>
            <a:r>
              <a:rPr lang="en-GB" dirty="0" smtClean="0"/>
              <a:t>According to job requirements</a:t>
            </a:r>
          </a:p>
          <a:p>
            <a:pPr lvl="1"/>
            <a:r>
              <a:rPr lang="en-GB" dirty="0" err="1" smtClean="0"/>
              <a:t>InputData</a:t>
            </a:r>
            <a:r>
              <a:rPr lang="en-GB" dirty="0" smtClean="0"/>
              <a:t>, memory, partition...</a:t>
            </a:r>
          </a:p>
          <a:p>
            <a:r>
              <a:rPr lang="en-GB" dirty="0" smtClean="0"/>
              <a:t>Installation of software packages</a:t>
            </a:r>
          </a:p>
          <a:p>
            <a:r>
              <a:rPr lang="en-GB" dirty="0" smtClean="0"/>
              <a:t>Multiple </a:t>
            </a:r>
            <a:r>
              <a:rPr lang="en-GB" dirty="0" err="1" smtClean="0"/>
              <a:t>backends</a:t>
            </a:r>
            <a:endParaRPr lang="en-GB" dirty="0" smtClean="0"/>
          </a:p>
          <a:p>
            <a:pPr lvl="1"/>
            <a:r>
              <a:rPr lang="en-GB" dirty="0" smtClean="0"/>
              <a:t>LSF, PBS, CREAMCE, CONDOR, FORK</a:t>
            </a:r>
          </a:p>
          <a:p>
            <a:r>
              <a:rPr lang="en-GB" dirty="0" smtClean="0"/>
              <a:t>Scales up to at least 40k concurrent jobs (150k per day)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9"/>
          <p:cNvSpPr>
            <a:spLocks noChangeArrowheads="1"/>
          </p:cNvSpPr>
          <p:nvPr/>
        </p:nvSpPr>
        <p:spPr bwMode="auto">
          <a:xfrm>
            <a:off x="7375432" y="3884470"/>
            <a:ext cx="681038" cy="4572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dirty="0" err="1" smtClean="0">
                <a:solidFill>
                  <a:schemeClr val="tx1"/>
                </a:solidFill>
              </a:rPr>
              <a:t>xrootd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4247456" y="4035896"/>
            <a:ext cx="144016" cy="72008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Job execution</a:t>
            </a:r>
            <a:endParaRPr lang="en-GB" dirty="0"/>
          </a:p>
        </p:txBody>
      </p:sp>
      <p:pic>
        <p:nvPicPr>
          <p:cNvPr id="7" name="Picture 11" descr="MCj0435714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648072" cy="1115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3095328" y="1443608"/>
            <a:ext cx="914400" cy="838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dirty="0" smtClean="0"/>
              <a:t>Job</a:t>
            </a:r>
            <a:endParaRPr lang="en-US" dirty="0">
              <a:solidFill>
                <a:schemeClr val="tx1"/>
              </a:solidFill>
            </a:endParaRPr>
          </a:p>
          <a:p>
            <a:pPr algn="ctr" eaLnBrk="0" hangingPunct="0"/>
            <a:r>
              <a:rPr lang="en-US" dirty="0">
                <a:solidFill>
                  <a:schemeClr val="tx1"/>
                </a:solidFill>
              </a:rPr>
              <a:t>Manager</a:t>
            </a:r>
          </a:p>
        </p:txBody>
      </p:sp>
      <p:sp>
        <p:nvSpPr>
          <p:cNvPr id="9" name="Flowchart: Document 8"/>
          <p:cNvSpPr/>
          <p:nvPr/>
        </p:nvSpPr>
        <p:spPr>
          <a:xfrm>
            <a:off x="1828800" y="1524000"/>
            <a:ext cx="936104" cy="792088"/>
          </a:xfrm>
          <a:prstGeom prst="flowChartDocumen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JOB</a:t>
            </a:r>
            <a:endParaRPr lang="en-GB" dirty="0"/>
          </a:p>
        </p:txBody>
      </p:sp>
      <p:sp>
        <p:nvSpPr>
          <p:cNvPr id="15" name="AutoShape 4"/>
          <p:cNvSpPr>
            <a:spLocks noChangeArrowheads="1"/>
          </p:cNvSpPr>
          <p:nvPr/>
        </p:nvSpPr>
        <p:spPr bwMode="auto">
          <a:xfrm>
            <a:off x="5091336" y="1371600"/>
            <a:ext cx="1676400" cy="1143000"/>
          </a:xfrm>
          <a:prstGeom prst="flowChartMagneticDisk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dirty="0" smtClean="0"/>
              <a:t>TASKQUEUE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Oval 7"/>
          <p:cNvSpPr>
            <a:spLocks noChangeArrowheads="1"/>
          </p:cNvSpPr>
          <p:nvPr/>
        </p:nvSpPr>
        <p:spPr bwMode="auto">
          <a:xfrm>
            <a:off x="5471592" y="2523728"/>
            <a:ext cx="914400" cy="838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dirty="0" smtClean="0">
                <a:solidFill>
                  <a:schemeClr val="tx1"/>
                </a:solidFill>
              </a:rPr>
              <a:t>Job </a:t>
            </a:r>
            <a:endParaRPr lang="en-US" dirty="0">
              <a:solidFill>
                <a:schemeClr val="tx1"/>
              </a:solidFill>
            </a:endParaRPr>
          </a:p>
          <a:p>
            <a:pPr algn="ctr" eaLnBrk="0" hangingPunct="0"/>
            <a:r>
              <a:rPr lang="en-US" dirty="0">
                <a:solidFill>
                  <a:schemeClr val="tx1"/>
                </a:solidFill>
              </a:rPr>
              <a:t>Broker</a:t>
            </a:r>
          </a:p>
        </p:txBody>
      </p:sp>
      <p:grpSp>
        <p:nvGrpSpPr>
          <p:cNvPr id="2" name="Group 52"/>
          <p:cNvGrpSpPr/>
          <p:nvPr/>
        </p:nvGrpSpPr>
        <p:grpSpPr>
          <a:xfrm>
            <a:off x="5687616" y="4467944"/>
            <a:ext cx="2016224" cy="2061390"/>
            <a:chOff x="683568" y="2924944"/>
            <a:chExt cx="2016224" cy="2061390"/>
          </a:xfrm>
        </p:grpSpPr>
        <p:sp>
          <p:nvSpPr>
            <p:cNvPr id="20" name="Oval 2"/>
            <p:cNvSpPr>
              <a:spLocks noChangeArrowheads="1"/>
            </p:cNvSpPr>
            <p:nvPr/>
          </p:nvSpPr>
          <p:spPr bwMode="auto">
            <a:xfrm>
              <a:off x="683568" y="3356992"/>
              <a:ext cx="2016224" cy="1629342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Oval 41"/>
            <p:cNvSpPr>
              <a:spLocks noChangeArrowheads="1"/>
            </p:cNvSpPr>
            <p:nvPr/>
          </p:nvSpPr>
          <p:spPr bwMode="auto">
            <a:xfrm>
              <a:off x="827584" y="3619872"/>
              <a:ext cx="609600" cy="457200"/>
            </a:xfrm>
            <a:prstGeom prst="ellipse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dirty="0">
                  <a:solidFill>
                    <a:schemeClr val="tx1"/>
                  </a:solidFill>
                </a:rPr>
                <a:t>CE</a:t>
              </a:r>
            </a:p>
          </p:txBody>
        </p:sp>
        <p:sp>
          <p:nvSpPr>
            <p:cNvPr id="22" name="Oval 42"/>
            <p:cNvSpPr>
              <a:spLocks noChangeArrowheads="1"/>
            </p:cNvSpPr>
            <p:nvPr/>
          </p:nvSpPr>
          <p:spPr bwMode="auto">
            <a:xfrm>
              <a:off x="1331640" y="3933056"/>
              <a:ext cx="609600" cy="457200"/>
            </a:xfrm>
            <a:prstGeom prst="ellipse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dirty="0" smtClean="0">
                  <a:solidFill>
                    <a:schemeClr val="tx1"/>
                  </a:solidFill>
                </a:rPr>
                <a:t>CM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Oval 43"/>
            <p:cNvSpPr>
              <a:spLocks noChangeArrowheads="1"/>
            </p:cNvSpPr>
            <p:nvPr/>
          </p:nvSpPr>
          <p:spPr bwMode="auto">
            <a:xfrm>
              <a:off x="1763688" y="3501008"/>
              <a:ext cx="609600" cy="457200"/>
            </a:xfrm>
            <a:prstGeom prst="ellipse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>
                  <a:solidFill>
                    <a:schemeClr val="tx1"/>
                  </a:solidFill>
                </a:rPr>
                <a:t>Packman</a:t>
              </a:r>
            </a:p>
          </p:txBody>
        </p:sp>
        <p:sp>
          <p:nvSpPr>
            <p:cNvPr id="24" name="Oval 44"/>
            <p:cNvSpPr>
              <a:spLocks noChangeArrowheads="1"/>
            </p:cNvSpPr>
            <p:nvPr/>
          </p:nvSpPr>
          <p:spPr bwMode="auto">
            <a:xfrm>
              <a:off x="1763688" y="4365104"/>
              <a:ext cx="609600" cy="4572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>
                  <a:solidFill>
                    <a:schemeClr val="tx1"/>
                  </a:solidFill>
                </a:rPr>
                <a:t>MonALISA</a:t>
              </a:r>
            </a:p>
          </p:txBody>
        </p:sp>
        <p:sp>
          <p:nvSpPr>
            <p:cNvPr id="26" name="Oval 9"/>
            <p:cNvSpPr>
              <a:spLocks noChangeArrowheads="1"/>
            </p:cNvSpPr>
            <p:nvPr/>
          </p:nvSpPr>
          <p:spPr bwMode="auto">
            <a:xfrm>
              <a:off x="931224" y="4357694"/>
              <a:ext cx="681038" cy="4572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dirty="0" err="1" smtClean="0">
                  <a:solidFill>
                    <a:schemeClr val="tx1"/>
                  </a:solidFill>
                </a:rPr>
                <a:t>xrootd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187624" y="2924944"/>
              <a:ext cx="8242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Site A</a:t>
              </a:r>
            </a:p>
          </p:txBody>
        </p:sp>
      </p:grpSp>
      <p:sp>
        <p:nvSpPr>
          <p:cNvPr id="17" name="Flowchart: Document 16"/>
          <p:cNvSpPr/>
          <p:nvPr/>
        </p:nvSpPr>
        <p:spPr>
          <a:xfrm>
            <a:off x="3599384" y="1443608"/>
            <a:ext cx="648072" cy="504056"/>
          </a:xfrm>
          <a:prstGeom prst="flowChartDocumen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JOB</a:t>
            </a:r>
            <a:endParaRPr lang="en-GB" dirty="0"/>
          </a:p>
        </p:txBody>
      </p:sp>
      <p:sp>
        <p:nvSpPr>
          <p:cNvPr id="31" name="Oval 2"/>
          <p:cNvSpPr>
            <a:spLocks noChangeArrowheads="1"/>
          </p:cNvSpPr>
          <p:nvPr/>
        </p:nvSpPr>
        <p:spPr bwMode="auto">
          <a:xfrm>
            <a:off x="3959424" y="3558682"/>
            <a:ext cx="2016224" cy="1629342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Oval 42"/>
          <p:cNvSpPr>
            <a:spLocks noChangeArrowheads="1"/>
          </p:cNvSpPr>
          <p:nvPr/>
        </p:nvSpPr>
        <p:spPr bwMode="auto">
          <a:xfrm>
            <a:off x="4607496" y="4134746"/>
            <a:ext cx="609600" cy="457200"/>
          </a:xfrm>
          <a:prstGeom prst="ellipse">
            <a:avLst/>
          </a:prstGeom>
          <a:solidFill>
            <a:srgbClr val="7030A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dirty="0" smtClean="0">
                <a:solidFill>
                  <a:schemeClr val="tx1"/>
                </a:solidFill>
              </a:rPr>
              <a:t>CM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Oval 43"/>
          <p:cNvSpPr>
            <a:spLocks noChangeArrowheads="1"/>
          </p:cNvSpPr>
          <p:nvPr/>
        </p:nvSpPr>
        <p:spPr bwMode="auto">
          <a:xfrm>
            <a:off x="5039544" y="3702698"/>
            <a:ext cx="609600" cy="457200"/>
          </a:xfrm>
          <a:prstGeom prst="ellipse">
            <a:avLst/>
          </a:prstGeom>
          <a:solidFill>
            <a:srgbClr val="7030A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>
                <a:solidFill>
                  <a:schemeClr val="tx1"/>
                </a:solidFill>
              </a:rPr>
              <a:t>Packman</a:t>
            </a:r>
          </a:p>
        </p:txBody>
      </p:sp>
      <p:sp>
        <p:nvSpPr>
          <p:cNvPr id="35" name="Oval 44"/>
          <p:cNvSpPr>
            <a:spLocks noChangeArrowheads="1"/>
          </p:cNvSpPr>
          <p:nvPr/>
        </p:nvSpPr>
        <p:spPr bwMode="auto">
          <a:xfrm>
            <a:off x="5039544" y="4566794"/>
            <a:ext cx="609600" cy="4572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>
                <a:solidFill>
                  <a:schemeClr val="tx1"/>
                </a:solidFill>
              </a:rPr>
              <a:t>MonALISA</a:t>
            </a:r>
          </a:p>
        </p:txBody>
      </p:sp>
      <p:sp>
        <p:nvSpPr>
          <p:cNvPr id="36" name="Oval 9"/>
          <p:cNvSpPr>
            <a:spLocks noChangeArrowheads="1"/>
          </p:cNvSpPr>
          <p:nvPr/>
        </p:nvSpPr>
        <p:spPr bwMode="auto">
          <a:xfrm>
            <a:off x="4207080" y="4559384"/>
            <a:ext cx="681038" cy="4572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dirty="0" err="1" smtClean="0">
                <a:solidFill>
                  <a:schemeClr val="tx1"/>
                </a:solidFill>
              </a:rPr>
              <a:t>xrootd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463480" y="3126634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Site B</a:t>
            </a:r>
          </a:p>
        </p:txBody>
      </p:sp>
      <p:sp>
        <p:nvSpPr>
          <p:cNvPr id="38" name="Oval 2"/>
          <p:cNvSpPr>
            <a:spLocks noChangeArrowheads="1"/>
          </p:cNvSpPr>
          <p:nvPr/>
        </p:nvSpPr>
        <p:spPr bwMode="auto">
          <a:xfrm>
            <a:off x="7127776" y="2883768"/>
            <a:ext cx="2016224" cy="1629342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42"/>
          <p:cNvSpPr>
            <a:spLocks noChangeArrowheads="1"/>
          </p:cNvSpPr>
          <p:nvPr/>
        </p:nvSpPr>
        <p:spPr bwMode="auto">
          <a:xfrm>
            <a:off x="7775848" y="3459832"/>
            <a:ext cx="6096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dirty="0" smtClean="0">
                <a:solidFill>
                  <a:schemeClr val="tx1"/>
                </a:solidFill>
              </a:rPr>
              <a:t>CM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" name="Oval 43"/>
          <p:cNvSpPr>
            <a:spLocks noChangeArrowheads="1"/>
          </p:cNvSpPr>
          <p:nvPr/>
        </p:nvSpPr>
        <p:spPr bwMode="auto">
          <a:xfrm>
            <a:off x="8207896" y="3027784"/>
            <a:ext cx="6096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>
                <a:solidFill>
                  <a:schemeClr val="tx1"/>
                </a:solidFill>
              </a:rPr>
              <a:t>Packman</a:t>
            </a:r>
          </a:p>
        </p:txBody>
      </p:sp>
      <p:sp>
        <p:nvSpPr>
          <p:cNvPr id="42" name="Oval 44"/>
          <p:cNvSpPr>
            <a:spLocks noChangeArrowheads="1"/>
          </p:cNvSpPr>
          <p:nvPr/>
        </p:nvSpPr>
        <p:spPr bwMode="auto">
          <a:xfrm>
            <a:off x="8207896" y="3891880"/>
            <a:ext cx="609600" cy="4572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>
                <a:solidFill>
                  <a:schemeClr val="tx1"/>
                </a:solidFill>
              </a:rPr>
              <a:t>MonALISA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631832" y="2451720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Site C</a:t>
            </a:r>
          </a:p>
        </p:txBody>
      </p:sp>
      <p:grpSp>
        <p:nvGrpSpPr>
          <p:cNvPr id="10" name="Group 51"/>
          <p:cNvGrpSpPr/>
          <p:nvPr/>
        </p:nvGrpSpPr>
        <p:grpSpPr>
          <a:xfrm>
            <a:off x="1511152" y="3891880"/>
            <a:ext cx="2190750" cy="1219200"/>
            <a:chOff x="4211960" y="5306144"/>
            <a:chExt cx="2190750" cy="1219200"/>
          </a:xfrm>
        </p:grpSpPr>
        <p:sp>
          <p:nvSpPr>
            <p:cNvPr id="45" name="AutoShape 28"/>
            <p:cNvSpPr>
              <a:spLocks noChangeArrowheads="1"/>
            </p:cNvSpPr>
            <p:nvPr/>
          </p:nvSpPr>
          <p:spPr bwMode="auto">
            <a:xfrm>
              <a:off x="4211960" y="5382344"/>
              <a:ext cx="1676400" cy="11430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" name="Text Box 29"/>
            <p:cNvSpPr txBox="1">
              <a:spLocks noChangeArrowheads="1"/>
            </p:cNvSpPr>
            <p:nvPr/>
          </p:nvSpPr>
          <p:spPr bwMode="auto">
            <a:xfrm>
              <a:off x="4288160" y="5306144"/>
              <a:ext cx="211455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dirty="0">
                  <a:solidFill>
                    <a:schemeClr val="tx1"/>
                  </a:solidFill>
                </a:rPr>
                <a:t>File catalogue</a:t>
              </a:r>
            </a:p>
          </p:txBody>
        </p:sp>
        <p:sp>
          <p:nvSpPr>
            <p:cNvPr id="47" name="AutoShape 30"/>
            <p:cNvSpPr>
              <a:spLocks noChangeArrowheads="1"/>
            </p:cNvSpPr>
            <p:nvPr/>
          </p:nvSpPr>
          <p:spPr bwMode="auto">
            <a:xfrm>
              <a:off x="4288160" y="5839544"/>
              <a:ext cx="419100" cy="381000"/>
            </a:xfrm>
            <a:prstGeom prst="flowChartDocumen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>
                  <a:solidFill>
                    <a:schemeClr val="tx1"/>
                  </a:solidFill>
                </a:rPr>
                <a:t>LFN</a:t>
              </a:r>
            </a:p>
          </p:txBody>
        </p:sp>
        <p:sp>
          <p:nvSpPr>
            <p:cNvPr id="48" name="AutoShape 31"/>
            <p:cNvSpPr>
              <a:spLocks noChangeArrowheads="1"/>
            </p:cNvSpPr>
            <p:nvPr/>
          </p:nvSpPr>
          <p:spPr bwMode="auto">
            <a:xfrm>
              <a:off x="4745360" y="5839544"/>
              <a:ext cx="457200" cy="457200"/>
            </a:xfrm>
            <a:prstGeom prst="flowChartDocumen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>
                  <a:solidFill>
                    <a:schemeClr val="tx1"/>
                  </a:solidFill>
                </a:rPr>
                <a:t>GUID</a:t>
              </a:r>
            </a:p>
          </p:txBody>
        </p:sp>
        <p:sp>
          <p:nvSpPr>
            <p:cNvPr id="49" name="AutoShape 32"/>
            <p:cNvSpPr>
              <a:spLocks noChangeArrowheads="1"/>
            </p:cNvSpPr>
            <p:nvPr/>
          </p:nvSpPr>
          <p:spPr bwMode="auto">
            <a:xfrm>
              <a:off x="5202560" y="5839544"/>
              <a:ext cx="457200" cy="457200"/>
            </a:xfrm>
            <a:prstGeom prst="flowChartDocumen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>
                  <a:solidFill>
                    <a:schemeClr val="tx1"/>
                  </a:solidFill>
                </a:rPr>
                <a:t>Meta</a:t>
              </a:r>
            </a:p>
            <a:p>
              <a:pPr algn="ctr" eaLnBrk="0" hangingPunct="0"/>
              <a:r>
                <a:rPr lang="en-US" sz="1400">
                  <a:solidFill>
                    <a:schemeClr val="tx1"/>
                  </a:solidFill>
                </a:rPr>
                <a:t>data</a:t>
              </a:r>
            </a:p>
          </p:txBody>
        </p:sp>
      </p:grp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5562600"/>
            <a:ext cx="210312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Rounded Rectangle 54"/>
          <p:cNvSpPr/>
          <p:nvPr/>
        </p:nvSpPr>
        <p:spPr>
          <a:xfrm>
            <a:off x="4175448" y="3963888"/>
            <a:ext cx="144016" cy="72008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ounded Rectangle 55"/>
          <p:cNvSpPr/>
          <p:nvPr/>
        </p:nvSpPr>
        <p:spPr>
          <a:xfrm>
            <a:off x="7487816" y="3459832"/>
            <a:ext cx="144016" cy="72008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ounded Rectangle 57"/>
          <p:cNvSpPr/>
          <p:nvPr/>
        </p:nvSpPr>
        <p:spPr>
          <a:xfrm>
            <a:off x="7559824" y="3459832"/>
            <a:ext cx="144016" cy="72008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lowchart: Document 17"/>
          <p:cNvSpPr/>
          <p:nvPr/>
        </p:nvSpPr>
        <p:spPr>
          <a:xfrm>
            <a:off x="3455368" y="1659632"/>
            <a:ext cx="648072" cy="504056"/>
          </a:xfrm>
          <a:prstGeom prst="flowChartDocumen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JOB</a:t>
            </a:r>
            <a:endParaRPr lang="en-GB" dirty="0"/>
          </a:p>
        </p:txBody>
      </p:sp>
      <p:sp>
        <p:nvSpPr>
          <p:cNvPr id="19" name="Flowchart: Document 18"/>
          <p:cNvSpPr/>
          <p:nvPr/>
        </p:nvSpPr>
        <p:spPr>
          <a:xfrm>
            <a:off x="3311352" y="1875656"/>
            <a:ext cx="648072" cy="504056"/>
          </a:xfrm>
          <a:prstGeom prst="flowChartDocumen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JOB</a:t>
            </a:r>
            <a:endParaRPr lang="en-GB" dirty="0"/>
          </a:p>
        </p:txBody>
      </p:sp>
      <p:sp>
        <p:nvSpPr>
          <p:cNvPr id="61" name="4-Point Star 60"/>
          <p:cNvSpPr/>
          <p:nvPr/>
        </p:nvSpPr>
        <p:spPr>
          <a:xfrm>
            <a:off x="7415808" y="3387824"/>
            <a:ext cx="72008" cy="72008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41"/>
          <p:cNvSpPr>
            <a:spLocks noChangeArrowheads="1"/>
          </p:cNvSpPr>
          <p:nvPr/>
        </p:nvSpPr>
        <p:spPr bwMode="auto">
          <a:xfrm>
            <a:off x="7271792" y="3146648"/>
            <a:ext cx="6096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</a:rPr>
              <a:t>CE</a:t>
            </a:r>
          </a:p>
        </p:txBody>
      </p:sp>
      <p:sp>
        <p:nvSpPr>
          <p:cNvPr id="32" name="Oval 41"/>
          <p:cNvSpPr>
            <a:spLocks noChangeArrowheads="1"/>
          </p:cNvSpPr>
          <p:nvPr/>
        </p:nvSpPr>
        <p:spPr bwMode="auto">
          <a:xfrm>
            <a:off x="4103440" y="3821562"/>
            <a:ext cx="609600" cy="457200"/>
          </a:xfrm>
          <a:prstGeom prst="ellipse">
            <a:avLst/>
          </a:prstGeom>
          <a:solidFill>
            <a:srgbClr val="7030A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</a:rPr>
              <a:t>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49584E-6 L 0.18698 -4.4958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191 -0.02613 C 0.25087 0.00416 0.24948 0.03399 0.24774 0.06406 C 0.24653 0.08464 0.24826 0.10569 0.24496 0.12581 C 0.24462 0.12789 0.24201 0.12696 0.24062 0.12789 C 0.21615 0.15448 0.12205 0.25925 0.09844 0.28538 " pathEditMode="relative" rAng="0" ptsTypes="fffff">
                                      <p:cBhvr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803 -0.00509 C 0.23733 0.02983 0.23507 0.06498 0.23507 0.0999 C 0.23507 0.11124 0.23247 0.12372 0.23646 0.13367 C 0.23837 0.13876 0.24497 0.13482 0.24914 0.13552 C 0.25521 0.13899 0.26598 0.14986 0.27309 0.15425 C 0.30157 0.16766 0.39514 0.20582 0.41962 0.21623 " pathEditMode="relative" rAng="0" ptsTypes="ffffff">
                                      <p:cBhvr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" y="11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21927 0.01573 C 0.21788 0.07193 0.2224 0.13067 0.22101 0.18687 C 0.22535 0.27406 0.24098 0.48081 0.24497 0.53955 " pathEditMode="relative" rAng="0" ptsTypes="fff">
                                      <p:cBhvr>
                                        <p:cTn id="36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8.51064E-7 L 0.00782 0.08395 " pathEditMode="relative" ptsTypes="AA">
                                      <p:cBhvr>
                                        <p:cTn id="4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-0.01457 L -0.1434 0.3894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" y="2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05 -0.00416 L -0.61997 0.17415 " pathEditMode="relative" ptsTypes="AA">
                                      <p:cBhvr>
                                        <p:cTn id="45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3" presetClass="exit" presetSubtype="1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12766E-6 L 0.35434 0.01365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" y="7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8.51064E-7 L 0.02361 0.11541 " pathEditMode="relative" ptsTypes="AA">
                                      <p:cBhvr>
                                        <p:cTn id="55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9" grpId="0" animBg="1"/>
      <p:bldP spid="9" grpId="1" animBg="1"/>
      <p:bldP spid="17" grpId="0" animBg="1"/>
      <p:bldP spid="17" grpId="1" animBg="1"/>
      <p:bldP spid="55" grpId="0" animBg="1"/>
      <p:bldP spid="56" grpId="0" animBg="1"/>
      <p:bldP spid="58" grpId="0" animBg="1"/>
      <p:bldP spid="18" grpId="0" animBg="1"/>
      <p:bldP spid="18" grpId="1" animBg="1"/>
      <p:bldP spid="18" grpId="2" animBg="1"/>
      <p:bldP spid="18" grpId="3" animBg="1"/>
      <p:bldP spid="19" grpId="0" animBg="1"/>
      <p:bldP spid="19" grpId="1" animBg="1"/>
      <p:bldP spid="19" grpId="2" animBg="1"/>
      <p:bldP spid="6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Job optimizers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Splitting</a:t>
            </a:r>
          </a:p>
          <a:p>
            <a:pPr lvl="1"/>
            <a:r>
              <a:rPr lang="en-GB" dirty="0" smtClean="0"/>
              <a:t>By file, directory, storage, production</a:t>
            </a:r>
          </a:p>
          <a:p>
            <a:r>
              <a:rPr lang="en-GB" dirty="0" smtClean="0"/>
              <a:t>Priority</a:t>
            </a:r>
          </a:p>
          <a:p>
            <a:pPr lvl="1"/>
            <a:r>
              <a:rPr lang="en-GB" dirty="0" smtClean="0"/>
              <a:t>Based on user quotas</a:t>
            </a:r>
          </a:p>
          <a:p>
            <a:r>
              <a:rPr lang="en-GB" dirty="0" smtClean="0"/>
              <a:t>Automatic resubmission</a:t>
            </a:r>
          </a:p>
          <a:p>
            <a:pPr lvl="1"/>
            <a:r>
              <a:rPr lang="en-GB" dirty="0" smtClean="0"/>
              <a:t>Depending on type of error and thresholds</a:t>
            </a:r>
          </a:p>
          <a:p>
            <a:r>
              <a:rPr lang="en-GB" dirty="0" smtClean="0"/>
              <a:t>Merging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Job Broker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Multiple instances</a:t>
            </a:r>
          </a:p>
          <a:p>
            <a:pPr lvl="1"/>
            <a:r>
              <a:rPr lang="en-GB" dirty="0" smtClean="0"/>
              <a:t>And let the single database deal with concurrent processes</a:t>
            </a:r>
          </a:p>
          <a:p>
            <a:r>
              <a:rPr lang="en-GB" dirty="0" err="1" smtClean="0"/>
              <a:t>Classad</a:t>
            </a:r>
            <a:r>
              <a:rPr lang="en-GB" dirty="0" smtClean="0"/>
              <a:t> matching between site and waiting jobs ordered by priority</a:t>
            </a:r>
          </a:p>
          <a:p>
            <a:r>
              <a:rPr lang="en-GB" dirty="0" smtClean="0"/>
              <a:t>Requirements on:</a:t>
            </a:r>
          </a:p>
          <a:p>
            <a:pPr lvl="1"/>
            <a:r>
              <a:rPr lang="en-GB" dirty="0" smtClean="0"/>
              <a:t>Data location, site/queue name, TTL, disk, memory, partition, user, (available software)...</a:t>
            </a:r>
          </a:p>
          <a:p>
            <a:r>
              <a:rPr lang="en-GB" dirty="0" smtClean="0"/>
              <a:t>Extract most common fields</a:t>
            </a:r>
          </a:p>
          <a:p>
            <a:pPr lvl="1"/>
            <a:r>
              <a:rPr lang="en-GB" dirty="0" smtClean="0"/>
              <a:t>Reduce number of matching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AliEn</a:t>
            </a:r>
            <a:r>
              <a:rPr lang="en-GB" dirty="0" smtClean="0"/>
              <a:t> 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Deployed on the </a:t>
            </a:r>
            <a:r>
              <a:rPr lang="en-GB" dirty="0" err="1" smtClean="0"/>
              <a:t>vobox</a:t>
            </a:r>
            <a:r>
              <a:rPr lang="en-GB" dirty="0" smtClean="0"/>
              <a:t> of each site</a:t>
            </a:r>
          </a:p>
          <a:p>
            <a:r>
              <a:rPr lang="en-GB" dirty="0" smtClean="0"/>
              <a:t>Check amount of </a:t>
            </a:r>
            <a:r>
              <a:rPr lang="en-GB" dirty="0" err="1" smtClean="0"/>
              <a:t>JobAgents</a:t>
            </a:r>
            <a:r>
              <a:rPr lang="en-GB" dirty="0" smtClean="0"/>
              <a:t> running/queued</a:t>
            </a:r>
          </a:p>
          <a:p>
            <a:r>
              <a:rPr lang="en-GB" dirty="0" smtClean="0"/>
              <a:t>Asks Broker for things to do</a:t>
            </a:r>
          </a:p>
          <a:p>
            <a:pPr lvl="1"/>
            <a:r>
              <a:rPr lang="en-GB" dirty="0" smtClean="0"/>
              <a:t>If match, send agents to the batch system:</a:t>
            </a:r>
          </a:p>
          <a:p>
            <a:pPr lvl="2"/>
            <a:r>
              <a:rPr lang="en-GB" dirty="0" smtClean="0"/>
              <a:t>CREAMCE, LSF, PBS, CONDOR...</a:t>
            </a:r>
          </a:p>
          <a:p>
            <a:r>
              <a:rPr lang="en-GB" dirty="0" smtClean="0"/>
              <a:t>Can install software packages</a:t>
            </a:r>
          </a:p>
          <a:p>
            <a:pPr lvl="1"/>
            <a:r>
              <a:rPr lang="en-GB" dirty="0" smtClean="0"/>
              <a:t>And the </a:t>
            </a:r>
            <a:r>
              <a:rPr lang="en-GB" dirty="0" err="1" smtClean="0"/>
              <a:t>JobAgent</a:t>
            </a:r>
            <a:r>
              <a:rPr lang="en-GB" dirty="0" smtClean="0"/>
              <a:t> can as </a:t>
            </a:r>
            <a:r>
              <a:rPr lang="en-GB" dirty="0" smtClean="0"/>
              <a:t>well</a:t>
            </a:r>
          </a:p>
          <a:p>
            <a:r>
              <a:rPr lang="en-GB" dirty="0" smtClean="0"/>
              <a:t>Can submit to several CREAMCE</a:t>
            </a:r>
          </a:p>
          <a:p>
            <a:r>
              <a:rPr lang="en-GB" dirty="0" smtClean="0"/>
              <a:t>Possible improvements:</a:t>
            </a:r>
          </a:p>
          <a:p>
            <a:pPr lvl="1"/>
            <a:r>
              <a:rPr lang="en-GB" dirty="0" smtClean="0"/>
              <a:t>Bulk submission</a:t>
            </a:r>
          </a:p>
          <a:p>
            <a:pPr lvl="1"/>
            <a:r>
              <a:rPr lang="en-GB" dirty="0" smtClean="0"/>
              <a:t>Debug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AliEn</a:t>
            </a:r>
            <a:r>
              <a:rPr lang="en-GB" dirty="0" smtClean="0"/>
              <a:t> Job Agent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Pilot running on the worker node</a:t>
            </a:r>
          </a:p>
          <a:p>
            <a:r>
              <a:rPr lang="en-GB" dirty="0" smtClean="0"/>
              <a:t>Asks for jobs to execute</a:t>
            </a:r>
          </a:p>
          <a:p>
            <a:r>
              <a:rPr lang="en-GB" dirty="0" smtClean="0"/>
              <a:t>Prepares software packages, input files</a:t>
            </a:r>
          </a:p>
          <a:p>
            <a:r>
              <a:rPr lang="en-GB" dirty="0" smtClean="0"/>
              <a:t>Executes and monitors  payload</a:t>
            </a:r>
          </a:p>
          <a:p>
            <a:r>
              <a:rPr lang="en-GB" dirty="0" smtClean="0"/>
              <a:t>Upload results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And ask for another job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3|0.2|0.2|0.2|0.2|0.2|0.2|0.2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1833</TotalTime>
  <Words>787</Words>
  <Application>Microsoft Office PowerPoint</Application>
  <PresentationFormat>On-screen Show (4:3)</PresentationFormat>
  <Paragraphs>248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AliEn job agents</vt:lpstr>
      <vt:lpstr>Summary</vt:lpstr>
      <vt:lpstr>AliEn</vt:lpstr>
      <vt:lpstr>AliEn TaskQueue</vt:lpstr>
      <vt:lpstr>Job execution</vt:lpstr>
      <vt:lpstr>Job optimizers</vt:lpstr>
      <vt:lpstr>Job Broker</vt:lpstr>
      <vt:lpstr>AliEn CE</vt:lpstr>
      <vt:lpstr>AliEn Job Agent</vt:lpstr>
      <vt:lpstr>Torrent installation</vt:lpstr>
      <vt:lpstr>Torrent technology</vt:lpstr>
      <vt:lpstr>JobAgent monitoring</vt:lpstr>
      <vt:lpstr>Memory check</vt:lpstr>
      <vt:lpstr>Writing the output</vt:lpstr>
      <vt:lpstr>Challenges</vt:lpstr>
      <vt:lpstr>File level brokering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Pablo Saiz</cp:lastModifiedBy>
  <cp:revision>136</cp:revision>
  <dcterms:created xsi:type="dcterms:W3CDTF">2006-05-15T08:51:15Z</dcterms:created>
  <dcterms:modified xsi:type="dcterms:W3CDTF">2011-11-03T11:08:42Z</dcterms:modified>
</cp:coreProperties>
</file>