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592" r:id="rId2"/>
    <p:sldId id="599" r:id="rId3"/>
    <p:sldId id="602" r:id="rId4"/>
    <p:sldId id="593" r:id="rId5"/>
    <p:sldId id="603" r:id="rId6"/>
    <p:sldId id="604" r:id="rId7"/>
    <p:sldId id="605" r:id="rId8"/>
    <p:sldId id="606" r:id="rId9"/>
    <p:sldId id="607" r:id="rId10"/>
    <p:sldId id="608" r:id="rId11"/>
    <p:sldId id="609" r:id="rId12"/>
    <p:sldId id="610" r:id="rId13"/>
    <p:sldId id="613" r:id="rId14"/>
    <p:sldId id="611" r:id="rId15"/>
    <p:sldId id="612" r:id="rId16"/>
    <p:sldId id="61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1" autoAdjust="0"/>
    <p:restoredTop sz="94660"/>
  </p:normalViewPr>
  <p:slideViewPr>
    <p:cSldViewPr snapToGrid="0">
      <p:cViewPr>
        <p:scale>
          <a:sx n="100" d="100"/>
          <a:sy n="100" d="100"/>
        </p:scale>
        <p:origin x="480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8064A-C97F-4B8A-A444-C76B4B763E4A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CE596-51ED-435A-90B0-33EB3A6F7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943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0FEFB8-D7A7-4028-A702-3919B49CDB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984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0FEFB8-D7A7-4028-A702-3919B49CDB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743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11/24/2025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28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11/24/2025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68534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11/24/2025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66571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11/24/2025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62467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11/24/2025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73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11/24/2025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13312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11/24/2025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55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43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126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D6B38-255C-6200-1BFA-116627392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B2720-E8BA-B119-1A6C-3DE0ECAFC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DF4E0-54CF-5E77-3834-BE6D6992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72C2-3277-47E4-9874-452D6C55444C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AFEE3-6377-471E-3A1F-5C31C92DE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17CC6-E0C4-CC5A-3FE1-9EB60BDD6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FB4-7F66-421D-A3A0-6FB7BC6BD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357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8288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30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5754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11/24/2025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48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11/24/2025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4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5062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11/24/2025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92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11/24/2025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10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11/24/2025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6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731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11/24/2025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789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infoterre.brgm.fr/viewer/MainTileForward.do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48C71-0F64-44F9-183E-FBA2758EFF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4400" dirty="0"/>
              <a:t>Linear Collider layout &amp; Placement Study</a:t>
            </a:r>
            <a:br>
              <a:rPr lang="en-GB" sz="4400" dirty="0"/>
            </a:br>
            <a:br>
              <a:rPr lang="en-GB" sz="4400" dirty="0"/>
            </a:br>
            <a:r>
              <a:rPr lang="en-GB" sz="2800" dirty="0"/>
              <a:t>25.11.25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D8DF17-2BDA-FAE4-D393-F4831B4A46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Edward MacTavish</a:t>
            </a:r>
          </a:p>
          <a:p>
            <a:r>
              <a:rPr lang="en-GB" b="1" dirty="0"/>
              <a:t>SCE-SAM-FS</a:t>
            </a:r>
          </a:p>
        </p:txBody>
      </p:sp>
    </p:spTree>
    <p:extLst>
      <p:ext uri="{BB962C8B-B14F-4D97-AF65-F5344CB8AC3E}">
        <p14:creationId xmlns:p14="http://schemas.microsoft.com/office/powerpoint/2010/main" val="1493165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9A887A-5858-072A-5C36-F99BFF7F9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839452" cy="460851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2F2A5C-33D2-EA81-8CB2-2A529F1F2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Shaft 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1BAD2A-582C-B93D-C0ED-A18329B10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44796D-2620-BB5F-E7D3-09679F54E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784" y="1"/>
            <a:ext cx="9296215" cy="632368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C1BE395-B3AA-A3CD-2D43-7E6FA114C63B}"/>
              </a:ext>
            </a:extLst>
          </p:cNvPr>
          <p:cNvSpPr/>
          <p:nvPr/>
        </p:nvSpPr>
        <p:spPr>
          <a:xfrm rot="2472007">
            <a:off x="5305947" y="1122054"/>
            <a:ext cx="4937110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F7001AD-46BD-C436-CCC1-A80A9D3FE366}"/>
              </a:ext>
            </a:extLst>
          </p:cNvPr>
          <p:cNvSpPr/>
          <p:nvPr/>
        </p:nvSpPr>
        <p:spPr>
          <a:xfrm rot="2472007">
            <a:off x="4657604" y="2633831"/>
            <a:ext cx="4937110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59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8FEEA4-62A1-AD62-AAE0-C2743C160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685216" cy="460851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51B691-4A54-8A11-80D7-F9C5F853C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Shafts 6 &amp; 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E5255D-A1B9-6582-9722-1D77DCFD4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B9A10B-D2E1-FD64-5D6A-92F35AB43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8270" y="0"/>
            <a:ext cx="7443730" cy="633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2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BA88FB-A134-CB6E-74EE-292691E56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462" y="1566137"/>
            <a:ext cx="1986868" cy="785177"/>
          </a:xfrm>
        </p:spPr>
        <p:txBody>
          <a:bodyPr/>
          <a:lstStyle/>
          <a:p>
            <a:r>
              <a:rPr lang="en-GB" dirty="0" err="1">
                <a:hlinkClick r:id="rId2"/>
              </a:rPr>
              <a:t>Visualiseur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InfoTerre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A35415-E4FF-6CD2-E1EE-A9D92E1B3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2" y="403614"/>
            <a:ext cx="2302160" cy="1065742"/>
          </a:xfrm>
        </p:spPr>
        <p:txBody>
          <a:bodyPr/>
          <a:lstStyle/>
          <a:p>
            <a:r>
              <a:rPr lang="en-US" dirty="0"/>
              <a:t>Boreholes 7-9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45071-0BC5-2BBC-AA37-FEA245A76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A6D73B-0BCD-E77D-BF1E-DB97EA0AD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622" y="0"/>
            <a:ext cx="9721378" cy="632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575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B85EBC-F4F0-D5A9-5ACD-D79B9FF2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2387462" cy="460851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4AEEB2-7948-A4E5-29A3-2A98F3B59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2387463" cy="10657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3806B-FF80-2073-E135-7D273F893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EF163C-95C6-F26F-CB23-E307AFB16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949" y="0"/>
            <a:ext cx="7977051" cy="632122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A470631-B422-BE41-DDC3-C38A50C323DD}"/>
              </a:ext>
            </a:extLst>
          </p:cNvPr>
          <p:cNvCxnSpPr/>
          <p:nvPr/>
        </p:nvCxnSpPr>
        <p:spPr>
          <a:xfrm>
            <a:off x="10223863" y="905691"/>
            <a:ext cx="840689" cy="7837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EA1235B-0AB5-DC0A-2324-BBA432A09463}"/>
              </a:ext>
            </a:extLst>
          </p:cNvPr>
          <p:cNvSpPr txBox="1"/>
          <p:nvPr/>
        </p:nvSpPr>
        <p:spPr bwMode="auto">
          <a:xfrm>
            <a:off x="9457508" y="696686"/>
            <a:ext cx="76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560m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CF5E2F-010D-1DF5-C44A-E5AA62ED787B}"/>
              </a:ext>
            </a:extLst>
          </p:cNvPr>
          <p:cNvCxnSpPr>
            <a:cxnSpLocks/>
          </p:cNvCxnSpPr>
          <p:nvPr/>
        </p:nvCxnSpPr>
        <p:spPr>
          <a:xfrm>
            <a:off x="9126583" y="1762704"/>
            <a:ext cx="418323" cy="34041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AFC1922-F639-FC5D-7846-A60D6D37BDA0}"/>
              </a:ext>
            </a:extLst>
          </p:cNvPr>
          <p:cNvCxnSpPr>
            <a:cxnSpLocks/>
          </p:cNvCxnSpPr>
          <p:nvPr/>
        </p:nvCxnSpPr>
        <p:spPr>
          <a:xfrm>
            <a:off x="8408126" y="3101647"/>
            <a:ext cx="418323" cy="34041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DFC7E5-7DEF-CE2C-1D45-FD7EC2D8C701}"/>
              </a:ext>
            </a:extLst>
          </p:cNvPr>
          <p:cNvCxnSpPr>
            <a:cxnSpLocks/>
          </p:cNvCxnSpPr>
          <p:nvPr/>
        </p:nvCxnSpPr>
        <p:spPr>
          <a:xfrm flipH="1" flipV="1">
            <a:off x="6574971" y="1306286"/>
            <a:ext cx="370114" cy="29354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3685DBC-6ABA-5B6A-82A0-816A1B401EC4}"/>
              </a:ext>
            </a:extLst>
          </p:cNvPr>
          <p:cNvCxnSpPr>
            <a:cxnSpLocks/>
          </p:cNvCxnSpPr>
          <p:nvPr/>
        </p:nvCxnSpPr>
        <p:spPr>
          <a:xfrm>
            <a:off x="6945086" y="3989921"/>
            <a:ext cx="418323" cy="34041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D6DF056-4D8F-A385-0E7C-88E5A990B20A}"/>
              </a:ext>
            </a:extLst>
          </p:cNvPr>
          <p:cNvSpPr/>
          <p:nvPr/>
        </p:nvSpPr>
        <p:spPr>
          <a:xfrm>
            <a:off x="5686697" y="2177073"/>
            <a:ext cx="3762103" cy="2795521"/>
          </a:xfrm>
          <a:custGeom>
            <a:avLst/>
            <a:gdLst>
              <a:gd name="connsiteX0" fmla="*/ 3762103 w 3762103"/>
              <a:gd name="connsiteY0" fmla="*/ 2795521 h 2795521"/>
              <a:gd name="connsiteX1" fmla="*/ 3718560 w 3762103"/>
              <a:gd name="connsiteY1" fmla="*/ 2751978 h 2795521"/>
              <a:gd name="connsiteX2" fmla="*/ 3657600 w 3762103"/>
              <a:gd name="connsiteY2" fmla="*/ 2699727 h 2795521"/>
              <a:gd name="connsiteX3" fmla="*/ 3640183 w 3762103"/>
              <a:gd name="connsiteY3" fmla="*/ 2673601 h 2795521"/>
              <a:gd name="connsiteX4" fmla="*/ 3587932 w 3762103"/>
              <a:gd name="connsiteY4" fmla="*/ 2612641 h 2795521"/>
              <a:gd name="connsiteX5" fmla="*/ 3526972 w 3762103"/>
              <a:gd name="connsiteY5" fmla="*/ 2508138 h 2795521"/>
              <a:gd name="connsiteX6" fmla="*/ 3466012 w 3762103"/>
              <a:gd name="connsiteY6" fmla="*/ 2412344 h 2795521"/>
              <a:gd name="connsiteX7" fmla="*/ 3431177 w 3762103"/>
              <a:gd name="connsiteY7" fmla="*/ 2377510 h 2795521"/>
              <a:gd name="connsiteX8" fmla="*/ 3405052 w 3762103"/>
              <a:gd name="connsiteY8" fmla="*/ 2342676 h 2795521"/>
              <a:gd name="connsiteX9" fmla="*/ 3396343 w 3762103"/>
              <a:gd name="connsiteY9" fmla="*/ 2316550 h 2795521"/>
              <a:gd name="connsiteX10" fmla="*/ 3274423 w 3762103"/>
              <a:gd name="connsiteY10" fmla="*/ 2290424 h 2795521"/>
              <a:gd name="connsiteX11" fmla="*/ 3239589 w 3762103"/>
              <a:gd name="connsiteY11" fmla="*/ 2281716 h 2795521"/>
              <a:gd name="connsiteX12" fmla="*/ 3178629 w 3762103"/>
              <a:gd name="connsiteY12" fmla="*/ 2273007 h 2795521"/>
              <a:gd name="connsiteX13" fmla="*/ 3108960 w 3762103"/>
              <a:gd name="connsiteY13" fmla="*/ 2246881 h 2795521"/>
              <a:gd name="connsiteX14" fmla="*/ 3056709 w 3762103"/>
              <a:gd name="connsiteY14" fmla="*/ 2229464 h 2795521"/>
              <a:gd name="connsiteX15" fmla="*/ 3004457 w 3762103"/>
              <a:gd name="connsiteY15" fmla="*/ 2203338 h 2795521"/>
              <a:gd name="connsiteX16" fmla="*/ 2952206 w 3762103"/>
              <a:gd name="connsiteY16" fmla="*/ 2168504 h 2795521"/>
              <a:gd name="connsiteX17" fmla="*/ 2926080 w 3762103"/>
              <a:gd name="connsiteY17" fmla="*/ 2151087 h 2795521"/>
              <a:gd name="connsiteX18" fmla="*/ 2847703 w 3762103"/>
              <a:gd name="connsiteY18" fmla="*/ 2142378 h 2795521"/>
              <a:gd name="connsiteX19" fmla="*/ 2786743 w 3762103"/>
              <a:gd name="connsiteY19" fmla="*/ 2133670 h 2795521"/>
              <a:gd name="connsiteX20" fmla="*/ 2612572 w 3762103"/>
              <a:gd name="connsiteY20" fmla="*/ 2072710 h 2795521"/>
              <a:gd name="connsiteX21" fmla="*/ 2516777 w 3762103"/>
              <a:gd name="connsiteY21" fmla="*/ 2020458 h 2795521"/>
              <a:gd name="connsiteX22" fmla="*/ 2464526 w 3762103"/>
              <a:gd name="connsiteY22" fmla="*/ 1994333 h 2795521"/>
              <a:gd name="connsiteX23" fmla="*/ 2307772 w 3762103"/>
              <a:gd name="connsiteY23" fmla="*/ 1976916 h 2795521"/>
              <a:gd name="connsiteX24" fmla="*/ 2185852 w 3762103"/>
              <a:gd name="connsiteY24" fmla="*/ 1950790 h 2795521"/>
              <a:gd name="connsiteX25" fmla="*/ 2063932 w 3762103"/>
              <a:gd name="connsiteY25" fmla="*/ 1915956 h 2795521"/>
              <a:gd name="connsiteX26" fmla="*/ 1820092 w 3762103"/>
              <a:gd name="connsiteY26" fmla="*/ 1872413 h 2795521"/>
              <a:gd name="connsiteX27" fmla="*/ 1767840 w 3762103"/>
              <a:gd name="connsiteY27" fmla="*/ 1846287 h 2795521"/>
              <a:gd name="connsiteX28" fmla="*/ 1706880 w 3762103"/>
              <a:gd name="connsiteY28" fmla="*/ 1820161 h 2795521"/>
              <a:gd name="connsiteX29" fmla="*/ 1628503 w 3762103"/>
              <a:gd name="connsiteY29" fmla="*/ 1767910 h 2795521"/>
              <a:gd name="connsiteX30" fmla="*/ 1489166 w 3762103"/>
              <a:gd name="connsiteY30" fmla="*/ 1637281 h 2795521"/>
              <a:gd name="connsiteX31" fmla="*/ 1288869 w 3762103"/>
              <a:gd name="connsiteY31" fmla="*/ 1541487 h 2795521"/>
              <a:gd name="connsiteX32" fmla="*/ 1245326 w 3762103"/>
              <a:gd name="connsiteY32" fmla="*/ 1532778 h 2795521"/>
              <a:gd name="connsiteX33" fmla="*/ 1071154 w 3762103"/>
              <a:gd name="connsiteY33" fmla="*/ 1506653 h 2795521"/>
              <a:gd name="connsiteX34" fmla="*/ 801189 w 3762103"/>
              <a:gd name="connsiteY34" fmla="*/ 1341190 h 2795521"/>
              <a:gd name="connsiteX35" fmla="*/ 757646 w 3762103"/>
              <a:gd name="connsiteY35" fmla="*/ 1280230 h 2795521"/>
              <a:gd name="connsiteX36" fmla="*/ 644434 w 3762103"/>
              <a:gd name="connsiteY36" fmla="*/ 1175727 h 2795521"/>
              <a:gd name="connsiteX37" fmla="*/ 609600 w 3762103"/>
              <a:gd name="connsiteY37" fmla="*/ 1140893 h 2795521"/>
              <a:gd name="connsiteX38" fmla="*/ 574766 w 3762103"/>
              <a:gd name="connsiteY38" fmla="*/ 1097350 h 2795521"/>
              <a:gd name="connsiteX39" fmla="*/ 461554 w 3762103"/>
              <a:gd name="connsiteY39" fmla="*/ 1036390 h 2795521"/>
              <a:gd name="connsiteX40" fmla="*/ 418012 w 3762103"/>
              <a:gd name="connsiteY40" fmla="*/ 1010264 h 2795521"/>
              <a:gd name="connsiteX41" fmla="*/ 287383 w 3762103"/>
              <a:gd name="connsiteY41" fmla="*/ 958013 h 2795521"/>
              <a:gd name="connsiteX42" fmla="*/ 191589 w 3762103"/>
              <a:gd name="connsiteY42" fmla="*/ 844801 h 2795521"/>
              <a:gd name="connsiteX43" fmla="*/ 139337 w 3762103"/>
              <a:gd name="connsiteY43" fmla="*/ 679338 h 2795521"/>
              <a:gd name="connsiteX44" fmla="*/ 130629 w 3762103"/>
              <a:gd name="connsiteY44" fmla="*/ 635796 h 2795521"/>
              <a:gd name="connsiteX45" fmla="*/ 34834 w 3762103"/>
              <a:gd name="connsiteY45" fmla="*/ 479041 h 2795521"/>
              <a:gd name="connsiteX46" fmla="*/ 17417 w 3762103"/>
              <a:gd name="connsiteY46" fmla="*/ 383247 h 2795521"/>
              <a:gd name="connsiteX47" fmla="*/ 0 w 3762103"/>
              <a:gd name="connsiteY47" fmla="*/ 182950 h 2795521"/>
              <a:gd name="connsiteX48" fmla="*/ 8709 w 3762103"/>
              <a:gd name="connsiteY48" fmla="*/ 26196 h 2795521"/>
              <a:gd name="connsiteX49" fmla="*/ 26126 w 3762103"/>
              <a:gd name="connsiteY49" fmla="*/ 70 h 2795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762103" h="2795521">
                <a:moveTo>
                  <a:pt x="3762103" y="2795521"/>
                </a:moveTo>
                <a:cubicBezTo>
                  <a:pt x="3747589" y="2781007"/>
                  <a:pt x="3734008" y="2765495"/>
                  <a:pt x="3718560" y="2751978"/>
                </a:cubicBezTo>
                <a:cubicBezTo>
                  <a:pt x="3665733" y="2705755"/>
                  <a:pt x="3720289" y="2772865"/>
                  <a:pt x="3657600" y="2699727"/>
                </a:cubicBezTo>
                <a:cubicBezTo>
                  <a:pt x="3650789" y="2691780"/>
                  <a:pt x="3646267" y="2682118"/>
                  <a:pt x="3640183" y="2673601"/>
                </a:cubicBezTo>
                <a:cubicBezTo>
                  <a:pt x="3612256" y="2634503"/>
                  <a:pt x="3619578" y="2644288"/>
                  <a:pt x="3587932" y="2612641"/>
                </a:cubicBezTo>
                <a:cubicBezTo>
                  <a:pt x="3557945" y="2537677"/>
                  <a:pt x="3584863" y="2594974"/>
                  <a:pt x="3526972" y="2508138"/>
                </a:cubicBezTo>
                <a:cubicBezTo>
                  <a:pt x="3505977" y="2476646"/>
                  <a:pt x="3488394" y="2442865"/>
                  <a:pt x="3466012" y="2412344"/>
                </a:cubicBezTo>
                <a:cubicBezTo>
                  <a:pt x="3456301" y="2399102"/>
                  <a:pt x="3441990" y="2389868"/>
                  <a:pt x="3431177" y="2377510"/>
                </a:cubicBezTo>
                <a:cubicBezTo>
                  <a:pt x="3421619" y="2366587"/>
                  <a:pt x="3413760" y="2354287"/>
                  <a:pt x="3405052" y="2342676"/>
                </a:cubicBezTo>
                <a:cubicBezTo>
                  <a:pt x="3402149" y="2333967"/>
                  <a:pt x="3403813" y="2321886"/>
                  <a:pt x="3396343" y="2316550"/>
                </a:cubicBezTo>
                <a:cubicBezTo>
                  <a:pt x="3368438" y="2296618"/>
                  <a:pt x="3302970" y="2295182"/>
                  <a:pt x="3274423" y="2290424"/>
                </a:cubicBezTo>
                <a:cubicBezTo>
                  <a:pt x="3262617" y="2288456"/>
                  <a:pt x="3251365" y="2283857"/>
                  <a:pt x="3239589" y="2281716"/>
                </a:cubicBezTo>
                <a:cubicBezTo>
                  <a:pt x="3219394" y="2278044"/>
                  <a:pt x="3198949" y="2275910"/>
                  <a:pt x="3178629" y="2273007"/>
                </a:cubicBezTo>
                <a:lnTo>
                  <a:pt x="3108960" y="2246881"/>
                </a:lnTo>
                <a:cubicBezTo>
                  <a:pt x="3091670" y="2240706"/>
                  <a:pt x="3073656" y="2236525"/>
                  <a:pt x="3056709" y="2229464"/>
                </a:cubicBezTo>
                <a:cubicBezTo>
                  <a:pt x="3038734" y="2221974"/>
                  <a:pt x="3021874" y="2212047"/>
                  <a:pt x="3004457" y="2203338"/>
                </a:cubicBezTo>
                <a:cubicBezTo>
                  <a:pt x="2973844" y="2157420"/>
                  <a:pt x="3004691" y="2190998"/>
                  <a:pt x="2952206" y="2168504"/>
                </a:cubicBezTo>
                <a:cubicBezTo>
                  <a:pt x="2942586" y="2164381"/>
                  <a:pt x="2936234" y="2153626"/>
                  <a:pt x="2926080" y="2151087"/>
                </a:cubicBezTo>
                <a:cubicBezTo>
                  <a:pt x="2900578" y="2144712"/>
                  <a:pt x="2873786" y="2145638"/>
                  <a:pt x="2847703" y="2142378"/>
                </a:cubicBezTo>
                <a:cubicBezTo>
                  <a:pt x="2827335" y="2139832"/>
                  <a:pt x="2807063" y="2136573"/>
                  <a:pt x="2786743" y="2133670"/>
                </a:cubicBezTo>
                <a:cubicBezTo>
                  <a:pt x="2700174" y="2107699"/>
                  <a:pt x="2696371" y="2109372"/>
                  <a:pt x="2612572" y="2072710"/>
                </a:cubicBezTo>
                <a:cubicBezTo>
                  <a:pt x="2549175" y="2044974"/>
                  <a:pt x="2573546" y="2051423"/>
                  <a:pt x="2516777" y="2020458"/>
                </a:cubicBezTo>
                <a:cubicBezTo>
                  <a:pt x="2499682" y="2011133"/>
                  <a:pt x="2482999" y="2000491"/>
                  <a:pt x="2464526" y="1994333"/>
                </a:cubicBezTo>
                <a:cubicBezTo>
                  <a:pt x="2435612" y="1984695"/>
                  <a:pt x="2315417" y="1977553"/>
                  <a:pt x="2307772" y="1976916"/>
                </a:cubicBezTo>
                <a:cubicBezTo>
                  <a:pt x="2267132" y="1968207"/>
                  <a:pt x="2226174" y="1960870"/>
                  <a:pt x="2185852" y="1950790"/>
                </a:cubicBezTo>
                <a:cubicBezTo>
                  <a:pt x="2144848" y="1940539"/>
                  <a:pt x="2105093" y="1925560"/>
                  <a:pt x="2063932" y="1915956"/>
                </a:cubicBezTo>
                <a:cubicBezTo>
                  <a:pt x="2009539" y="1903264"/>
                  <a:pt x="1881787" y="1882696"/>
                  <a:pt x="1820092" y="1872413"/>
                </a:cubicBezTo>
                <a:cubicBezTo>
                  <a:pt x="1802675" y="1863704"/>
                  <a:pt x="1785521" y="1854447"/>
                  <a:pt x="1767840" y="1846287"/>
                </a:cubicBezTo>
                <a:cubicBezTo>
                  <a:pt x="1747767" y="1837023"/>
                  <a:pt x="1726148" y="1830999"/>
                  <a:pt x="1706880" y="1820161"/>
                </a:cubicBezTo>
                <a:cubicBezTo>
                  <a:pt x="1679513" y="1804767"/>
                  <a:pt x="1652872" y="1787710"/>
                  <a:pt x="1628503" y="1767910"/>
                </a:cubicBezTo>
                <a:cubicBezTo>
                  <a:pt x="1549978" y="1704109"/>
                  <a:pt x="1580321" y="1699432"/>
                  <a:pt x="1489166" y="1637281"/>
                </a:cubicBezTo>
                <a:cubicBezTo>
                  <a:pt x="1439599" y="1603485"/>
                  <a:pt x="1349243" y="1561612"/>
                  <a:pt x="1288869" y="1541487"/>
                </a:cubicBezTo>
                <a:cubicBezTo>
                  <a:pt x="1274827" y="1536806"/>
                  <a:pt x="1259942" y="1535117"/>
                  <a:pt x="1245326" y="1532778"/>
                </a:cubicBezTo>
                <a:cubicBezTo>
                  <a:pt x="1187356" y="1523503"/>
                  <a:pt x="1129211" y="1515361"/>
                  <a:pt x="1071154" y="1506653"/>
                </a:cubicBezTo>
                <a:cubicBezTo>
                  <a:pt x="869461" y="1389882"/>
                  <a:pt x="958719" y="1446209"/>
                  <a:pt x="801189" y="1341190"/>
                </a:cubicBezTo>
                <a:cubicBezTo>
                  <a:pt x="786675" y="1320870"/>
                  <a:pt x="773776" y="1299293"/>
                  <a:pt x="757646" y="1280230"/>
                </a:cubicBezTo>
                <a:cubicBezTo>
                  <a:pt x="719954" y="1235684"/>
                  <a:pt x="687715" y="1215073"/>
                  <a:pt x="644434" y="1175727"/>
                </a:cubicBezTo>
                <a:cubicBezTo>
                  <a:pt x="632283" y="1164681"/>
                  <a:pt x="620509" y="1153166"/>
                  <a:pt x="609600" y="1140893"/>
                </a:cubicBezTo>
                <a:cubicBezTo>
                  <a:pt x="597251" y="1127001"/>
                  <a:pt x="589152" y="1109120"/>
                  <a:pt x="574766" y="1097350"/>
                </a:cubicBezTo>
                <a:cubicBezTo>
                  <a:pt x="552691" y="1079289"/>
                  <a:pt x="488316" y="1050988"/>
                  <a:pt x="461554" y="1036390"/>
                </a:cubicBezTo>
                <a:cubicBezTo>
                  <a:pt x="446695" y="1028285"/>
                  <a:pt x="433151" y="1017834"/>
                  <a:pt x="418012" y="1010264"/>
                </a:cubicBezTo>
                <a:cubicBezTo>
                  <a:pt x="382111" y="992313"/>
                  <a:pt x="324063" y="971768"/>
                  <a:pt x="287383" y="958013"/>
                </a:cubicBezTo>
                <a:cubicBezTo>
                  <a:pt x="217475" y="888103"/>
                  <a:pt x="249449" y="925805"/>
                  <a:pt x="191589" y="844801"/>
                </a:cubicBezTo>
                <a:cubicBezTo>
                  <a:pt x="173063" y="789224"/>
                  <a:pt x="154465" y="736069"/>
                  <a:pt x="139337" y="679338"/>
                </a:cubicBezTo>
                <a:cubicBezTo>
                  <a:pt x="135523" y="665036"/>
                  <a:pt x="136965" y="649173"/>
                  <a:pt x="130629" y="635796"/>
                </a:cubicBezTo>
                <a:cubicBezTo>
                  <a:pt x="89450" y="548862"/>
                  <a:pt x="77977" y="536565"/>
                  <a:pt x="34834" y="479041"/>
                </a:cubicBezTo>
                <a:cubicBezTo>
                  <a:pt x="28892" y="449330"/>
                  <a:pt x="21129" y="412943"/>
                  <a:pt x="17417" y="383247"/>
                </a:cubicBezTo>
                <a:cubicBezTo>
                  <a:pt x="9935" y="323391"/>
                  <a:pt x="4470" y="241062"/>
                  <a:pt x="0" y="182950"/>
                </a:cubicBezTo>
                <a:cubicBezTo>
                  <a:pt x="2903" y="130699"/>
                  <a:pt x="3747" y="78292"/>
                  <a:pt x="8709" y="26196"/>
                </a:cubicBezTo>
                <a:cubicBezTo>
                  <a:pt x="11459" y="-2684"/>
                  <a:pt x="10412" y="70"/>
                  <a:pt x="26126" y="70"/>
                </a:cubicBezTo>
              </a:path>
            </a:pathLst>
          </a:custGeom>
          <a:noFill/>
          <a:ln w="381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ACD5B7A-812D-23E7-E4C3-19261541256E}"/>
              </a:ext>
            </a:extLst>
          </p:cNvPr>
          <p:cNvCxnSpPr>
            <a:cxnSpLocks/>
          </p:cNvCxnSpPr>
          <p:nvPr/>
        </p:nvCxnSpPr>
        <p:spPr>
          <a:xfrm flipH="1">
            <a:off x="5910943" y="2569029"/>
            <a:ext cx="664028" cy="239070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D195EDB-7E0F-E393-F4B1-42486514EBC7}"/>
              </a:ext>
            </a:extLst>
          </p:cNvPr>
          <p:cNvSpPr txBox="1"/>
          <p:nvPr/>
        </p:nvSpPr>
        <p:spPr bwMode="auto">
          <a:xfrm>
            <a:off x="6574971" y="2384363"/>
            <a:ext cx="1567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River (Depression)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7CF9913-7E5F-97F9-F291-EEB4CFD5BB63}"/>
              </a:ext>
            </a:extLst>
          </p:cNvPr>
          <p:cNvSpPr txBox="1"/>
          <p:nvPr/>
        </p:nvSpPr>
        <p:spPr bwMode="auto">
          <a:xfrm>
            <a:off x="8682445" y="1407597"/>
            <a:ext cx="76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8m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E94BCA-A996-6BBB-950E-747A9B087974}"/>
              </a:ext>
            </a:extLst>
          </p:cNvPr>
          <p:cNvSpPr txBox="1"/>
          <p:nvPr/>
        </p:nvSpPr>
        <p:spPr bwMode="auto">
          <a:xfrm>
            <a:off x="8125096" y="2791280"/>
            <a:ext cx="76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5m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8431DD-7B35-46FB-AC79-0A3CFDBF9CAC}"/>
              </a:ext>
            </a:extLst>
          </p:cNvPr>
          <p:cNvSpPr txBox="1"/>
          <p:nvPr/>
        </p:nvSpPr>
        <p:spPr bwMode="auto">
          <a:xfrm>
            <a:off x="6387892" y="3743609"/>
            <a:ext cx="76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14m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61AA7D-1C92-0740-7B73-F917862633A2}"/>
              </a:ext>
            </a:extLst>
          </p:cNvPr>
          <p:cNvSpPr txBox="1"/>
          <p:nvPr/>
        </p:nvSpPr>
        <p:spPr bwMode="auto">
          <a:xfrm>
            <a:off x="6940731" y="1473517"/>
            <a:ext cx="76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11m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A52039-8296-416F-166E-1526CBA9943F}"/>
              </a:ext>
            </a:extLst>
          </p:cNvPr>
          <p:cNvSpPr txBox="1"/>
          <p:nvPr/>
        </p:nvSpPr>
        <p:spPr bwMode="auto">
          <a:xfrm>
            <a:off x="8016707" y="5046547"/>
            <a:ext cx="76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8m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22A6823-E272-3B84-C0CB-DD4B87ABC7B6}"/>
              </a:ext>
            </a:extLst>
          </p:cNvPr>
          <p:cNvSpPr txBox="1"/>
          <p:nvPr/>
        </p:nvSpPr>
        <p:spPr bwMode="auto">
          <a:xfrm>
            <a:off x="5791198" y="4861881"/>
            <a:ext cx="76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3m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F1E343-B424-0B8B-A5E2-7633AC1195E6}"/>
              </a:ext>
            </a:extLst>
          </p:cNvPr>
          <p:cNvSpPr txBox="1"/>
          <p:nvPr/>
        </p:nvSpPr>
        <p:spPr bwMode="auto">
          <a:xfrm>
            <a:off x="4970417" y="416372"/>
            <a:ext cx="76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5m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EABBB6-1C39-200C-F5F2-E28808D96394}"/>
              </a:ext>
            </a:extLst>
          </p:cNvPr>
          <p:cNvSpPr txBox="1"/>
          <p:nvPr/>
        </p:nvSpPr>
        <p:spPr bwMode="auto">
          <a:xfrm>
            <a:off x="5353594" y="1248605"/>
            <a:ext cx="76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5m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0007552-713A-6BD9-9F6F-32A7E7CF0348}"/>
              </a:ext>
            </a:extLst>
          </p:cNvPr>
          <p:cNvCxnSpPr>
            <a:cxnSpLocks/>
          </p:cNvCxnSpPr>
          <p:nvPr/>
        </p:nvCxnSpPr>
        <p:spPr>
          <a:xfrm flipH="1" flipV="1">
            <a:off x="4837611" y="1202076"/>
            <a:ext cx="537754" cy="26628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2C55314-1EDC-FEC9-2FEF-89C12757B281}"/>
              </a:ext>
            </a:extLst>
          </p:cNvPr>
          <p:cNvCxnSpPr>
            <a:cxnSpLocks/>
          </p:cNvCxnSpPr>
          <p:nvPr/>
        </p:nvCxnSpPr>
        <p:spPr>
          <a:xfrm flipH="1" flipV="1">
            <a:off x="4432663" y="332193"/>
            <a:ext cx="537754" cy="26628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2596358-70AA-7BFC-9941-68957712367A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7707086" y="4984945"/>
            <a:ext cx="309621" cy="2462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E084437-D727-D463-8201-BCE4D3ED6318}"/>
              </a:ext>
            </a:extLst>
          </p:cNvPr>
          <p:cNvCxnSpPr>
            <a:cxnSpLocks/>
          </p:cNvCxnSpPr>
          <p:nvPr/>
        </p:nvCxnSpPr>
        <p:spPr>
          <a:xfrm flipH="1" flipV="1">
            <a:off x="5521233" y="4800279"/>
            <a:ext cx="309621" cy="2462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036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70B82A-AE56-8A51-E9AA-0F3943563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CC5608-014B-3355-6E41-8226C3FA2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9795" y="0"/>
            <a:ext cx="4682205" cy="63178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22891B-A46D-9EB4-3E58-9326AAE6E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593" y="2049747"/>
            <a:ext cx="5258242" cy="42680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C27DEB-653C-84FB-5B06-D3335DCC35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3795" y="0"/>
            <a:ext cx="6096000" cy="204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62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744371-8588-210C-1630-BDB576877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A2901C-E26A-A2F9-9E07-A2F37BC9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41CBD4-DC77-DED3-554E-54A57836C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26F8C4-8CFE-1546-4D52-FAC363E08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4511"/>
            <a:ext cx="12192000" cy="300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64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3A90E4-6A94-84E4-51DE-07D0F2B77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8" y="84875"/>
            <a:ext cx="11376025" cy="1065742"/>
          </a:xfrm>
        </p:spPr>
        <p:txBody>
          <a:bodyPr/>
          <a:lstStyle/>
          <a:p>
            <a:r>
              <a:rPr lang="en-GB" dirty="0"/>
              <a:t>LCF v.13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8DD7E6-510E-BCFE-3031-360F5B800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6A442D-9C27-BC8C-8666-9F1846739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8340"/>
            <a:ext cx="4066725" cy="43650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B14597-7D5D-838E-0CFF-CD7680EDE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726" y="1958338"/>
            <a:ext cx="3884674" cy="4365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1CCA8A-6727-8C79-515C-9802EFCDB7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401" y="1958821"/>
            <a:ext cx="3669100" cy="436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93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78FA62-C55F-E355-4CE3-9A003DD94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34" y="1830190"/>
            <a:ext cx="5832659" cy="43705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268BE0-39AA-A2E9-F535-BEAD34C497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110" y="84875"/>
            <a:ext cx="5830056" cy="437058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1FE48E-B55B-53C5-3102-8E1C36197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134" y="637007"/>
            <a:ext cx="6117675" cy="1143363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accent1"/>
                </a:solidFill>
              </a:rPr>
              <a:t>The Civil Engineering studies for CLIC and LCF are being developed in tandem at CERN.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accent1"/>
                </a:solidFill>
              </a:rPr>
              <a:t>The alignment and placement is shared for both studies with Interaction Region located on CERN land.</a:t>
            </a:r>
          </a:p>
          <a:p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71D342-394B-AB3E-304E-C3500ED3B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835" y="84875"/>
            <a:ext cx="4965516" cy="499325"/>
          </a:xfrm>
        </p:spPr>
        <p:txBody>
          <a:bodyPr/>
          <a:lstStyle/>
          <a:p>
            <a:r>
              <a:rPr lang="en-GB" dirty="0"/>
              <a:t>Overview of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4A4DE-8331-0771-E767-A8B3C7E15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AC0DE0-66EB-E8D3-519F-B4F7361926F9}"/>
              </a:ext>
            </a:extLst>
          </p:cNvPr>
          <p:cNvSpPr txBox="1"/>
          <p:nvPr/>
        </p:nvSpPr>
        <p:spPr bwMode="auto">
          <a:xfrm>
            <a:off x="9062149" y="4809810"/>
            <a:ext cx="3009017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LCF: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250GeV at 20.5km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550GeV at 33.5km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FEAE77-B9AF-985D-2DF5-4761F48AE457}"/>
              </a:ext>
            </a:extLst>
          </p:cNvPr>
          <p:cNvSpPr txBox="1"/>
          <p:nvPr/>
        </p:nvSpPr>
        <p:spPr bwMode="auto">
          <a:xfrm>
            <a:off x="6238509" y="4805221"/>
            <a:ext cx="3009017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CLIC: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380GeV at 12.1km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1.5TeV at 29.6km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7020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C546DE-D779-E170-6F2A-10F894E9B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601" y="1212627"/>
            <a:ext cx="5737125" cy="5136355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accent1"/>
                </a:solidFill>
              </a:rPr>
              <a:t>CERN is developing a placement optimisation tool with several scenarios under evaluation.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accent1"/>
                </a:solidFill>
              </a:rPr>
              <a:t>The collider may be rotated to determine the most practical alignment.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Assessment Criteria: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Feasibility of land acquisition based on land classification.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Accessibility for construction.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Accessibility for long term operation.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Suitability of local geology for Shaft &amp; Cavern construction.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accent1"/>
                </a:solidFill>
              </a:rPr>
              <a:t>Two IP locations possible for LCF.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554B49-EB6C-7C07-C5BD-B5548018F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39" y="84875"/>
            <a:ext cx="4951411" cy="994625"/>
          </a:xfrm>
        </p:spPr>
        <p:txBody>
          <a:bodyPr/>
          <a:lstStyle/>
          <a:p>
            <a:r>
              <a:rPr lang="en-GB" dirty="0"/>
              <a:t>Layout and Placement Study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E010DB-DD36-B495-89C1-0CF9C8450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5" name="Picture 4" descr="A map of land with many colored lines&#10;&#10;AI-generated content may be incorrect.">
            <a:extLst>
              <a:ext uri="{FF2B5EF4-FFF2-40B4-BE49-F238E27FC236}">
                <a16:creationId xmlns:a16="http://schemas.microsoft.com/office/drawing/2014/main" id="{BBFA2FFC-08E4-ED7A-33D4-B08546C74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727" y="84874"/>
            <a:ext cx="6215135" cy="61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820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12B9A4-3BD8-99DF-15B8-1F0CB4FD2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1719" y="2740"/>
            <a:ext cx="8290281" cy="632094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EFEF5C-2E9E-8E88-683E-B5ACF451D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2919105" cy="460851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525864-E20C-8E2C-FDA7-F2F3214F6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2919106" cy="1065742"/>
          </a:xfrm>
        </p:spPr>
        <p:txBody>
          <a:bodyPr/>
          <a:lstStyle/>
          <a:p>
            <a:r>
              <a:rPr lang="en-GB" dirty="0"/>
              <a:t>Shaft 1 (IP)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F2F2C6-32B4-311E-0AD5-42D1D0B01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678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FA6C93-DF71-83C4-729E-B2BA6152C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2908088" cy="460851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9A444F-031C-2257-C232-15F9416AE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Shaft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2CC30-773B-2F3C-49E4-B0303548F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8C92B5-CE3A-3E0F-8603-5855DC725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231" y="0"/>
            <a:ext cx="8524769" cy="632560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E48C2573-15D7-DA1B-13F5-C7C5BB611D73}"/>
              </a:ext>
            </a:extLst>
          </p:cNvPr>
          <p:cNvSpPr/>
          <p:nvPr/>
        </p:nvSpPr>
        <p:spPr>
          <a:xfrm rot="2472007">
            <a:off x="5294552" y="985056"/>
            <a:ext cx="4941385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CEB7299-7101-3058-61DE-6EC74942BDAE}"/>
              </a:ext>
            </a:extLst>
          </p:cNvPr>
          <p:cNvSpPr/>
          <p:nvPr/>
        </p:nvSpPr>
        <p:spPr>
          <a:xfrm rot="2472007">
            <a:off x="4793808" y="3678315"/>
            <a:ext cx="4941385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964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F1FE6E-BA82-15DB-E37E-CE764271E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820" y="1360909"/>
            <a:ext cx="2147924" cy="460851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9B2E5F-DE85-A1CE-5D8C-22724A1C0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Shaft 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36440-155C-C49B-9F38-6BFA86407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2BB3C6-5C32-D013-AA94-EDBAEF316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4109" y="0"/>
            <a:ext cx="8437891" cy="631968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9D967A17-BF21-E4B8-A2BE-927CCD5F9A8B}"/>
              </a:ext>
            </a:extLst>
          </p:cNvPr>
          <p:cNvSpPr/>
          <p:nvPr/>
        </p:nvSpPr>
        <p:spPr>
          <a:xfrm rot="2472007">
            <a:off x="6122766" y="1202664"/>
            <a:ext cx="5654997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E656BD2-ECFD-2C2D-5981-ABC04E352851}"/>
              </a:ext>
            </a:extLst>
          </p:cNvPr>
          <p:cNvSpPr/>
          <p:nvPr/>
        </p:nvSpPr>
        <p:spPr>
          <a:xfrm rot="2472007">
            <a:off x="5336498" y="3512385"/>
            <a:ext cx="6194657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857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4B2F72-CD45-3B2A-1E85-E446BBF96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2588599" cy="460851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D267D6-4111-ED18-3D83-61F04FD07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Shaft 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1AFF3-34FA-2D27-90E0-C0530668B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F9C853-301A-3B2B-E111-80B90EE96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748" y="0"/>
            <a:ext cx="8813252" cy="632368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AB31CE86-07D3-70D4-B30C-8B5C7C891B8D}"/>
              </a:ext>
            </a:extLst>
          </p:cNvPr>
          <p:cNvSpPr/>
          <p:nvPr/>
        </p:nvSpPr>
        <p:spPr>
          <a:xfrm rot="2472007">
            <a:off x="4153272" y="1383078"/>
            <a:ext cx="6017699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C2ECAC-1EA2-6139-BED2-A7B5DA234051}"/>
              </a:ext>
            </a:extLst>
          </p:cNvPr>
          <p:cNvSpPr/>
          <p:nvPr/>
        </p:nvSpPr>
        <p:spPr>
          <a:xfrm rot="2472007">
            <a:off x="3685993" y="3266785"/>
            <a:ext cx="6496659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414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5F4D8D-CC7E-A59C-D1A3-B106F9F78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BB08E2-FD08-E471-7022-33D3DA45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Shaft 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17A09A-3518-0B9F-3EC6-419966AB7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70CA1-D060-AD53-9566-C9AF644A4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150" y="0"/>
            <a:ext cx="7183850" cy="632087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A0C23C0-F457-5770-062E-694BEA8E3DC1}"/>
              </a:ext>
            </a:extLst>
          </p:cNvPr>
          <p:cNvSpPr/>
          <p:nvPr/>
        </p:nvSpPr>
        <p:spPr>
          <a:xfrm rot="2472007">
            <a:off x="5221288" y="1411220"/>
            <a:ext cx="8124099" cy="3595004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385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753CB9-C16A-8F97-5A19-59A5ACB9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2927394" cy="460851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6BD6AE-17E1-A231-0370-EFC87E970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Shaft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7B044-C5E4-2467-8587-19FBF829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EE1F76-16DF-ADF3-3DD8-A6BE5410E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6578" y="0"/>
            <a:ext cx="7895422" cy="632876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B2F97D4-74CB-7466-65AB-83A844E9A22F}"/>
              </a:ext>
            </a:extLst>
          </p:cNvPr>
          <p:cNvSpPr/>
          <p:nvPr/>
        </p:nvSpPr>
        <p:spPr>
          <a:xfrm rot="2472007">
            <a:off x="5323362" y="3753646"/>
            <a:ext cx="4937110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DF4DBF3-4EB5-E81F-2109-7B36C7D3CAC2}"/>
              </a:ext>
            </a:extLst>
          </p:cNvPr>
          <p:cNvSpPr/>
          <p:nvPr/>
        </p:nvSpPr>
        <p:spPr>
          <a:xfrm rot="2472007">
            <a:off x="6372746" y="1414721"/>
            <a:ext cx="4937110" cy="159033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6503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1715</TotalTime>
  <Words>191</Words>
  <Application>Microsoft Office PowerPoint</Application>
  <PresentationFormat>Widescreen</PresentationFormat>
  <Paragraphs>59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Aptos</vt:lpstr>
      <vt:lpstr>Arial</vt:lpstr>
      <vt:lpstr>1_Office Theme</vt:lpstr>
      <vt:lpstr>Linear Collider layout &amp; Placement Study  25.11.25</vt:lpstr>
      <vt:lpstr>Overview of Studies</vt:lpstr>
      <vt:lpstr>Layout and Placement Study</vt:lpstr>
      <vt:lpstr>Shaft 1 (IP)</vt:lpstr>
      <vt:lpstr>Shaft 3</vt:lpstr>
      <vt:lpstr>Shaft 5</vt:lpstr>
      <vt:lpstr>Shaft 7</vt:lpstr>
      <vt:lpstr>Shaft 9</vt:lpstr>
      <vt:lpstr>Shaft 2</vt:lpstr>
      <vt:lpstr>Shaft 4</vt:lpstr>
      <vt:lpstr>Shafts 6 &amp; 8</vt:lpstr>
      <vt:lpstr>Boreholes 7-9</vt:lpstr>
      <vt:lpstr>PowerPoint Presentation</vt:lpstr>
      <vt:lpstr>PowerPoint Presentation</vt:lpstr>
      <vt:lpstr>PowerPoint Presentation</vt:lpstr>
      <vt:lpstr>LCF v.13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Edward Fraser Mactavish</dc:creator>
  <cp:lastModifiedBy>Edward Fraser Mactavish</cp:lastModifiedBy>
  <cp:revision>13</cp:revision>
  <dcterms:created xsi:type="dcterms:W3CDTF">2025-11-20T13:00:29Z</dcterms:created>
  <dcterms:modified xsi:type="dcterms:W3CDTF">2025-11-25T08:43:56Z</dcterms:modified>
</cp:coreProperties>
</file>