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23"/>
  </p:notesMasterIdLst>
  <p:handoutMasterIdLst>
    <p:handoutMasterId r:id="rId24"/>
  </p:handoutMasterIdLst>
  <p:sldIdLst>
    <p:sldId id="306" r:id="rId2"/>
    <p:sldId id="307" r:id="rId3"/>
    <p:sldId id="309" r:id="rId4"/>
    <p:sldId id="327" r:id="rId5"/>
    <p:sldId id="325" r:id="rId6"/>
    <p:sldId id="326" r:id="rId7"/>
    <p:sldId id="310" r:id="rId8"/>
    <p:sldId id="322" r:id="rId9"/>
    <p:sldId id="323" r:id="rId10"/>
    <p:sldId id="324" r:id="rId11"/>
    <p:sldId id="311" r:id="rId12"/>
    <p:sldId id="312" r:id="rId13"/>
    <p:sldId id="313" r:id="rId14"/>
    <p:sldId id="315" r:id="rId15"/>
    <p:sldId id="314" r:id="rId16"/>
    <p:sldId id="317" r:id="rId17"/>
    <p:sldId id="316" r:id="rId18"/>
    <p:sldId id="319" r:id="rId19"/>
    <p:sldId id="318" r:id="rId20"/>
    <p:sldId id="320" r:id="rId21"/>
    <p:sldId id="321" r:id="rId22"/>
  </p:sldIdLst>
  <p:sldSz cx="9906000" cy="6858000" type="A4"/>
  <p:notesSz cx="9855200" cy="6781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6B84C5"/>
    <a:srgbClr val="CCCCCC"/>
    <a:srgbClr val="999999"/>
    <a:srgbClr val="666666"/>
    <a:srgbClr val="0400CC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795"/>
  </p:normalViewPr>
  <p:slideViewPr>
    <p:cSldViewPr>
      <p:cViewPr varScale="1">
        <p:scale>
          <a:sx n="120" d="100"/>
          <a:sy n="120" d="100"/>
        </p:scale>
        <p:origin x="1424" y="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28111BF-118A-0726-76F1-4146466DF0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4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0806607-764C-F990-F83E-5A12D0B0C17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38788" y="0"/>
            <a:ext cx="42957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algn="r"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D45B076-A354-437B-B0FE-C0FCCA73337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9850"/>
            <a:ext cx="429418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Steinar Stapnes, LHCC 03.07.00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A39E89C-814E-887A-AFAF-94D9AD40C48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38788" y="6419850"/>
            <a:ext cx="4295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algn="r" defTabSz="901700">
              <a:defRPr sz="1200"/>
            </a:lvl1pPr>
          </a:lstStyle>
          <a:p>
            <a:fld id="{5B9116B2-8609-8247-970A-4732FC0A93FA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D3DE4536-1CEC-4C81-6135-F4601ED7C4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36900" y="533400"/>
            <a:ext cx="3632200" cy="2514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D4487123-A83A-0983-C31D-243E56CB8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3200400"/>
            <a:ext cx="7239000" cy="3048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CH" altLang="en-CH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CF80FD40-3B5C-ADD6-DE84-00DD99AE9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891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836453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1400" y="3886200"/>
            <a:ext cx="6934200" cy="177165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latin typeface="Arial Black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3A83EF-A52B-3A6F-A3BA-6E904C8AA5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69938" y="6229350"/>
            <a:ext cx="20923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7C404-8A04-CB86-8EA1-2DA8EBB657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11538" y="6229350"/>
            <a:ext cx="30829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C181E1-5174-5E8C-14CB-C20E6CA1F4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54863" y="6229350"/>
            <a:ext cx="19812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EB7D833D-3FA6-824E-9BDC-0FB86D29A8A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50964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B135D5-A5F9-78EB-214D-0BE45C5EC3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7B1E0D3-0E9B-7468-D20A-E40840089D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AFF9B8-0B3D-354A-99CC-C62E8462520D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C46199-0630-2984-B683-BD099AA7516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51130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211138"/>
            <a:ext cx="2311400" cy="60372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11138"/>
            <a:ext cx="6781800" cy="60372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9276F9-3865-2CA9-AC4B-37AB390CFC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CABE9A2-5BC6-CED1-5C96-6B096C7788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3C1091-3687-B84C-BCE5-519730CE7BC4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2CE280-EF42-B3AA-01CC-E01F0DE5355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5093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92712"/>
          </a:xfrm>
        </p:spPr>
        <p:txBody>
          <a:bodyPr/>
          <a:lstStyle>
            <a:lvl2pPr>
              <a:defRPr>
                <a:solidFill>
                  <a:srgbClr val="0033A0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999999"/>
                </a:solidFill>
              </a:defRPr>
            </a:lvl4pPr>
            <a:lvl5pPr>
              <a:defRPr>
                <a:solidFill>
                  <a:srgbClr val="CCCCC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765F80-BE62-0206-E99A-18B909E0C5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905DB3E-B2CD-DEEC-44FC-4185E0213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77F399-7711-C34F-BC59-96AF8DEF0215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3CB776-3C6B-DEFF-5BDF-42B782B0B79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75564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A0F947-98A2-ECC2-B61A-879A4CFC9C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6B937C-D86F-59A9-1824-E85E402AA6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4485B4-4CCB-DA44-B9A3-738831F6A05D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93E89-283B-6059-21DC-8073BE2F7A5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202959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D7F8B8-9B0D-0A70-72EC-1730B6AB35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164921-18DD-EB48-520D-194BF30BFC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CD729A-BDE2-4146-B11F-A3DBAEA90415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0D91839-45F2-9A21-FF27-F2204E19CEC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103649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5B2B461-3262-79A8-96E6-78E83288E5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5453317-080B-6E4D-08DE-140C45C643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6E6E45-DAF5-E04F-91CD-EEC7C0B4BA62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006A213-1ACC-C042-7727-F2A5E164BFA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67579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791CF03-38C4-710E-4749-C6AD4A3D3C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69EDFA5-F85C-9537-322D-B096E925EC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51A69-AFDD-0B4A-82E9-C0D661FD944B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C37042-B5BF-8145-ED4C-4EF6A8348DA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95769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1B4B1A1-F42C-2748-56E5-08E9A1BA7D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F5BBAB5-A779-9146-FCDA-CE68A2FEB8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D19C2-FA7D-EE47-83A2-2B2CC89B7871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50611C7-34D8-28F7-CB82-285F33A02B7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94958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F8658-E481-0B5B-8FC8-70EB8CD50C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184151-4798-688F-F70C-769AA0267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E629D-15C4-2447-B022-757A9B2324AE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0925582-3A8D-7448-16DA-69099FC0A35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2028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4937C2-4AEB-34B3-1CB6-3FCDA6AE3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2CA73E-6D23-A074-039C-C5BE46219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D14AAB-0D7D-164B-B2FC-B515F5D938A0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B221E2-F087-B6AB-30E3-6141821FDC7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110305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D749B1E-E7F6-DF71-8E12-6DAC8E3C3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121196"/>
            <a:ext cx="67135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FFFEFEA-9E43-7643-5FE5-42F5881FA6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55688"/>
            <a:ext cx="92456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text styles</a:t>
            </a:r>
          </a:p>
          <a:p>
            <a:pPr lvl="1"/>
            <a:r>
              <a:rPr lang="en-US" altLang="en-CH" dirty="0"/>
              <a:t>Second level</a:t>
            </a:r>
          </a:p>
          <a:p>
            <a:pPr lvl="2"/>
            <a:r>
              <a:rPr lang="en-US" altLang="en-CH" dirty="0"/>
              <a:t>Third level</a:t>
            </a:r>
          </a:p>
          <a:p>
            <a:pPr lvl="3"/>
            <a:r>
              <a:rPr lang="en-US" altLang="en-CH" dirty="0"/>
              <a:t>Fourth level</a:t>
            </a:r>
          </a:p>
          <a:p>
            <a:pPr lvl="4"/>
            <a:r>
              <a:rPr lang="en-US" altLang="en-CH" dirty="0"/>
              <a:t>Fifth level</a:t>
            </a:r>
          </a:p>
        </p:txBody>
      </p:sp>
      <p:sp>
        <p:nvSpPr>
          <p:cNvPr id="75780" name="Rectangle 4">
            <a:extLst>
              <a:ext uri="{FF2B5EF4-FFF2-40B4-BE49-F238E27FC236}">
                <a16:creationId xmlns:a16="http://schemas.microsoft.com/office/drawing/2014/main" id="{81F89CFC-405D-BB74-5683-EEC871D965B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9738" y="6387356"/>
            <a:ext cx="2422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 dirty="0"/>
              <a:t>25</a:t>
            </a:r>
            <a:r>
              <a:rPr lang="de-CH" baseline="30000" dirty="0"/>
              <a:t>th</a:t>
            </a:r>
            <a:r>
              <a:rPr lang="de-CH" dirty="0"/>
              <a:t> </a:t>
            </a:r>
            <a:r>
              <a:rPr lang="de-CH" dirty="0" err="1"/>
              <a:t>February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75782" name="Rectangle 6">
            <a:extLst>
              <a:ext uri="{FF2B5EF4-FFF2-40B4-BE49-F238E27FC236}">
                <a16:creationId xmlns:a16="http://schemas.microsoft.com/office/drawing/2014/main" id="{90404376-8941-E292-86F0-762C46B902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91388" y="6387356"/>
            <a:ext cx="20637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chemeClr val="bg2"/>
                </a:solidFill>
              </a:defRPr>
            </a:lvl1pPr>
          </a:lstStyle>
          <a:p>
            <a:fld id="{519F3FE6-5E6B-604E-8A38-6BE42586DD10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2D8555E4-0619-E37A-85F3-F61531FD8D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87356"/>
            <a:ext cx="31369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Richard Hawkings - EP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08508CC-61F6-EB09-5584-3898DB08CA6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1352600" y="764704"/>
            <a:ext cx="7200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4" name="Picture 3" descr="A blue logo with text&#10;&#10;Description automatically generated">
            <a:extLst>
              <a:ext uri="{FF2B5EF4-FFF2-40B4-BE49-F238E27FC236}">
                <a16:creationId xmlns:a16="http://schemas.microsoft.com/office/drawing/2014/main" id="{D4E1DCEF-469B-D163-8DED-62F930E247F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6782" y="116720"/>
            <a:ext cx="803770" cy="790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81D6C6-EAB1-1D39-F8B7-84F15697BEF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 t="156"/>
          <a:stretch/>
        </p:blipFill>
        <p:spPr>
          <a:xfrm>
            <a:off x="8986879" y="116543"/>
            <a:ext cx="805201" cy="7907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>
          <a:solidFill>
            <a:srgbClr val="0400CC"/>
          </a:solidFill>
          <a:latin typeface="+mj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ulpture of a ring with writing on it&#10;&#10;AI-generated content may be incorrect.">
            <a:extLst>
              <a:ext uri="{FF2B5EF4-FFF2-40B4-BE49-F238E27FC236}">
                <a16:creationId xmlns:a16="http://schemas.microsoft.com/office/drawing/2014/main" id="{565992F0-B7F2-6B26-166B-79E2F65976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5929"/>
          <a:stretch/>
        </p:blipFill>
        <p:spPr>
          <a:xfrm>
            <a:off x="0" y="1261303"/>
            <a:ext cx="9906000" cy="5552073"/>
          </a:xfrm>
          <a:prstGeom prst="rect">
            <a:avLst/>
          </a:prstGeom>
        </p:spPr>
      </p:pic>
      <p:sp>
        <p:nvSpPr>
          <p:cNvPr id="15364" name="Rectangle 6">
            <a:extLst>
              <a:ext uri="{FF2B5EF4-FFF2-40B4-BE49-F238E27FC236}">
                <a16:creationId xmlns:a16="http://schemas.microsoft.com/office/drawing/2014/main" id="{63BAF37A-6E77-0D0D-D6CA-E6FFC07DF4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121196"/>
            <a:ext cx="7542213" cy="571500"/>
          </a:xfrm>
        </p:spPr>
        <p:txBody>
          <a:bodyPr/>
          <a:lstStyle/>
          <a:p>
            <a:r>
              <a:rPr lang="en-GB" altLang="en-CH" dirty="0">
                <a:ea typeface="ＭＳ Ｐゴシック" panose="020B0600070205080204" pitchFamily="34" charset="-128"/>
              </a:rPr>
              <a:t>The CERN scientific programme</a:t>
            </a:r>
          </a:p>
        </p:txBody>
      </p:sp>
      <p:sp>
        <p:nvSpPr>
          <p:cNvPr id="15365" name="Content Placeholder 1">
            <a:extLst>
              <a:ext uri="{FF2B5EF4-FFF2-40B4-BE49-F238E27FC236}">
                <a16:creationId xmlns:a16="http://schemas.microsoft.com/office/drawing/2014/main" id="{A2AD8BB1-B585-311E-55A6-790289C7B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60" y="4869160"/>
            <a:ext cx="5328592" cy="4321175"/>
          </a:xfrm>
        </p:spPr>
        <p:txBody>
          <a:bodyPr/>
          <a:lstStyle/>
          <a:p>
            <a:pPr>
              <a:buClr>
                <a:schemeClr val="bg1"/>
              </a:buClr>
            </a:pPr>
            <a:endParaRPr lang="en-US" altLang="en-CH" sz="1800" b="1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  <a:p>
            <a:pPr marL="0" indent="0">
              <a:buClr>
                <a:schemeClr val="bg1"/>
              </a:buClr>
              <a:buNone/>
            </a:pPr>
            <a:r>
              <a:rPr lang="en-US" altLang="en-CH" sz="1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 tour around the largest laboratory</a:t>
            </a:r>
          </a:p>
          <a:p>
            <a:pPr marL="0" indent="0">
              <a:buClr>
                <a:schemeClr val="bg1"/>
              </a:buClr>
              <a:buNone/>
            </a:pPr>
            <a:r>
              <a:rPr lang="en-US" altLang="en-CH" sz="1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in the world for particle physics</a:t>
            </a:r>
          </a:p>
          <a:p>
            <a:pPr lvl="1">
              <a:buClr>
                <a:schemeClr val="bg1"/>
              </a:buClr>
            </a:pPr>
            <a:r>
              <a:rPr lang="en-US" altLang="en-CH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The highest-energy accelerator (LHC)</a:t>
            </a:r>
          </a:p>
          <a:p>
            <a:pPr lvl="1">
              <a:buClr>
                <a:schemeClr val="bg1"/>
              </a:buClr>
            </a:pPr>
            <a:r>
              <a:rPr lang="en-US" altLang="en-CH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But also a very broad scientific programme</a:t>
            </a:r>
          </a:p>
        </p:txBody>
      </p:sp>
      <p:sp>
        <p:nvSpPr>
          <p:cNvPr id="15366" name="TextBox 2">
            <a:extLst>
              <a:ext uri="{FF2B5EF4-FFF2-40B4-BE49-F238E27FC236}">
                <a16:creationId xmlns:a16="http://schemas.microsoft.com/office/drawing/2014/main" id="{3D79BB98-4FCA-50B4-279A-DD91D9B21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3730" y="833557"/>
            <a:ext cx="4498539" cy="42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en-CH" sz="2000" b="0" dirty="0">
                <a:solidFill>
                  <a:srgbClr val="0400CC"/>
                </a:solidFill>
              </a:rPr>
              <a:t>Richard Hawkings (CERN - EP dept)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A375-E6A6-FBEB-9A1C-2DB9F2E1D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Hunting the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D6D2-55AC-BFB5-E1E7-F6BFD99DD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124744"/>
            <a:ext cx="9245600" cy="4976688"/>
          </a:xfrm>
        </p:spPr>
        <p:txBody>
          <a:bodyPr/>
          <a:lstStyle/>
          <a:p>
            <a:r>
              <a:rPr lang="en-CH" dirty="0"/>
              <a:t>In 2011 and 2012, ATLAS and CMS discovered a new particle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91C6C-A0C3-7736-2DE0-C8CEAC419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66163-3603-F36F-F51F-729822569C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10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03C86-9DA8-EE1E-8B7A-B9632A90F8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pic>
        <p:nvPicPr>
          <p:cNvPr id="7" name="Content Placeholder 6" descr="Hgg-FixedScale-Short2.gif">
            <a:extLst>
              <a:ext uri="{FF2B5EF4-FFF2-40B4-BE49-F238E27FC236}">
                <a16:creationId xmlns:a16="http://schemas.microsoft.com/office/drawing/2014/main" id="{0AECD19F-1844-17D4-7E50-6CF82D826E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40" r="-36340"/>
          <a:stretch>
            <a:fillRect/>
          </a:stretch>
        </p:blipFill>
        <p:spPr bwMode="auto">
          <a:xfrm>
            <a:off x="-1458339" y="1671958"/>
            <a:ext cx="8641204" cy="485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1743B9-0269-427E-DDB0-12FACF734DAE}"/>
              </a:ext>
            </a:extLst>
          </p:cNvPr>
          <p:cNvSpPr txBox="1">
            <a:spLocks/>
          </p:cNvSpPr>
          <p:nvPr/>
        </p:nvSpPr>
        <p:spPr bwMode="auto">
          <a:xfrm>
            <a:off x="5241032" y="1484784"/>
            <a:ext cx="453650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buClrTx/>
            </a:pPr>
            <a:r>
              <a:rPr lang="en-CH" b="0" kern="0" dirty="0"/>
              <a:t>Cannot observe Higgs directly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Decays quickly to stable particles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Two-photon decay H→𝛾𝛾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Four leptons: H→ZZ*→4l (e or μ)</a:t>
            </a:r>
          </a:p>
          <a:p>
            <a:pPr>
              <a:buClrTx/>
            </a:pPr>
            <a:r>
              <a:rPr lang="en-CH" b="0" kern="0" dirty="0"/>
              <a:t>Measure particle energies, angles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Calculate mass of ’parent’, m</a:t>
            </a:r>
            <a:r>
              <a:rPr lang="en-CH" sz="1800" b="0" kern="0" baseline="-25000" dirty="0"/>
              <a:t>𝛾𝛾</a:t>
            </a:r>
          </a:p>
          <a:p>
            <a:pPr>
              <a:buClrTx/>
            </a:pPr>
            <a:r>
              <a:rPr lang="en-CH" b="0" kern="0" dirty="0"/>
              <a:t>Accumulate 𝛾𝛾 events in data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Most from ‘background’ processes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… but a small ‘excess’ at 125 GeV, growing with time</a:t>
            </a:r>
          </a:p>
          <a:p>
            <a:pPr>
              <a:buClrTx/>
            </a:pPr>
            <a:r>
              <a:rPr lang="en-CH" b="0" kern="0" dirty="0"/>
              <a:t>Public announcement in July 2012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…</a:t>
            </a:r>
            <a:r>
              <a:rPr lang="fr-CH" sz="1800" b="0" kern="0" dirty="0"/>
              <a:t> </a:t>
            </a:r>
            <a:r>
              <a:rPr lang="en-CH" sz="1800" b="0" kern="0" dirty="0"/>
              <a:t>Nobel prize for Higgs &amp; Engelert</a:t>
            </a:r>
            <a:endParaRPr lang="en-CH" sz="1000" b="0" kern="0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052C437-58BD-05D9-2686-4868879D2B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6346304" y="5467810"/>
            <a:ext cx="2422525" cy="130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63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52C88-D176-1754-8BA8-E63825990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99F1-3ED5-A447-B35D-9B3623F6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– </a:t>
            </a:r>
            <a:r>
              <a:rPr lang="fr-CH" dirty="0"/>
              <a:t>F</a:t>
            </a:r>
            <a:r>
              <a:rPr lang="en-CH" dirty="0"/>
              <a:t>ixed target physics in the North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069C2-FF98-BB3E-4AF2-03914A98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987C9-6FF3-CDE8-8255-C23AB71864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11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7965C-D46B-9B1D-B964-3736534C37D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B2407-3FE1-3A74-08EA-0A7C7BE3F6E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C1A0256-ED7B-A13B-568F-A44061E19965}"/>
              </a:ext>
            </a:extLst>
          </p:cNvPr>
          <p:cNvSpPr/>
          <p:nvPr/>
        </p:nvSpPr>
        <p:spPr bwMode="auto">
          <a:xfrm>
            <a:off x="4466456" y="1700808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722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8757-8AAF-6770-530A-5E3BD2D35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Searching for rare processes with the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722E2-0D03-A961-0CB0-CC5DB81EA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44600"/>
            <a:ext cx="9245600" cy="5192712"/>
          </a:xfrm>
        </p:spPr>
        <p:txBody>
          <a:bodyPr/>
          <a:lstStyle/>
          <a:p>
            <a:r>
              <a:rPr lang="en-CH" dirty="0"/>
              <a:t>SPS secondary beams from impact of protons on ‘fixed target’</a:t>
            </a:r>
          </a:p>
          <a:p>
            <a:pPr lvl="1"/>
            <a:r>
              <a:rPr lang="en-CH" dirty="0"/>
              <a:t>Flexible production of 𝜋</a:t>
            </a:r>
            <a:r>
              <a:rPr lang="en-CH" baseline="30000" dirty="0"/>
              <a:t>±</a:t>
            </a:r>
            <a:r>
              <a:rPr lang="en-CH" dirty="0"/>
              <a:t>, K</a:t>
            </a:r>
            <a:r>
              <a:rPr lang="en-CH" baseline="30000" dirty="0"/>
              <a:t>±</a:t>
            </a:r>
            <a:r>
              <a:rPr lang="en-CH" dirty="0"/>
              <a:t> p, e</a:t>
            </a:r>
            <a:r>
              <a:rPr lang="en-CH" baseline="30000" dirty="0"/>
              <a:t>±</a:t>
            </a:r>
            <a:r>
              <a:rPr lang="en-CH" dirty="0"/>
              <a:t>, μ</a:t>
            </a:r>
            <a:r>
              <a:rPr lang="en-CH" baseline="30000" dirty="0"/>
              <a:t>±</a:t>
            </a:r>
            <a:r>
              <a:rPr lang="en-CH" dirty="0"/>
              <a:t>, photons, ions with 10s-100s GeV energy</a:t>
            </a:r>
          </a:p>
          <a:p>
            <a:pPr lvl="1"/>
            <a:r>
              <a:rPr lang="en-CH" dirty="0"/>
              <a:t>Exploited by variety of experiments with dedicated and shared beamlines</a:t>
            </a:r>
          </a:p>
          <a:p>
            <a:pPr lvl="2"/>
            <a:r>
              <a:rPr lang="en-CH" dirty="0"/>
              <a:t>And ‘test beams’ for developing future particle detectors, irradiation facilities</a:t>
            </a:r>
          </a:p>
          <a:p>
            <a:r>
              <a:rPr lang="en-CH" dirty="0"/>
              <a:t>Example, NA62 searching for very rare kaon decay, K</a:t>
            </a:r>
            <a:r>
              <a:rPr lang="en-CH" baseline="30000" dirty="0"/>
              <a:t>±</a:t>
            </a:r>
            <a:r>
              <a:rPr lang="en-CH" dirty="0"/>
              <a:t>→𝜋</a:t>
            </a:r>
            <a:r>
              <a:rPr lang="en-CH" baseline="30000" dirty="0"/>
              <a:t>±</a:t>
            </a:r>
            <a:r>
              <a:rPr lang="en-CH" dirty="0"/>
              <a:t>𝜈𝜈</a:t>
            </a:r>
          </a:p>
          <a:p>
            <a:pPr lvl="1"/>
            <a:r>
              <a:rPr lang="en-CH" dirty="0"/>
              <a:t>Expect that 1 in 10</a:t>
            </a:r>
            <a:r>
              <a:rPr lang="en-CH" baseline="30000" dirty="0"/>
              <a:t>10</a:t>
            </a:r>
            <a:r>
              <a:rPr lang="en-CH" dirty="0"/>
              <a:t> kaons decays this way, rate sensitive to new physics</a:t>
            </a:r>
          </a:p>
          <a:p>
            <a:pPr lvl="1"/>
            <a:r>
              <a:rPr lang="en-CH" dirty="0"/>
              <a:t>Challenging – look for kaon in, pion out, small direction change from invisible 𝜈s</a:t>
            </a:r>
          </a:p>
          <a:p>
            <a:pPr lvl="1"/>
            <a:r>
              <a:rPr lang="en-CH" dirty="0"/>
              <a:t>After 5 years of data-taking, 51 event candidates, rate of </a:t>
            </a:r>
            <a:r>
              <a:rPr lang="en-CH" b="1" dirty="0"/>
              <a:t>1.3±0.3 10</a:t>
            </a:r>
            <a:r>
              <a:rPr lang="en-CH" b="1" baseline="30000" dirty="0"/>
              <a:t>-10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</a:t>
            </a:r>
            <a:endParaRPr lang="en-CH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DD29-DB3C-D2A5-2CEB-ABD4DE8A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61D45-7E9E-7553-E05F-0ED0F917EC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12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40538-BD2B-07C4-E948-D19C0E2FDE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418CA6-38B8-6035-873C-53844F417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4" y="3717032"/>
            <a:ext cx="6082424" cy="2759522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D3B50967-CF70-47A8-7E74-138E315F48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6599" y="3765822"/>
            <a:ext cx="3347792" cy="275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42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81F33-1B03-097A-14DD-1816814C4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Neutrino platform and future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C6697-1532-7590-4925-0525445D8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841" y="1216974"/>
            <a:ext cx="5414888" cy="5192712"/>
          </a:xfrm>
        </p:spPr>
        <p:txBody>
          <a:bodyPr/>
          <a:lstStyle/>
          <a:p>
            <a:r>
              <a:rPr lang="en-CH" dirty="0"/>
              <a:t>Extension to North Area houses large liquid argon neutrino detectors</a:t>
            </a:r>
          </a:p>
          <a:p>
            <a:pPr lvl="1">
              <a:spcBef>
                <a:spcPts val="0"/>
              </a:spcBef>
            </a:pPr>
            <a:r>
              <a:rPr lang="en-CH" dirty="0"/>
              <a:t>Prototypes for DUNE 𝜈 experiment in USA</a:t>
            </a:r>
          </a:p>
          <a:p>
            <a:pPr lvl="2">
              <a:spcBef>
                <a:spcPts val="0"/>
              </a:spcBef>
            </a:pPr>
            <a:r>
              <a:rPr lang="en-CH" dirty="0"/>
              <a:t>Neutrino interactions very rare</a:t>
            </a:r>
          </a:p>
          <a:p>
            <a:pPr lvl="2">
              <a:spcBef>
                <a:spcPts val="0"/>
              </a:spcBef>
            </a:pPr>
            <a:r>
              <a:rPr lang="en-CH" dirty="0"/>
              <a:t>Tested with hadron beams from SPS</a:t>
            </a:r>
          </a:p>
          <a:p>
            <a:pPr lvl="1">
              <a:spcBef>
                <a:spcPts val="0"/>
              </a:spcBef>
            </a:pPr>
            <a:r>
              <a:rPr lang="en-CH" dirty="0"/>
              <a:t>Neutrino platform is focus for European participation in experiments in USA / Japan</a:t>
            </a:r>
          </a:p>
          <a:p>
            <a:pPr lvl="2">
              <a:spcBef>
                <a:spcPts val="0"/>
              </a:spcBef>
            </a:pPr>
            <a:r>
              <a:rPr lang="en-CH" dirty="0"/>
              <a:t>Benefits from CERN facilities and expertise</a:t>
            </a:r>
          </a:p>
          <a:p>
            <a:pPr>
              <a:spcBef>
                <a:spcPts val="600"/>
              </a:spcBef>
            </a:pPr>
            <a:r>
              <a:rPr lang="en-CH" dirty="0"/>
              <a:t>Future SPS ‘beam dump’ facility (BDF)</a:t>
            </a:r>
          </a:p>
          <a:p>
            <a:pPr lvl="1">
              <a:spcBef>
                <a:spcPts val="0"/>
              </a:spcBef>
            </a:pPr>
            <a:r>
              <a:rPr lang="en-CH" dirty="0"/>
              <a:t>SPS proton beam hits heavy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Hoping for the production of postulated ‘feebly-interacting particles’ (FIPs)</a:t>
            </a:r>
          </a:p>
          <a:p>
            <a:pPr>
              <a:spcBef>
                <a:spcPts val="600"/>
              </a:spcBef>
            </a:pPr>
            <a:r>
              <a:rPr lang="en-CH" dirty="0"/>
              <a:t>SHiP experiment aims to detect their scattering or decay into ordinary matter</a:t>
            </a:r>
          </a:p>
          <a:p>
            <a:pPr lvl="1">
              <a:spcBef>
                <a:spcPts val="0"/>
              </a:spcBef>
            </a:pPr>
            <a:r>
              <a:rPr lang="en-CH" dirty="0"/>
              <a:t>Large instrumented decay volume</a:t>
            </a:r>
          </a:p>
          <a:p>
            <a:pPr lvl="1">
              <a:spcBef>
                <a:spcPts val="0"/>
              </a:spcBef>
            </a:pPr>
            <a:r>
              <a:rPr lang="en-CH" dirty="0"/>
              <a:t>Approved for design phase, operation from early 2030s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BD1CA-5621-E5A6-4DE1-2C5E203F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F345D-5D80-6AAE-7567-1DA82B9DB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13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0841B-F142-564D-E93E-8937BE8671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0A4407-4E2E-32D8-672F-329ACB154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550" y="1067536"/>
            <a:ext cx="3835152" cy="2164943"/>
          </a:xfrm>
          <a:prstGeom prst="rect">
            <a:avLst/>
          </a:prstGeom>
        </p:spPr>
      </p:pic>
      <p:pic>
        <p:nvPicPr>
          <p:cNvPr id="9" name="Picture 8" descr="A diagram of a machine&#10;&#10;AI-generated content may be incorrect.">
            <a:extLst>
              <a:ext uri="{FF2B5EF4-FFF2-40B4-BE49-F238E27FC236}">
                <a16:creationId xmlns:a16="http://schemas.microsoft.com/office/drawing/2014/main" id="{C4B13BA3-D4F2-452A-35E6-4F7A37F08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064" y="4469982"/>
            <a:ext cx="4426074" cy="18625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A86D78-FFEE-498D-4066-A7B04A6DBD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88" y="2996952"/>
            <a:ext cx="2458443" cy="137848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47F0430-D178-AE90-8AC6-328D00F0A22C}"/>
              </a:ext>
            </a:extLst>
          </p:cNvPr>
          <p:cNvCxnSpPr>
            <a:cxnSpLocks/>
          </p:cNvCxnSpPr>
          <p:nvPr/>
        </p:nvCxnSpPr>
        <p:spPr bwMode="auto">
          <a:xfrm>
            <a:off x="6609184" y="5949280"/>
            <a:ext cx="1552650" cy="3774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lg" len="sm"/>
            <a:tailEnd type="stealth" w="lg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5BD9BA8-94CC-DAB8-74B0-10A878335441}"/>
              </a:ext>
            </a:extLst>
          </p:cNvPr>
          <p:cNvSpPr txBox="1"/>
          <p:nvPr/>
        </p:nvSpPr>
        <p:spPr>
          <a:xfrm>
            <a:off x="6897216" y="61653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50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7AD67-5AB4-297D-511B-EF619C826E18}"/>
              </a:ext>
            </a:extLst>
          </p:cNvPr>
          <p:cNvSpPr txBox="1"/>
          <p:nvPr/>
        </p:nvSpPr>
        <p:spPr>
          <a:xfrm>
            <a:off x="8373515" y="3574753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0" dirty="0"/>
              <a:t>8x8x8 m</a:t>
            </a:r>
          </a:p>
          <a:p>
            <a:pPr algn="ctr"/>
            <a:r>
              <a:rPr lang="en-CH" sz="1800" b="0" dirty="0"/>
              <a:t>cryostat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368D84-C646-D717-916A-CC53FA45F2A2}"/>
              </a:ext>
            </a:extLst>
          </p:cNvPr>
          <p:cNvSpPr txBox="1"/>
          <p:nvPr/>
        </p:nvSpPr>
        <p:spPr>
          <a:xfrm>
            <a:off x="8481392" y="4623519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0" dirty="0">
                <a:solidFill>
                  <a:srgbClr val="FF0000"/>
                </a:solidFill>
              </a:rPr>
              <a:t>SHiP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F4F1FA-9D4E-27CE-8ED8-51DB21C59C2B}"/>
              </a:ext>
            </a:extLst>
          </p:cNvPr>
          <p:cNvCxnSpPr>
            <a:cxnSpLocks/>
          </p:cNvCxnSpPr>
          <p:nvPr/>
        </p:nvCxnSpPr>
        <p:spPr bwMode="auto">
          <a:xfrm flipV="1">
            <a:off x="6761584" y="1772816"/>
            <a:ext cx="833259" cy="12067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F3F16A-4DE3-22E0-1366-ECC0E85D5A89}"/>
              </a:ext>
            </a:extLst>
          </p:cNvPr>
          <p:cNvCxnSpPr>
            <a:cxnSpLocks/>
          </p:cNvCxnSpPr>
          <p:nvPr/>
        </p:nvCxnSpPr>
        <p:spPr bwMode="auto">
          <a:xfrm flipV="1">
            <a:off x="6928053" y="2446021"/>
            <a:ext cx="1999460" cy="53353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14897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C5A87-634A-9737-27B7-011596E6E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AEEAF-54B6-C821-3E3A-A63296DC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Nuclear physics at ISOLDE and nTOF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1C4D-241C-1BE4-BD9E-55EDD0EF3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680B1-3F7F-41A5-1CCE-BBA8B2EEB8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14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E091F-5CA8-DE30-293B-B810F47FD00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060A4D-9759-F3CB-E951-E56A40D1628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C787591-957C-72BB-40EB-538768E5F085}"/>
              </a:ext>
            </a:extLst>
          </p:cNvPr>
          <p:cNvSpPr/>
          <p:nvPr/>
        </p:nvSpPr>
        <p:spPr bwMode="auto">
          <a:xfrm>
            <a:off x="6026150" y="4149080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165FA3-0EE1-43F6-BCBE-6A8B2BAA6DF8}"/>
              </a:ext>
            </a:extLst>
          </p:cNvPr>
          <p:cNvSpPr/>
          <p:nvPr/>
        </p:nvSpPr>
        <p:spPr bwMode="auto">
          <a:xfrm>
            <a:off x="2144688" y="4797152"/>
            <a:ext cx="1095846" cy="1063919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03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F7C4-3A31-806A-31D1-84DCE475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Nuclear physics at ISOLDE and nTOF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132B1-5684-CB8E-D4F5-4FE1F142B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980728"/>
            <a:ext cx="5054848" cy="5192712"/>
          </a:xfrm>
        </p:spPr>
        <p:txBody>
          <a:bodyPr anchor="ctr"/>
          <a:lstStyle/>
          <a:p>
            <a:r>
              <a:rPr lang="en-CH" dirty="0"/>
              <a:t>ISOLDE – radioactive ion beams</a:t>
            </a:r>
          </a:p>
          <a:p>
            <a:pPr lvl="1">
              <a:spcBef>
                <a:spcPts val="0"/>
              </a:spcBef>
            </a:pPr>
            <a:r>
              <a:rPr lang="en-CH" dirty="0"/>
              <a:t>Flexible facility – can produce 1000 different nuclides of &gt;75 elements</a:t>
            </a:r>
          </a:p>
          <a:p>
            <a:pPr lvl="1">
              <a:spcBef>
                <a:spcPts val="0"/>
              </a:spcBef>
            </a:pPr>
            <a:r>
              <a:rPr lang="en-CH" dirty="0"/>
              <a:t>~50 experiments per year with various fixed and temporary detector setups</a:t>
            </a:r>
          </a:p>
          <a:p>
            <a:pPr lvl="2">
              <a:spcBef>
                <a:spcPts val="0"/>
              </a:spcBef>
            </a:pPr>
            <a:r>
              <a:rPr lang="en-CH" dirty="0"/>
              <a:t>Including post-acceleration with REX and HIE-ISOLDE linacs</a:t>
            </a:r>
          </a:p>
          <a:p>
            <a:pPr>
              <a:spcBef>
                <a:spcPts val="600"/>
              </a:spcBef>
            </a:pPr>
            <a:r>
              <a:rPr lang="en-CH" dirty="0"/>
              <a:t>nTOF – neutron time-of-flight measurements using spallation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Studying neutron-induced reactions</a:t>
            </a:r>
          </a:p>
          <a:p>
            <a:pPr>
              <a:spcBef>
                <a:spcPts val="600"/>
              </a:spcBef>
            </a:pPr>
            <a:r>
              <a:rPr lang="en-CH" dirty="0"/>
              <a:t>Together, address a variety of physics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physics, esp. exotic nuclei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astrophysics</a:t>
            </a:r>
          </a:p>
          <a:p>
            <a:pPr lvl="1">
              <a:spcBef>
                <a:spcPts val="0"/>
              </a:spcBef>
            </a:pPr>
            <a:r>
              <a:rPr lang="en-CH" dirty="0"/>
              <a:t>Fundamental interactions</a:t>
            </a:r>
          </a:p>
          <a:p>
            <a:pPr lvl="1">
              <a:spcBef>
                <a:spcPts val="0"/>
              </a:spcBef>
            </a:pPr>
            <a:r>
              <a:rPr lang="en-CH" dirty="0"/>
              <a:t>Medical applications, e.g. MEDICIS</a:t>
            </a:r>
          </a:p>
          <a:p>
            <a:pPr lvl="1">
              <a:spcBef>
                <a:spcPts val="0"/>
              </a:spcBef>
            </a:pPr>
            <a:r>
              <a:rPr lang="en-CH" dirty="0"/>
              <a:t>Materials science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waste transmutation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05867-ED4F-6CE1-35DC-0B43CC8D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25th </a:t>
            </a:r>
            <a:r>
              <a:rPr lang="de-CH" dirty="0" err="1"/>
              <a:t>February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9D3BC-10F3-5258-574B-9988D7A328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15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C15B0-5B17-86B9-B3E8-E2CF8B3FD6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A3C83C-CED9-12DE-07FC-77FCA0F305C4}"/>
              </a:ext>
            </a:extLst>
          </p:cNvPr>
          <p:cNvGrpSpPr/>
          <p:nvPr/>
        </p:nvGrpSpPr>
        <p:grpSpPr>
          <a:xfrm>
            <a:off x="5385048" y="980728"/>
            <a:ext cx="5760000" cy="2570122"/>
            <a:chOff x="3195487" y="1359227"/>
            <a:chExt cx="5904979" cy="23623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DC1F2D-A734-EC06-BE03-E72FD098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5487" y="1359227"/>
              <a:ext cx="4354922" cy="23623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B9B571-20CB-5B08-6A2A-4BE6793F1CB4}"/>
                </a:ext>
              </a:extLst>
            </p:cNvPr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592B1D2-ED97-12C7-B5EC-7AEBF20335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16" y="3645023"/>
            <a:ext cx="4248000" cy="25926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A91BA9-7BE9-188F-DE7C-494A85D40D31}"/>
              </a:ext>
            </a:extLst>
          </p:cNvPr>
          <p:cNvSpPr txBox="1"/>
          <p:nvPr/>
        </p:nvSpPr>
        <p:spPr>
          <a:xfrm>
            <a:off x="5385048" y="980728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ISOLDE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0D4192-19E2-1241-7D55-FF9368A7F9AA}"/>
              </a:ext>
            </a:extLst>
          </p:cNvPr>
          <p:cNvSpPr txBox="1"/>
          <p:nvPr/>
        </p:nvSpPr>
        <p:spPr>
          <a:xfrm>
            <a:off x="5457056" y="3645024"/>
            <a:ext cx="85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nTOF</a:t>
            </a:r>
          </a:p>
        </p:txBody>
      </p:sp>
    </p:spTree>
    <p:extLst>
      <p:ext uri="{BB962C8B-B14F-4D97-AF65-F5344CB8AC3E}">
        <p14:creationId xmlns:p14="http://schemas.microsoft.com/office/powerpoint/2010/main" val="1098193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3934C-A500-8C18-695E-39213EE09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B072-1C22-11E1-04B9-31DC336A6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AD and ELENA – </a:t>
            </a:r>
            <a:r>
              <a:rPr lang="fr-CH" dirty="0"/>
              <a:t>A</a:t>
            </a:r>
            <a:r>
              <a:rPr lang="en-CH" dirty="0"/>
              <a:t>ntimatter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E177A-0A88-1083-58C4-B7BAA4C58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79643-A699-4992-EE82-6397D92509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16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1B9C9-849C-C22A-5E7E-CBB1C1D7FA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1442DC-86E0-1A5E-59BC-8CF61C18BEA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0FC611B-4F03-1527-F961-89E09FFB7A0A}"/>
              </a:ext>
            </a:extLst>
          </p:cNvPr>
          <p:cNvSpPr/>
          <p:nvPr/>
        </p:nvSpPr>
        <p:spPr bwMode="auto">
          <a:xfrm>
            <a:off x="2864768" y="3861048"/>
            <a:ext cx="2232248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5030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90F67-C3E3-FE9B-177F-F40920190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with antimatter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20E0-CEAB-11F5-51D4-5D0041D2A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904" y="1306762"/>
            <a:ext cx="5760640" cy="5025776"/>
          </a:xfrm>
        </p:spPr>
        <p:txBody>
          <a:bodyPr anchor="ctr"/>
          <a:lstStyle/>
          <a:p>
            <a:r>
              <a:rPr lang="en-CH" dirty="0"/>
              <a:t>Every particle has</a:t>
            </a:r>
            <a:r>
              <a:rPr lang="fr-CH" dirty="0"/>
              <a:t> an</a:t>
            </a:r>
            <a:r>
              <a:rPr lang="en-CH" dirty="0"/>
              <a:t> anti-particle counterpart</a:t>
            </a:r>
          </a:p>
          <a:p>
            <a:pPr lvl="1">
              <a:spcBef>
                <a:spcPts val="0"/>
              </a:spcBef>
            </a:pPr>
            <a:r>
              <a:rPr lang="en-CH" dirty="0"/>
              <a:t>Equal and opposite properties, e.g. charge</a:t>
            </a:r>
          </a:p>
          <a:p>
            <a:pPr lvl="2">
              <a:spcBef>
                <a:spcPts val="0"/>
              </a:spcBef>
            </a:pPr>
            <a:r>
              <a:rPr lang="en-CH" dirty="0"/>
              <a:t>Same mass m and magnetic moment g</a:t>
            </a:r>
          </a:p>
          <a:p>
            <a:pPr lvl="1">
              <a:spcBef>
                <a:spcPts val="0"/>
              </a:spcBef>
            </a:pPr>
            <a:r>
              <a:rPr lang="en-CH" dirty="0"/>
              <a:t>Tested to 10</a:t>
            </a:r>
            <a:r>
              <a:rPr lang="en-CH" baseline="30000" dirty="0"/>
              <a:t>-9</a:t>
            </a:r>
            <a:r>
              <a:rPr lang="en-CH" dirty="0"/>
              <a:t> level in e.g. BASE experiment with trapped antiprotons</a:t>
            </a:r>
          </a:p>
          <a:p>
            <a:pPr>
              <a:spcBef>
                <a:spcPts val="1200"/>
              </a:spcBef>
            </a:pPr>
            <a:r>
              <a:rPr lang="en-CH" dirty="0"/>
              <a:t>GeV antiprotons produced from PS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Decelerated to 5.3 MeV (AD), 100 keV (ELENA)</a:t>
            </a:r>
          </a:p>
          <a:p>
            <a:pPr lvl="1">
              <a:spcBef>
                <a:spcPts val="0"/>
              </a:spcBef>
            </a:pPr>
            <a:r>
              <a:rPr lang="en-CH" dirty="0"/>
              <a:t>‘Slow’ antiprotons combined with positrons</a:t>
            </a:r>
          </a:p>
          <a:p>
            <a:pPr lvl="2">
              <a:spcBef>
                <a:spcPts val="0"/>
              </a:spcBef>
            </a:pPr>
            <a:r>
              <a:rPr lang="en-CH" dirty="0"/>
              <a:t>Making anti-hydrogen atoms (and more)</a:t>
            </a:r>
          </a:p>
          <a:p>
            <a:pPr lvl="1">
              <a:spcBef>
                <a:spcPts val="0"/>
              </a:spcBef>
            </a:pPr>
            <a:r>
              <a:rPr lang="en-CH" dirty="0"/>
              <a:t>Spectroscopy of antihydrogen</a:t>
            </a:r>
          </a:p>
          <a:p>
            <a:pPr lvl="2">
              <a:spcBef>
                <a:spcPts val="0"/>
              </a:spcBef>
            </a:pPr>
            <a:r>
              <a:rPr lang="en-CH" dirty="0"/>
              <a:t>ALPHA, ASACUSA, AEgIS</a:t>
            </a:r>
          </a:p>
          <a:p>
            <a:pPr lvl="1">
              <a:spcBef>
                <a:spcPts val="0"/>
              </a:spcBef>
            </a:pPr>
            <a:r>
              <a:rPr lang="en-CH" dirty="0"/>
              <a:t>Effect of gravity on antimatter</a:t>
            </a:r>
          </a:p>
          <a:p>
            <a:pPr lvl="2">
              <a:spcBef>
                <a:spcPts val="0"/>
              </a:spcBef>
            </a:pPr>
            <a:r>
              <a:rPr lang="en-CH" dirty="0"/>
              <a:t>ALPHA-g, GBAR, AEgIS</a:t>
            </a:r>
          </a:p>
          <a:p>
            <a:pPr lvl="2">
              <a:spcBef>
                <a:spcPts val="0"/>
              </a:spcBef>
            </a:pPr>
            <a:r>
              <a:rPr lang="en-CH" dirty="0"/>
              <a:t>2023 ALPHA result: anti-hydrogen falls down!</a:t>
            </a:r>
          </a:p>
          <a:p>
            <a:pPr lvl="1">
              <a:spcBef>
                <a:spcPts val="0"/>
              </a:spcBef>
            </a:pPr>
            <a:r>
              <a:rPr lang="en-CH" dirty="0"/>
              <a:t>New…</a:t>
            </a:r>
            <a:r>
              <a:rPr lang="fr-CH" dirty="0"/>
              <a:t> </a:t>
            </a:r>
            <a:r>
              <a:rPr lang="en-CH" dirty="0"/>
              <a:t>trapping and transporting antiprotons</a:t>
            </a:r>
          </a:p>
          <a:p>
            <a:pPr lvl="2">
              <a:spcBef>
                <a:spcPts val="0"/>
              </a:spcBef>
            </a:pPr>
            <a:r>
              <a:rPr lang="en-CH" dirty="0"/>
              <a:t>BASE-STEP: to ‘quieter’ labs, e.g. in Germany</a:t>
            </a:r>
          </a:p>
          <a:p>
            <a:pPr lvl="2">
              <a:spcBef>
                <a:spcPts val="0"/>
              </a:spcBef>
            </a:pPr>
            <a:r>
              <a:rPr lang="en-CH" dirty="0"/>
              <a:t>PUMA: to ISOLDE – react with exotic nuclei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20923-8918-8002-BE96-07D87C022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DC7B4-D9E2-EAA6-B49B-C6F1B9DED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17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91EE8-6681-DAE8-1BD5-6395270B434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grpSp>
        <p:nvGrpSpPr>
          <p:cNvPr id="7" name="Group 22">
            <a:extLst>
              <a:ext uri="{FF2B5EF4-FFF2-40B4-BE49-F238E27FC236}">
                <a16:creationId xmlns:a16="http://schemas.microsoft.com/office/drawing/2014/main" id="{10BCEDBB-2E2D-349F-B44B-CF47BDD85ED1}"/>
              </a:ext>
            </a:extLst>
          </p:cNvPr>
          <p:cNvGrpSpPr>
            <a:grpSpLocks noChangeAspect="1"/>
          </p:cNvGrpSpPr>
          <p:nvPr/>
        </p:nvGrpSpPr>
        <p:grpSpPr>
          <a:xfrm>
            <a:off x="277198" y="1400140"/>
            <a:ext cx="3672000" cy="1868211"/>
            <a:chOff x="4714875" y="1295400"/>
            <a:chExt cx="4429125" cy="2105025"/>
          </a:xfrm>
        </p:grpSpPr>
        <p:pic>
          <p:nvPicPr>
            <p:cNvPr id="8" name="Picture 7" descr="aegis_1.png">
              <a:extLst>
                <a:ext uri="{FF2B5EF4-FFF2-40B4-BE49-F238E27FC236}">
                  <a16:creationId xmlns:a16="http://schemas.microsoft.com/office/drawing/2014/main" id="{12AF8B72-F9B5-162D-F3FD-28277EA86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8E3AB4-F8E5-8137-B0AC-3506F7F5AFD7}"/>
                </a:ext>
              </a:extLst>
            </p:cNvPr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5072AA-CCDB-0137-DC28-1479C25AB23A}"/>
                </a:ext>
              </a:extLst>
            </p:cNvPr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455953B-442F-761F-69E1-17AA76D1D18C}"/>
                </a:ext>
              </a:extLst>
            </p:cNvPr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D431A6E-9380-B064-C3DD-1EFA6476F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98" y="3476681"/>
            <a:ext cx="3672000" cy="24940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5BCB3E-D237-F7FC-B147-0BB0A0B0D648}"/>
              </a:ext>
            </a:extLst>
          </p:cNvPr>
          <p:cNvSpPr txBox="1"/>
          <p:nvPr/>
        </p:nvSpPr>
        <p:spPr>
          <a:xfrm>
            <a:off x="277198" y="5588424"/>
            <a:ext cx="1601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ELENA ring</a:t>
            </a:r>
          </a:p>
        </p:txBody>
      </p:sp>
    </p:spTree>
    <p:extLst>
      <p:ext uri="{BB962C8B-B14F-4D97-AF65-F5344CB8AC3E}">
        <p14:creationId xmlns:p14="http://schemas.microsoft.com/office/powerpoint/2010/main" val="143378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26A8E-C982-4A43-3380-B8AC90507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7805-8A2C-0C33-2433-F558E2C19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Physics at the PS East Hall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6A7C0-9F72-C2C7-C220-6FD87A756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FFB5D-F6CD-3D24-A498-06CC534AA1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18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CFB15-7868-669F-AF8A-EFBB57A57E5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BCB7E-F948-3E42-7498-641B085478D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B5CBAE0-4BC7-9757-8212-D2BED8E2ACEB}"/>
              </a:ext>
            </a:extLst>
          </p:cNvPr>
          <p:cNvSpPr/>
          <p:nvPr/>
        </p:nvSpPr>
        <p:spPr bwMode="auto">
          <a:xfrm>
            <a:off x="8138864" y="4526632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0107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68499-2844-8C29-8EBC-CAE252E0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CLOUD experiment – environmental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DB8E5-0760-7564-DE70-1D3CD40A6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45" y="1103847"/>
            <a:ext cx="4965636" cy="5192712"/>
          </a:xfrm>
        </p:spPr>
        <p:txBody>
          <a:bodyPr/>
          <a:lstStyle/>
          <a:p>
            <a:r>
              <a:rPr lang="en-CH" dirty="0"/>
              <a:t>Studying impact of cosmic rays on aer</a:t>
            </a:r>
            <a:r>
              <a:rPr lang="fr-CH" dirty="0"/>
              <a:t>o</a:t>
            </a:r>
            <a:r>
              <a:rPr lang="en-CH" dirty="0"/>
              <a:t>sols (and hence cloud) formation</a:t>
            </a:r>
          </a:p>
          <a:p>
            <a:pPr lvl="1">
              <a:spcBef>
                <a:spcPts val="0"/>
              </a:spcBef>
            </a:pPr>
            <a:r>
              <a:rPr lang="en-CH" dirty="0"/>
              <a:t>Poorly known… large uncertainty in climate models</a:t>
            </a:r>
          </a:p>
          <a:p>
            <a:r>
              <a:rPr lang="en-CH" dirty="0"/>
              <a:t>26 m</a:t>
            </a:r>
            <a:r>
              <a:rPr lang="en-CH" baseline="30000" dirty="0"/>
              <a:t>3</a:t>
            </a:r>
            <a:r>
              <a:rPr lang="en-CH" dirty="0"/>
              <a:t> ultra-clean chamber </a:t>
            </a:r>
          </a:p>
          <a:p>
            <a:pPr lvl="1">
              <a:spcBef>
                <a:spcPts val="0"/>
              </a:spcBef>
            </a:pPr>
            <a:r>
              <a:rPr lang="en-CH" dirty="0"/>
              <a:t>Precisely controlled gas composition</a:t>
            </a:r>
          </a:p>
          <a:p>
            <a:pPr lvl="1">
              <a:spcBef>
                <a:spcPts val="0"/>
              </a:spcBef>
            </a:pPr>
            <a:r>
              <a:rPr lang="en-CH" dirty="0"/>
              <a:t>PS 𝜋</a:t>
            </a:r>
            <a:r>
              <a:rPr lang="en-CH" baseline="30000" dirty="0"/>
              <a:t>+</a:t>
            </a:r>
            <a:r>
              <a:rPr lang="en-CH" dirty="0"/>
              <a:t> beam simulates cosmic rays</a:t>
            </a:r>
          </a:p>
          <a:p>
            <a:endParaRPr lang="en-CH" dirty="0"/>
          </a:p>
          <a:p>
            <a:r>
              <a:rPr lang="en-CH" dirty="0"/>
              <a:t>Several breakthroughs since 2009</a:t>
            </a:r>
          </a:p>
          <a:p>
            <a:pPr lvl="1">
              <a:spcBef>
                <a:spcPts val="0"/>
              </a:spcBef>
            </a:pPr>
            <a:r>
              <a:rPr lang="en-CH" dirty="0"/>
              <a:t>Cloud formation higher in pre-industrial times than previously thought</a:t>
            </a:r>
          </a:p>
          <a:p>
            <a:pPr lvl="1">
              <a:spcBef>
                <a:spcPts val="0"/>
              </a:spcBef>
            </a:pPr>
            <a:r>
              <a:rPr lang="en-CH" dirty="0"/>
              <a:t>Recently – influence of isoprene C</a:t>
            </a:r>
            <a:r>
              <a:rPr lang="en-CH" baseline="-25000" dirty="0"/>
              <a:t>5</a:t>
            </a:r>
            <a:r>
              <a:rPr lang="en-CH" dirty="0"/>
              <a:t>H</a:t>
            </a:r>
            <a:r>
              <a:rPr lang="en-CH" baseline="-25000" dirty="0"/>
              <a:t>8</a:t>
            </a:r>
            <a:r>
              <a:rPr lang="en-CH" dirty="0"/>
              <a:t> produced from tropical forests on aerosol particle formation</a:t>
            </a:r>
          </a:p>
          <a:p>
            <a:pPr lvl="2">
              <a:spcBef>
                <a:spcPts val="0"/>
              </a:spcBef>
            </a:pPr>
            <a:r>
              <a:rPr lang="en-CH" dirty="0"/>
              <a:t>Can seed low-level clouds</a:t>
            </a:r>
          </a:p>
          <a:p>
            <a:pPr lvl="2">
              <a:spcBef>
                <a:spcPts val="0"/>
              </a:spcBef>
            </a:pPr>
            <a:r>
              <a:rPr lang="en-CH" dirty="0"/>
              <a:t>Impact on Earth’s radiative balance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96E69-0930-8C76-1BBE-11178A50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25th </a:t>
            </a:r>
            <a:r>
              <a:rPr lang="de-CH" dirty="0" err="1"/>
              <a:t>February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531B3-063A-B2AB-44AA-1F0C9C9AB0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19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C7201-828A-7F14-1D62-E56D2C6C07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14BE11-4F3D-AB85-8533-E09707F72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213" y="1028649"/>
            <a:ext cx="4145516" cy="2760391"/>
          </a:xfrm>
          <a:prstGeom prst="rect">
            <a:avLst/>
          </a:prstGeom>
        </p:spPr>
      </p:pic>
      <p:pic>
        <p:nvPicPr>
          <p:cNvPr id="9" name="Picture 8" descr="A diagram of a chemical reaction&#10;&#10;AI-generated content may be incorrect.">
            <a:extLst>
              <a:ext uri="{FF2B5EF4-FFF2-40B4-BE49-F238E27FC236}">
                <a16:creationId xmlns:a16="http://schemas.microsoft.com/office/drawing/2014/main" id="{E5B86648-E447-937A-7C14-D6807E7DC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213" y="3905460"/>
            <a:ext cx="4145516" cy="233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oad with cars and a round building">
            <a:extLst>
              <a:ext uri="{FF2B5EF4-FFF2-40B4-BE49-F238E27FC236}">
                <a16:creationId xmlns:a16="http://schemas.microsoft.com/office/drawing/2014/main" id="{28327A50-8451-77DF-1BEC-0F58C582C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9" b="2611"/>
          <a:stretch/>
        </p:blipFill>
        <p:spPr>
          <a:xfrm>
            <a:off x="-15552" y="965169"/>
            <a:ext cx="9921552" cy="58928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5464E4-DEB1-B9B9-17AD-4A8B26C5C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history and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FD126-6A7B-0C2B-E0DF-FB47CA4C7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105" y="980728"/>
            <a:ext cx="9375328" cy="5480744"/>
          </a:xfrm>
        </p:spPr>
        <p:txBody>
          <a:bodyPr/>
          <a:lstStyle/>
          <a:p>
            <a:r>
              <a:rPr lang="en-CH" dirty="0"/>
              <a:t>Founded in 1954 with 12 European member states</a:t>
            </a:r>
          </a:p>
          <a:p>
            <a:pPr lvl="1"/>
            <a:r>
              <a:rPr lang="en-CH" dirty="0"/>
              <a:t>Nuclear / particle physics experiments getting too expensive for individual countries</a:t>
            </a:r>
          </a:p>
          <a:p>
            <a:pPr lvl="1"/>
            <a:r>
              <a:rPr lang="en-CH" dirty="0"/>
              <a:t>Against the background of the Cold War; ‘Science for Peace’</a:t>
            </a:r>
          </a:p>
          <a:p>
            <a:r>
              <a:rPr lang="en-CH" dirty="0"/>
              <a:t>70 years of success – now 25 member states, plus 10 associated members</a:t>
            </a:r>
          </a:p>
          <a:p>
            <a:pPr lvl="1"/>
            <a:r>
              <a:rPr lang="en-CH" dirty="0"/>
              <a:t>2600 staff, 1800 other paid personnel, </a:t>
            </a:r>
            <a:r>
              <a:rPr lang="en-CH" b="1" dirty="0"/>
              <a:t>12500</a:t>
            </a:r>
            <a:r>
              <a:rPr lang="en-CH" dirty="0"/>
              <a:t> scientific users from all over the world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734B-000F-2962-9708-83B29C97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bg1"/>
                </a:solidFill>
              </a:rPr>
              <a:t>25th </a:t>
            </a:r>
            <a:r>
              <a:rPr lang="de-CH" dirty="0" err="1">
                <a:solidFill>
                  <a:schemeClr val="bg1"/>
                </a:solidFill>
              </a:rPr>
              <a:t>February</a:t>
            </a:r>
            <a:r>
              <a:rPr lang="de-CH" dirty="0">
                <a:solidFill>
                  <a:schemeClr val="bg1"/>
                </a:solidFill>
              </a:rPr>
              <a:t>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284DF-1A7D-58B0-DF59-FE0D1DFDD9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586C5-C2C6-FA25-4F31-3AA2ABCA82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30BFFAE-E5C7-0C7D-1E0E-DD64EFA7F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800" y="4403438"/>
            <a:ext cx="6655216" cy="2370584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GB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sz="16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Czech Republic, Denmark, Estonia, Finland, France, Germany, Greece, Hungary,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b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Netherlands, Norway, Poland, Portugal, Romania,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 Republic, Slovenia, Spain, Sweden, Switzerland, United Kingdom 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US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Members: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Brazil, Croatia, Cyprus, India, Ireland, Latvia, Lithuania, Pakistan, Turkey, Ukraine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GB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sz="16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Japan,United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States of America, JINR (suspended), European Commission, UNESCO </a:t>
            </a:r>
          </a:p>
        </p:txBody>
      </p:sp>
    </p:spTree>
    <p:extLst>
      <p:ext uri="{BB962C8B-B14F-4D97-AF65-F5344CB8AC3E}">
        <p14:creationId xmlns:p14="http://schemas.microsoft.com/office/powerpoint/2010/main" val="2514544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398-5D42-1F40-FE79-84C715646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CH" dirty="0"/>
            </a:br>
            <a:r>
              <a:rPr lang="en-CH" dirty="0"/>
              <a:t>Towards the future of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65BF0-D382-AC66-E444-2D9A53CF5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5774928" cy="5192712"/>
          </a:xfrm>
        </p:spPr>
        <p:txBody>
          <a:bodyPr/>
          <a:lstStyle/>
          <a:p>
            <a:r>
              <a:rPr lang="en-CH" dirty="0"/>
              <a:t>High-luminosity LHC upgrade in next 5 years</a:t>
            </a:r>
          </a:p>
          <a:p>
            <a:pPr lvl="1"/>
            <a:r>
              <a:rPr lang="en-CH" dirty="0"/>
              <a:t>HL-LHC operation from 2030-2041</a:t>
            </a:r>
          </a:p>
          <a:p>
            <a:pPr lvl="1"/>
            <a:r>
              <a:rPr lang="en-CH" dirty="0"/>
              <a:t>But need to prepare what comes next …</a:t>
            </a:r>
          </a:p>
          <a:p>
            <a:r>
              <a:rPr lang="en-CH" dirty="0"/>
              <a:t>Community roadmap from Eu</a:t>
            </a:r>
            <a:r>
              <a:rPr lang="fr-CH" dirty="0"/>
              <a:t>r</a:t>
            </a:r>
            <a:r>
              <a:rPr lang="en-CH" dirty="0"/>
              <a:t>opean Strategy for Particle Physics (ESPP)</a:t>
            </a:r>
          </a:p>
          <a:p>
            <a:pPr lvl="1"/>
            <a:r>
              <a:rPr lang="en-CH" dirty="0"/>
              <a:t>2020 update</a:t>
            </a:r>
            <a:r>
              <a:rPr lang="fr-CH" dirty="0"/>
              <a:t>:</a:t>
            </a:r>
            <a:r>
              <a:rPr lang="en-CH" dirty="0"/>
              <a:t> mandated two studies at CERN</a:t>
            </a:r>
          </a:p>
          <a:p>
            <a:pPr marL="857250" lvl="2" indent="0">
              <a:buNone/>
            </a:pPr>
            <a:r>
              <a:rPr lang="en-CH" dirty="0">
                <a:solidFill>
                  <a:srgbClr val="0033A0"/>
                </a:solidFill>
              </a:rPr>
              <a:t>1) FCC – Future Circular Collider</a:t>
            </a:r>
          </a:p>
          <a:p>
            <a:pPr lvl="2"/>
            <a:r>
              <a:rPr lang="en-CH" dirty="0"/>
              <a:t>Feasibiliy study for a 80-100km collider</a:t>
            </a:r>
          </a:p>
          <a:p>
            <a:pPr lvl="2"/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dirty="0"/>
              <a:t>: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</a:t>
            </a:r>
            <a:r>
              <a:rPr lang="en-GB" dirty="0"/>
              <a:t> Higgs/Top/EW factory 90-365 GeV</a:t>
            </a:r>
          </a:p>
          <a:p>
            <a:pPr lvl="2"/>
            <a:r>
              <a:rPr lang="en-CH" b="1" dirty="0"/>
              <a:t>FCC-hh</a:t>
            </a:r>
            <a:r>
              <a:rPr lang="en-CH" dirty="0"/>
              <a:t>: pp collider at ~100 TeV (~7x LHC)</a:t>
            </a:r>
          </a:p>
          <a:p>
            <a:pPr marL="857250" lvl="2" indent="0">
              <a:buNone/>
            </a:pPr>
            <a:r>
              <a:rPr lang="en-CH" dirty="0">
                <a:solidFill>
                  <a:srgbClr val="0033A0"/>
                </a:solidFill>
              </a:rPr>
              <a:t>2) Physics beyond colliders</a:t>
            </a:r>
          </a:p>
          <a:p>
            <a:pPr lvl="2"/>
            <a:r>
              <a:rPr lang="en-CH" dirty="0"/>
              <a:t>Possibilities for the rest of the CERN accelerator complex </a:t>
            </a:r>
          </a:p>
          <a:p>
            <a:pPr lvl="2"/>
            <a:r>
              <a:rPr lang="en-CH" dirty="0"/>
              <a:t>E.g. the recently-approved SHiP experiment </a:t>
            </a:r>
          </a:p>
          <a:p>
            <a:r>
              <a:rPr lang="en-CH" dirty="0"/>
              <a:t>Exciting times – next update of ESPP should be released in mid-2026…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9B8C4-5C58-4E8E-5D0A-1606799D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556A8-6334-A9B4-3CE1-9E47A1F91F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20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0AF57-F9E4-83C2-7800-41A1C48F35A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D0CBE9-9778-D30A-845E-C329F6EA4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090" y="1059867"/>
            <a:ext cx="3656965" cy="2081101"/>
          </a:xfrm>
          <a:prstGeom prst="rect">
            <a:avLst/>
          </a:prstGeom>
        </p:spPr>
      </p:pic>
      <p:pic>
        <p:nvPicPr>
          <p:cNvPr id="10" name="Picture 9" descr="A map of land with white circles">
            <a:extLst>
              <a:ext uri="{FF2B5EF4-FFF2-40B4-BE49-F238E27FC236}">
                <a16:creationId xmlns:a16="http://schemas.microsoft.com/office/drawing/2014/main" id="{35B64030-62E6-74CE-FC28-5508F7E30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377" y="3212976"/>
            <a:ext cx="355455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30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900BC-BC47-846E-30EC-437836D41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3041-C9D0-67D9-EF9B-1CF0CC3B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442C3-E8AE-F1F5-AA54-3F31C52F2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412776"/>
            <a:ext cx="9245600" cy="4760664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The CERN scientific programme is</a:t>
            </a:r>
            <a:r>
              <a:rPr lang="fr-CH" dirty="0"/>
              <a:t>:</a:t>
            </a:r>
            <a:endParaRPr lang="en-CH" dirty="0"/>
          </a:p>
          <a:p>
            <a:r>
              <a:rPr lang="en-CH" dirty="0"/>
              <a:t>Rich and diverse</a:t>
            </a:r>
          </a:p>
          <a:p>
            <a:r>
              <a:rPr lang="en-CH" dirty="0"/>
              <a:t>From atomic physics to the highest energy frontier</a:t>
            </a:r>
          </a:p>
          <a:p>
            <a:r>
              <a:rPr lang="en-CH" dirty="0"/>
              <a:t>Contributes to technology development/tran</a:t>
            </a:r>
            <a:r>
              <a:rPr lang="fr-CH" dirty="0"/>
              <a:t>s</a:t>
            </a:r>
            <a:r>
              <a:rPr lang="en-CH" dirty="0"/>
              <a:t>fer and education </a:t>
            </a:r>
          </a:p>
          <a:p>
            <a:r>
              <a:rPr lang="en-CH" dirty="0"/>
              <a:t>Relevant to wider societal issues – health, info</a:t>
            </a:r>
            <a:r>
              <a:rPr lang="en-GB" dirty="0"/>
              <a:t>r</a:t>
            </a:r>
            <a:r>
              <a:rPr lang="en-CH" dirty="0"/>
              <a:t>mation technology, climate, energy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pPr marL="0" indent="0" algn="ctr">
              <a:spcBef>
                <a:spcPts val="1200"/>
              </a:spcBef>
              <a:buNone/>
            </a:pPr>
            <a:r>
              <a:rPr lang="en-CH" b="1" dirty="0"/>
              <a:t>Welcome, join the adventure, </a:t>
            </a:r>
            <a:r>
              <a:rPr lang="en-CH" b="1" i="1" dirty="0"/>
              <a:t>bienvenue!</a:t>
            </a:r>
          </a:p>
          <a:p>
            <a:endParaRPr lang="en-CH" i="1" dirty="0"/>
          </a:p>
          <a:p>
            <a:pPr lvl="2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70EE6-2630-2F8C-AB44-10AD3BA4D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6CC18-B367-555E-2BF3-5A5EF0D749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21</a:t>
            </a:fld>
            <a:endParaRPr lang="en-US" alt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D29FB-E129-5892-5F1A-ADAFEDA862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496FC7F-3780-6CF7-0A2D-05661AEAC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006" y="3681248"/>
            <a:ext cx="3443476" cy="1980000"/>
          </a:xfrm>
          <a:prstGeom prst="rect">
            <a:avLst/>
          </a:prstGeom>
        </p:spPr>
      </p:pic>
      <p:pic>
        <p:nvPicPr>
          <p:cNvPr id="10" name="Picture 9" descr="A circular structure with many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C87ED4EA-B71F-642D-0B96-F036B5DF6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63" y="3681248"/>
            <a:ext cx="1980000" cy="1980000"/>
          </a:xfrm>
          <a:prstGeom prst="rect">
            <a:avLst/>
          </a:prstGeom>
        </p:spPr>
      </p:pic>
      <p:pic>
        <p:nvPicPr>
          <p:cNvPr id="14" name="Picture 13" descr="A logo with a circle in the middle">
            <a:extLst>
              <a:ext uri="{FF2B5EF4-FFF2-40B4-BE49-F238E27FC236}">
                <a16:creationId xmlns:a16="http://schemas.microsoft.com/office/drawing/2014/main" id="{348CDE92-487C-2410-0EFB-CA39E0140A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11" r="17718"/>
          <a:stretch/>
        </p:blipFill>
        <p:spPr>
          <a:xfrm>
            <a:off x="7006236" y="3678675"/>
            <a:ext cx="216024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E7E4-B59F-EC61-0FAB-53874392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CH" dirty="0"/>
              <a:t>The mission of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870C7-7565-E6C0-0146-CBE2A9A53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378368"/>
            <a:ext cx="5630912" cy="4867080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Three pillars…</a:t>
            </a:r>
          </a:p>
          <a:p>
            <a:pPr>
              <a:spcBef>
                <a:spcPts val="1200"/>
              </a:spcBef>
            </a:pPr>
            <a:r>
              <a:rPr lang="en-CH" dirty="0"/>
              <a:t>Push back the frontiers of knowledge</a:t>
            </a:r>
          </a:p>
          <a:p>
            <a:pPr lvl="1"/>
            <a:r>
              <a:rPr lang="en-CH" dirty="0"/>
              <a:t>Structure of matter at small distances and high energies</a:t>
            </a:r>
          </a:p>
          <a:p>
            <a:pPr lvl="2"/>
            <a:r>
              <a:rPr lang="en-CH" dirty="0"/>
              <a:t>Conditions in the early universe</a:t>
            </a:r>
          </a:p>
          <a:p>
            <a:pPr>
              <a:spcBef>
                <a:spcPts val="1200"/>
              </a:spcBef>
            </a:pPr>
            <a:r>
              <a:rPr lang="en-CH" dirty="0"/>
              <a:t>Develop new tech</a:t>
            </a:r>
            <a:r>
              <a:rPr lang="fr-CH" dirty="0"/>
              <a:t>no</a:t>
            </a:r>
            <a:r>
              <a:rPr lang="en-CH" dirty="0"/>
              <a:t>logies for accelerators and detectors</a:t>
            </a:r>
          </a:p>
          <a:p>
            <a:pPr lvl="1"/>
            <a:r>
              <a:rPr lang="en-CH" dirty="0"/>
              <a:t>Bringing benefits for society – accelerator technology, medicine, WWW and Grid</a:t>
            </a:r>
          </a:p>
          <a:p>
            <a:pPr>
              <a:spcBef>
                <a:spcPts val="1200"/>
              </a:spcBef>
            </a:pPr>
            <a:r>
              <a:rPr lang="en-CH" dirty="0"/>
              <a:t>Train scientists and engineers of tomorrow</a:t>
            </a:r>
          </a:p>
          <a:p>
            <a:pPr lvl="1"/>
            <a:r>
              <a:rPr lang="en-CH" dirty="0"/>
              <a:t>Student, trainee and graduate programmes</a:t>
            </a:r>
          </a:p>
          <a:p>
            <a:pPr>
              <a:spcBef>
                <a:spcPts val="1200"/>
              </a:spcBef>
            </a:pPr>
            <a:r>
              <a:rPr lang="en-CH" dirty="0"/>
              <a:t>... uniting people from different countries and cultures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D310D-78E5-C5DA-452B-BB96E34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08B7A-A339-76B7-DC8F-63382AD90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3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A4DB4-DEFD-0D61-9244-66FAEF2D0F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2" descr="ttps://cds.cern.ch/record/2138941/files/DSC_0088.jpg?subformat=icon-640">
            <a:extLst>
              <a:ext uri="{FF2B5EF4-FFF2-40B4-BE49-F238E27FC236}">
                <a16:creationId xmlns:a16="http://schemas.microsoft.com/office/drawing/2014/main" id="{3CCCC19F-A1F4-4FEE-FA96-7B5FD29FA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884" y="4509120"/>
            <a:ext cx="1524820" cy="118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33" descr="Grid_globe_V1">
            <a:extLst>
              <a:ext uri="{FF2B5EF4-FFF2-40B4-BE49-F238E27FC236}">
                <a16:creationId xmlns:a16="http://schemas.microsoft.com/office/drawing/2014/main" id="{6C026751-D650-9841-1C1A-C47FB6C1A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t="7607" b="-1"/>
          <a:stretch/>
        </p:blipFill>
        <p:spPr bwMode="auto">
          <a:xfrm>
            <a:off x="6008883" y="3146670"/>
            <a:ext cx="152482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32" descr="PET_Alzheimer">
            <a:extLst>
              <a:ext uri="{FF2B5EF4-FFF2-40B4-BE49-F238E27FC236}">
                <a16:creationId xmlns:a16="http://schemas.microsoft.com/office/drawing/2014/main" id="{3921091F-C0B9-B8B1-8BD7-74C64F0033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11418" t="27468" r="5776" b="386"/>
          <a:stretch/>
        </p:blipFill>
        <p:spPr bwMode="auto">
          <a:xfrm>
            <a:off x="7689304" y="3146670"/>
            <a:ext cx="184797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A close-up of several spheres&#10;&#10;AI-generated content may be incorrect.">
            <a:extLst>
              <a:ext uri="{FF2B5EF4-FFF2-40B4-BE49-F238E27FC236}">
                <a16:creationId xmlns:a16="http://schemas.microsoft.com/office/drawing/2014/main" id="{92807640-9020-689C-D36F-D04E4FFA6A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5934" y="1804797"/>
            <a:ext cx="2117227" cy="1188000"/>
          </a:xfrm>
          <a:prstGeom prst="rect">
            <a:avLst/>
          </a:prstGeom>
        </p:spPr>
      </p:pic>
      <p:pic>
        <p:nvPicPr>
          <p:cNvPr id="14" name="Picture 1041" descr="Picture 2">
            <a:extLst>
              <a:ext uri="{FF2B5EF4-FFF2-40B4-BE49-F238E27FC236}">
                <a16:creationId xmlns:a16="http://schemas.microsoft.com/office/drawing/2014/main" id="{D5BC2918-B1BE-6B5F-C976-CEF814F7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40263" y="1804797"/>
            <a:ext cx="119701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95DBD9-F21D-9BBA-D301-CE1A8A132DF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622" r="11426" b="6340"/>
          <a:stretch/>
        </p:blipFill>
        <p:spPr>
          <a:xfrm>
            <a:off x="7689304" y="4509120"/>
            <a:ext cx="1847971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65F97-A03C-DD5D-9CFA-67EA7E922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structure of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32726-F7B8-4D31-C676-1F73E64FE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All matter is buil</a:t>
            </a:r>
            <a:r>
              <a:rPr lang="fr-CH" dirty="0"/>
              <a:t>t</a:t>
            </a:r>
            <a:r>
              <a:rPr lang="en-CH" dirty="0"/>
              <a:t> from atoms…</a:t>
            </a:r>
          </a:p>
          <a:p>
            <a:pPr lvl="1"/>
            <a:r>
              <a:rPr lang="en-CH" dirty="0"/>
              <a:t>Atoms consist of a small dense nucleus and orbiting electrons</a:t>
            </a:r>
          </a:p>
          <a:p>
            <a:pPr lvl="1"/>
            <a:r>
              <a:rPr lang="en-CH" dirty="0"/>
              <a:t>The nucleus contains protons and neutrons (hadrons)</a:t>
            </a:r>
          </a:p>
          <a:p>
            <a:pPr lvl="1"/>
            <a:r>
              <a:rPr lang="en-CH" dirty="0"/>
              <a:t>Protons and</a:t>
            </a:r>
            <a:r>
              <a:rPr lang="fr-CH" dirty="0"/>
              <a:t> </a:t>
            </a:r>
            <a:r>
              <a:rPr lang="en-CH" dirty="0"/>
              <a:t>neutrons consist of up and down quarks</a:t>
            </a:r>
          </a:p>
          <a:p>
            <a:pPr lvl="2"/>
            <a:r>
              <a:rPr lang="en-CH" dirty="0"/>
              <a:t>And then…?</a:t>
            </a:r>
          </a:p>
          <a:p>
            <a:r>
              <a:rPr lang="en-CH" dirty="0"/>
              <a:t>Probing smaller distance scales needs higher energy </a:t>
            </a:r>
            <a:r>
              <a:rPr lang="fr-CH" dirty="0" err="1"/>
              <a:t>accelerators</a:t>
            </a:r>
            <a:r>
              <a:rPr lang="fr-CH" dirty="0"/>
              <a:t> / </a:t>
            </a:r>
            <a:r>
              <a:rPr lang="fr-CH" dirty="0" err="1"/>
              <a:t>colliders</a:t>
            </a:r>
            <a:endParaRPr lang="en-CH" dirty="0"/>
          </a:p>
          <a:p>
            <a:pPr lvl="1"/>
            <a:r>
              <a:rPr lang="en-CH" dirty="0"/>
              <a:t>Super-microscopes to study smaller and smaller distance scales</a:t>
            </a:r>
          </a:p>
          <a:p>
            <a:pPr lvl="1"/>
            <a:r>
              <a:rPr lang="en-CH" dirty="0"/>
              <a:t>Probing the physics important in the early universe, just after the Big Bang</a:t>
            </a:r>
          </a:p>
          <a:p>
            <a:pPr lvl="2"/>
            <a:r>
              <a:rPr lang="en-CH" dirty="0"/>
              <a:t>Increasing connections between particle physics and astrophysics/cosmology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2CB9E-0E4A-7BB0-DEE1-02E6B6F0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D2217-5B1F-16C0-F685-3244CCC2A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4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5C59D-C7DD-354E-E3DC-FA6C30CA6D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5C18291-1537-B6F1-25BF-AFB50B871CA8}"/>
              </a:ext>
            </a:extLst>
          </p:cNvPr>
          <p:cNvGrpSpPr/>
          <p:nvPr/>
        </p:nvGrpSpPr>
        <p:grpSpPr>
          <a:xfrm>
            <a:off x="56456" y="1124744"/>
            <a:ext cx="9793088" cy="1800200"/>
            <a:chOff x="200472" y="1124744"/>
            <a:chExt cx="9793088" cy="1800200"/>
          </a:xfrm>
        </p:grpSpPr>
        <p:pic>
          <p:nvPicPr>
            <p:cNvPr id="8" name="Picture 7" descr="Picture 2">
              <a:extLst>
                <a:ext uri="{FF2B5EF4-FFF2-40B4-BE49-F238E27FC236}">
                  <a16:creationId xmlns:a16="http://schemas.microsoft.com/office/drawing/2014/main" id="{C3A9A60C-CFE7-22D2-6744-CE0AC61F8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0298" y="1158850"/>
              <a:ext cx="3703262" cy="1766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Picture 1">
              <a:extLst>
                <a:ext uri="{FF2B5EF4-FFF2-40B4-BE49-F238E27FC236}">
                  <a16:creationId xmlns:a16="http://schemas.microsoft.com/office/drawing/2014/main" id="{F2416612-EBFF-2741-DE0B-62DBA87C6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472" y="1124744"/>
              <a:ext cx="6103240" cy="18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F159B7-1A64-3C6C-4686-CF3C77EC887A}"/>
              </a:ext>
            </a:extLst>
          </p:cNvPr>
          <p:cNvCxnSpPr>
            <a:cxnSpLocks/>
          </p:cNvCxnSpPr>
          <p:nvPr/>
        </p:nvCxnSpPr>
        <p:spPr bwMode="auto">
          <a:xfrm>
            <a:off x="8265368" y="3378696"/>
            <a:ext cx="0" cy="13464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3D7D5A4-5798-16BB-1EC6-94FA553D9B35}"/>
              </a:ext>
            </a:extLst>
          </p:cNvPr>
          <p:cNvSpPr txBox="1"/>
          <p:nvPr/>
        </p:nvSpPr>
        <p:spPr>
          <a:xfrm>
            <a:off x="8409384" y="3347700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solidFill>
                  <a:srgbClr val="FF0000"/>
                </a:solidFill>
              </a:rPr>
              <a:t>10</a:t>
            </a:r>
            <a:r>
              <a:rPr lang="en-CH" sz="1800" b="0" baseline="30000" dirty="0">
                <a:solidFill>
                  <a:srgbClr val="FF0000"/>
                </a:solidFill>
              </a:rPr>
              <a:t>-10</a:t>
            </a:r>
            <a:r>
              <a:rPr lang="en-CH" sz="1800" b="0" dirty="0">
                <a:solidFill>
                  <a:srgbClr val="FF0000"/>
                </a:solidFill>
              </a:rPr>
              <a:t>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3D72D2-7D28-38B0-C984-BA9429C394C7}"/>
              </a:ext>
            </a:extLst>
          </p:cNvPr>
          <p:cNvSpPr txBox="1"/>
          <p:nvPr/>
        </p:nvSpPr>
        <p:spPr>
          <a:xfrm>
            <a:off x="8426647" y="4293096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solidFill>
                  <a:srgbClr val="FF0000"/>
                </a:solidFill>
              </a:rPr>
              <a:t>10</a:t>
            </a:r>
            <a:r>
              <a:rPr lang="en-CH" sz="1800" b="0" baseline="30000" dirty="0">
                <a:solidFill>
                  <a:srgbClr val="FF0000"/>
                </a:solidFill>
              </a:rPr>
              <a:t>-15</a:t>
            </a:r>
            <a:r>
              <a:rPr lang="en-CH" sz="1800" b="0" dirty="0">
                <a:solidFill>
                  <a:srgbClr val="FF0000"/>
                </a:solidFill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187260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creenshot of a computer">
            <a:extLst>
              <a:ext uri="{FF2B5EF4-FFF2-40B4-BE49-F238E27FC236}">
                <a16:creationId xmlns:a16="http://schemas.microsoft.com/office/drawing/2014/main" id="{D73AEE9E-F22F-9E80-9F89-40EDA829F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142" y="1281389"/>
            <a:ext cx="4869394" cy="5027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08738F-A40E-33EF-3BB9-6F343E7C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particle zoo – the Standard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D8295-6A93-4938-F4F2-019F66F2E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686668"/>
            <a:ext cx="4652469" cy="5550644"/>
          </a:xfrm>
        </p:spPr>
        <p:txBody>
          <a:bodyPr/>
          <a:lstStyle/>
          <a:p>
            <a:endParaRPr lang="en-US" altLang="en-CH" sz="1800" dirty="0">
              <a:ea typeface="ＭＳ Ｐゴシック" panose="020B0600070205080204" pitchFamily="34" charset="-128"/>
            </a:endParaRPr>
          </a:p>
          <a:p>
            <a:r>
              <a:rPr lang="en-US" altLang="en-CH" dirty="0">
                <a:ea typeface="ＭＳ Ｐゴシック" panose="020B0600070205080204" pitchFamily="34" charset="-128"/>
              </a:rPr>
              <a:t>Quarks: spin ½, charge 1/3e, 2/3e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Bound by QCD (strong force) in 2s and 3s into hadrons, cannot be ‘free’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Up/down make up proton and neutron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100s of exotic hadrons 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Top quark as heavy as gold nucleus</a:t>
            </a:r>
          </a:p>
          <a:p>
            <a:pPr>
              <a:spcBef>
                <a:spcPts val="60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Leptons: spin ½, charge 0 or 1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Only feel EW interactions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Electron and neutrino, heavier cousins muon (cosmic rays), tau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Neutrinos have non-zero mass (!)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3 families of quarks + leptons (why?)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Force carriers – spin 1 bosons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Photon (electromagnetism), W/Z (weak force), gluon (strong force)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Higgs boson (spin 0)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Gives mass to other particles</a:t>
            </a:r>
            <a:endParaRPr lang="en-GB" dirty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1" lang="en-US" altLang="en-CH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1" lang="en-US" altLang="en-CH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</a:endParaRPr>
          </a:p>
          <a:p>
            <a:pPr lvl="1"/>
            <a:endParaRPr lang="en-US" altLang="en-CH" sz="1800" dirty="0">
              <a:ea typeface="ＭＳ Ｐゴシック" panose="020B0600070205080204" pitchFamily="34" charset="-128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6418F-7D66-8293-D942-8000AF9FC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564F88-68A6-B000-4F45-27578992C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5</a:t>
            </a:fld>
            <a:endParaRPr lang="en-US" altLang="en-CH"/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CA32DC3E-5276-4EB0-6118-851C0D1C8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543" y="908720"/>
            <a:ext cx="158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dirty="0"/>
              <a:t>light … heavy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0ABDC12-861C-F473-B691-912E5AC449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45088" y="1340768"/>
            <a:ext cx="2016224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FC9B650-097F-4FE7-9E0A-E8C633E4AB64}"/>
              </a:ext>
            </a:extLst>
          </p:cNvPr>
          <p:cNvSpPr txBox="1"/>
          <p:nvPr/>
        </p:nvSpPr>
        <p:spPr>
          <a:xfrm>
            <a:off x="5225422" y="5651956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+ antimatter partners</a:t>
            </a:r>
          </a:p>
        </p:txBody>
      </p:sp>
      <p:pic>
        <p:nvPicPr>
          <p:cNvPr id="19" name="Picture 7" descr="bbc_particles.gif">
            <a:extLst>
              <a:ext uri="{FF2B5EF4-FFF2-40B4-BE49-F238E27FC236}">
                <a16:creationId xmlns:a16="http://schemas.microsoft.com/office/drawing/2014/main" id="{C5D7DB16-2E26-6A07-132A-4F68F8F67E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38" r="80044" b="863"/>
          <a:stretch/>
        </p:blipFill>
        <p:spPr bwMode="auto">
          <a:xfrm rot="16200000">
            <a:off x="8576670" y="4148509"/>
            <a:ext cx="816056" cy="24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F8FB8F63-03FC-7E08-0AA1-B8922F261C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384550" y="6387356"/>
            <a:ext cx="3136900" cy="354012"/>
          </a:xfrm>
        </p:spPr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269066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0103A-FE7E-97B4-A3C5-E0CE74E0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is missing?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1736D-4F42-3E62-0591-91AEE8629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1052736"/>
            <a:ext cx="5400600" cy="5192712"/>
          </a:xfrm>
        </p:spPr>
        <p:txBody>
          <a:bodyPr/>
          <a:lstStyle/>
          <a:p>
            <a:r>
              <a:rPr lang="en-CH" dirty="0"/>
              <a:t>The Standard Model is great, but</a:t>
            </a:r>
          </a:p>
          <a:p>
            <a:pPr lvl="1"/>
            <a:r>
              <a:rPr lang="en-CH" dirty="0"/>
              <a:t>Many unexplained observations/mysteries</a:t>
            </a:r>
          </a:p>
          <a:p>
            <a:r>
              <a:rPr lang="en-CH" dirty="0"/>
              <a:t>Dark matter</a:t>
            </a:r>
          </a:p>
          <a:p>
            <a:pPr lvl="1"/>
            <a:r>
              <a:rPr lang="en-CH" dirty="0"/>
              <a:t>Astrophysical observations suggest 5x more ‘dark’ matter in universe than we can see</a:t>
            </a:r>
          </a:p>
          <a:p>
            <a:pPr lvl="2"/>
            <a:r>
              <a:rPr lang="en-CH" dirty="0"/>
              <a:t>New particles? What are they?</a:t>
            </a:r>
          </a:p>
          <a:p>
            <a:r>
              <a:rPr lang="en-CH" dirty="0"/>
              <a:t>Matter/antimatter asymmetry</a:t>
            </a:r>
          </a:p>
          <a:p>
            <a:pPr lvl="1"/>
            <a:r>
              <a:rPr lang="en-CH" dirty="0"/>
              <a:t>Should have been produced equally in Big Bang, where has the antimatter gone?</a:t>
            </a:r>
          </a:p>
          <a:p>
            <a:pPr lvl="2"/>
            <a:r>
              <a:rPr lang="en-CH" dirty="0"/>
              <a:t>Differences between matter/antimatter?</a:t>
            </a:r>
          </a:p>
          <a:p>
            <a:r>
              <a:rPr lang="en-CH" dirty="0"/>
              <a:t>Neutrino oscillations</a:t>
            </a:r>
          </a:p>
          <a:p>
            <a:pPr lvl="1"/>
            <a:r>
              <a:rPr lang="en-CH" dirty="0"/>
              <a:t>Neutrinos change flavour as they travel (requires mass) – what drives this?</a:t>
            </a:r>
          </a:p>
          <a:p>
            <a:r>
              <a:rPr lang="en-CH" dirty="0"/>
              <a:t>How to include gravity in the picture</a:t>
            </a:r>
          </a:p>
          <a:p>
            <a:endParaRPr lang="en-CH" dirty="0"/>
          </a:p>
          <a:p>
            <a:r>
              <a:rPr lang="en-CH" dirty="0"/>
              <a:t>We are not done – more Nobel prizes?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B124B-F2FC-B1B6-647A-03C798D4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850EC-CDB1-4C6F-BFF7-1B3CA3E3C9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6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34342-302F-4977-43DC-7325B79D99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F8AB6C-C2C3-B106-3039-F146E2C95D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1194255"/>
            <a:ext cx="3744416" cy="2738801"/>
          </a:xfrm>
          <a:prstGeom prst="rect">
            <a:avLst/>
          </a:prstGeom>
        </p:spPr>
      </p:pic>
      <p:pic>
        <p:nvPicPr>
          <p:cNvPr id="9" name="Picture 8" descr="A graph of a distance&#10;&#10;AI-generated content may be incorrect.">
            <a:extLst>
              <a:ext uri="{FF2B5EF4-FFF2-40B4-BE49-F238E27FC236}">
                <a16:creationId xmlns:a16="http://schemas.microsoft.com/office/drawing/2014/main" id="{01C08096-FCC5-AE9F-D031-20AB74BB7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072" y="4214160"/>
            <a:ext cx="4085830" cy="195114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7C2C84-0A15-64FB-22C6-50C7B8A4E275}"/>
              </a:ext>
            </a:extLst>
          </p:cNvPr>
          <p:cNvCxnSpPr>
            <a:cxnSpLocks/>
          </p:cNvCxnSpPr>
          <p:nvPr/>
        </p:nvCxnSpPr>
        <p:spPr bwMode="auto">
          <a:xfrm>
            <a:off x="8287684" y="1867522"/>
            <a:ext cx="14015" cy="6263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F89DDFF-AF8B-1647-B8B1-029D0A7B020F}"/>
              </a:ext>
            </a:extLst>
          </p:cNvPr>
          <p:cNvSpPr txBox="1"/>
          <p:nvPr/>
        </p:nvSpPr>
        <p:spPr>
          <a:xfrm>
            <a:off x="8299382" y="1842152"/>
            <a:ext cx="13388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FF0000"/>
                </a:solidFill>
              </a:rPr>
              <a:t>d</a:t>
            </a:r>
            <a:r>
              <a:rPr lang="en-CH" sz="1600" b="0" dirty="0">
                <a:solidFill>
                  <a:srgbClr val="FF0000"/>
                </a:solidFill>
              </a:rPr>
              <a:t>ark mat</a:t>
            </a:r>
            <a:r>
              <a:rPr lang="fr-CH" sz="1600" b="0" dirty="0">
                <a:solidFill>
                  <a:srgbClr val="FF0000"/>
                </a:solidFill>
              </a:rPr>
              <a:t>t</a:t>
            </a:r>
            <a:r>
              <a:rPr lang="en-CH" sz="1600" b="0" dirty="0">
                <a:solidFill>
                  <a:srgbClr val="FF0000"/>
                </a:solidFill>
              </a:rPr>
              <a:t>er?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FCE58-DBED-9938-72D3-0F365F8CF1AC}"/>
              </a:ext>
            </a:extLst>
          </p:cNvPr>
          <p:cNvSpPr txBox="1"/>
          <p:nvPr/>
        </p:nvSpPr>
        <p:spPr>
          <a:xfrm>
            <a:off x="7027312" y="5325191"/>
            <a:ext cx="269016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FF0000"/>
                </a:solidFill>
              </a:rPr>
              <a:t>N</a:t>
            </a:r>
            <a:r>
              <a:rPr lang="en-CH" sz="1600" b="0" dirty="0">
                <a:solidFill>
                  <a:srgbClr val="FF0000"/>
                </a:solidFill>
              </a:rPr>
              <a:t>eutrino flavour oscillations</a:t>
            </a:r>
          </a:p>
        </p:txBody>
      </p:sp>
    </p:spTree>
    <p:extLst>
      <p:ext uri="{BB962C8B-B14F-4D97-AF65-F5344CB8AC3E}">
        <p14:creationId xmlns:p14="http://schemas.microsoft.com/office/powerpoint/2010/main" val="277463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A031-4043-F365-DE56-D3B28A000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Research at 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3918-35D4-DE67-64B6-BEC2F068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10C0B-3B10-7FCB-9B8B-DD7D1059FF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7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1695D-9179-F299-9A72-0F0E539572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54A35-FBAE-87F6-06AB-134C49901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" y="958808"/>
            <a:ext cx="8711815" cy="5350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60B4E2-2F48-CEAD-250B-038A893DCD8C}"/>
              </a:ext>
            </a:extLst>
          </p:cNvPr>
          <p:cNvSpPr txBox="1"/>
          <p:nvPr/>
        </p:nvSpPr>
        <p:spPr>
          <a:xfrm>
            <a:off x="6897216" y="1052736"/>
            <a:ext cx="288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0" dirty="0">
                <a:solidFill>
                  <a:srgbClr val="0033A0"/>
                </a:solidFill>
              </a:rPr>
              <a:t>World-leading facilities</a:t>
            </a:r>
          </a:p>
          <a:p>
            <a:pPr algn="ctr"/>
            <a:r>
              <a:rPr lang="en-CH" sz="1800" b="0" dirty="0">
                <a:solidFill>
                  <a:srgbClr val="0033A0"/>
                </a:solidFill>
              </a:rPr>
              <a:t>built up over </a:t>
            </a:r>
            <a:r>
              <a:rPr lang="fr-CH" sz="1800" b="0" dirty="0" err="1">
                <a:solidFill>
                  <a:srgbClr val="0033A0"/>
                </a:solidFill>
              </a:rPr>
              <a:t>decades</a:t>
            </a:r>
            <a:endParaRPr lang="en-CH" sz="1800" b="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98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erial-view">
            <a:extLst>
              <a:ext uri="{FF2B5EF4-FFF2-40B4-BE49-F238E27FC236}">
                <a16:creationId xmlns:a16="http://schemas.microsoft.com/office/drawing/2014/main" id="{75798B32-7E96-F0FA-6A52-FCFE8B534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5" t="10101" r="1146"/>
          <a:stretch/>
        </p:blipFill>
        <p:spPr>
          <a:xfrm>
            <a:off x="0" y="979293"/>
            <a:ext cx="9924356" cy="640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9C6CE-F7C4-5F47-D50C-7DAA2E27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LHC and its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0B053-B173-E384-A010-E8303345C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12568"/>
          </a:xfrm>
        </p:spPr>
        <p:txBody>
          <a:bodyPr/>
          <a:lstStyle/>
          <a:p>
            <a:r>
              <a:rPr lang="en-CH" dirty="0">
                <a:solidFill>
                  <a:schemeClr val="bg1"/>
                </a:solidFill>
              </a:rPr>
              <a:t>Exploration of a new energy frontier in pp and PbPb collisions</a:t>
            </a:r>
          </a:p>
          <a:p>
            <a:pPr lvl="1"/>
            <a:r>
              <a:rPr lang="en-CH" dirty="0">
                <a:solidFill>
                  <a:srgbClr val="FFFF00"/>
                </a:solidFill>
              </a:rPr>
              <a:t>Search for and study the Higgs boson, search for new particles or forces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47451-2390-4E2A-BF78-2526DB7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solidFill>
                  <a:schemeClr val="bg1"/>
                </a:solidFill>
              </a:rPr>
              <a:t>25th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6CF5-7142-0F9F-0199-FB0D64FE35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>
                <a:solidFill>
                  <a:schemeClr val="bg1"/>
                </a:solidFill>
              </a:rPr>
              <a:pPr/>
              <a:t>8</a:t>
            </a:fld>
            <a:endParaRPr lang="en-US" altLang="en-CH" dirty="0">
              <a:solidFill>
                <a:schemeClr val="bg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9E7F6-CDDA-C691-48B7-B688EAAF8F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Richard Hawkings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8418E4-67C5-A189-5A69-F9632120DFDB}"/>
              </a:ext>
            </a:extLst>
          </p:cNvPr>
          <p:cNvSpPr/>
          <p:nvPr/>
        </p:nvSpPr>
        <p:spPr>
          <a:xfrm>
            <a:off x="3930305" y="2276900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450F49-C5B4-74BC-DDF0-A0B554C3FEFF}"/>
              </a:ext>
            </a:extLst>
          </p:cNvPr>
          <p:cNvSpPr/>
          <p:nvPr/>
        </p:nvSpPr>
        <p:spPr>
          <a:xfrm>
            <a:off x="8668251" y="3831883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B1D5BD-1F9E-1AE5-7961-C4813DAA2C66}"/>
              </a:ext>
            </a:extLst>
          </p:cNvPr>
          <p:cNvSpPr/>
          <p:nvPr/>
        </p:nvSpPr>
        <p:spPr>
          <a:xfrm>
            <a:off x="5961112" y="5653711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DDA361-3A24-AEF0-0E9B-BBA335C512C4}"/>
              </a:ext>
            </a:extLst>
          </p:cNvPr>
          <p:cNvSpPr/>
          <p:nvPr/>
        </p:nvSpPr>
        <p:spPr>
          <a:xfrm>
            <a:off x="2689082" y="5533229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1EDF42-6164-53EB-7261-2AE0533FD3C1}"/>
              </a:ext>
            </a:extLst>
          </p:cNvPr>
          <p:cNvSpPr txBox="1"/>
          <p:nvPr/>
        </p:nvSpPr>
        <p:spPr>
          <a:xfrm>
            <a:off x="3978285" y="1912377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45F90-DF7A-D95C-D988-1247D8ED7561}"/>
              </a:ext>
            </a:extLst>
          </p:cNvPr>
          <p:cNvSpPr txBox="1"/>
          <p:nvPr/>
        </p:nvSpPr>
        <p:spPr>
          <a:xfrm>
            <a:off x="8121352" y="4024859"/>
            <a:ext cx="17107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>
                <a:solidFill>
                  <a:srgbClr val="FFFF00"/>
                </a:solidFill>
              </a:rPr>
              <a:t>LHC</a:t>
            </a:r>
            <a:r>
              <a:rPr lang="en-US" sz="1800" b="0" dirty="0" err="1">
                <a:solidFill>
                  <a:srgbClr val="FFFF00"/>
                </a:solidFill>
              </a:rPr>
              <a:t>b</a:t>
            </a:r>
            <a:endParaRPr lang="en-US" sz="1800" b="0" dirty="0">
              <a:solidFill>
                <a:srgbClr val="FFFF00"/>
              </a:solidFill>
            </a:endParaRPr>
          </a:p>
          <a:p>
            <a:r>
              <a:rPr lang="en-US" sz="1800" b="0" dirty="0">
                <a:solidFill>
                  <a:srgbClr val="FFFF00"/>
                </a:solidFill>
              </a:rPr>
              <a:t>flavour physics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3B908A-F26E-8EFB-09CA-F2B46B456605}"/>
              </a:ext>
            </a:extLst>
          </p:cNvPr>
          <p:cNvSpPr txBox="1"/>
          <p:nvPr/>
        </p:nvSpPr>
        <p:spPr>
          <a:xfrm>
            <a:off x="1775621" y="5488338"/>
            <a:ext cx="18902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ALICE</a:t>
            </a:r>
            <a:endParaRPr lang="en-US" sz="1800" b="0" dirty="0">
              <a:solidFill>
                <a:srgbClr val="FFFF00"/>
              </a:solidFill>
            </a:endParaRPr>
          </a:p>
          <a:p>
            <a:r>
              <a:rPr lang="en-US" sz="1800" b="0" dirty="0">
                <a:solidFill>
                  <a:srgbClr val="FFFF00"/>
                </a:solidFill>
              </a:rPr>
              <a:t>QCD in </a:t>
            </a:r>
            <a:r>
              <a:rPr lang="en-US" sz="1800" b="0" dirty="0" err="1">
                <a:solidFill>
                  <a:srgbClr val="FFFF00"/>
                </a:solidFill>
              </a:rPr>
              <a:t>PbPb</a:t>
            </a:r>
            <a:r>
              <a:rPr lang="en-US" sz="1800" b="0" dirty="0">
                <a:solidFill>
                  <a:srgbClr val="FFFF00"/>
                </a:solidFill>
              </a:rPr>
              <a:t>/pp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ECD401-F925-5688-95C5-5B5DFC60D945}"/>
              </a:ext>
            </a:extLst>
          </p:cNvPr>
          <p:cNvSpPr txBox="1"/>
          <p:nvPr/>
        </p:nvSpPr>
        <p:spPr>
          <a:xfrm>
            <a:off x="5640893" y="5231960"/>
            <a:ext cx="97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FAD506-C1BE-FF2A-07A7-E2C231D4CFA0}"/>
              </a:ext>
            </a:extLst>
          </p:cNvPr>
          <p:cNvSpPr txBox="1"/>
          <p:nvPr/>
        </p:nvSpPr>
        <p:spPr>
          <a:xfrm>
            <a:off x="7288738" y="5766321"/>
            <a:ext cx="2422525" cy="1020018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defPPr>
              <a:defRPr lang="en-US"/>
            </a:defPPr>
            <a:lvl1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 sz="16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sz="1800" dirty="0"/>
              <a:t>+ small experiments:</a:t>
            </a:r>
          </a:p>
          <a:p>
            <a:pPr>
              <a:spcAft>
                <a:spcPts val="0"/>
              </a:spcAft>
            </a:pPr>
            <a:r>
              <a:rPr lang="en-US" sz="1800" dirty="0"/>
              <a:t>FASER, SND@LHC,</a:t>
            </a:r>
          </a:p>
          <a:p>
            <a:pPr>
              <a:spcAft>
                <a:spcPts val="0"/>
              </a:spcAft>
            </a:pPr>
            <a:r>
              <a:rPr lang="en-US" sz="1800" dirty="0" err="1"/>
              <a:t>LHCf</a:t>
            </a:r>
            <a:r>
              <a:rPr lang="en-US" sz="1800" dirty="0"/>
              <a:t>, </a:t>
            </a:r>
            <a:r>
              <a:rPr lang="en-US" sz="1800" dirty="0" err="1"/>
              <a:t>MoEDAL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66285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B5C5C1E-3EB2-81E2-F716-EC2A2DE10724}"/>
              </a:ext>
            </a:extLst>
          </p:cNvPr>
          <p:cNvGrpSpPr/>
          <p:nvPr/>
        </p:nvGrpSpPr>
        <p:grpSpPr>
          <a:xfrm>
            <a:off x="6227518" y="4865949"/>
            <a:ext cx="3560603" cy="1463378"/>
            <a:chOff x="6321152" y="2927137"/>
            <a:chExt cx="3560603" cy="1463378"/>
          </a:xfrm>
        </p:grpSpPr>
        <p:pic>
          <p:nvPicPr>
            <p:cNvPr id="14" name="Picture 13" descr="Screen shot 2011-01-06 at 16.37.45.png">
              <a:extLst>
                <a:ext uri="{FF2B5EF4-FFF2-40B4-BE49-F238E27FC236}">
                  <a16:creationId xmlns:a16="http://schemas.microsoft.com/office/drawing/2014/main" id="{581504BC-16BA-A3B3-5F32-BCB7FF5CB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rcRect t="12001" b="6695"/>
            <a:stretch/>
          </p:blipFill>
          <p:spPr>
            <a:xfrm>
              <a:off x="6321152" y="2927137"/>
              <a:ext cx="3560603" cy="1463378"/>
            </a:xfrm>
            <a:prstGeom prst="rect">
              <a:avLst/>
            </a:prstGeom>
            <a:effectLst/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AF90404-518A-4802-D86E-9604598CAD43}"/>
                </a:ext>
              </a:extLst>
            </p:cNvPr>
            <p:cNvSpPr/>
            <p:nvPr/>
          </p:nvSpPr>
          <p:spPr bwMode="auto">
            <a:xfrm>
              <a:off x="6321152" y="4149080"/>
              <a:ext cx="1503932" cy="23924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2EC16AD-0C33-AA09-AC13-86BCAA85A3D9}"/>
                </a:ext>
              </a:extLst>
            </p:cNvPr>
            <p:cNvSpPr/>
            <p:nvPr/>
          </p:nvSpPr>
          <p:spPr>
            <a:xfrm>
              <a:off x="6321152" y="3988272"/>
              <a:ext cx="7745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 err="1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LHCb</a:t>
              </a:r>
              <a:endParaRPr lang="en-GB" sz="1800" b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24DDC0-A8BE-487B-37C5-A83173C66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datataking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5D529-FAF1-9B89-8A18-B654D61BA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63" y="1052736"/>
            <a:ext cx="4320481" cy="5192712"/>
          </a:xfrm>
        </p:spPr>
        <p:txBody>
          <a:bodyPr/>
          <a:lstStyle/>
          <a:p>
            <a:r>
              <a:rPr lang="en-CH" dirty="0"/>
              <a:t>Halfway through LHC programme</a:t>
            </a:r>
          </a:p>
          <a:p>
            <a:pPr lvl="1"/>
            <a:r>
              <a:rPr lang="en-CH" dirty="0"/>
              <a:t>Brilliant peformance of accelerator, experiments and LHC computing grid so far</a:t>
            </a:r>
          </a:p>
          <a:p>
            <a:r>
              <a:rPr lang="en-CH" dirty="0"/>
              <a:t>HL-LHC upgrade on the horizon</a:t>
            </a:r>
          </a:p>
          <a:p>
            <a:endParaRPr lang="en-CH" dirty="0"/>
          </a:p>
          <a:p>
            <a:r>
              <a:rPr lang="en-CH" dirty="0"/>
              <a:t>Some event displays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0CB1E-EFAA-685F-6266-A75BC33F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9D556-FC5C-B45A-4569-6435678FCF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9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FD00C-F1EA-A426-B840-3F0709F3F7B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3E21BF-213B-3CB7-B183-2D0E5FC5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918097"/>
              </p:ext>
            </p:extLst>
          </p:nvPr>
        </p:nvGraphicFramePr>
        <p:xfrm>
          <a:off x="4675552" y="980728"/>
          <a:ext cx="511256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584">
                  <a:extLst>
                    <a:ext uri="{9D8B030D-6E8A-4147-A177-3AD203B41FA5}">
                      <a16:colId xmlns:a16="http://schemas.microsoft.com/office/drawing/2014/main" val="972361753"/>
                    </a:ext>
                  </a:extLst>
                </a:gridCol>
                <a:gridCol w="632306">
                  <a:extLst>
                    <a:ext uri="{9D8B030D-6E8A-4147-A177-3AD203B41FA5}">
                      <a16:colId xmlns:a16="http://schemas.microsoft.com/office/drawing/2014/main" val="1993096573"/>
                    </a:ext>
                  </a:extLst>
                </a:gridCol>
                <a:gridCol w="948458">
                  <a:extLst>
                    <a:ext uri="{9D8B030D-6E8A-4147-A177-3AD203B41FA5}">
                      <a16:colId xmlns:a16="http://schemas.microsoft.com/office/drawing/2014/main" val="578959316"/>
                    </a:ext>
                  </a:extLst>
                </a:gridCol>
                <a:gridCol w="1285622">
                  <a:extLst>
                    <a:ext uri="{9D8B030D-6E8A-4147-A177-3AD203B41FA5}">
                      <a16:colId xmlns:a16="http://schemas.microsoft.com/office/drawing/2014/main" val="2098107330"/>
                    </a:ext>
                  </a:extLst>
                </a:gridCol>
                <a:gridCol w="1243599">
                  <a:extLst>
                    <a:ext uri="{9D8B030D-6E8A-4147-A177-3AD203B41FA5}">
                      <a16:colId xmlns:a16="http://schemas.microsoft.com/office/drawing/2014/main" val="18605675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Run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Years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Energy √s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Data (fb</a:t>
                      </a:r>
                      <a:r>
                        <a:rPr lang="en-CH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67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2010-12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7-8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642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2015-18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826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2022-26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13.6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31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4-5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2030-41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≤14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842262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AF209BB1-FA86-47E7-DE73-B3E439871989}"/>
              </a:ext>
            </a:extLst>
          </p:cNvPr>
          <p:cNvGrpSpPr>
            <a:grpSpLocks noChangeAspect="1"/>
          </p:cNvGrpSpPr>
          <p:nvPr/>
        </p:nvGrpSpPr>
        <p:grpSpPr>
          <a:xfrm>
            <a:off x="485996" y="3502425"/>
            <a:ext cx="2981568" cy="2016000"/>
            <a:chOff x="173139" y="3913998"/>
            <a:chExt cx="3194536" cy="2160000"/>
          </a:xfrm>
        </p:grpSpPr>
        <p:pic>
          <p:nvPicPr>
            <p:cNvPr id="7" name="Picture 6" descr="CMSgg.jpg">
              <a:extLst>
                <a:ext uri="{FF2B5EF4-FFF2-40B4-BE49-F238E27FC236}">
                  <a16:creationId xmlns:a16="http://schemas.microsoft.com/office/drawing/2014/main" id="{13894070-7015-0459-85CE-5CE87FCF5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139" y="3913998"/>
              <a:ext cx="3194536" cy="21600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E873199-F186-4A21-0096-E93D8978C5B1}"/>
                </a:ext>
              </a:extLst>
            </p:cNvPr>
            <p:cNvSpPr/>
            <p:nvPr/>
          </p:nvSpPr>
          <p:spPr>
            <a:xfrm>
              <a:off x="2670048" y="394820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CMS</a:t>
              </a:r>
              <a:endParaRPr lang="en-GB" sz="1800" b="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A767C96-4714-4E0E-D6D5-F829C18CB2E4}"/>
              </a:ext>
            </a:extLst>
          </p:cNvPr>
          <p:cNvGrpSpPr>
            <a:grpSpLocks noChangeAspect="1"/>
          </p:cNvGrpSpPr>
          <p:nvPr/>
        </p:nvGrpSpPr>
        <p:grpSpPr>
          <a:xfrm>
            <a:off x="5457058" y="3046778"/>
            <a:ext cx="2421597" cy="2016000"/>
            <a:chOff x="6234763" y="3576276"/>
            <a:chExt cx="2594569" cy="216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863F85-FBA2-EA22-0D91-AF7737CFD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63" y="3576276"/>
              <a:ext cx="2594569" cy="216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90685B-897A-269E-775B-AFE964A27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1627" y="3649092"/>
              <a:ext cx="279646" cy="35321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4B26B8-EEA4-0664-79D3-C8D8A3EB3676}"/>
                </a:ext>
              </a:extLst>
            </p:cNvPr>
            <p:cNvSpPr/>
            <p:nvPr/>
          </p:nvSpPr>
          <p:spPr>
            <a:xfrm>
              <a:off x="7974785" y="5366944"/>
              <a:ext cx="8515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ALICE</a:t>
              </a:r>
              <a:endParaRPr lang="en-GB" sz="1800" b="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A57C27-99CB-4FA8-A9B0-0DE5C3EE7DDF}"/>
              </a:ext>
            </a:extLst>
          </p:cNvPr>
          <p:cNvGrpSpPr>
            <a:grpSpLocks noChangeAspect="1"/>
          </p:cNvGrpSpPr>
          <p:nvPr/>
        </p:nvGrpSpPr>
        <p:grpSpPr>
          <a:xfrm>
            <a:off x="3337519" y="4168552"/>
            <a:ext cx="2355920" cy="2016000"/>
            <a:chOff x="3652936" y="3913998"/>
            <a:chExt cx="2524200" cy="2160000"/>
          </a:xfrm>
        </p:grpSpPr>
        <p:pic>
          <p:nvPicPr>
            <p:cNvPr id="16" name="Picture 15" descr="ATLAS_Higgs_4e.png">
              <a:extLst>
                <a:ext uri="{FF2B5EF4-FFF2-40B4-BE49-F238E27FC236}">
                  <a16:creationId xmlns:a16="http://schemas.microsoft.com/office/drawing/2014/main" id="{7C1E57A9-8D67-9B97-D86C-EB773DFFEC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0553"/>
            <a:stretch/>
          </p:blipFill>
          <p:spPr>
            <a:xfrm>
              <a:off x="3652936" y="3913998"/>
              <a:ext cx="2501848" cy="216000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454B7F0-4FCD-E6B5-BB12-CAA7183F3647}"/>
                </a:ext>
              </a:extLst>
            </p:cNvPr>
            <p:cNvSpPr/>
            <p:nvPr/>
          </p:nvSpPr>
          <p:spPr>
            <a:xfrm>
              <a:off x="5278620" y="3923764"/>
              <a:ext cx="8985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ATLAS</a:t>
              </a:r>
              <a:endParaRPr lang="en-GB" sz="1800" b="0" dirty="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45BBB3-981A-A7F0-489E-D8EA57714EDC}"/>
              </a:ext>
            </a:extLst>
          </p:cNvPr>
          <p:cNvCxnSpPr>
            <a:cxnSpLocks/>
          </p:cNvCxnSpPr>
          <p:nvPr/>
        </p:nvCxnSpPr>
        <p:spPr bwMode="auto">
          <a:xfrm>
            <a:off x="5025006" y="2276872"/>
            <a:ext cx="50405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1992077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5E574E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91966</TotalTime>
  <Words>1671</Words>
  <Application>Microsoft Macintosh PowerPoint</Application>
  <PresentationFormat>A4 Paper (210x297 mm)</PresentationFormat>
  <Paragraphs>305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Arial Black</vt:lpstr>
      <vt:lpstr>Comic Sans MS</vt:lpstr>
      <vt:lpstr>Times New Roman</vt:lpstr>
      <vt:lpstr>Times New Roman Antimatter</vt:lpstr>
      <vt:lpstr>Wingdings</vt:lpstr>
      <vt:lpstr>Contemporary Portrait</vt:lpstr>
      <vt:lpstr>The CERN scientific programme</vt:lpstr>
      <vt:lpstr>CERN history and members</vt:lpstr>
      <vt:lpstr>The mission of CERN</vt:lpstr>
      <vt:lpstr>The structure of matter</vt:lpstr>
      <vt:lpstr>The particle zoo – the Standard Model</vt:lpstr>
      <vt:lpstr>What is missing?</vt:lpstr>
      <vt:lpstr>Research at the CERN accelerator complex</vt:lpstr>
      <vt:lpstr>The LHC and its experiments</vt:lpstr>
      <vt:lpstr>LHC datataking</vt:lpstr>
      <vt:lpstr>Hunting the Higgs boson</vt:lpstr>
      <vt:lpstr>SPS – Fixed target physics in the North Area</vt:lpstr>
      <vt:lpstr>Searching for rare processes with the SPS</vt:lpstr>
      <vt:lpstr>Neutrino platform and future activities</vt:lpstr>
      <vt:lpstr>Nuclear physics at ISOLDE and nTOF</vt:lpstr>
      <vt:lpstr>Nuclear physics at ISOLDE and nTOF</vt:lpstr>
      <vt:lpstr>AD and ELENA – Antimatter physics</vt:lpstr>
      <vt:lpstr>Physics with antimatter</vt:lpstr>
      <vt:lpstr>Physics at the PS East Hall</vt:lpstr>
      <vt:lpstr>CLOUD experiment – environmental physics</vt:lpstr>
      <vt:lpstr> Towards the future of CERN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Databeses</dc:title>
  <dc:creator>Richard Hawkings</dc:creator>
  <cp:lastModifiedBy>Richard Hawkings</cp:lastModifiedBy>
  <cp:revision>1000</cp:revision>
  <cp:lastPrinted>2014-09-11T16:23:02Z</cp:lastPrinted>
  <dcterms:created xsi:type="dcterms:W3CDTF">2014-09-29T11:04:15Z</dcterms:created>
  <dcterms:modified xsi:type="dcterms:W3CDTF">2025-11-17T16:41:29Z</dcterms:modified>
</cp:coreProperties>
</file>