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147196970" r:id="rId2"/>
    <p:sldId id="2147196962" r:id="rId3"/>
    <p:sldId id="2147196997" r:id="rId4"/>
    <p:sldId id="2147196984" r:id="rId5"/>
    <p:sldId id="2147196981" r:id="rId6"/>
    <p:sldId id="2147197009" r:id="rId7"/>
    <p:sldId id="2147196982" r:id="rId8"/>
    <p:sldId id="2147196983" r:id="rId9"/>
    <p:sldId id="2147196988" r:id="rId10"/>
    <p:sldId id="2147196985" r:id="rId11"/>
    <p:sldId id="2147196990" r:id="rId12"/>
    <p:sldId id="2147196986" r:id="rId13"/>
    <p:sldId id="2147196992" r:id="rId14"/>
    <p:sldId id="2147196991" r:id="rId15"/>
    <p:sldId id="2147196996" r:id="rId16"/>
    <p:sldId id="2147196999" r:id="rId17"/>
    <p:sldId id="2147196994" r:id="rId18"/>
    <p:sldId id="2147197001" r:id="rId19"/>
    <p:sldId id="2147197002" r:id="rId20"/>
    <p:sldId id="2147197003" r:id="rId21"/>
    <p:sldId id="2147197008" r:id="rId22"/>
    <p:sldId id="2147197007" r:id="rId23"/>
    <p:sldId id="214719684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4C97"/>
    <a:srgbClr val="D5FC79"/>
    <a:srgbClr val="7FCCDC"/>
    <a:srgbClr val="FDF6C0"/>
    <a:srgbClr val="FCE66E"/>
    <a:srgbClr val="2167B2"/>
    <a:srgbClr val="2B5A9F"/>
    <a:srgbClr val="689F85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4"/>
    <p:restoredTop sz="82993"/>
  </p:normalViewPr>
  <p:slideViewPr>
    <p:cSldViewPr snapToGrid="0" snapToObjects="1">
      <p:cViewPr varScale="1">
        <p:scale>
          <a:sx n="105" d="100"/>
          <a:sy n="105" d="100"/>
        </p:scale>
        <p:origin x="1320" y="192"/>
      </p:cViewPr>
      <p:guideLst/>
    </p:cSldViewPr>
  </p:slideViewPr>
  <p:outlineViewPr>
    <p:cViewPr>
      <p:scale>
        <a:sx n="33" d="100"/>
        <a:sy n="33" d="100"/>
      </p:scale>
      <p:origin x="0" y="-1912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12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537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07C72-4EDA-E001-4D5E-E0D2886AB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415990-BA10-1692-CCAB-6FEAE15140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0FF0B7-2094-5ECA-07CE-724A30767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184634-8BAA-A03E-84BD-DEB2D8905D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16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F4279-DC38-9B7B-D13A-1C3E9D114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6FA4DF-A42D-9028-886C-5598BFE923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65B68B-4104-FD8F-6B5F-3D75B01E3B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5C17A-04F2-D624-CF37-BE60D203DC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001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00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382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B17308-68A5-EA37-1821-C3EB5D9291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8D317A-6F0C-F287-9ABC-67895D53A4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9D48F9-8582-D63D-CB93-43B06CB39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AFE931-D72B-5EA8-4291-7B1C3740C8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50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73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AED5F-9E6C-94A0-BCD5-DD8A7102E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E8CFFB-3C6C-BBCA-7450-2AC586F5E0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016C76-2FC3-2984-24D7-1DE44BF571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613F7-6902-DBDE-07A1-A5D948A21E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5228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721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27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57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9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906CE-9381-EE9A-6FB7-DE074C06F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56D642-883A-7AF9-E528-EFF515A286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20DC80-C24D-398B-585A-5600184219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F0685-8D60-702E-EEE5-6B6BE77D07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392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BEE61-7397-A092-926C-A76993530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B356B0-1C74-B654-3AC8-9C5B07E202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F627DB-75FA-A535-05B3-DB6D2F6E9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610A0-5D39-4645-B8DB-714717E8A7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01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40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50BCD-1CC9-97B0-B653-F50D593D0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ECBB57-BF8A-90B9-98A5-D51E8F6B33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7F9957-93BA-4006-5A4B-F7DFB84307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A298BA-6D68-F18D-16C2-45E8D88C6D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28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02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71F72-0BBA-8DDB-B870-87182F19E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C55736-6DD1-A962-6571-9E7A672349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8CC6C8-B79D-FB3A-EED3-FD74501D00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6C8133-E934-FAC8-FD78-10E1484B02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76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2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ontent  TG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87FEBE9-CE5B-9600-90B0-8C13C48C7F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263" y="-78600"/>
            <a:ext cx="9248800" cy="69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24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386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36369" y="-27519"/>
            <a:ext cx="12264736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720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158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90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053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392" y="-10391"/>
            <a:ext cx="12204000" cy="68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22391" y="-40660"/>
            <a:ext cx="12240000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72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987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B955C03-BB1E-283C-893B-F230F5365086}"/>
              </a:ext>
            </a:extLst>
          </p:cNvPr>
          <p:cNvGrpSpPr/>
          <p:nvPr userDrawn="1"/>
        </p:nvGrpSpPr>
        <p:grpSpPr>
          <a:xfrm>
            <a:off x="6317672" y="-83298"/>
            <a:ext cx="5947875" cy="7009456"/>
            <a:chOff x="6317672" y="-83298"/>
            <a:chExt cx="5947875" cy="7009456"/>
          </a:xfrm>
        </p:grpSpPr>
        <p:pic>
          <p:nvPicPr>
            <p:cNvPr id="4" name="CLIC_SummaryYR2018_Cover_Size13.jpg" descr="CLIC_SummaryYR2018_Cover_Size13.jpg">
              <a:extLst>
                <a:ext uri="{FF2B5EF4-FFF2-40B4-BE49-F238E27FC236}">
                  <a16:creationId xmlns:a16="http://schemas.microsoft.com/office/drawing/2014/main" id="{1000D09D-F767-1B72-33EA-9F8A1E57E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00317" y="-60151"/>
              <a:ext cx="5865230" cy="698630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2541ABA5-2C8D-8741-B17D-B2BD5F164B24}"/>
                </a:ext>
              </a:extLst>
            </p:cNvPr>
            <p:cNvSpPr/>
            <p:nvPr/>
          </p:nvSpPr>
          <p:spPr>
            <a:xfrm>
              <a:off x="6317672" y="-83298"/>
              <a:ext cx="5611091" cy="7009456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10800000"/>
            </a:gradFill>
            <a:ln w="12700"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kumimoji="0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93C85C-5B7C-A5F1-964A-8C4F0F00D063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467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08B8470-E484-A4C6-2A18-87911085087B}"/>
              </a:ext>
            </a:extLst>
          </p:cNvPr>
          <p:cNvGrpSpPr/>
          <p:nvPr userDrawn="1"/>
        </p:nvGrpSpPr>
        <p:grpSpPr>
          <a:xfrm>
            <a:off x="5299356" y="-10393"/>
            <a:ext cx="6925404" cy="6876000"/>
            <a:chOff x="6865605" y="158312"/>
            <a:chExt cx="5532264" cy="6710757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A598DCDB-C481-456B-7CF8-30FB1CA1D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6357" y="158312"/>
              <a:ext cx="5371512" cy="6710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0B915B3-F40A-041B-8B69-40DE860EB1F5}"/>
                </a:ext>
              </a:extLst>
            </p:cNvPr>
            <p:cNvSpPr/>
            <p:nvPr/>
          </p:nvSpPr>
          <p:spPr>
            <a:xfrm rot="10800000">
              <a:off x="6865605" y="168453"/>
              <a:ext cx="5532263" cy="6693190"/>
            </a:xfrm>
            <a:prstGeom prst="rect">
              <a:avLst/>
            </a:prstGeom>
            <a:gradFill flip="none" rotWithShape="1">
              <a:gsLst>
                <a:gs pos="89000">
                  <a:schemeClr val="bg1"/>
                </a:gs>
                <a:gs pos="80000">
                  <a:schemeClr val="bg1">
                    <a:alpha val="75000"/>
                  </a:schemeClr>
                </a:gs>
                <a:gs pos="2000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8129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2DFE6F-8BB2-6777-7456-F59874D8B1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-2332429" y="-64169"/>
            <a:ext cx="12331660" cy="69863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rot="10800000" flipH="1">
            <a:off x="-757889" y="-67882"/>
            <a:ext cx="10757120" cy="7074324"/>
          </a:xfrm>
          <a:prstGeom prst="rect">
            <a:avLst/>
          </a:prstGeom>
          <a:gradFill flip="none" rotWithShape="1">
            <a:gsLst>
              <a:gs pos="81000">
                <a:schemeClr val="bg1"/>
              </a:gs>
              <a:gs pos="53000">
                <a:schemeClr val="bg1">
                  <a:alpha val="75000"/>
                </a:schemeClr>
              </a:gs>
              <a:gs pos="2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0825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73414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7117772" cy="7128769"/>
          </a:xfrm>
          <a:prstGeom prst="rect">
            <a:avLst/>
          </a:prstGeom>
          <a:gradFill flip="none" rotWithShape="1">
            <a:gsLst>
              <a:gs pos="51000">
                <a:srgbClr val="FFFFFF">
                  <a:alpha val="94412"/>
                </a:srgbClr>
              </a:gs>
              <a:gs pos="100000">
                <a:schemeClr val="bg1"/>
              </a:gs>
              <a:gs pos="25000">
                <a:schemeClr val="bg1">
                  <a:alpha val="67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08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2874ED-B3CB-D8E8-A7A9-041E5FD645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757" y="-51785"/>
            <a:ext cx="12292361" cy="42231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4D3F6232-B8F5-4FAA-4496-B1D88BB7274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 LHC 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66809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6" y="-116642"/>
            <a:ext cx="6384536" cy="7128769"/>
          </a:xfrm>
          <a:prstGeom prst="rect">
            <a:avLst/>
          </a:prstGeom>
          <a:gradFill flip="none" rotWithShape="1">
            <a:gsLst>
              <a:gs pos="66000">
                <a:schemeClr val="bg1"/>
              </a:gs>
              <a:gs pos="3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171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ontent  ISO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9CE7649-6C90-EEB8-7F9D-39F71685F2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710" y="-45695"/>
            <a:ext cx="8828298" cy="694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105196" y="-135386"/>
            <a:ext cx="7912130" cy="7128769"/>
          </a:xfrm>
          <a:prstGeom prst="rect">
            <a:avLst/>
          </a:prstGeom>
          <a:gradFill flip="none" rotWithShape="1">
            <a:gsLst>
              <a:gs pos="58000">
                <a:schemeClr val="bg1"/>
              </a:gs>
              <a:gs pos="1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137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ontent  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99806A05-3F88-3576-9D4B-18C8B2FFEF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58299" y="-80014"/>
            <a:ext cx="10557909" cy="701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912520" y="-135385"/>
            <a:ext cx="7912130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644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39000">
                <a:schemeClr val="bg1"/>
              </a:gs>
              <a:gs pos="11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4175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4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5983111" y="1592263"/>
            <a:ext cx="5800901" cy="46085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7102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ontent  PS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extLst>
              <a:ext uri="{FF2B5EF4-FFF2-40B4-BE49-F238E27FC236}">
                <a16:creationId xmlns:a16="http://schemas.microsoft.com/office/drawing/2014/main" id="{21D871BB-B799-166A-71E8-61067FA99C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872" y="-74579"/>
            <a:ext cx="9338008" cy="700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319870" y="-135386"/>
            <a:ext cx="8239133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9011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71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421170" y="-135386"/>
            <a:ext cx="8137832" cy="7128769"/>
          </a:xfrm>
          <a:prstGeom prst="rect">
            <a:avLst/>
          </a:prstGeom>
          <a:gradFill flip="none" rotWithShape="1">
            <a:gsLst>
              <a:gs pos="54000">
                <a:schemeClr val="bg1"/>
              </a:gs>
              <a:gs pos="34000">
                <a:schemeClr val="bg1">
                  <a:alpha val="75000"/>
                </a:schemeClr>
              </a:gs>
              <a:gs pos="5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6385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096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1880096" y="-135386"/>
            <a:ext cx="10678906" cy="7128769"/>
          </a:xfrm>
          <a:prstGeom prst="rect">
            <a:avLst/>
          </a:prstGeom>
          <a:gradFill flip="none" rotWithShape="1">
            <a:gsLst>
              <a:gs pos="78000">
                <a:schemeClr val="bg1"/>
              </a:gs>
              <a:gs pos="57000">
                <a:schemeClr val="bg1">
                  <a:alpha val="75000"/>
                </a:schemeClr>
              </a:gs>
              <a:gs pos="21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188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71EC0BE-7585-5F7C-B004-EF6491A18EEC}"/>
              </a:ext>
            </a:extLst>
          </p:cNvPr>
          <p:cNvGrpSpPr/>
          <p:nvPr userDrawn="1"/>
        </p:nvGrpSpPr>
        <p:grpSpPr>
          <a:xfrm>
            <a:off x="-86356" y="-79513"/>
            <a:ext cx="5309644" cy="7005247"/>
            <a:chOff x="-86356" y="-79513"/>
            <a:chExt cx="5309644" cy="70052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F895D15-9B81-199C-5ADE-8F196D7F3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-86356" y="-79513"/>
              <a:ext cx="5262908" cy="700524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3330D9-4003-129A-1858-A17A78FAC519}"/>
                </a:ext>
              </a:extLst>
            </p:cNvPr>
            <p:cNvSpPr/>
            <p:nvPr/>
          </p:nvSpPr>
          <p:spPr>
            <a:xfrm>
              <a:off x="-86356" y="-79512"/>
              <a:ext cx="5309644" cy="7005246"/>
            </a:xfrm>
            <a:prstGeom prst="rect">
              <a:avLst/>
            </a:prstGeom>
            <a:gradFill flip="none" rotWithShape="1">
              <a:gsLst>
                <a:gs pos="69000">
                  <a:schemeClr val="bg1"/>
                </a:gs>
                <a:gs pos="48000">
                  <a:srgbClr val="FFFFFF">
                    <a:alpha val="85000"/>
                  </a:srgbClr>
                </a:gs>
                <a:gs pos="27000">
                  <a:schemeClr val="bg1">
                    <a:alpha val="67000"/>
                  </a:schemeClr>
                </a:gs>
                <a:gs pos="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2289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LHC_tunnel">
            <a:extLst>
              <a:ext uri="{FF2B5EF4-FFF2-40B4-BE49-F238E27FC236}">
                <a16:creationId xmlns:a16="http://schemas.microsoft.com/office/drawing/2014/main" id="{5CC159D9-09CD-D684-882A-15598657679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 flipH="1">
            <a:off x="-6150750" y="-156272"/>
            <a:ext cx="13763999" cy="717054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D2042F1-B224-2DBD-967E-28E2D7FCFE15}"/>
              </a:ext>
            </a:extLst>
          </p:cNvPr>
          <p:cNvSpPr/>
          <p:nvPr userDrawn="1"/>
        </p:nvSpPr>
        <p:spPr>
          <a:xfrm rot="10800000" flipH="1">
            <a:off x="-429658" y="-49873"/>
            <a:ext cx="8212084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0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226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4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932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1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2827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  cryst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emstones vs. Crystals: What Are The Differences?">
            <a:extLst>
              <a:ext uri="{FF2B5EF4-FFF2-40B4-BE49-F238E27FC236}">
                <a16:creationId xmlns:a16="http://schemas.microsoft.com/office/drawing/2014/main" id="{5F8B5F48-FFBF-561F-40A4-FAAE014FDD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98853" y="1097540"/>
            <a:ext cx="6872955" cy="464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95B21EC-B732-B764-193F-5DC615081767}"/>
              </a:ext>
            </a:extLst>
          </p:cNvPr>
          <p:cNvSpPr/>
          <p:nvPr userDrawn="1"/>
        </p:nvSpPr>
        <p:spPr>
          <a:xfrm>
            <a:off x="103909" y="-14955"/>
            <a:ext cx="4457699" cy="6872956"/>
          </a:xfrm>
          <a:prstGeom prst="rect">
            <a:avLst/>
          </a:prstGeom>
          <a:gradFill flip="none" rotWithShape="1">
            <a:gsLst>
              <a:gs pos="53000">
                <a:srgbClr val="FFFFFF">
                  <a:alpha val="75000"/>
                </a:srgbClr>
              </a:gs>
              <a:gs pos="100000">
                <a:schemeClr val="bg1"/>
              </a:gs>
              <a:gs pos="10000">
                <a:schemeClr val="bg1">
                  <a:alpha val="6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9250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2384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F50BE5-07D9-A2D0-FD4A-F7C5140817F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A2FF9A-900E-FF83-5C58-82B687B052D1}"/>
              </a:ext>
            </a:extLst>
          </p:cNvPr>
          <p:cNvGrpSpPr/>
          <p:nvPr userDrawn="1"/>
        </p:nvGrpSpPr>
        <p:grpSpPr>
          <a:xfrm>
            <a:off x="5871106" y="-135385"/>
            <a:ext cx="10090264" cy="7128769"/>
            <a:chOff x="5871106" y="-125446"/>
            <a:chExt cx="10090264" cy="71287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1700BB-1578-B0F4-F3A2-8FC12F918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823" b="2"/>
            <a:stretch/>
          </p:blipFill>
          <p:spPr>
            <a:xfrm>
              <a:off x="5871106" y="-1"/>
              <a:ext cx="10090264" cy="699338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03977B-A7FB-CEC8-B418-5AD242FDFC44}"/>
                </a:ext>
              </a:extLst>
            </p:cNvPr>
            <p:cNvSpPr/>
            <p:nvPr/>
          </p:nvSpPr>
          <p:spPr>
            <a:xfrm rot="10800000">
              <a:off x="5871106" y="-125446"/>
              <a:ext cx="3378767" cy="7128769"/>
            </a:xfrm>
            <a:prstGeom prst="rect">
              <a:avLst/>
            </a:prstGeom>
            <a:gradFill flip="none" rotWithShape="1">
              <a:gsLst>
                <a:gs pos="16000">
                  <a:schemeClr val="bg1">
                    <a:alpha val="893"/>
                  </a:schemeClr>
                </a:gs>
                <a:gs pos="95000">
                  <a:schemeClr val="bg1"/>
                </a:gs>
                <a:gs pos="71000">
                  <a:schemeClr val="bg1">
                    <a:alpha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S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5BC31E26-AEB0-1023-A125-29FA74C74B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8" r="-2" b="-2"/>
          <a:stretch/>
        </p:blipFill>
        <p:spPr bwMode="auto">
          <a:xfrm>
            <a:off x="5871104" y="-33584"/>
            <a:ext cx="8432801" cy="692516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871104" y="-145329"/>
            <a:ext cx="5812895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72000">
                <a:schemeClr val="bg1">
                  <a:alpha val="75000"/>
                </a:schemeClr>
              </a:gs>
              <a:gs pos="48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3391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2BAA221-F55A-72ED-87F3-A318D5EF35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901368" y="-69888"/>
            <a:ext cx="16920000" cy="4093563"/>
          </a:xfrm>
          <a:prstGeom prst="rect">
            <a:avLst/>
          </a:prstGeom>
          <a:noFill/>
        </p:spPr>
      </p:pic>
      <p:sp>
        <p:nvSpPr>
          <p:cNvPr id="3" name="Rectangle">
            <a:extLst>
              <a:ext uri="{FF2B5EF4-FFF2-40B4-BE49-F238E27FC236}">
                <a16:creationId xmlns:a16="http://schemas.microsoft.com/office/drawing/2014/main" id="{D4A6116D-A453-D3AA-EBD4-5E4C888ECC3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3200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0DD1E2C8-F1AF-BA88-0A21-546C5E9F30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59326" y="17769"/>
            <a:ext cx="8555325" cy="692573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63632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29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6625A27-EB28-0551-9AC7-6B66B8294F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116" y="-92615"/>
            <a:ext cx="6497053" cy="704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759114" y="-145331"/>
            <a:ext cx="7491664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81000">
                <a:schemeClr val="bg1">
                  <a:alpha val="75000"/>
                </a:schemeClr>
              </a:gs>
              <a:gs pos="59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1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  S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95B63C4-D490-A87C-2F1E-A7F3FF0D5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5057" y="-89722"/>
            <a:ext cx="9135645" cy="703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86091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05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  L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2FB372-D12A-8766-956B-C5F5D7C11E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61" y="0"/>
            <a:ext cx="10973349" cy="712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4701961" y="-74466"/>
            <a:ext cx="7875049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59000">
                <a:schemeClr val="bg1">
                  <a:alpha val="75000"/>
                </a:schemeClr>
              </a:gs>
              <a:gs pos="4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140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Rende Steerenberg | CERN's Accelerator Complex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52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701" r:id="rId11"/>
    <p:sldLayoutId id="2147483675" r:id="rId12"/>
    <p:sldLayoutId id="2147483679" r:id="rId13"/>
    <p:sldLayoutId id="2147483681" r:id="rId14"/>
    <p:sldLayoutId id="2147483683" r:id="rId15"/>
    <p:sldLayoutId id="2147483678" r:id="rId16"/>
    <p:sldLayoutId id="2147483676" r:id="rId17"/>
    <p:sldLayoutId id="2147483707" r:id="rId18"/>
    <p:sldLayoutId id="2147483677" r:id="rId19"/>
    <p:sldLayoutId id="2147483686" r:id="rId20"/>
    <p:sldLayoutId id="2147483698" r:id="rId21"/>
    <p:sldLayoutId id="2147483699" r:id="rId22"/>
    <p:sldLayoutId id="2147483702" r:id="rId23"/>
    <p:sldLayoutId id="2147483704" r:id="rId24"/>
    <p:sldLayoutId id="2147483700" r:id="rId25"/>
    <p:sldLayoutId id="2147483703" r:id="rId26"/>
    <p:sldLayoutId id="2147483705" r:id="rId27"/>
    <p:sldLayoutId id="2147483687" r:id="rId28"/>
    <p:sldLayoutId id="2147483706" r:id="rId29"/>
    <p:sldLayoutId id="2147483688" r:id="rId30"/>
    <p:sldLayoutId id="2147483697" r:id="rId31"/>
    <p:sldLayoutId id="2147483682" r:id="rId32"/>
    <p:sldLayoutId id="2147483680" r:id="rId33"/>
    <p:sldLayoutId id="2147483665" r:id="rId34"/>
    <p:sldLayoutId id="2147483668" r:id="rId35"/>
    <p:sldLayoutId id="2147483674" r:id="rId36"/>
    <p:sldLayoutId id="2147483652" r:id="rId37"/>
    <p:sldLayoutId id="2147483653" r:id="rId38"/>
    <p:sldLayoutId id="2147483661" r:id="rId39"/>
    <p:sldLayoutId id="2147483666" r:id="rId40"/>
    <p:sldLayoutId id="2147483667" r:id="rId41"/>
    <p:sldLayoutId id="2147483658" r:id="rId42"/>
    <p:sldLayoutId id="2147483659" r:id="rId43"/>
    <p:sldLayoutId id="2147483673" r:id="rId44"/>
    <p:sldLayoutId id="2147483660" r:id="rId45"/>
    <p:sldLayoutId id="2147483671" r:id="rId46"/>
    <p:sldLayoutId id="2147483651" r:id="rId47"/>
    <p:sldLayoutId id="2147483654" r:id="rId48"/>
    <p:sldLayoutId id="2147483669" r:id="rId49"/>
    <p:sldLayoutId id="2147483655" r:id="rId5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04C3-F6BE-7F56-8636-4DC5D7738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4468" y="2818730"/>
            <a:ext cx="8003059" cy="1357828"/>
          </a:xfrm>
          <a:noFill/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4000" dirty="0"/>
              <a:t>CERN’s Accelerator Complex</a:t>
            </a:r>
            <a:br>
              <a:rPr lang="en-GB" sz="4000" dirty="0"/>
            </a:br>
            <a:r>
              <a:rPr lang="en-GB" sz="2800" dirty="0"/>
              <a:t>Connecting the dots…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E8731-78E3-AEE9-7C5F-3D26F3B3F5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0534" y="4639594"/>
            <a:ext cx="8270929" cy="1498585"/>
          </a:xfrm>
        </p:spPr>
        <p:txBody>
          <a:bodyPr/>
          <a:lstStyle/>
          <a:p>
            <a:r>
              <a:rPr lang="en-GB" sz="2000" b="0" dirty="0"/>
              <a:t>Rende Steerenberg BE/OP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A2494-02B8-7D23-8539-0BA205A4D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7794D-33A5-674C-DBBF-3180E65F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E4423-986A-6521-52B3-8F2B86C9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42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A921D-A63D-E563-B3E1-CB82B90D1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6CF0C5-0FCF-2C3C-9C57-9A6DD2DFB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44C34-B8A0-2539-2AE1-EE71A3549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59617-44B1-5609-1ACC-0A802CEAC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C67F3-43EE-7020-3D9F-589FC7535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1FD87F-85E5-5EAA-25B5-9877D45B7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BE8EE907-0284-5497-EA9F-51EB455F1F21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C1CFB52-1E59-7399-A16A-39387FBC59C6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5E6119D-48A7-4D3E-B859-D3A53315D501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ABEDA0C-C4C5-D817-628E-26F4C8356AF7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8B07EEC-DCB3-A4C9-4279-5044D223BA9A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3D8FF0D-A82F-3602-B4F1-6E1041F254B4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2FA8011-8AEC-D5E0-113D-F3938A93C561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6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23F7E3-39E1-CA67-5EAE-63BD645E2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5296" y="1592263"/>
            <a:ext cx="5498715" cy="460851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The first accelerator in the chain at ~30m under ground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Circumference of 6.9 km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Increases proton beam energy up to 450 GeV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Provides: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Slow extracted beam to the North Area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Fast extracted beam to LHC, AWAKE and </a:t>
            </a:r>
            <a:r>
              <a:rPr lang="en-GB" sz="2000" dirty="0" err="1"/>
              <a:t>HiRadMat</a:t>
            </a:r>
            <a:endParaRPr lang="en-GB" sz="2000" dirty="0"/>
          </a:p>
          <a:p>
            <a:pPr>
              <a:spcBef>
                <a:spcPts val="1200"/>
              </a:spcBef>
            </a:pPr>
            <a:endParaRPr lang="en-GB" sz="2400" dirty="0"/>
          </a:p>
          <a:p>
            <a:pPr>
              <a:spcBef>
                <a:spcPts val="1200"/>
              </a:spcBef>
            </a:pP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037A91-6A00-9A71-7846-F535B7B7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6851" y="373593"/>
            <a:ext cx="8107162" cy="1065742"/>
          </a:xfrm>
        </p:spPr>
        <p:txBody>
          <a:bodyPr/>
          <a:lstStyle/>
          <a:p>
            <a:r>
              <a:rPr lang="en-GB" dirty="0"/>
              <a:t>Super Proton Synchrotron (SPS)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75FE9-BA73-B698-695E-4FA50EC29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B4525-405A-5AD4-0396-8E70A8BDA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67801-0DF6-FAC3-758D-EEFECF070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081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9B8A9-B6F6-C161-635C-311E28161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0B05BD-9938-ABCB-82ED-39A1E8C36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4E86B-BD1F-7EA7-8B01-770BB64E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0AC28-4053-A8A9-B892-3402D4E82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68F07-BCF4-6E81-4D44-09AE64B65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B1DEAE-DCEE-D851-2CCE-E08393467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8E64EDF9-10B7-A525-346C-A048B9BB0302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765798-F8B9-6B90-2293-BF8B2ECBFE5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E6C8E02-5198-AD74-8D24-718EC0D04F66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576FB52-7D1E-0E57-C1DA-C62E6598D5A4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A076C07-FD65-171C-F4D6-45ABD93DFE0B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BC68D71-F7E4-BA75-A292-D58ABFEF256C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1288A7A-C10D-F97E-AE8C-AF7DEF994C2F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FD99F71-E465-EF85-655C-74C51F10AB6C}"/>
              </a:ext>
            </a:extLst>
          </p:cNvPr>
          <p:cNvSpPr/>
          <p:nvPr/>
        </p:nvSpPr>
        <p:spPr>
          <a:xfrm>
            <a:off x="4562168" y="2554310"/>
            <a:ext cx="3138152" cy="1206021"/>
          </a:xfrm>
          <a:custGeom>
            <a:avLst/>
            <a:gdLst>
              <a:gd name="connsiteX0" fmla="*/ 3138152 w 3138152"/>
              <a:gd name="connsiteY0" fmla="*/ 1090411 h 1206021"/>
              <a:gd name="connsiteX1" fmla="*/ 2704563 w 3138152"/>
              <a:gd name="connsiteY1" fmla="*/ 1111876 h 1206021"/>
              <a:gd name="connsiteX2" fmla="*/ 2279561 w 3138152"/>
              <a:gd name="connsiteY2" fmla="*/ 1120462 h 1206021"/>
              <a:gd name="connsiteX3" fmla="*/ 1893194 w 3138152"/>
              <a:gd name="connsiteY3" fmla="*/ 1124755 h 1206021"/>
              <a:gd name="connsiteX4" fmla="*/ 1785870 w 3138152"/>
              <a:gd name="connsiteY4" fmla="*/ 1116169 h 1206021"/>
              <a:gd name="connsiteX5" fmla="*/ 1524000 w 3138152"/>
              <a:gd name="connsiteY5" fmla="*/ 1159098 h 1206021"/>
              <a:gd name="connsiteX6" fmla="*/ 1171977 w 3138152"/>
              <a:gd name="connsiteY6" fmla="*/ 1197735 h 1206021"/>
              <a:gd name="connsiteX7" fmla="*/ 905814 w 3138152"/>
              <a:gd name="connsiteY7" fmla="*/ 1202028 h 1206021"/>
              <a:gd name="connsiteX8" fmla="*/ 661115 w 3138152"/>
              <a:gd name="connsiteY8" fmla="*/ 1150513 h 1206021"/>
              <a:gd name="connsiteX9" fmla="*/ 437882 w 3138152"/>
              <a:gd name="connsiteY9" fmla="*/ 1013138 h 1206021"/>
              <a:gd name="connsiteX10" fmla="*/ 279042 w 3138152"/>
              <a:gd name="connsiteY10" fmla="*/ 824248 h 1206021"/>
              <a:gd name="connsiteX11" fmla="*/ 150254 w 3138152"/>
              <a:gd name="connsiteY11" fmla="*/ 592428 h 1206021"/>
              <a:gd name="connsiteX12" fmla="*/ 55808 w 3138152"/>
              <a:gd name="connsiteY12" fmla="*/ 283335 h 1206021"/>
              <a:gd name="connsiteX13" fmla="*/ 0 w 3138152"/>
              <a:gd name="connsiteY13" fmla="*/ 0 h 1206021"/>
              <a:gd name="connsiteX14" fmla="*/ 0 w 3138152"/>
              <a:gd name="connsiteY14" fmla="*/ 0 h 1206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38152" h="1206021">
                <a:moveTo>
                  <a:pt x="3138152" y="1090411"/>
                </a:moveTo>
                <a:lnTo>
                  <a:pt x="2704563" y="1111876"/>
                </a:lnTo>
                <a:cubicBezTo>
                  <a:pt x="2561465" y="1116884"/>
                  <a:pt x="2279561" y="1120462"/>
                  <a:pt x="2279561" y="1120462"/>
                </a:cubicBezTo>
                <a:lnTo>
                  <a:pt x="1893194" y="1124755"/>
                </a:lnTo>
                <a:cubicBezTo>
                  <a:pt x="1810912" y="1124040"/>
                  <a:pt x="1847402" y="1110445"/>
                  <a:pt x="1785870" y="1116169"/>
                </a:cubicBezTo>
                <a:cubicBezTo>
                  <a:pt x="1724338" y="1121893"/>
                  <a:pt x="1626315" y="1145504"/>
                  <a:pt x="1524000" y="1159098"/>
                </a:cubicBezTo>
                <a:cubicBezTo>
                  <a:pt x="1421685" y="1172692"/>
                  <a:pt x="1275008" y="1190580"/>
                  <a:pt x="1171977" y="1197735"/>
                </a:cubicBezTo>
                <a:cubicBezTo>
                  <a:pt x="1068946" y="1204890"/>
                  <a:pt x="990958" y="1209898"/>
                  <a:pt x="905814" y="1202028"/>
                </a:cubicBezTo>
                <a:cubicBezTo>
                  <a:pt x="820670" y="1194158"/>
                  <a:pt x="739104" y="1181995"/>
                  <a:pt x="661115" y="1150513"/>
                </a:cubicBezTo>
                <a:cubicBezTo>
                  <a:pt x="583126" y="1119031"/>
                  <a:pt x="501561" y="1067515"/>
                  <a:pt x="437882" y="1013138"/>
                </a:cubicBezTo>
                <a:cubicBezTo>
                  <a:pt x="374203" y="958761"/>
                  <a:pt x="326980" y="894366"/>
                  <a:pt x="279042" y="824248"/>
                </a:cubicBezTo>
                <a:cubicBezTo>
                  <a:pt x="231104" y="754130"/>
                  <a:pt x="187460" y="682580"/>
                  <a:pt x="150254" y="592428"/>
                </a:cubicBezTo>
                <a:cubicBezTo>
                  <a:pt x="113048" y="502276"/>
                  <a:pt x="80850" y="382073"/>
                  <a:pt x="55808" y="283335"/>
                </a:cubicBezTo>
                <a:cubicBezTo>
                  <a:pt x="30766" y="184597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BFA51CFC-C8D0-1807-6122-2D30718ACBFC}"/>
              </a:ext>
            </a:extLst>
          </p:cNvPr>
          <p:cNvSpPr/>
          <p:nvPr/>
        </p:nvSpPr>
        <p:spPr>
          <a:xfrm>
            <a:off x="8836025" y="2822062"/>
            <a:ext cx="1238250" cy="189285"/>
          </a:xfrm>
          <a:custGeom>
            <a:avLst/>
            <a:gdLst>
              <a:gd name="connsiteX0" fmla="*/ 0 w 1238250"/>
              <a:gd name="connsiteY0" fmla="*/ 3688 h 189285"/>
              <a:gd name="connsiteX1" fmla="*/ 177800 w 1238250"/>
              <a:gd name="connsiteY1" fmla="*/ 513 h 189285"/>
              <a:gd name="connsiteX2" fmla="*/ 285750 w 1238250"/>
              <a:gd name="connsiteY2" fmla="*/ 13213 h 189285"/>
              <a:gd name="connsiteX3" fmla="*/ 403225 w 1238250"/>
              <a:gd name="connsiteY3" fmla="*/ 44963 h 189285"/>
              <a:gd name="connsiteX4" fmla="*/ 476250 w 1238250"/>
              <a:gd name="connsiteY4" fmla="*/ 89413 h 189285"/>
              <a:gd name="connsiteX5" fmla="*/ 561975 w 1238250"/>
              <a:gd name="connsiteY5" fmla="*/ 149738 h 189285"/>
              <a:gd name="connsiteX6" fmla="*/ 609600 w 1238250"/>
              <a:gd name="connsiteY6" fmla="*/ 171963 h 189285"/>
              <a:gd name="connsiteX7" fmla="*/ 720725 w 1238250"/>
              <a:gd name="connsiteY7" fmla="*/ 187838 h 189285"/>
              <a:gd name="connsiteX8" fmla="*/ 898525 w 1238250"/>
              <a:gd name="connsiteY8" fmla="*/ 187838 h 189285"/>
              <a:gd name="connsiteX9" fmla="*/ 1066800 w 1238250"/>
              <a:gd name="connsiteY9" fmla="*/ 181488 h 189285"/>
              <a:gd name="connsiteX10" fmla="*/ 1238250 w 1238250"/>
              <a:gd name="connsiteY10" fmla="*/ 149738 h 18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38250" h="189285">
                <a:moveTo>
                  <a:pt x="0" y="3688"/>
                </a:moveTo>
                <a:cubicBezTo>
                  <a:pt x="65087" y="1307"/>
                  <a:pt x="130175" y="-1074"/>
                  <a:pt x="177800" y="513"/>
                </a:cubicBezTo>
                <a:cubicBezTo>
                  <a:pt x="225425" y="2100"/>
                  <a:pt x="248179" y="5805"/>
                  <a:pt x="285750" y="13213"/>
                </a:cubicBezTo>
                <a:cubicBezTo>
                  <a:pt x="323321" y="20621"/>
                  <a:pt x="371475" y="32263"/>
                  <a:pt x="403225" y="44963"/>
                </a:cubicBezTo>
                <a:cubicBezTo>
                  <a:pt x="434975" y="57663"/>
                  <a:pt x="449792" y="71950"/>
                  <a:pt x="476250" y="89413"/>
                </a:cubicBezTo>
                <a:cubicBezTo>
                  <a:pt x="502708" y="106876"/>
                  <a:pt x="539750" y="135980"/>
                  <a:pt x="561975" y="149738"/>
                </a:cubicBezTo>
                <a:cubicBezTo>
                  <a:pt x="584200" y="163496"/>
                  <a:pt x="583142" y="165613"/>
                  <a:pt x="609600" y="171963"/>
                </a:cubicBezTo>
                <a:cubicBezTo>
                  <a:pt x="636058" y="178313"/>
                  <a:pt x="672571" y="185192"/>
                  <a:pt x="720725" y="187838"/>
                </a:cubicBezTo>
                <a:cubicBezTo>
                  <a:pt x="768879" y="190484"/>
                  <a:pt x="840846" y="188896"/>
                  <a:pt x="898525" y="187838"/>
                </a:cubicBezTo>
                <a:cubicBezTo>
                  <a:pt x="956204" y="186780"/>
                  <a:pt x="1010179" y="187838"/>
                  <a:pt x="1066800" y="181488"/>
                </a:cubicBezTo>
                <a:cubicBezTo>
                  <a:pt x="1123421" y="175138"/>
                  <a:pt x="1180835" y="162438"/>
                  <a:pt x="1238250" y="14973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9ED4685-11F6-ABAC-7644-9312A9F4A9DD}"/>
              </a:ext>
            </a:extLst>
          </p:cNvPr>
          <p:cNvSpPr/>
          <p:nvPr/>
        </p:nvSpPr>
        <p:spPr>
          <a:xfrm>
            <a:off x="4569467" y="1623020"/>
            <a:ext cx="5879736" cy="1819787"/>
          </a:xfrm>
          <a:prstGeom prst="ellipse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E38FFE-07AD-206E-A59B-84C1A742221D}"/>
              </a:ext>
            </a:extLst>
          </p:cNvPr>
          <p:cNvSpPr/>
          <p:nvPr/>
        </p:nvSpPr>
        <p:spPr>
          <a:xfrm>
            <a:off x="4593427" y="1558329"/>
            <a:ext cx="5879736" cy="1838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034A4F-EAE5-0093-F5E5-205DF181809C}"/>
              </a:ext>
            </a:extLst>
          </p:cNvPr>
          <p:cNvSpPr txBox="1"/>
          <p:nvPr/>
        </p:nvSpPr>
        <p:spPr>
          <a:xfrm>
            <a:off x="4421984" y="3793664"/>
            <a:ext cx="1115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Clock-wise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E180B8-C425-7A74-1175-1468D8578F76}"/>
              </a:ext>
            </a:extLst>
          </p:cNvPr>
          <p:cNvSpPr txBox="1"/>
          <p:nvPr/>
        </p:nvSpPr>
        <p:spPr>
          <a:xfrm>
            <a:off x="8836025" y="2128282"/>
            <a:ext cx="111569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Counter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Clock-wise</a:t>
            </a:r>
          </a:p>
        </p:txBody>
      </p:sp>
    </p:spTree>
    <p:extLst>
      <p:ext uri="{BB962C8B-B14F-4D97-AF65-F5344CB8AC3E}">
        <p14:creationId xmlns:p14="http://schemas.microsoft.com/office/powerpoint/2010/main" val="226112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11" grpId="0" animBg="1"/>
      <p:bldP spid="17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2A17C7-D6EF-A485-AAF0-F5465E4A4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547" y="1592263"/>
            <a:ext cx="5548466" cy="4608512"/>
          </a:xfrm>
        </p:spPr>
        <p:txBody>
          <a:bodyPr>
            <a:normAutofit lnSpcReduction="10000"/>
          </a:bodyPr>
          <a:lstStyle/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1232 main dipole magnets that deviate the beams around the 27 km circumference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392 main quadrupole magnets that keep the beams focused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~6000 corrector magnets to preserve the beam quality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Main magnets use superconducting cables (Cu-clad Nb-Ti) 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12’000 A provides a magnetic field of 8.33 Tesla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Operating in 150 tons of superfluid helium at 1.9K</a:t>
            </a:r>
          </a:p>
          <a:p>
            <a:pPr>
              <a:spcBef>
                <a:spcPts val="1600"/>
              </a:spcBef>
            </a:pPr>
            <a:endParaRPr lang="en-GB" dirty="0"/>
          </a:p>
          <a:p>
            <a:pPr>
              <a:spcBef>
                <a:spcPts val="1600"/>
              </a:spcBef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8F098-21F4-75CC-88C9-3226FE86C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2026" y="373593"/>
            <a:ext cx="6261987" cy="1065742"/>
          </a:xfrm>
        </p:spPr>
        <p:txBody>
          <a:bodyPr/>
          <a:lstStyle/>
          <a:p>
            <a:r>
              <a:rPr lang="en-GB" dirty="0"/>
              <a:t>Large Hadron Collider (LHC)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E8EFC-72BF-D3CA-2723-D3C791EDC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A5666-E4A6-CFB6-64E1-B058C7A61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8C43C-2946-9663-64BF-ED1771D00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77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06BBC8-BCAA-22A4-FCA7-5A38FC7FE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29CD58-0945-292D-B5EF-8ABA017E5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E2B43-5BB0-E9B4-49B7-35676F3B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E8F672-95DD-D957-95D3-3FA68F005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Hadron Collider (LHC)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341922-C988-6252-EB77-0C8053321391}"/>
              </a:ext>
            </a:extLst>
          </p:cNvPr>
          <p:cNvGrpSpPr/>
          <p:nvPr/>
        </p:nvGrpSpPr>
        <p:grpSpPr>
          <a:xfrm>
            <a:off x="694429" y="1187802"/>
            <a:ext cx="4983812" cy="5081014"/>
            <a:chOff x="694429" y="1187802"/>
            <a:chExt cx="4983812" cy="5081014"/>
          </a:xfrm>
        </p:grpSpPr>
        <p:pic>
          <p:nvPicPr>
            <p:cNvPr id="7" name="Picture 4" descr="Picture1.jpg">
              <a:extLst>
                <a:ext uri="{FF2B5EF4-FFF2-40B4-BE49-F238E27FC236}">
                  <a16:creationId xmlns:a16="http://schemas.microsoft.com/office/drawing/2014/main" id="{456AD4EB-2375-C3AB-1768-78967555A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29" y="1187802"/>
              <a:ext cx="4983812" cy="5081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8E3B011-7101-EAF1-6D0A-C0B0FAB9F4D1}"/>
                </a:ext>
              </a:extLst>
            </p:cNvPr>
            <p:cNvSpPr/>
            <p:nvPr/>
          </p:nvSpPr>
          <p:spPr>
            <a:xfrm>
              <a:off x="4227871" y="6076335"/>
              <a:ext cx="1450370" cy="1924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82837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46D33-ECF1-C301-A0EA-2E4876141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9BB50F-F2F2-C930-B822-AC35321B0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B85E16-2B9B-12A2-5EA6-FA6B02F44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87814-7F94-FF3A-0F01-57149F750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80E51-3337-62F9-CE4E-977C34AC7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C3A6B-C052-229E-BC11-F4CB652EB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753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E8F7C4-C22C-C3EF-C904-E0F2AEF5B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Injectors Preparing LHC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9C5F4-D355-D1DC-7AF0-843FBC7C1B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4" y="6434749"/>
            <a:ext cx="1773923" cy="365125"/>
          </a:xfrm>
        </p:spPr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7C99B-A7F1-7264-7116-2100BD27A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EB5C8-A1C9-ECB0-7F6E-98D274C30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AD5A0C-58C9-6748-21DA-2D5BD1D351E2}"/>
              </a:ext>
            </a:extLst>
          </p:cNvPr>
          <p:cNvCxnSpPr>
            <a:cxnSpLocks/>
          </p:cNvCxnSpPr>
          <p:nvPr/>
        </p:nvCxnSpPr>
        <p:spPr>
          <a:xfrm flipV="1">
            <a:off x="1685462" y="3612876"/>
            <a:ext cx="10316038" cy="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C9CEF3E-5105-305E-D078-1482649EAA13}"/>
              </a:ext>
            </a:extLst>
          </p:cNvPr>
          <p:cNvGrpSpPr/>
          <p:nvPr/>
        </p:nvGrpSpPr>
        <p:grpSpPr>
          <a:xfrm>
            <a:off x="1743411" y="3974906"/>
            <a:ext cx="1927168" cy="1867108"/>
            <a:chOff x="1743411" y="3974906"/>
            <a:chExt cx="1927168" cy="186710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9D39D10-90D8-4295-E05E-07F79F2DF6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33140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583484-D2B5-0691-ECD8-B69F658E0085}"/>
                </a:ext>
              </a:extLst>
            </p:cNvPr>
            <p:cNvGrpSpPr/>
            <p:nvPr/>
          </p:nvGrpSpPr>
          <p:grpSpPr>
            <a:xfrm>
              <a:off x="1743411" y="5066905"/>
              <a:ext cx="548447" cy="775109"/>
              <a:chOff x="1769488" y="5066905"/>
              <a:chExt cx="819737" cy="775109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75FDC1F5-66E7-4893-F1FC-5B93B6C5FA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A71FD9E-A55F-E5CA-8053-10CDE179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51A5B8D-A86B-507C-C197-A03BA8F2C7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3EF83D8-6404-CAE9-79E1-8936906B7C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9C79158-D75C-8899-C370-455D72D062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4995282-A306-FA7F-1352-016C95705454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37D64D4-CA1B-7725-21B9-9DEE6FB527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CAC7362A-EDBB-F298-1F73-2A8BCCB2A0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6CE17A1-8A40-45F3-BB20-C86931D5E98A}"/>
                </a:ext>
              </a:extLst>
            </p:cNvPr>
            <p:cNvGrpSpPr/>
            <p:nvPr/>
          </p:nvGrpSpPr>
          <p:grpSpPr>
            <a:xfrm>
              <a:off x="2344578" y="5066904"/>
              <a:ext cx="548447" cy="775109"/>
              <a:chOff x="1769488" y="5066905"/>
              <a:chExt cx="819737" cy="775109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75058F7-19A6-7BF3-6F16-DC18F207E1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A6DF8D0B-A9E6-D467-8C2F-8531418191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6520807-3F09-638E-C149-6E0468141D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E9BBA22-626E-D5AC-7A0A-381BBE47A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6844F78-957F-206E-EE90-2CC4FB3846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0B577E0-90B7-AF11-C0D3-908CC5D4FDBB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9572CB4-73A5-DE06-4219-1B40BE8CC6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92FA757-762D-943E-B319-E69CFE8600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68AAE9B-A592-A779-1635-79C585A65CE9}"/>
                </a:ext>
              </a:extLst>
            </p:cNvPr>
            <p:cNvGrpSpPr/>
            <p:nvPr/>
          </p:nvGrpSpPr>
          <p:grpSpPr>
            <a:xfrm>
              <a:off x="1964100" y="3974906"/>
              <a:ext cx="1706479" cy="780520"/>
              <a:chOff x="1964100" y="3978864"/>
              <a:chExt cx="1706479" cy="78052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508C472-39C6-865F-7ADC-92BB89686EA1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EC30CA02-8A13-73CF-D810-2C943A3422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602EC33C-30C4-E872-745E-7201D9CE4C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C4FB301B-2B62-4C35-B5F4-51F5810323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8FD4D09B-941B-ABA9-E391-94F753D604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F2B88CFC-A1B5-21AD-8D22-55121880ED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C5E3C112-CD09-5996-FFB7-0888BFC232CB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D2CA131C-728B-87D3-6BD6-D132022436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FC468C5F-85DA-A1BA-1AF7-C3FF3111C0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EE6B572-0AC8-23A9-82ED-789221D8AFEF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0604911-D90E-F211-EF59-F5B15136A4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F09E5B3-4EF2-6D32-01F2-374E7D5CDB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34654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94B05E1-5B52-2E99-CD71-2C722C8AE45B}"/>
              </a:ext>
            </a:extLst>
          </p:cNvPr>
          <p:cNvGrpSpPr/>
          <p:nvPr/>
        </p:nvGrpSpPr>
        <p:grpSpPr>
          <a:xfrm>
            <a:off x="3546265" y="3973609"/>
            <a:ext cx="1929841" cy="1868403"/>
            <a:chOff x="3546265" y="3973609"/>
            <a:chExt cx="1929841" cy="1868403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F1B6D6C-00F8-5FA4-E342-DB1477A558DD}"/>
                </a:ext>
              </a:extLst>
            </p:cNvPr>
            <p:cNvGrpSpPr/>
            <p:nvPr/>
          </p:nvGrpSpPr>
          <p:grpSpPr>
            <a:xfrm>
              <a:off x="3546265" y="5066903"/>
              <a:ext cx="548447" cy="775109"/>
              <a:chOff x="1769488" y="5066905"/>
              <a:chExt cx="819737" cy="775109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30F682DE-275A-3C0E-2D1F-1D256E39C5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E1A15A1-FD20-EDBF-080E-145B316744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163CC4ED-6A55-9F83-F6B8-86B40F949E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B21AE618-6018-6521-EC26-00CD7633AB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D2D846C-2A67-6381-C857-2548C0EA60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9CD2C217-A0D3-B802-0DA3-A39E79838956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F1D651AB-4130-E476-78F6-F87950FAF2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B35B4BB-4FA1-87E0-444E-942AD79277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565EFE9-FD51-D146-F41B-2FDF00A7DE12}"/>
                </a:ext>
              </a:extLst>
            </p:cNvPr>
            <p:cNvGrpSpPr/>
            <p:nvPr/>
          </p:nvGrpSpPr>
          <p:grpSpPr>
            <a:xfrm>
              <a:off x="4139877" y="5066902"/>
              <a:ext cx="548447" cy="775109"/>
              <a:chOff x="1769488" y="5066905"/>
              <a:chExt cx="819737" cy="775109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F6DACC2-3C5A-9048-8313-AD8FC275EE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1F5D35C-500B-B885-9D76-EBB343505E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CEEE232C-A914-EE77-D663-9161788632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30C92BD-872E-07ED-E963-50CB450468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C891FFA0-7382-4BB7-6266-E0D5197EA5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04CB8419-6807-0F25-BA17-ACC4F37362BF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19AA8E72-63A2-7EF1-5EB8-AB42734490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71A8CE41-5C4D-3294-5568-D726513E1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CD284A0-70A4-1E37-AB62-C38E3046C0D5}"/>
                </a:ext>
              </a:extLst>
            </p:cNvPr>
            <p:cNvGrpSpPr/>
            <p:nvPr/>
          </p:nvGrpSpPr>
          <p:grpSpPr>
            <a:xfrm>
              <a:off x="3769627" y="3973609"/>
              <a:ext cx="1706479" cy="780520"/>
              <a:chOff x="1964100" y="3978864"/>
              <a:chExt cx="1706479" cy="78052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5AE98E36-71F7-C566-AD01-0D0290214815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675C31A-3E8A-B111-F3DD-68D509701B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8D7FE909-A46E-BB83-34CE-0BD333476E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CAADAE22-6CFB-1D03-92F2-6F57276BD9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51A7EBF-3839-F7F5-A631-7F393D1EF7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07C2CFAA-842A-2915-1DB3-D55844372E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6ECC51B2-A93C-9C73-0C09-36F648D50978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22CB485B-9790-0882-D515-44A2B90FCD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65B60F7E-6389-463A-09E4-16C5731D40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44FE7A76-CD63-E370-D432-0ADCAF9A1DC2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339E6FFC-144C-5561-2EC5-6FEF7AF4FA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8B9DC05-BE42-0524-5732-27D3DD3DE8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5815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E47C181-3C5A-A0B7-1A2E-BD426F99F2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904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B93D73-27D4-1770-5B29-0E650C172784}"/>
              </a:ext>
            </a:extLst>
          </p:cNvPr>
          <p:cNvGrpSpPr/>
          <p:nvPr/>
        </p:nvGrpSpPr>
        <p:grpSpPr>
          <a:xfrm>
            <a:off x="5342280" y="3974547"/>
            <a:ext cx="1931098" cy="1867462"/>
            <a:chOff x="5342280" y="3974547"/>
            <a:chExt cx="1931098" cy="1867462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B79C8B1-E5E2-FD2E-7E01-E5B04BF055CB}"/>
                </a:ext>
              </a:extLst>
            </p:cNvPr>
            <p:cNvGrpSpPr/>
            <p:nvPr/>
          </p:nvGrpSpPr>
          <p:grpSpPr>
            <a:xfrm>
              <a:off x="5342280" y="5066900"/>
              <a:ext cx="548447" cy="775109"/>
              <a:chOff x="1769488" y="5066905"/>
              <a:chExt cx="819737" cy="775109"/>
            </a:xfrm>
          </p:grpSpPr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238F4EFA-4252-B18A-8CA1-67D1B531B3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E8717604-16A0-F439-7223-1E0467D79B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324243EC-9076-8A84-FE64-3168F45AE6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C78ACA98-0CA6-0745-6AD4-3B02D9AE26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9197C0AB-838C-26AE-F4A2-E6C9A59EEE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DE5F314-4F9F-7D1B-B24D-D75D8954EC50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168C34D1-1983-AFF5-5D69-DF72B38451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9CBE5398-D97B-6152-992B-A490A70938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CB4D18B6-C14F-29C8-12D9-D4A550C7D9D8}"/>
                </a:ext>
              </a:extLst>
            </p:cNvPr>
            <p:cNvGrpSpPr/>
            <p:nvPr/>
          </p:nvGrpSpPr>
          <p:grpSpPr>
            <a:xfrm>
              <a:off x="5951455" y="5066899"/>
              <a:ext cx="548447" cy="775109"/>
              <a:chOff x="1769488" y="5066905"/>
              <a:chExt cx="819737" cy="775109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4930DFD2-2589-5A22-E129-A2885FF06B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C3D05DD-6D6F-36E6-E386-9149F8FA0F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E5CB440D-C1BE-7EEE-7DFD-232E2E293A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207C4274-F073-176A-7651-4ACC7F199A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769E4881-DF72-3077-3AB6-E0712A332C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169327CE-E060-8310-9DA3-9CC5AE8C7608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EED12820-3214-4F7B-2337-E79EE015BD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8945EDB6-1C36-8015-663B-D55B9A9D4C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BD66333-AA97-E825-D4A4-9687124F6779}"/>
                </a:ext>
              </a:extLst>
            </p:cNvPr>
            <p:cNvGrpSpPr/>
            <p:nvPr/>
          </p:nvGrpSpPr>
          <p:grpSpPr>
            <a:xfrm>
              <a:off x="5566899" y="3974547"/>
              <a:ext cx="1706479" cy="780520"/>
              <a:chOff x="1964100" y="3978864"/>
              <a:chExt cx="1706479" cy="780520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BA7207F4-E11E-77B2-C1DB-FDECD4F1FE4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5BC5536F-B9A5-4311-515C-712851ED61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81CE9076-878C-771D-9F02-73E9FE3EEF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76338CB2-484F-B60F-9317-F970A4E8C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FCCC37B8-705B-3EF5-0FDF-2A7EFD21E1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BA071A08-4419-C12E-0CEA-B35468F320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2370503F-6ECA-8EB4-F1EA-DC926726F862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F344F098-44C6-4A0A-A858-52B01CAF05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770AECE-D811-3D23-7FEB-D506F20600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61859B83-58E7-023C-3E26-3E39CB2A0835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C780E83B-DF6F-D3E9-B85B-D8F5DF38AB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AA87E48-35DF-FEEA-4D10-06AA473BAB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36474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C38CCA2-C89B-2599-5B8A-7083EEC8A4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0476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F2E1EB6-E82A-02A2-AB6A-0FC087092149}"/>
              </a:ext>
            </a:extLst>
          </p:cNvPr>
          <p:cNvGrpSpPr/>
          <p:nvPr/>
        </p:nvGrpSpPr>
        <p:grpSpPr>
          <a:xfrm>
            <a:off x="7148430" y="3971436"/>
            <a:ext cx="1925971" cy="1870572"/>
            <a:chOff x="7148430" y="3971436"/>
            <a:chExt cx="1925971" cy="187057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09D521F-849B-8082-D38D-33ECB6E9D9B0}"/>
                </a:ext>
              </a:extLst>
            </p:cNvPr>
            <p:cNvGrpSpPr/>
            <p:nvPr/>
          </p:nvGrpSpPr>
          <p:grpSpPr>
            <a:xfrm>
              <a:off x="714843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6E1BCA24-89B6-639D-0B2C-F49D134BF1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5883262B-E084-3FA4-48ED-3F010A32B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84AB63A-915A-D6AA-060A-D21AD89B0A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48C67B79-12F1-AB8C-2DF9-5CCD1BB825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90D757C6-12BF-0ECF-358F-1287D11856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5023413B-0D6B-BDB8-8F17-EAD98E573C73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002C35C3-3602-3B90-8E01-746B6E6732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229D871F-F92F-407F-E4C9-09DFB4153E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736EAD72-0BB9-3B53-F360-A374EC00F3FF}"/>
                </a:ext>
              </a:extLst>
            </p:cNvPr>
            <p:cNvGrpSpPr/>
            <p:nvPr/>
          </p:nvGrpSpPr>
          <p:grpSpPr>
            <a:xfrm>
              <a:off x="775168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2D1B7286-BD3B-DF33-CD2F-EED50C7874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FCA032A1-180F-555A-932C-733C82DF4F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46F0D1CF-FD47-A79F-6172-41C51BA406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8C34B5C4-564D-D77D-C46A-6FC07AE8E3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AA3B373A-8FB2-6BD8-C07C-3F176BB321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694872F7-1C0D-DE7E-DB3C-0E42901BAF67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56B8F77D-955C-800B-B566-6D6574EEEC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F8B38096-626F-C1B1-9AEC-6980B5364F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EDB7898-6111-6465-D1E3-E796D15AA959}"/>
                </a:ext>
              </a:extLst>
            </p:cNvPr>
            <p:cNvGrpSpPr/>
            <p:nvPr/>
          </p:nvGrpSpPr>
          <p:grpSpPr>
            <a:xfrm>
              <a:off x="7367922" y="3971436"/>
              <a:ext cx="1706479" cy="780520"/>
              <a:chOff x="1964100" y="3978864"/>
              <a:chExt cx="1706479" cy="780520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12E3EADA-717A-E0B8-1046-0EEDFB7EDDB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FFAC5C0-BE26-957A-DF6B-6F944AC092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4AD9EAE4-FA25-7559-09C7-8DC25E0B5D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CBAF6880-A28D-68C9-F645-8F1F7D4D3D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896DD20C-99E6-BE8A-76FE-113D825A15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EE3B7DE3-A1D6-0416-869A-741BE15F32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464B1AA7-8674-87BC-1F42-296330C1E397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3263B78E-0E78-A912-764A-DECEFD16B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83AAB0B7-F33C-5EB7-A29B-4276CB7CEC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70E04C78-FDA4-28AD-0CB0-D25E947819E3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8C3A9266-7485-CBCA-C2A7-5DAAC569E1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6DC4DC79-BA6B-E83E-8914-D9303E091C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4173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1A933013-E052-93EB-A760-D1101744D1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817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56CDDAE1-2CDB-1B0D-0BC7-57D569C4B444}"/>
              </a:ext>
            </a:extLst>
          </p:cNvPr>
          <p:cNvGrpSpPr/>
          <p:nvPr/>
        </p:nvGrpSpPr>
        <p:grpSpPr>
          <a:xfrm>
            <a:off x="3156644" y="1679277"/>
            <a:ext cx="8387656" cy="2362042"/>
            <a:chOff x="3156644" y="1679277"/>
            <a:chExt cx="8387656" cy="2362042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0ADDC6B-BD20-9F78-C39D-9C9A348AE3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56644" y="3456023"/>
              <a:ext cx="72582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261FC42-D32A-84F8-4059-E2C8AE75A037}"/>
                </a:ext>
              </a:extLst>
            </p:cNvPr>
            <p:cNvCxnSpPr>
              <a:cxnSpLocks/>
            </p:cNvCxnSpPr>
            <p:nvPr/>
          </p:nvCxnSpPr>
          <p:spPr>
            <a:xfrm>
              <a:off x="3229226" y="3456023"/>
              <a:ext cx="5759650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C12CD0B-05D1-79E9-9D20-9E42C79761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630558"/>
              <a:ext cx="0" cy="41076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161D9322-EBF3-2990-1ABA-FC1B9E858C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5398" y="3219142"/>
              <a:ext cx="0" cy="82217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8A9DB6F3-F2D1-3DA3-D2C4-EC28B672DC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49712" y="2808078"/>
              <a:ext cx="7272" cy="123324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2558640B-D329-F446-3A45-08CAE1C589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8570" y="2397620"/>
              <a:ext cx="0" cy="1643699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5AA2F65A-91A5-4150-263F-8677625C31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8876" y="1679278"/>
              <a:ext cx="1119530" cy="17858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48AEBB41-C5F5-8586-7191-C2F1E38CA079}"/>
                </a:ext>
              </a:extLst>
            </p:cNvPr>
            <p:cNvCxnSpPr>
              <a:cxnSpLocks/>
            </p:cNvCxnSpPr>
            <p:nvPr/>
          </p:nvCxnSpPr>
          <p:spPr>
            <a:xfrm>
              <a:off x="10112645" y="1679278"/>
              <a:ext cx="51627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1C905BA6-48FC-83E6-6C32-45D2311136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28923" y="1679277"/>
              <a:ext cx="915377" cy="193359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19F5778D-BFB6-0FE2-B8F0-CA457C3213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205779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D4F86558-E77A-07E4-E5B1-784AC48C53CA}"/>
                </a:ext>
              </a:extLst>
            </p:cNvPr>
            <p:cNvCxnSpPr>
              <a:cxnSpLocks/>
            </p:cNvCxnSpPr>
            <p:nvPr/>
          </p:nvCxnSpPr>
          <p:spPr>
            <a:xfrm>
              <a:off x="3459255" y="3219142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8D36B9C3-8BD2-4328-F509-FF5BFA121CF0}"/>
                </a:ext>
              </a:extLst>
            </p:cNvPr>
            <p:cNvCxnSpPr>
              <a:cxnSpLocks/>
            </p:cNvCxnSpPr>
            <p:nvPr/>
          </p:nvCxnSpPr>
          <p:spPr>
            <a:xfrm>
              <a:off x="5253569" y="2808381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A81971D-AFE1-C223-DF76-F823F3765B4E}"/>
                </a:ext>
              </a:extLst>
            </p:cNvPr>
            <p:cNvCxnSpPr>
              <a:cxnSpLocks/>
            </p:cNvCxnSpPr>
            <p:nvPr/>
          </p:nvCxnSpPr>
          <p:spPr>
            <a:xfrm>
              <a:off x="8845105" y="1999720"/>
              <a:ext cx="172263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7C265D15-3368-2BE5-7C3C-B66389C4A256}"/>
                </a:ext>
              </a:extLst>
            </p:cNvPr>
            <p:cNvCxnSpPr>
              <a:cxnSpLocks/>
            </p:cNvCxnSpPr>
            <p:nvPr/>
          </p:nvCxnSpPr>
          <p:spPr>
            <a:xfrm>
              <a:off x="7056984" y="2402788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146F3499-90E7-FD05-BC5C-F5EDDE1E22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3569" y="28083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9701D696-D1F5-C4A4-E632-6CD6CB9455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56984" y="2397620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1A10EC70-D1B6-79E9-88F5-C2679E3BC6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49116" y="19948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371138D-B0D3-BAAC-D295-9A718EBD2242}"/>
                </a:ext>
              </a:extLst>
            </p:cNvPr>
            <p:cNvCxnSpPr>
              <a:cxnSpLocks/>
            </p:cNvCxnSpPr>
            <p:nvPr/>
          </p:nvCxnSpPr>
          <p:spPr>
            <a:xfrm>
              <a:off x="10567737" y="1994881"/>
              <a:ext cx="4011" cy="162639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BA3DE6DD-B4A5-AAA8-D44C-268E65D9B455}"/>
              </a:ext>
            </a:extLst>
          </p:cNvPr>
          <p:cNvSpPr txBox="1"/>
          <p:nvPr/>
        </p:nvSpPr>
        <p:spPr>
          <a:xfrm>
            <a:off x="9926775" y="966303"/>
            <a:ext cx="185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To LHC clock-wise or counter clock-wise</a:t>
            </a:r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DBB40552-8AFE-A1D3-A5D2-DE5ADEF042E6}"/>
              </a:ext>
            </a:extLst>
          </p:cNvPr>
          <p:cNvCxnSpPr>
            <a:cxnSpLocks/>
          </p:cNvCxnSpPr>
          <p:nvPr/>
        </p:nvCxnSpPr>
        <p:spPr>
          <a:xfrm flipV="1">
            <a:off x="10567737" y="1439335"/>
            <a:ext cx="0" cy="555546"/>
          </a:xfrm>
          <a:prstGeom prst="line">
            <a:avLst/>
          </a:prstGeom>
          <a:ln w="12700">
            <a:prstDash val="dash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7A9BD2E-B6A8-7B0B-7E85-E766488FDDCB}"/>
              </a:ext>
            </a:extLst>
          </p:cNvPr>
          <p:cNvGrpSpPr/>
          <p:nvPr/>
        </p:nvGrpSpPr>
        <p:grpSpPr>
          <a:xfrm>
            <a:off x="8937198" y="3907662"/>
            <a:ext cx="2650710" cy="2113456"/>
            <a:chOff x="8937198" y="3907662"/>
            <a:chExt cx="2650710" cy="2113456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9CE8328C-8A4B-72EB-48FE-B7D7B22092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77683" y="4727489"/>
              <a:ext cx="0" cy="97865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EC1C29B1-33A2-CD4B-F663-140EA333F9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6295" y="4727489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96E1F6E9-7E23-CB23-0AD9-713ED3770A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99545" y="4744183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892D3B6D-ED4F-F37F-1BCB-1A65C27878A1}"/>
                </a:ext>
              </a:extLst>
            </p:cNvPr>
            <p:cNvGrpSpPr/>
            <p:nvPr/>
          </p:nvGrpSpPr>
          <p:grpSpPr>
            <a:xfrm>
              <a:off x="8937198" y="3907662"/>
              <a:ext cx="2650710" cy="2113456"/>
              <a:chOff x="8937198" y="3907662"/>
              <a:chExt cx="2650710" cy="2113456"/>
            </a:xfrm>
          </p:grpSpPr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12214DF7-E1AC-9E5E-E75F-558308E007EA}"/>
                  </a:ext>
                </a:extLst>
              </p:cNvPr>
              <p:cNvGrpSpPr/>
              <p:nvPr/>
            </p:nvGrpSpPr>
            <p:grpSpPr>
              <a:xfrm>
                <a:off x="9143756" y="4173262"/>
                <a:ext cx="1130006" cy="585304"/>
                <a:chOff x="2671659" y="4180947"/>
                <a:chExt cx="1130006" cy="585304"/>
              </a:xfrm>
            </p:grpSpPr>
            <p:grpSp>
              <p:nvGrpSpPr>
                <p:cNvPr id="228" name="Group 227">
                  <a:extLst>
                    <a:ext uri="{FF2B5EF4-FFF2-40B4-BE49-F238E27FC236}">
                      <a16:creationId xmlns:a16="http://schemas.microsoft.com/office/drawing/2014/main" id="{73037FC7-F4F8-7EDA-70B4-24D302E0F41F}"/>
                    </a:ext>
                  </a:extLst>
                </p:cNvPr>
                <p:cNvGrpSpPr/>
                <p:nvPr/>
              </p:nvGrpSpPr>
              <p:grpSpPr>
                <a:xfrm>
                  <a:off x="2671659" y="4180947"/>
                  <a:ext cx="1130006" cy="585285"/>
                  <a:chOff x="1520778" y="5268988"/>
                  <a:chExt cx="1372155" cy="585285"/>
                </a:xfrm>
              </p:grpSpPr>
              <p:cxnSp>
                <p:nvCxnSpPr>
                  <p:cNvPr id="231" name="Straight Connector 230">
                    <a:extLst>
                      <a:ext uri="{FF2B5EF4-FFF2-40B4-BE49-F238E27FC236}">
                        <a16:creationId xmlns:a16="http://schemas.microsoft.com/office/drawing/2014/main" id="{FF218413-107C-4752-7585-A83C54DC7D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0778" y="5689020"/>
                    <a:ext cx="88136" cy="165253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Straight Connector 231">
                    <a:extLst>
                      <a:ext uri="{FF2B5EF4-FFF2-40B4-BE49-F238E27FC236}">
                        <a16:creationId xmlns:a16="http://schemas.microsoft.com/office/drawing/2014/main" id="{7814E301-B430-2BBF-8C7E-9431061B7E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99435" y="5694413"/>
                    <a:ext cx="256029" cy="0"/>
                  </a:xfrm>
                  <a:prstGeom prst="line">
                    <a:avLst/>
                  </a:prstGeom>
                  <a:ln w="22225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Straight Connector 232">
                    <a:extLst>
                      <a:ext uri="{FF2B5EF4-FFF2-40B4-BE49-F238E27FC236}">
                        <a16:creationId xmlns:a16="http://schemas.microsoft.com/office/drawing/2014/main" id="{646F4F1F-DF52-7104-90B6-1C71A40129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46890" y="5268988"/>
                    <a:ext cx="248649" cy="439132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4" name="Straight Connector 233">
                    <a:extLst>
                      <a:ext uri="{FF2B5EF4-FFF2-40B4-BE49-F238E27FC236}">
                        <a16:creationId xmlns:a16="http://schemas.microsoft.com/office/drawing/2014/main" id="{F499F800-F591-02CA-2C50-BD276E138C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01128" y="5275435"/>
                    <a:ext cx="475352" cy="0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Straight Connector 234">
                    <a:extLst>
                      <a:ext uri="{FF2B5EF4-FFF2-40B4-BE49-F238E27FC236}">
                        <a16:creationId xmlns:a16="http://schemas.microsoft.com/office/drawing/2014/main" id="{64469FDB-50B8-56F0-62CA-909D7B5399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576480" y="5268988"/>
                    <a:ext cx="316453" cy="575719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Straight Connector 235">
                    <a:extLst>
                      <a:ext uri="{FF2B5EF4-FFF2-40B4-BE49-F238E27FC236}">
                        <a16:creationId xmlns:a16="http://schemas.microsoft.com/office/drawing/2014/main" id="{F0AD9AB2-1190-F771-5E84-73857EFF35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147759" y="5762976"/>
                    <a:ext cx="450157" cy="81731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9" name="Straight Connector 228">
                  <a:extLst>
                    <a:ext uri="{FF2B5EF4-FFF2-40B4-BE49-F238E27FC236}">
                      <a16:creationId xmlns:a16="http://schemas.microsoft.com/office/drawing/2014/main" id="{F92E3C93-C1C3-DFDC-6A60-C42A63A568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05747" y="4681285"/>
                  <a:ext cx="0" cy="849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>
                  <a:extLst>
                    <a:ext uri="{FF2B5EF4-FFF2-40B4-BE49-F238E27FC236}">
                      <a16:creationId xmlns:a16="http://schemas.microsoft.com/office/drawing/2014/main" id="{F5C2FC99-108C-2889-002E-8193AD7672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05586" y="4673593"/>
                  <a:ext cx="28063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D6DD76B3-5536-4BCC-6F22-650058335BB9}"/>
                  </a:ext>
                </a:extLst>
              </p:cNvPr>
              <p:cNvGrpSpPr/>
              <p:nvPr/>
            </p:nvGrpSpPr>
            <p:grpSpPr>
              <a:xfrm>
                <a:off x="8980236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20" name="Straight Connector 219">
                  <a:extLst>
                    <a:ext uri="{FF2B5EF4-FFF2-40B4-BE49-F238E27FC236}">
                      <a16:creationId xmlns:a16="http://schemas.microsoft.com/office/drawing/2014/main" id="{30EF2351-E935-C0AC-1F6D-0450D86FF9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BF005AD4-F1F7-3F84-BB4D-066A1815B2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BCAF5D24-800D-6C2F-DC76-8A1F4E0D2A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6EC6F5DA-F6AC-B1BE-13EE-5E200306EC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3D5B6C19-9B6D-D0BC-4271-1DCD91C8D1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5B80063F-08F0-41B1-064B-D3AA2F1E8E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710960"/>
                  <a:ext cx="0" cy="11752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>
                  <a:extLst>
                    <a:ext uri="{FF2B5EF4-FFF2-40B4-BE49-F238E27FC236}">
                      <a16:creationId xmlns:a16="http://schemas.microsoft.com/office/drawing/2014/main" id="{94C18568-03A3-8F65-B3D1-19D49BA4D5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3533" y="5710960"/>
                  <a:ext cx="0" cy="10941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0ADF37D5-5EB1-573C-865E-DEE23BA315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717065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89DD10DE-A6AB-B821-B37F-1F18F5128074}"/>
                  </a:ext>
                </a:extLst>
              </p:cNvPr>
              <p:cNvGrpSpPr/>
              <p:nvPr/>
            </p:nvGrpSpPr>
            <p:grpSpPr>
              <a:xfrm>
                <a:off x="9590159" y="5067688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0D5571EF-E2C3-E714-958F-2725C73778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B39F9D38-F4A9-5109-7BE3-8A8CEF43B3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44271400-C990-DB91-3E79-4DE14FA4D2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FB2FC4CF-FF39-03CD-5998-94D4C33CB6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5B539538-EA82-A500-3364-F95F2B7233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id="{21988054-C5EB-2F20-C9AB-9B9629F29A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A32FFB1C-CA9B-ECB8-CDDA-63DCCB2067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id="{83F2D4BC-F9E7-E00A-B6F1-686D1073DD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F6AB4A19-2818-3602-E677-A1C8B5CA7BD3}"/>
                  </a:ext>
                </a:extLst>
              </p:cNvPr>
              <p:cNvGrpSpPr/>
              <p:nvPr/>
            </p:nvGrpSpPr>
            <p:grpSpPr>
              <a:xfrm>
                <a:off x="10201524" y="5068276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C01A9080-F33E-CEF5-5583-8CC70E82DF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DA192EF5-D1ED-73F9-FAD7-BFFBD299D5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59A95146-2A34-90B2-33A4-41D0523ABB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AB0BC32C-EBAD-7446-B192-82CF6978B8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D7130F1A-F87A-B09E-D7E2-6FCAC55265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1F0843DA-BA89-9EB9-4891-D57A7156B762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id="{EFD8DCD7-E3BD-2980-50DB-124E01EB3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>
                  <a:extLst>
                    <a:ext uri="{FF2B5EF4-FFF2-40B4-BE49-F238E27FC236}">
                      <a16:creationId xmlns:a16="http://schemas.microsoft.com/office/drawing/2014/main" id="{101D05A3-FE54-895B-CE5B-134A2545A3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30E7934B-56F3-EE23-524F-DDEC97069766}"/>
                  </a:ext>
                </a:extLst>
              </p:cNvPr>
              <p:cNvSpPr txBox="1"/>
              <p:nvPr/>
            </p:nvSpPr>
            <p:spPr>
              <a:xfrm>
                <a:off x="9404485" y="3984813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5784B050-4BB8-7A53-3257-6313BB79F72D}"/>
                  </a:ext>
                </a:extLst>
              </p:cNvPr>
              <p:cNvGrpSpPr/>
              <p:nvPr/>
            </p:nvGrpSpPr>
            <p:grpSpPr>
              <a:xfrm>
                <a:off x="10431761" y="4066783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E20749D7-71CB-292A-41E6-46F11BC740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8E54BF93-60B4-F105-DA35-7C1418C3D0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A028CB35-0549-5387-C1B2-3BF62FFB0F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B88E7B67-2A2D-D0B0-635B-52CAD4C788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D7F9FBC6-EE6D-9C6F-CE93-E9123D6189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A4018BD1-D026-738B-7BBF-1742C2FB0661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FB10BEDE-78BF-C974-66D6-F4B87A6812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55CFD6E2-9809-513A-E3D8-2FBBADDDE2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95E4DB78-7FD0-1161-57F8-6E362D504713}"/>
                  </a:ext>
                </a:extLst>
              </p:cNvPr>
              <p:cNvGrpSpPr/>
              <p:nvPr/>
            </p:nvGrpSpPr>
            <p:grpSpPr>
              <a:xfrm>
                <a:off x="10804463" y="5068864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67E6175F-D50C-990B-94EE-461A0EDC7E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2766F872-5D48-89C1-CFF2-FD03B8E19E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6F658303-99AE-F0A5-993C-18C01E05EE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F5BC7822-91E3-E8BE-DE7A-7DB1D5F4B1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5D3C7CB5-F4E3-8521-88D3-52EB30B42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CAEF4B4E-2153-BC20-9D78-3A6514B1AA46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7F59E527-CBC2-83C5-6704-80175E7A83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FC158271-8E8A-F2D3-06A5-54A226A11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677C2A18-9FFA-DD10-CB03-1EC25F94FAC7}"/>
                  </a:ext>
                </a:extLst>
              </p:cNvPr>
              <p:cNvGrpSpPr/>
              <p:nvPr/>
            </p:nvGrpSpPr>
            <p:grpSpPr>
              <a:xfrm>
                <a:off x="11041361" y="4068602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7F13CBD9-49E1-DD9B-709A-52009A25EF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78A2B37E-2E3B-7CE1-0681-4BD5879CB6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D209159C-8037-0668-8ABF-A663BC1E0B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16710636-CF95-A768-C009-F8CC3CDF94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7C3C37A0-C41B-02E7-3BC8-8498B06C13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6B15768B-B7E3-30C0-FE88-CF205DB7854A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BB977D35-9A46-078A-98C6-3303737C10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6447DF12-38A1-9F17-C6D4-38148A9209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FBD2D1FC-14BA-5939-151A-32248FD28268}"/>
                  </a:ext>
                </a:extLst>
              </p:cNvPr>
              <p:cNvSpPr txBox="1"/>
              <p:nvPr/>
            </p:nvSpPr>
            <p:spPr>
              <a:xfrm>
                <a:off x="10545114" y="3907869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823EBA09-DDD8-9B23-9C88-543308827944}"/>
                  </a:ext>
                </a:extLst>
              </p:cNvPr>
              <p:cNvSpPr txBox="1"/>
              <p:nvPr/>
            </p:nvSpPr>
            <p:spPr>
              <a:xfrm>
                <a:off x="11199545" y="3907662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FECD9F1B-A5F6-2EF8-23C9-D69322C25C8D}"/>
                  </a:ext>
                </a:extLst>
              </p:cNvPr>
              <p:cNvSpPr txBox="1"/>
              <p:nvPr/>
            </p:nvSpPr>
            <p:spPr>
              <a:xfrm>
                <a:off x="8937198" y="5867230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54F9F459-86A6-71A0-66C5-CDA617137D59}"/>
                  </a:ext>
                </a:extLst>
              </p:cNvPr>
              <p:cNvSpPr txBox="1"/>
              <p:nvPr/>
            </p:nvSpPr>
            <p:spPr>
              <a:xfrm>
                <a:off x="9605063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E616C5A4-F95D-D369-1C84-85547AC4FFAD}"/>
                  </a:ext>
                </a:extLst>
              </p:cNvPr>
              <p:cNvSpPr txBox="1"/>
              <p:nvPr/>
            </p:nvSpPr>
            <p:spPr>
              <a:xfrm>
                <a:off x="10329854" y="5867230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008307C6-E9F7-7FDD-1C72-3DC5E81CE546}"/>
                  </a:ext>
                </a:extLst>
              </p:cNvPr>
              <p:cNvSpPr txBox="1"/>
              <p:nvPr/>
            </p:nvSpPr>
            <p:spPr>
              <a:xfrm>
                <a:off x="10923104" y="5856964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</p:grp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428E6FFD-B338-6CFE-941F-2D0DC4EEBDAB}"/>
              </a:ext>
            </a:extLst>
          </p:cNvPr>
          <p:cNvGrpSpPr/>
          <p:nvPr/>
        </p:nvGrpSpPr>
        <p:grpSpPr>
          <a:xfrm>
            <a:off x="2946946" y="5064589"/>
            <a:ext cx="5973360" cy="959312"/>
            <a:chOff x="2946946" y="5064589"/>
            <a:chExt cx="5973360" cy="959312"/>
          </a:xfrm>
        </p:grpSpPr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E2491358-1AB9-006D-B89F-CB99E8BE7FCE}"/>
                </a:ext>
              </a:extLst>
            </p:cNvPr>
            <p:cNvGrpSpPr/>
            <p:nvPr/>
          </p:nvGrpSpPr>
          <p:grpSpPr>
            <a:xfrm>
              <a:off x="4743091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72" name="Group 271">
                <a:extLst>
                  <a:ext uri="{FF2B5EF4-FFF2-40B4-BE49-F238E27FC236}">
                    <a16:creationId xmlns:a16="http://schemas.microsoft.com/office/drawing/2014/main" id="{E160FD50-AAD2-EE8B-EE37-CDA8D6347C7A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D5C35AD4-3D7D-591B-2643-28BE37B1E5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0D3F0370-B042-9047-FD62-77917E3ED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76F8644-FC03-D10A-C734-151912A2C2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6A19CDA-1845-E511-7BFA-13EA27EBC6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7508176C-C8D1-864E-9249-E30D4A05F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EBADB078-FA27-4AF4-3EDD-D67F5BAF7F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1675966E-E43D-0DD1-329F-960C8909AB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7549"/>
                  <a:ext cx="0" cy="524464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83F5428A-FFD2-3692-786B-C21A9F6BEF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3909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5EE239D6-8884-E80E-82CB-BBB5EE4665D2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25440C1A-F984-9DB6-E5D5-A17DF43E2BD0}"/>
                </a:ext>
              </a:extLst>
            </p:cNvPr>
            <p:cNvGrpSpPr/>
            <p:nvPr/>
          </p:nvGrpSpPr>
          <p:grpSpPr>
            <a:xfrm>
              <a:off x="6557546" y="5064589"/>
              <a:ext cx="549258" cy="956529"/>
              <a:chOff x="6557546" y="5064589"/>
              <a:chExt cx="549258" cy="956529"/>
            </a:xfrm>
          </p:grpSpPr>
          <p:grpSp>
            <p:nvGrpSpPr>
              <p:cNvPr id="262" name="Group 261">
                <a:extLst>
                  <a:ext uri="{FF2B5EF4-FFF2-40B4-BE49-F238E27FC236}">
                    <a16:creationId xmlns:a16="http://schemas.microsoft.com/office/drawing/2014/main" id="{85DC91C5-1756-578E-B94C-4A539342BD2E}"/>
                  </a:ext>
                </a:extLst>
              </p:cNvPr>
              <p:cNvGrpSpPr/>
              <p:nvPr/>
            </p:nvGrpSpPr>
            <p:grpSpPr>
              <a:xfrm>
                <a:off x="6558357" y="506458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B8B07712-D9D4-B922-49F5-B425AEC9B6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85672756-1A50-2A4C-3D33-D2390496B3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0B2581F-8BF7-8985-5053-DBAAFA10FF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ED84434A-6417-139C-BF35-15BBB61F7B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179B604F-7DD0-A4D7-7C2F-F2F01658CC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BC1724F4-87FE-B89A-F718-F74DA18F81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2139"/>
                  <a:ext cx="0" cy="5198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07D357A0-4842-E328-12E5-1ADFE1A585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25683"/>
                  <a:ext cx="0" cy="51633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74099FCC-6200-CBCC-AE4B-5D3F612D06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8694" y="5320117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B51C1782-5DEC-2C2C-1563-003ED5BEE137}"/>
                  </a:ext>
                </a:extLst>
              </p:cNvPr>
              <p:cNvSpPr txBox="1"/>
              <p:nvPr/>
            </p:nvSpPr>
            <p:spPr>
              <a:xfrm>
                <a:off x="655754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410D09C2-7C99-981F-7117-676748D06E3C}"/>
                </a:ext>
              </a:extLst>
            </p:cNvPr>
            <p:cNvGrpSpPr/>
            <p:nvPr/>
          </p:nvGrpSpPr>
          <p:grpSpPr>
            <a:xfrm>
              <a:off x="8371859" y="5069179"/>
              <a:ext cx="548447" cy="954722"/>
              <a:chOff x="8371859" y="5069179"/>
              <a:chExt cx="548447" cy="954722"/>
            </a:xfrm>
          </p:grpSpPr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6125245F-7962-30F3-D502-CE02C0B2B00A}"/>
                  </a:ext>
                </a:extLst>
              </p:cNvPr>
              <p:cNvGrpSpPr/>
              <p:nvPr/>
            </p:nvGrpSpPr>
            <p:grpSpPr>
              <a:xfrm>
                <a:off x="8371859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2CAACD23-EF9B-E6EC-9D32-AF2FFBB1E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9E43664B-83AC-04C2-1001-A92421F46C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0D468150-6F3A-0531-3458-DF77E0960E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F1DC5A7-09A3-A079-CCA0-C82E953BA9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942981FA-D126-0217-8414-3CFE239EEC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FDE53D70-436E-57A8-5526-71AC5724C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07D7A083-07FB-EF7C-7990-38D6E55C46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38840" y="5317549"/>
                  <a:ext cx="16308" cy="51093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584DD1F6-1D88-8D4B-67F1-F486C66D95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18612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A977222C-3A99-4F78-FD1E-C48A49CFB284}"/>
                  </a:ext>
                </a:extLst>
              </p:cNvPr>
              <p:cNvSpPr txBox="1"/>
              <p:nvPr/>
            </p:nvSpPr>
            <p:spPr>
              <a:xfrm>
                <a:off x="8381960" y="5870013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3B72B2AE-1160-592C-9D7C-5023A6EEA253}"/>
                </a:ext>
              </a:extLst>
            </p:cNvPr>
            <p:cNvGrpSpPr/>
            <p:nvPr/>
          </p:nvGrpSpPr>
          <p:grpSpPr>
            <a:xfrm>
              <a:off x="2946946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id="{83065117-DD06-EFD4-20E6-F4D1E2DA07A6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44" name="Straight Connector 243">
                  <a:extLst>
                    <a:ext uri="{FF2B5EF4-FFF2-40B4-BE49-F238E27FC236}">
                      <a16:creationId xmlns:a16="http://schemas.microsoft.com/office/drawing/2014/main" id="{77EEE565-8F2E-46AD-FCB7-B0785DB506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25214907-0712-5822-4E83-1DF1A35DA3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289C8F27-26D2-E997-404F-4B2C842DD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3B3B05B7-31D2-DBE8-410C-0AC094C201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23045F2A-642A-9AA3-F58B-9C5D6DBA34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39E6872E-8FFF-3CF5-13C0-D93D2B8991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0092"/>
                  <a:ext cx="0" cy="52192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id="{E6CABAE6-AAAB-FB4F-21E8-2475603358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6602"/>
                  <a:ext cx="0" cy="52541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88A10D71-F973-D089-5735-81A3C88E11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5872" y="5316572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1E367CE5-62B3-80A6-D654-26D2727E3034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</p:grpSp>
      <p:sp>
        <p:nvSpPr>
          <p:cNvPr id="282" name="TextBox 281">
            <a:extLst>
              <a:ext uri="{FF2B5EF4-FFF2-40B4-BE49-F238E27FC236}">
                <a16:creationId xmlns:a16="http://schemas.microsoft.com/office/drawing/2014/main" id="{B79CEE6D-515D-E364-9912-94605C28F92D}"/>
              </a:ext>
            </a:extLst>
          </p:cNvPr>
          <p:cNvSpPr txBox="1"/>
          <p:nvPr/>
        </p:nvSpPr>
        <p:spPr>
          <a:xfrm>
            <a:off x="1174750" y="570614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PSB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F3137121-A7FD-CDAC-456F-D8F98DBD5364}"/>
              </a:ext>
            </a:extLst>
          </p:cNvPr>
          <p:cNvSpPr txBox="1"/>
          <p:nvPr/>
        </p:nvSpPr>
        <p:spPr>
          <a:xfrm>
            <a:off x="1169899" y="4603437"/>
            <a:ext cx="307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335F9EA-FF59-0E35-A5C1-DE92F7008DC4}"/>
              </a:ext>
            </a:extLst>
          </p:cNvPr>
          <p:cNvSpPr txBox="1"/>
          <p:nvPr/>
        </p:nvSpPr>
        <p:spPr>
          <a:xfrm>
            <a:off x="1169899" y="347437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SPS</a:t>
            </a:r>
          </a:p>
        </p:txBody>
      </p:sp>
      <p:cxnSp>
        <p:nvCxnSpPr>
          <p:cNvPr id="285" name="Straight Connector 284">
            <a:extLst>
              <a:ext uri="{FF2B5EF4-FFF2-40B4-BE49-F238E27FC236}">
                <a16:creationId xmlns:a16="http://schemas.microsoft.com/office/drawing/2014/main" id="{8AAE7F06-CF8B-87A1-F859-797C1C494C9A}"/>
              </a:ext>
            </a:extLst>
          </p:cNvPr>
          <p:cNvCxnSpPr>
            <a:cxnSpLocks/>
          </p:cNvCxnSpPr>
          <p:nvPr/>
        </p:nvCxnSpPr>
        <p:spPr>
          <a:xfrm>
            <a:off x="1685462" y="4744183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>
            <a:extLst>
              <a:ext uri="{FF2B5EF4-FFF2-40B4-BE49-F238E27FC236}">
                <a16:creationId xmlns:a16="http://schemas.microsoft.com/office/drawing/2014/main" id="{228A0EA6-0070-EBD6-B074-3059FF175333}"/>
              </a:ext>
            </a:extLst>
          </p:cNvPr>
          <p:cNvCxnSpPr>
            <a:cxnSpLocks/>
          </p:cNvCxnSpPr>
          <p:nvPr/>
        </p:nvCxnSpPr>
        <p:spPr>
          <a:xfrm>
            <a:off x="1685462" y="5830754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26AD4374-BDA6-A6DE-4DB9-8EDCD6FA8603}"/>
              </a:ext>
            </a:extLst>
          </p:cNvPr>
          <p:cNvSpPr txBox="1"/>
          <p:nvPr/>
        </p:nvSpPr>
        <p:spPr>
          <a:xfrm>
            <a:off x="10262311" y="6046894"/>
            <a:ext cx="568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Time </a:t>
            </a:r>
          </a:p>
        </p:txBody>
      </p:sp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40CDB986-1D77-2B00-240D-0FC3802BA772}"/>
              </a:ext>
            </a:extLst>
          </p:cNvPr>
          <p:cNvCxnSpPr/>
          <p:nvPr/>
        </p:nvCxnSpPr>
        <p:spPr>
          <a:xfrm>
            <a:off x="10855393" y="6197269"/>
            <a:ext cx="806176" cy="0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87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A0294C-5060-898B-66E6-A0FAFBC07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4844C-3FC2-65B2-8AAD-6B4C22E82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68571-F755-02B3-9353-14BBCFDEB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FAEA2-BB63-6A22-907A-E4E493588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E6B94C6-AB3B-8C3A-A7AA-35E4C9677222}"/>
              </a:ext>
            </a:extLst>
          </p:cNvPr>
          <p:cNvGrpSpPr/>
          <p:nvPr/>
        </p:nvGrpSpPr>
        <p:grpSpPr>
          <a:xfrm>
            <a:off x="1333673" y="2024743"/>
            <a:ext cx="10335812" cy="3687448"/>
            <a:chOff x="1333673" y="2024743"/>
            <a:chExt cx="10335812" cy="368744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4782346-DDB8-E23F-CC18-EBAF9C160D6C}"/>
                </a:ext>
              </a:extLst>
            </p:cNvPr>
            <p:cNvCxnSpPr/>
            <p:nvPr/>
          </p:nvCxnSpPr>
          <p:spPr>
            <a:xfrm>
              <a:off x="1333673" y="5702710"/>
              <a:ext cx="1465007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5CBE817-7138-4C98-33FA-BA41789951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98680" y="2024743"/>
              <a:ext cx="1610034" cy="367796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351AC43-E16E-B8DB-4C6D-32A238876292}"/>
                </a:ext>
              </a:extLst>
            </p:cNvPr>
            <p:cNvCxnSpPr>
              <a:cxnSpLocks/>
            </p:cNvCxnSpPr>
            <p:nvPr/>
          </p:nvCxnSpPr>
          <p:spPr>
            <a:xfrm>
              <a:off x="4408714" y="2024743"/>
              <a:ext cx="5257801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15109A5-4E8F-EB64-B3D9-9F4EE461D7FD}"/>
                </a:ext>
              </a:extLst>
            </p:cNvPr>
            <p:cNvCxnSpPr>
              <a:cxnSpLocks/>
            </p:cNvCxnSpPr>
            <p:nvPr/>
          </p:nvCxnSpPr>
          <p:spPr>
            <a:xfrm>
              <a:off x="11152241" y="5701305"/>
              <a:ext cx="517244" cy="1088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4A1EB8E-ECE4-9DCC-2247-D751E45BC0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66515" y="2024743"/>
              <a:ext cx="1485726" cy="36874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1BDA217-FFF7-1DA3-AEEB-7A886AA1DB60}"/>
              </a:ext>
            </a:extLst>
          </p:cNvPr>
          <p:cNvGrpSpPr/>
          <p:nvPr/>
        </p:nvGrpSpPr>
        <p:grpSpPr>
          <a:xfrm>
            <a:off x="1732751" y="1308039"/>
            <a:ext cx="9419490" cy="4798847"/>
            <a:chOff x="1732751" y="1308039"/>
            <a:chExt cx="9419490" cy="479884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D32211D-96F1-96DC-DF62-76CB301F584D}"/>
                </a:ext>
              </a:extLst>
            </p:cNvPr>
            <p:cNvCxnSpPr/>
            <p:nvPr/>
          </p:nvCxnSpPr>
          <p:spPr>
            <a:xfrm flipV="1">
              <a:off x="2798680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8B61333-7425-F051-287B-C721EE85B93C}"/>
                </a:ext>
              </a:extLst>
            </p:cNvPr>
            <p:cNvCxnSpPr/>
            <p:nvPr/>
          </p:nvCxnSpPr>
          <p:spPr>
            <a:xfrm flipV="1">
              <a:off x="4408714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534F4E2-1A2D-E2A6-C5F9-54150AF64C2A}"/>
                </a:ext>
              </a:extLst>
            </p:cNvPr>
            <p:cNvCxnSpPr/>
            <p:nvPr/>
          </p:nvCxnSpPr>
          <p:spPr>
            <a:xfrm flipV="1">
              <a:off x="9666515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60C76B1-E4BF-668E-9A56-DFEEA7CCD9D9}"/>
                </a:ext>
              </a:extLst>
            </p:cNvPr>
            <p:cNvCxnSpPr/>
            <p:nvPr/>
          </p:nvCxnSpPr>
          <p:spPr>
            <a:xfrm flipV="1">
              <a:off x="11152241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C5ED4EB-B50F-8809-6566-07190171E762}"/>
                </a:ext>
              </a:extLst>
            </p:cNvPr>
            <p:cNvCxnSpPr/>
            <p:nvPr/>
          </p:nvCxnSpPr>
          <p:spPr>
            <a:xfrm flipV="1">
              <a:off x="5355772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AF1A206-F556-7E7E-76DB-41BEE2E0B163}"/>
                </a:ext>
              </a:extLst>
            </p:cNvPr>
            <p:cNvSpPr txBox="1"/>
            <p:nvPr/>
          </p:nvSpPr>
          <p:spPr>
            <a:xfrm>
              <a:off x="1732751" y="1499590"/>
              <a:ext cx="66684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Injection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357EBA5-EE96-BBD5-EB09-18DBF0DBA222}"/>
                </a:ext>
              </a:extLst>
            </p:cNvPr>
            <p:cNvSpPr txBox="1"/>
            <p:nvPr/>
          </p:nvSpPr>
          <p:spPr>
            <a:xfrm>
              <a:off x="3364849" y="1523482"/>
              <a:ext cx="4776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9C4F18E-C78C-2292-039A-C127923FA66D}"/>
                </a:ext>
              </a:extLst>
            </p:cNvPr>
            <p:cNvSpPr txBox="1"/>
            <p:nvPr/>
          </p:nvSpPr>
          <p:spPr>
            <a:xfrm>
              <a:off x="6924902" y="1523482"/>
              <a:ext cx="11156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Stable Beams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C377984-6B7F-0B15-F427-71A482F5D23B}"/>
                </a:ext>
              </a:extLst>
            </p:cNvPr>
            <p:cNvSpPr txBox="1"/>
            <p:nvPr/>
          </p:nvSpPr>
          <p:spPr>
            <a:xfrm>
              <a:off x="4510483" y="1308039"/>
              <a:ext cx="756617" cy="646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/>
                <a:t>Squeeze </a:t>
              </a:r>
            </a:p>
            <a:p>
              <a:pPr algn="ctr"/>
              <a:r>
                <a:rPr lang="en-GB" sz="1400" dirty="0"/>
                <a:t>&amp; </a:t>
              </a:r>
            </a:p>
            <a:p>
              <a:pPr algn="ctr"/>
              <a:r>
                <a:rPr lang="en-GB" sz="1400" dirty="0"/>
                <a:t>Adjust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7D8BC98-F9C3-8D1F-E6DF-D464EB5808D2}"/>
                </a:ext>
              </a:extLst>
            </p:cNvPr>
            <p:cNvSpPr txBox="1"/>
            <p:nvPr/>
          </p:nvSpPr>
          <p:spPr>
            <a:xfrm>
              <a:off x="9981554" y="1499590"/>
              <a:ext cx="9553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 down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A756C941-8C72-BEAA-3F37-866923555A1B}"/>
              </a:ext>
            </a:extLst>
          </p:cNvPr>
          <p:cNvSpPr txBox="1"/>
          <p:nvPr/>
        </p:nvSpPr>
        <p:spPr>
          <a:xfrm>
            <a:off x="321399" y="5519041"/>
            <a:ext cx="983209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450 GeV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05BE985-410A-9577-70C0-7C51853CED27}"/>
              </a:ext>
            </a:extLst>
          </p:cNvPr>
          <p:cNvSpPr txBox="1"/>
          <p:nvPr/>
        </p:nvSpPr>
        <p:spPr>
          <a:xfrm>
            <a:off x="436476" y="1836218"/>
            <a:ext cx="850865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6.8 TeV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AA93387-8F43-EC07-3677-4BA165037C55}"/>
              </a:ext>
            </a:extLst>
          </p:cNvPr>
          <p:cNvCxnSpPr>
            <a:cxnSpLocks/>
          </p:cNvCxnSpPr>
          <p:nvPr/>
        </p:nvCxnSpPr>
        <p:spPr>
          <a:xfrm flipH="1">
            <a:off x="1304608" y="2011069"/>
            <a:ext cx="3104105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5792CF0-E306-8BCD-DEBB-F779F69C0513}"/>
              </a:ext>
            </a:extLst>
          </p:cNvPr>
          <p:cNvCxnSpPr>
            <a:cxnSpLocks/>
          </p:cNvCxnSpPr>
          <p:nvPr/>
        </p:nvCxnSpPr>
        <p:spPr>
          <a:xfrm flipV="1">
            <a:off x="1621971" y="533677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2DEE2FA-D100-C75F-A03E-FCD4F8B5058B}"/>
              </a:ext>
            </a:extLst>
          </p:cNvPr>
          <p:cNvCxnSpPr/>
          <p:nvPr/>
        </p:nvCxnSpPr>
        <p:spPr>
          <a:xfrm>
            <a:off x="1618796" y="5339952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0C3AA93-9E90-3F75-49D3-210B3C0D5086}"/>
              </a:ext>
            </a:extLst>
          </p:cNvPr>
          <p:cNvCxnSpPr>
            <a:cxnSpLocks/>
          </p:cNvCxnSpPr>
          <p:nvPr/>
        </p:nvCxnSpPr>
        <p:spPr>
          <a:xfrm flipV="1">
            <a:off x="1722772" y="4975424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64F3672-4D74-517E-611E-C6D68CDAAB64}"/>
              </a:ext>
            </a:extLst>
          </p:cNvPr>
          <p:cNvCxnSpPr/>
          <p:nvPr/>
        </p:nvCxnSpPr>
        <p:spPr>
          <a:xfrm>
            <a:off x="1714046" y="4978599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6962BCB-9B79-A780-87DA-6849059ECDEB}"/>
              </a:ext>
            </a:extLst>
          </p:cNvPr>
          <p:cNvCxnSpPr>
            <a:cxnSpLocks/>
          </p:cNvCxnSpPr>
          <p:nvPr/>
        </p:nvCxnSpPr>
        <p:spPr>
          <a:xfrm flipV="1">
            <a:off x="1818022" y="4614071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4AF692A-3A5F-221A-E0C7-6FB1AFD7C61E}"/>
              </a:ext>
            </a:extLst>
          </p:cNvPr>
          <p:cNvCxnSpPr/>
          <p:nvPr/>
        </p:nvCxnSpPr>
        <p:spPr>
          <a:xfrm>
            <a:off x="1812471" y="4614071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8E03B13-EB8B-365C-B6E6-D1626CD9DD5C}"/>
              </a:ext>
            </a:extLst>
          </p:cNvPr>
          <p:cNvCxnSpPr>
            <a:cxnSpLocks/>
          </p:cNvCxnSpPr>
          <p:nvPr/>
        </p:nvCxnSpPr>
        <p:spPr>
          <a:xfrm flipV="1">
            <a:off x="1916447" y="4249543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E03BC7F-6D08-0269-CEEB-C15A96BC741C}"/>
              </a:ext>
            </a:extLst>
          </p:cNvPr>
          <p:cNvCxnSpPr/>
          <p:nvPr/>
        </p:nvCxnSpPr>
        <p:spPr>
          <a:xfrm>
            <a:off x="1910896" y="4249543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9CC5D2B-A8D1-61C2-B67D-EC7F37C82F52}"/>
              </a:ext>
            </a:extLst>
          </p:cNvPr>
          <p:cNvCxnSpPr>
            <a:cxnSpLocks/>
          </p:cNvCxnSpPr>
          <p:nvPr/>
        </p:nvCxnSpPr>
        <p:spPr>
          <a:xfrm flipV="1">
            <a:off x="2014872" y="3885015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FD19665-6DAD-4896-01F0-2B9F1D611EDB}"/>
              </a:ext>
            </a:extLst>
          </p:cNvPr>
          <p:cNvCxnSpPr/>
          <p:nvPr/>
        </p:nvCxnSpPr>
        <p:spPr>
          <a:xfrm>
            <a:off x="2006699" y="3885015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446979-A405-D7BF-B954-FFA57D5D0E5B}"/>
              </a:ext>
            </a:extLst>
          </p:cNvPr>
          <p:cNvCxnSpPr>
            <a:cxnSpLocks/>
          </p:cNvCxnSpPr>
          <p:nvPr/>
        </p:nvCxnSpPr>
        <p:spPr>
          <a:xfrm flipV="1">
            <a:off x="2110675" y="352048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41D9AE3-237E-CCFC-2089-21C8AEDA200A}"/>
              </a:ext>
            </a:extLst>
          </p:cNvPr>
          <p:cNvCxnSpPr/>
          <p:nvPr/>
        </p:nvCxnSpPr>
        <p:spPr>
          <a:xfrm>
            <a:off x="2101396" y="3520487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8DD8EFB-13E0-E66C-FEB2-B569B66C9117}"/>
              </a:ext>
            </a:extLst>
          </p:cNvPr>
          <p:cNvCxnSpPr>
            <a:cxnSpLocks/>
          </p:cNvCxnSpPr>
          <p:nvPr/>
        </p:nvCxnSpPr>
        <p:spPr>
          <a:xfrm flipV="1">
            <a:off x="2205372" y="3155959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B203858-99BA-7D32-15C1-19420C66BE70}"/>
              </a:ext>
            </a:extLst>
          </p:cNvPr>
          <p:cNvCxnSpPr/>
          <p:nvPr/>
        </p:nvCxnSpPr>
        <p:spPr>
          <a:xfrm>
            <a:off x="2199121" y="315913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C689D93-3853-0823-80B8-7510E96051C3}"/>
              </a:ext>
            </a:extLst>
          </p:cNvPr>
          <p:cNvCxnSpPr>
            <a:cxnSpLocks/>
          </p:cNvCxnSpPr>
          <p:nvPr/>
        </p:nvCxnSpPr>
        <p:spPr>
          <a:xfrm flipV="1">
            <a:off x="2306272" y="279460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A1D6CF1-7C2A-9103-083D-21A266416B76}"/>
              </a:ext>
            </a:extLst>
          </p:cNvPr>
          <p:cNvCxnSpPr/>
          <p:nvPr/>
        </p:nvCxnSpPr>
        <p:spPr>
          <a:xfrm>
            <a:off x="2306298" y="279816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53AD058-FFE9-2807-1FB4-23C351F8463E}"/>
              </a:ext>
            </a:extLst>
          </p:cNvPr>
          <p:cNvCxnSpPr>
            <a:cxnSpLocks/>
          </p:cNvCxnSpPr>
          <p:nvPr/>
        </p:nvCxnSpPr>
        <p:spPr>
          <a:xfrm flipV="1">
            <a:off x="2410274" y="243363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B1706E4-DD20-A7C4-2FBC-9684D8CE9941}"/>
              </a:ext>
            </a:extLst>
          </p:cNvPr>
          <p:cNvCxnSpPr/>
          <p:nvPr/>
        </p:nvCxnSpPr>
        <p:spPr>
          <a:xfrm>
            <a:off x="2410274" y="2433636"/>
            <a:ext cx="242501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4D67F1F-A7B4-7864-5462-CD2B419F5889}"/>
              </a:ext>
            </a:extLst>
          </p:cNvPr>
          <p:cNvCxnSpPr>
            <a:cxnSpLocks/>
          </p:cNvCxnSpPr>
          <p:nvPr/>
        </p:nvCxnSpPr>
        <p:spPr>
          <a:xfrm flipH="1">
            <a:off x="2815948" y="5701305"/>
            <a:ext cx="8336292" cy="1406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C0301D7-2B70-71C5-B1A3-5795458CC2A1}"/>
              </a:ext>
            </a:extLst>
          </p:cNvPr>
          <p:cNvCxnSpPr>
            <a:cxnSpLocks/>
          </p:cNvCxnSpPr>
          <p:nvPr/>
        </p:nvCxnSpPr>
        <p:spPr>
          <a:xfrm flipH="1" flipV="1">
            <a:off x="9505244" y="4312356"/>
            <a:ext cx="1221" cy="13889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 90">
            <a:extLst>
              <a:ext uri="{FF2B5EF4-FFF2-40B4-BE49-F238E27FC236}">
                <a16:creationId xmlns:a16="http://schemas.microsoft.com/office/drawing/2014/main" id="{312CD746-76B5-E52E-4067-CD940A0C814E}"/>
              </a:ext>
            </a:extLst>
          </p:cNvPr>
          <p:cNvSpPr/>
          <p:nvPr/>
        </p:nvSpPr>
        <p:spPr>
          <a:xfrm>
            <a:off x="4842933" y="2432756"/>
            <a:ext cx="4662311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5DD77734-5089-3F44-2A66-0C21F597C407}"/>
              </a:ext>
            </a:extLst>
          </p:cNvPr>
          <p:cNvCxnSpPr>
            <a:cxnSpLocks/>
          </p:cNvCxnSpPr>
          <p:nvPr/>
        </p:nvCxnSpPr>
        <p:spPr>
          <a:xfrm flipV="1">
            <a:off x="1660070" y="534370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D6A01926-7AEE-E1FD-B876-09E0C076313C}"/>
              </a:ext>
            </a:extLst>
          </p:cNvPr>
          <p:cNvCxnSpPr/>
          <p:nvPr/>
        </p:nvCxnSpPr>
        <p:spPr>
          <a:xfrm>
            <a:off x="1656895" y="5346878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6509C72-8B4E-5366-47FE-293670849414}"/>
              </a:ext>
            </a:extLst>
          </p:cNvPr>
          <p:cNvCxnSpPr>
            <a:cxnSpLocks/>
          </p:cNvCxnSpPr>
          <p:nvPr/>
        </p:nvCxnSpPr>
        <p:spPr>
          <a:xfrm flipV="1">
            <a:off x="1760871" y="4982350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6C7ACEE-244B-BA5E-84B8-07E5C022A7A1}"/>
              </a:ext>
            </a:extLst>
          </p:cNvPr>
          <p:cNvCxnSpPr/>
          <p:nvPr/>
        </p:nvCxnSpPr>
        <p:spPr>
          <a:xfrm>
            <a:off x="1752145" y="4985525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735AB67-56FD-E09E-706D-D27171E96CF8}"/>
              </a:ext>
            </a:extLst>
          </p:cNvPr>
          <p:cNvCxnSpPr>
            <a:cxnSpLocks/>
          </p:cNvCxnSpPr>
          <p:nvPr/>
        </p:nvCxnSpPr>
        <p:spPr>
          <a:xfrm flipV="1">
            <a:off x="1856121" y="4620997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E200A2B-86C0-2254-36DE-ECE742BCA217}"/>
              </a:ext>
            </a:extLst>
          </p:cNvPr>
          <p:cNvCxnSpPr/>
          <p:nvPr/>
        </p:nvCxnSpPr>
        <p:spPr>
          <a:xfrm>
            <a:off x="1850570" y="4620997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2ACF4DF-0468-281E-940A-9E02538F8400}"/>
              </a:ext>
            </a:extLst>
          </p:cNvPr>
          <p:cNvCxnSpPr>
            <a:cxnSpLocks/>
          </p:cNvCxnSpPr>
          <p:nvPr/>
        </p:nvCxnSpPr>
        <p:spPr>
          <a:xfrm flipV="1">
            <a:off x="1954546" y="4256469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0513B8F-501E-233E-B97C-EBF0D5A56B87}"/>
              </a:ext>
            </a:extLst>
          </p:cNvPr>
          <p:cNvCxnSpPr/>
          <p:nvPr/>
        </p:nvCxnSpPr>
        <p:spPr>
          <a:xfrm>
            <a:off x="1948995" y="4256469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423F3FBE-352C-8651-0BB4-C646FE00269B}"/>
              </a:ext>
            </a:extLst>
          </p:cNvPr>
          <p:cNvCxnSpPr>
            <a:cxnSpLocks/>
          </p:cNvCxnSpPr>
          <p:nvPr/>
        </p:nvCxnSpPr>
        <p:spPr>
          <a:xfrm flipV="1">
            <a:off x="2052971" y="3891941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F957976-D909-F11C-E144-A1A9D1BC9642}"/>
              </a:ext>
            </a:extLst>
          </p:cNvPr>
          <p:cNvCxnSpPr/>
          <p:nvPr/>
        </p:nvCxnSpPr>
        <p:spPr>
          <a:xfrm>
            <a:off x="2044798" y="3891941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B660069-88AA-EB20-628F-6C9F28206379}"/>
              </a:ext>
            </a:extLst>
          </p:cNvPr>
          <p:cNvCxnSpPr>
            <a:cxnSpLocks/>
          </p:cNvCxnSpPr>
          <p:nvPr/>
        </p:nvCxnSpPr>
        <p:spPr>
          <a:xfrm flipV="1">
            <a:off x="2148774" y="352741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C554959-2FFC-6B56-1DE5-6D61FEEEFAF2}"/>
              </a:ext>
            </a:extLst>
          </p:cNvPr>
          <p:cNvCxnSpPr/>
          <p:nvPr/>
        </p:nvCxnSpPr>
        <p:spPr>
          <a:xfrm>
            <a:off x="2139495" y="3527413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7211CDA7-3A5A-27F4-3EB6-2A411328335A}"/>
              </a:ext>
            </a:extLst>
          </p:cNvPr>
          <p:cNvCxnSpPr>
            <a:cxnSpLocks/>
          </p:cNvCxnSpPr>
          <p:nvPr/>
        </p:nvCxnSpPr>
        <p:spPr>
          <a:xfrm flipV="1">
            <a:off x="2243471" y="3162885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B8CAD7A-7571-9DBD-0244-D97F8D8F1FFB}"/>
              </a:ext>
            </a:extLst>
          </p:cNvPr>
          <p:cNvCxnSpPr/>
          <p:nvPr/>
        </p:nvCxnSpPr>
        <p:spPr>
          <a:xfrm>
            <a:off x="2237220" y="316606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10D2D4A-073E-050E-B1DA-383421C4D046}"/>
              </a:ext>
            </a:extLst>
          </p:cNvPr>
          <p:cNvCxnSpPr>
            <a:cxnSpLocks/>
          </p:cNvCxnSpPr>
          <p:nvPr/>
        </p:nvCxnSpPr>
        <p:spPr>
          <a:xfrm flipV="1">
            <a:off x="2344371" y="2801532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F418689-303E-FAD0-37CA-BB97AC2D2F73}"/>
              </a:ext>
            </a:extLst>
          </p:cNvPr>
          <p:cNvCxnSpPr/>
          <p:nvPr/>
        </p:nvCxnSpPr>
        <p:spPr>
          <a:xfrm>
            <a:off x="2344397" y="280509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8809CB5-D8AC-C56A-3A01-903136FE98F6}"/>
              </a:ext>
            </a:extLst>
          </p:cNvPr>
          <p:cNvCxnSpPr>
            <a:cxnSpLocks/>
          </p:cNvCxnSpPr>
          <p:nvPr/>
        </p:nvCxnSpPr>
        <p:spPr>
          <a:xfrm flipV="1">
            <a:off x="2448373" y="2462981"/>
            <a:ext cx="0" cy="3421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AE07FD2-CD5D-3FD5-65E6-14E76153B010}"/>
              </a:ext>
            </a:extLst>
          </p:cNvPr>
          <p:cNvCxnSpPr>
            <a:cxnSpLocks/>
          </p:cNvCxnSpPr>
          <p:nvPr/>
        </p:nvCxnSpPr>
        <p:spPr>
          <a:xfrm>
            <a:off x="2443457" y="2462981"/>
            <a:ext cx="238691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reeform 116">
            <a:extLst>
              <a:ext uri="{FF2B5EF4-FFF2-40B4-BE49-F238E27FC236}">
                <a16:creationId xmlns:a16="http://schemas.microsoft.com/office/drawing/2014/main" id="{C19226CB-D4A6-6F25-D8A9-42CF578342AC}"/>
              </a:ext>
            </a:extLst>
          </p:cNvPr>
          <p:cNvSpPr/>
          <p:nvPr/>
        </p:nvSpPr>
        <p:spPr>
          <a:xfrm>
            <a:off x="4830375" y="2461208"/>
            <a:ext cx="4624070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E7964A1-67DD-15AA-2F9A-CDEF65867257}"/>
              </a:ext>
            </a:extLst>
          </p:cNvPr>
          <p:cNvCxnSpPr>
            <a:cxnSpLocks/>
            <a:endCxn id="117" idx="3"/>
          </p:cNvCxnSpPr>
          <p:nvPr/>
        </p:nvCxnSpPr>
        <p:spPr>
          <a:xfrm flipH="1" flipV="1">
            <a:off x="9454445" y="4340808"/>
            <a:ext cx="1220" cy="13674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49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1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E5BD62-4EFA-DAD2-F9B0-64C79283B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Integrated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2D533-01FD-3FC1-7E51-DD31E3A98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E1712-47F5-0753-2159-688E0785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1736-687A-5BE7-B149-27D60FD54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Google Shape;195;p23">
            <a:extLst>
              <a:ext uri="{FF2B5EF4-FFF2-40B4-BE49-F238E27FC236}">
                <a16:creationId xmlns:a16="http://schemas.microsoft.com/office/drawing/2014/main" id="{3FF6D3D6-5386-B6FF-F6ED-CF13F812656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7988" y="1532886"/>
            <a:ext cx="581358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4409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3B651-9E5F-1C94-4B7D-70331675A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81981E-C1C6-75CA-31E3-58CF53B4E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80FFE-A068-BFE7-BE8D-F834CC327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11341-023D-7396-205F-D17308786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D6442-CCE2-9801-1112-D6F6544F9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ABE6D-CF44-A021-341F-30196A1D3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898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A89592-3632-C5DD-9D20-E2EE436CF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4DC078-FDB8-819A-E301-4CDCAA91E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031F9-4C6F-70F9-DD57-F730554BA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7714F-C466-6C5E-20DE-13BF0C72D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2DB14-03D5-0996-E3FD-0E3A976E5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738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ABE824-457F-5023-E782-9F42B4046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959429"/>
            <a:ext cx="5688013" cy="4241346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The HL-LHC will use new technologies to provide 10 times more collisions than the LHC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The stored beam energy will increase from ~300 MJ to ~600 MJ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It will give access to rare phenomena, greater precision and larger discovery potential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It will start operating in 2030 and run until 2041</a:t>
            </a:r>
            <a:endParaRPr lang="fr-FR" dirty="0">
              <a:latin typeface="Arial" charset="0"/>
              <a:ea typeface="Arial" charset="0"/>
              <a:cs typeface="Arial" charset="0"/>
            </a:endParaRPr>
          </a:p>
          <a:p>
            <a:pPr marL="666900" lvl="1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36755B-7D00-E75C-56EF-3B30D795A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4D3752-11D5-9E75-9E24-68AB0906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4FFD2-4062-3A32-DEA9-CE4B0BF6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F305F6-8E40-C43A-0205-1487CD1EC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618" y="373593"/>
            <a:ext cx="5937395" cy="1065742"/>
          </a:xfrm>
        </p:spPr>
        <p:txBody>
          <a:bodyPr/>
          <a:lstStyle/>
          <a:p>
            <a:r>
              <a:rPr lang="en-GB" dirty="0"/>
              <a:t>The High-Luminosity LHC upgrade is under way</a:t>
            </a:r>
          </a:p>
        </p:txBody>
      </p:sp>
    </p:spTree>
    <p:extLst>
      <p:ext uri="{BB962C8B-B14F-4D97-AF65-F5344CB8AC3E}">
        <p14:creationId xmlns:p14="http://schemas.microsoft.com/office/powerpoint/2010/main" val="244570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163A80-1E01-5618-A4D8-E0B22D7DE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Facilities and Equipment Being Added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116EF-B1FB-39C7-595B-28BC0F534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23EAB-554E-F011-4CD8-17FDEA9F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94EA5-88C5-E20B-6F0E-7DE7D6065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23D350-9A82-098F-C945-EFCFA66B84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325" y="1744619"/>
            <a:ext cx="10687848" cy="3685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A diagram of a factory&#10;&#10;Description automatically generated">
            <a:extLst>
              <a:ext uri="{FF2B5EF4-FFF2-40B4-BE49-F238E27FC236}">
                <a16:creationId xmlns:a16="http://schemas.microsoft.com/office/drawing/2014/main" id="{EB6B5EDD-18B4-2B67-FB85-D21591921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454" y="1283808"/>
            <a:ext cx="10310283" cy="5232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B573BEAF-3B10-CFFD-5E92-26922F8BA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90" y="1427401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large red tube in a factory&#10;&#10;Description automatically generated">
            <a:extLst>
              <a:ext uri="{FF2B5EF4-FFF2-40B4-BE49-F238E27FC236}">
                <a16:creationId xmlns:a16="http://schemas.microsoft.com/office/drawing/2014/main" id="{906C1031-E37E-60D2-EDF8-8435AB5E5C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48" y="1439335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A94DBF9-3481-31FE-180F-8E49C2F1DA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9411" y="1289886"/>
            <a:ext cx="7433178" cy="46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45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9828A0-C5FA-7044-A159-0AED77D2A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CERN Long-Term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D216E-98BE-ECAC-D65F-3B2459445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E13CB-DA2A-0265-81C1-563522AAE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8692F-7CA6-6DD8-ACD4-7892D7DE5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105A6E-0F1A-BCE3-8DCF-8628F5197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554799"/>
            <a:ext cx="8688512" cy="451962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BF6DD1D-7016-C9DA-D38E-FC7F867F09AF}"/>
              </a:ext>
            </a:extLst>
          </p:cNvPr>
          <p:cNvGrpSpPr/>
          <p:nvPr/>
        </p:nvGrpSpPr>
        <p:grpSpPr>
          <a:xfrm>
            <a:off x="1343891" y="2338135"/>
            <a:ext cx="3358738" cy="422405"/>
            <a:chOff x="2272420" y="2217883"/>
            <a:chExt cx="4191754" cy="49870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4FF22DE-B43B-0F10-6348-10FB4FDC9F68}"/>
                </a:ext>
              </a:extLst>
            </p:cNvPr>
            <p:cNvSpPr txBox="1"/>
            <p:nvPr/>
          </p:nvSpPr>
          <p:spPr>
            <a:xfrm>
              <a:off x="3910938" y="2217883"/>
              <a:ext cx="1040424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3</a:t>
              </a: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70AAB0D4-1976-321C-ECAD-B4A04DC5F543}"/>
                </a:ext>
              </a:extLst>
            </p:cNvPr>
            <p:cNvSpPr/>
            <p:nvPr/>
          </p:nvSpPr>
          <p:spPr>
            <a:xfrm rot="10800000">
              <a:off x="2272420" y="2330651"/>
              <a:ext cx="1535584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2A5BA490-9E33-543A-9E75-961D2A413BD9}"/>
                </a:ext>
              </a:extLst>
            </p:cNvPr>
            <p:cNvSpPr/>
            <p:nvPr/>
          </p:nvSpPr>
          <p:spPr>
            <a:xfrm>
              <a:off x="4916464" y="2338176"/>
              <a:ext cx="1547710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75949426-8FC1-66B8-B85E-C9FD1C51732A}"/>
              </a:ext>
            </a:extLst>
          </p:cNvPr>
          <p:cNvSpPr/>
          <p:nvPr/>
        </p:nvSpPr>
        <p:spPr>
          <a:xfrm>
            <a:off x="2899594" y="1936140"/>
            <a:ext cx="348056" cy="321161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295168-1D2A-6ACB-67E5-0A452EF8694C}"/>
              </a:ext>
            </a:extLst>
          </p:cNvPr>
          <p:cNvSpPr txBox="1"/>
          <p:nvPr/>
        </p:nvSpPr>
        <p:spPr>
          <a:xfrm>
            <a:off x="4950223" y="233813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3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58C67B5-3F54-60E4-47E4-1E4D4AAA7D93}"/>
              </a:ext>
            </a:extLst>
          </p:cNvPr>
          <p:cNvGrpSpPr/>
          <p:nvPr/>
        </p:nvGrpSpPr>
        <p:grpSpPr>
          <a:xfrm>
            <a:off x="1393535" y="3907512"/>
            <a:ext cx="4901837" cy="422405"/>
            <a:chOff x="2358449" y="3638521"/>
            <a:chExt cx="5696302" cy="49870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B462C98-3F81-A88F-CC9B-2B175DB592DF}"/>
                </a:ext>
              </a:extLst>
            </p:cNvPr>
            <p:cNvSpPr txBox="1"/>
            <p:nvPr/>
          </p:nvSpPr>
          <p:spPr>
            <a:xfrm>
              <a:off x="4755304" y="3638521"/>
              <a:ext cx="968779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4</a:t>
              </a:r>
            </a:p>
          </p:txBody>
        </p:sp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84FC4A59-291D-C1D5-6A08-43BD5589CBAC}"/>
                </a:ext>
              </a:extLst>
            </p:cNvPr>
            <p:cNvSpPr/>
            <p:nvPr/>
          </p:nvSpPr>
          <p:spPr>
            <a:xfrm>
              <a:off x="5801193" y="375934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4C65AFEE-7D29-8CB4-869D-F7D5713BE2EC}"/>
                </a:ext>
              </a:extLst>
            </p:cNvPr>
            <p:cNvSpPr/>
            <p:nvPr/>
          </p:nvSpPr>
          <p:spPr>
            <a:xfrm rot="10800000">
              <a:off x="2358449" y="372661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C823FBD-B32C-289D-7C83-1F2B9F6B057B}"/>
              </a:ext>
            </a:extLst>
          </p:cNvPr>
          <p:cNvSpPr txBox="1"/>
          <p:nvPr/>
        </p:nvSpPr>
        <p:spPr>
          <a:xfrm>
            <a:off x="6295372" y="380124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4</a:t>
            </a:r>
          </a:p>
        </p:txBody>
      </p:sp>
    </p:spTree>
    <p:extLst>
      <p:ext uri="{BB962C8B-B14F-4D97-AF65-F5344CB8AC3E}">
        <p14:creationId xmlns:p14="http://schemas.microsoft.com/office/powerpoint/2010/main" val="375476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0E3BB-8A81-C14D-09AC-181D83802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97A874-BA03-0EF0-1A50-905FCB0DC9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776563" y="-79512"/>
            <a:ext cx="16920000" cy="409356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50D5DB-A7A5-9FB2-6324-35FA1F1E5D35}"/>
              </a:ext>
            </a:extLst>
          </p:cNvPr>
          <p:cNvSpPr txBox="1"/>
          <p:nvPr/>
        </p:nvSpPr>
        <p:spPr>
          <a:xfrm>
            <a:off x="2420312" y="3583164"/>
            <a:ext cx="735137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b="1" i="1" dirty="0">
                <a:solidFill>
                  <a:schemeClr val="bg1"/>
                </a:solidFill>
              </a:rPr>
              <a:t>The future lies ahead, waiting to be shaped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C75667-3CFD-63A4-AB2C-375592E370A8}"/>
              </a:ext>
            </a:extLst>
          </p:cNvPr>
          <p:cNvSpPr txBox="1"/>
          <p:nvPr/>
        </p:nvSpPr>
        <p:spPr>
          <a:xfrm>
            <a:off x="2679196" y="4227616"/>
            <a:ext cx="683360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i="1" dirty="0"/>
              <a:t>Success with your career at CERN!</a:t>
            </a:r>
          </a:p>
        </p:txBody>
      </p:sp>
    </p:spTree>
    <p:extLst>
      <p:ext uri="{BB962C8B-B14F-4D97-AF65-F5344CB8AC3E}">
        <p14:creationId xmlns:p14="http://schemas.microsoft.com/office/powerpoint/2010/main" val="2956279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8820B3-7B4C-EC47-2CAF-638C7B389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91BCA5-51DB-D35A-13C4-E8B4B3F5A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B433CE-1151-7BB9-34A8-C926619D7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1A1DD-45FA-5076-1728-DABC1B0EE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20701-5B35-B8C8-B594-DEB96AD15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CB93C-5BF7-8D40-DA88-50F35F28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024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DD686-AD7C-1CB3-9ED6-0A24974DB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433CC6-BCD7-A449-461C-405F7E787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E497E-B23E-217F-EF3F-7948679E2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0F3BE-844C-2F78-85C5-607793E6F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DD6-E584-CBF7-F71D-42C430D6C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9A3668-E50A-7C3F-5A1C-BEFB622AA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EABBAC84-0300-51AD-145C-9D8B9C036926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5CB431B-D4D4-44B7-E154-BEBFCA38F9A2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5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5E2460-7EFD-6CA9-5C03-6F6C40E4D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6267" y="2088445"/>
            <a:ext cx="5247745" cy="4112330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The source is extracting H</a:t>
            </a:r>
            <a:r>
              <a:rPr lang="en-US" sz="2400" baseline="30000" dirty="0"/>
              <a:t>-</a:t>
            </a:r>
            <a:r>
              <a:rPr lang="en-US" sz="2400" dirty="0"/>
              <a:t> ions at an energy of 45 keV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Accelerates beam up to 160 MeV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Can provide a pulse of H</a:t>
            </a:r>
            <a:r>
              <a:rPr lang="en-US" sz="2400" baseline="30000" dirty="0"/>
              <a:t>-</a:t>
            </a:r>
            <a:r>
              <a:rPr lang="en-US" sz="2400" dirty="0"/>
              <a:t> ions every 1.2 s</a:t>
            </a:r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5740B9-4754-842E-4AD8-6097106C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642" y="373593"/>
            <a:ext cx="6606371" cy="1065742"/>
          </a:xfrm>
        </p:spPr>
        <p:txBody>
          <a:bodyPr/>
          <a:lstStyle/>
          <a:p>
            <a:r>
              <a:rPr lang="en-GB" dirty="0"/>
              <a:t>Linear Accelerator 4 (LINAC4)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9152C-208A-ECA5-EF76-1CF039423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6C09C-8EA4-ECCB-8BB1-BF51C251A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FB484-6032-F4CF-459D-A8132CDD9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162D8-02D5-0283-7EC3-CBBB2A8B928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5000"/>
          </a:blip>
          <a:stretch>
            <a:fillRect/>
          </a:stretch>
        </p:blipFill>
        <p:spPr>
          <a:xfrm>
            <a:off x="6204517" y="4746702"/>
            <a:ext cx="5568718" cy="121770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BD7E92F-89C9-4F4D-6AFD-9A518449A845}"/>
              </a:ext>
            </a:extLst>
          </p:cNvPr>
          <p:cNvGrpSpPr/>
          <p:nvPr/>
        </p:nvGrpSpPr>
        <p:grpSpPr>
          <a:xfrm>
            <a:off x="8528416" y="4597725"/>
            <a:ext cx="1263446" cy="1268361"/>
            <a:chOff x="4618169" y="1860744"/>
            <a:chExt cx="1263446" cy="1268361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314C41C-417A-39E7-EF08-27DE9396634B}"/>
                </a:ext>
              </a:extLst>
            </p:cNvPr>
            <p:cNvSpPr/>
            <p:nvPr/>
          </p:nvSpPr>
          <p:spPr>
            <a:xfrm>
              <a:off x="5004619" y="2271252"/>
              <a:ext cx="491613" cy="452283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55000">
                  <a:schemeClr val="tx1">
                    <a:lumMod val="40000"/>
                    <a:lumOff val="60000"/>
                  </a:schemeClr>
                </a:gs>
                <a:gs pos="0">
                  <a:schemeClr val="tx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/>
                <a:t>P</a:t>
              </a:r>
              <a:r>
                <a:rPr lang="en-GB" sz="1200" b="1" baseline="30000" dirty="0"/>
                <a:t>+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1361C97-DE5E-07E5-DF06-95A614C3D902}"/>
                </a:ext>
              </a:extLst>
            </p:cNvPr>
            <p:cNvSpPr/>
            <p:nvPr/>
          </p:nvSpPr>
          <p:spPr>
            <a:xfrm>
              <a:off x="4618169" y="1860744"/>
              <a:ext cx="1263446" cy="126836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29B6D5A-1B7A-9DA7-1AEA-F25BF298F5C0}"/>
                </a:ext>
              </a:extLst>
            </p:cNvPr>
            <p:cNvSpPr/>
            <p:nvPr/>
          </p:nvSpPr>
          <p:spPr>
            <a:xfrm>
              <a:off x="5537488" y="1937251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15D2627-3395-7258-DFEF-7AABE85F4AF4}"/>
                </a:ext>
              </a:extLst>
            </p:cNvPr>
            <p:cNvSpPr/>
            <p:nvPr/>
          </p:nvSpPr>
          <p:spPr>
            <a:xfrm>
              <a:off x="4657499" y="2738582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468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486AB-C1FD-1864-FED1-3F827CFDA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3CB7DA-4354-53B6-3A57-569F88C6E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A455E-7D3B-17CB-9184-00ADD488D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954B3-6E53-0D31-4C68-DCBE1B090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4757F-986E-B514-579B-A03BD7313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947151-A645-3609-9220-7C54AA159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C04E1276-F0A7-0EA1-72DD-79C0CA00828E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0FA3EC-6028-7784-FAC2-2BE12BB1629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8719A39-92D8-07C4-AE70-6C8D03D49ED2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79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5677B3-6C25-27B6-DBB1-FA063EDDC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20800"/>
            <a:ext cx="6884633" cy="2401225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1</a:t>
            </a:r>
            <a:r>
              <a:rPr lang="en-GB" sz="2000" baseline="30000" noProof="0" dirty="0"/>
              <a:t>st</a:t>
            </a:r>
            <a:r>
              <a:rPr lang="en-GB" sz="2000" noProof="0" dirty="0"/>
              <a:t> circular accelerator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Accelerates protons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Each ring will inject over multiple turns, using charge exchange injection</a:t>
            </a:r>
          </a:p>
          <a:p>
            <a:pPr marL="609750" lvl="1" indent="-285750">
              <a:spcBef>
                <a:spcPts val="0"/>
              </a:spcBef>
            </a:pPr>
            <a:r>
              <a:rPr lang="en-GB" sz="1700" dirty="0"/>
              <a:t>Converting H</a:t>
            </a:r>
            <a:r>
              <a:rPr lang="en-GB" sz="1700" baseline="30000" dirty="0"/>
              <a:t>-</a:t>
            </a:r>
            <a:r>
              <a:rPr lang="en-GB" sz="1700" dirty="0"/>
              <a:t> into protons</a:t>
            </a:r>
            <a:endParaRPr lang="en-GB" sz="1700" noProof="0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Can cycle every 1.2 s</a:t>
            </a:r>
          </a:p>
          <a:p>
            <a:endParaRPr lang="en-GB" sz="200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BF329C-5D0E-DC2D-A7ED-C174AA819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Booster (PSB)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0D43E-6F83-01AD-3825-7DD128553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3EA7F-11BC-B7BB-D50A-195B9B81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86549-3380-5244-F53A-FCA4835A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47F7784-189E-0E04-2DC6-C6E9A3DCFC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xfrm>
            <a:off x="7504178" y="4055903"/>
            <a:ext cx="4361614" cy="2272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11486B-DD33-7EF8-8AE4-ED6F82FB9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896" y="373388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5DA5E0E-0D93-056A-575F-1308BE0C0A18}"/>
              </a:ext>
            </a:extLst>
          </p:cNvPr>
          <p:cNvGrpSpPr/>
          <p:nvPr/>
        </p:nvGrpSpPr>
        <p:grpSpPr>
          <a:xfrm>
            <a:off x="4045346" y="3744889"/>
            <a:ext cx="2770909" cy="2521527"/>
            <a:chOff x="5036863" y="3678787"/>
            <a:chExt cx="2770909" cy="252152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AC0CDB6-3740-C521-C0DD-AA836B4725FB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4DBD49F-B501-BE00-7D18-2B7B43AC15E1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D76B7ED6-50DA-399F-2859-5707A20D4285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14" name="Group 1081">
                  <a:extLst>
                    <a:ext uri="{FF2B5EF4-FFF2-40B4-BE49-F238E27FC236}">
                      <a16:creationId xmlns:a16="http://schemas.microsoft.com/office/drawing/2014/main" id="{E5FBB194-85F3-C65F-67C3-0BC1F80782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40" name="Text Box 1029">
                    <a:extLst>
                      <a:ext uri="{FF2B5EF4-FFF2-40B4-BE49-F238E27FC236}">
                        <a16:creationId xmlns:a16="http://schemas.microsoft.com/office/drawing/2014/main" id="{A66FA232-248A-A75D-8021-83BBF44266D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41" name="Text Box 1030">
                    <a:extLst>
                      <a:ext uri="{FF2B5EF4-FFF2-40B4-BE49-F238E27FC236}">
                        <a16:creationId xmlns:a16="http://schemas.microsoft.com/office/drawing/2014/main" id="{C131377D-C0ED-5BAE-CA47-355828EFE5F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42" name="Oval 1031">
                    <a:extLst>
                      <a:ext uri="{FF2B5EF4-FFF2-40B4-BE49-F238E27FC236}">
                        <a16:creationId xmlns:a16="http://schemas.microsoft.com/office/drawing/2014/main" id="{6961BCB0-ECCD-451A-A8D7-3C15638A9A74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43" name="Line 1032">
                    <a:extLst>
                      <a:ext uri="{FF2B5EF4-FFF2-40B4-BE49-F238E27FC236}">
                        <a16:creationId xmlns:a16="http://schemas.microsoft.com/office/drawing/2014/main" id="{2B1539D6-E29D-050D-3BBF-BD9DA6E9550C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" name="Line 1037">
                    <a:extLst>
                      <a:ext uri="{FF2B5EF4-FFF2-40B4-BE49-F238E27FC236}">
                        <a16:creationId xmlns:a16="http://schemas.microsoft.com/office/drawing/2014/main" id="{1693C994-6F56-6D3F-AD25-5D21074ED3D0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FD78B5B-9E79-3721-0697-4B7A271B0720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9FACCA8-FCF0-DB6E-910F-808F34184E65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505C4E7-7D05-02A7-D7C6-0C3B592EA092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5FF635A-D67E-4E0E-1497-05B3D5575688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994EC38-CE46-EF44-F77C-FF4031E8DDC3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EA9B22A-A778-4B42-9B6B-0A4035397DEE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7576ED6-3EEC-BAA9-56E1-0B5F1A11A360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76FDEF9-7FB7-9B20-F377-5DDF3B679061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F783DD6-7FE4-DD14-B944-DDDFDBF07264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7D61862-8FD1-AACE-BE1D-6B17EAA3BA4F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39ABC77-92FB-AC07-5E29-C35A2196E4B1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7D0FA22-308C-41ED-7256-8882678AE017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EF34AC40-0F4A-BF0D-A193-3BB301F3B66B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95B6D0-2B92-58BF-8534-A87842C35318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C8F8723-4F1E-D25D-67EB-432D7037A4B4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3F49DFE-B011-C1A5-AC75-90E987E571CF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4368543-64EC-ED6F-EA67-1DE976D51DA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-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94B80FA-CC0C-2303-67F9-76168072094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C9E7CC6-B4CA-3EE6-3BBE-1A779D4CF78D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9A3F7A18-D56D-2EC0-B856-C22B5BEA505B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8132884-5C06-DD92-8605-920B5DBB0778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6917A05E-9E69-9C9F-93CC-E5A917352F01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35A9BFE-8835-AFA3-7853-7394662401A1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E70189B7-F3EB-48C9-A48C-7F372742CF38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4E9D01D-C296-3578-E7C9-D172A511003A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B1437B-4716-D221-1143-B3DE732EA9E1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EA1AD1D-0AC4-4DA5-3760-771B4CC02143}"/>
              </a:ext>
            </a:extLst>
          </p:cNvPr>
          <p:cNvGrpSpPr/>
          <p:nvPr/>
        </p:nvGrpSpPr>
        <p:grpSpPr>
          <a:xfrm>
            <a:off x="3980225" y="3761983"/>
            <a:ext cx="2770909" cy="2521527"/>
            <a:chOff x="8238991" y="3695881"/>
            <a:chExt cx="2770909" cy="252152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7B50F0A-456C-A40B-7606-A1846F3AC092}"/>
                </a:ext>
              </a:extLst>
            </p:cNvPr>
            <p:cNvSpPr/>
            <p:nvPr/>
          </p:nvSpPr>
          <p:spPr>
            <a:xfrm>
              <a:off x="8238991" y="3695881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24B70DD-F74B-9753-5996-BF82A49BFAE7}"/>
                </a:ext>
              </a:extLst>
            </p:cNvPr>
            <p:cNvGrpSpPr/>
            <p:nvPr/>
          </p:nvGrpSpPr>
          <p:grpSpPr>
            <a:xfrm>
              <a:off x="8496069" y="3818323"/>
              <a:ext cx="2389561" cy="2164425"/>
              <a:chOff x="6483008" y="3878068"/>
              <a:chExt cx="2389561" cy="2164425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C7F25B4F-5B92-F65A-625F-48893E9D23B0}"/>
                  </a:ext>
                </a:extLst>
              </p:cNvPr>
              <p:cNvGrpSpPr/>
              <p:nvPr/>
            </p:nvGrpSpPr>
            <p:grpSpPr>
              <a:xfrm>
                <a:off x="6483008" y="4145685"/>
                <a:ext cx="2389561" cy="1896808"/>
                <a:chOff x="6389570" y="3551289"/>
                <a:chExt cx="2389561" cy="1896808"/>
              </a:xfrm>
            </p:grpSpPr>
            <p:grpSp>
              <p:nvGrpSpPr>
                <p:cNvPr id="51" name="Group 1081">
                  <a:extLst>
                    <a:ext uri="{FF2B5EF4-FFF2-40B4-BE49-F238E27FC236}">
                      <a16:creationId xmlns:a16="http://schemas.microsoft.com/office/drawing/2014/main" id="{3DE76077-88EE-6FCB-5566-D682B6B9D4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9570" y="3551289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77" name="Text Box 1029">
                    <a:extLst>
                      <a:ext uri="{FF2B5EF4-FFF2-40B4-BE49-F238E27FC236}">
                        <a16:creationId xmlns:a16="http://schemas.microsoft.com/office/drawing/2014/main" id="{51B39D62-79DD-33AD-E95C-1FBEEC4951F9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78" name="Text Box 1030">
                    <a:extLst>
                      <a:ext uri="{FF2B5EF4-FFF2-40B4-BE49-F238E27FC236}">
                        <a16:creationId xmlns:a16="http://schemas.microsoft.com/office/drawing/2014/main" id="{11E200D0-5033-6A34-D37D-92D228C19866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79" name="Oval 1031">
                    <a:extLst>
                      <a:ext uri="{FF2B5EF4-FFF2-40B4-BE49-F238E27FC236}">
                        <a16:creationId xmlns:a16="http://schemas.microsoft.com/office/drawing/2014/main" id="{C2132951-B236-FB16-FF2D-BAC1F79758B8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80" name="Line 1032">
                    <a:extLst>
                      <a:ext uri="{FF2B5EF4-FFF2-40B4-BE49-F238E27FC236}">
                        <a16:creationId xmlns:a16="http://schemas.microsoft.com/office/drawing/2014/main" id="{29228329-A54B-EAF4-606D-625F89223EC3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Line 1037">
                    <a:extLst>
                      <a:ext uri="{FF2B5EF4-FFF2-40B4-BE49-F238E27FC236}">
                        <a16:creationId xmlns:a16="http://schemas.microsoft.com/office/drawing/2014/main" id="{1C7D64FF-7BB9-D557-A55C-C0747CBEE10E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43EC10A-219A-69E6-8241-7B71CDFADEBA}"/>
                    </a:ext>
                  </a:extLst>
                </p:cNvPr>
                <p:cNvSpPr txBox="1"/>
                <p:nvPr/>
              </p:nvSpPr>
              <p:spPr>
                <a:xfrm>
                  <a:off x="6842860" y="47658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6066DC3F-8A6C-9C10-6AF0-FE87AF8A84D4}"/>
                    </a:ext>
                  </a:extLst>
                </p:cNvPr>
                <p:cNvSpPr txBox="1"/>
                <p:nvPr/>
              </p:nvSpPr>
              <p:spPr>
                <a:xfrm>
                  <a:off x="7896467" y="392032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12E44A6-CE0E-7932-84B3-8FA7007A4577}"/>
                    </a:ext>
                  </a:extLst>
                </p:cNvPr>
                <p:cNvSpPr txBox="1"/>
                <p:nvPr/>
              </p:nvSpPr>
              <p:spPr>
                <a:xfrm>
                  <a:off x="6995260" y="485629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DE27E58E-F8B0-532B-169C-C98F5C8B9ED9}"/>
                    </a:ext>
                  </a:extLst>
                </p:cNvPr>
                <p:cNvSpPr txBox="1"/>
                <p:nvPr/>
              </p:nvSpPr>
              <p:spPr>
                <a:xfrm>
                  <a:off x="6995260" y="460057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FE2D9FE0-9102-67C0-7549-F1FE92C5663C}"/>
                    </a:ext>
                  </a:extLst>
                </p:cNvPr>
                <p:cNvSpPr txBox="1"/>
                <p:nvPr/>
              </p:nvSpPr>
              <p:spPr>
                <a:xfrm>
                  <a:off x="6995260" y="42983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ECB9A9E-7412-6C19-B83C-7D6ABCEF265A}"/>
                    </a:ext>
                  </a:extLst>
                </p:cNvPr>
                <p:cNvSpPr txBox="1"/>
                <p:nvPr/>
              </p:nvSpPr>
              <p:spPr>
                <a:xfrm>
                  <a:off x="7204485" y="473230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5CD2598-F67F-B69E-455D-7A73E73E6359}"/>
                    </a:ext>
                  </a:extLst>
                </p:cNvPr>
                <p:cNvSpPr txBox="1"/>
                <p:nvPr/>
              </p:nvSpPr>
              <p:spPr>
                <a:xfrm>
                  <a:off x="7227725" y="44765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4FA2F42-479A-84E6-4B91-26EBC9B521D4}"/>
                    </a:ext>
                  </a:extLst>
                </p:cNvPr>
                <p:cNvSpPr txBox="1"/>
                <p:nvPr/>
              </p:nvSpPr>
              <p:spPr>
                <a:xfrm>
                  <a:off x="7279145" y="41097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53B9380-9F8D-2156-A69D-B40CCF94F945}"/>
                    </a:ext>
                  </a:extLst>
                </p:cNvPr>
                <p:cNvSpPr txBox="1"/>
                <p:nvPr/>
              </p:nvSpPr>
              <p:spPr>
                <a:xfrm>
                  <a:off x="6693578" y="455546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BE3D104-F8D5-34EF-1329-3C26B6BCC735}"/>
                    </a:ext>
                  </a:extLst>
                </p:cNvPr>
                <p:cNvSpPr txBox="1"/>
                <p:nvPr/>
              </p:nvSpPr>
              <p:spPr>
                <a:xfrm>
                  <a:off x="7661262" y="399739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55644AAA-93CD-CEFB-381C-AE41C439D3A1}"/>
                    </a:ext>
                  </a:extLst>
                </p:cNvPr>
                <p:cNvSpPr txBox="1"/>
                <p:nvPr/>
              </p:nvSpPr>
              <p:spPr>
                <a:xfrm>
                  <a:off x="8041714" y="391785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FEA014C8-7B4C-9A15-2216-8C97DB073DDD}"/>
                    </a:ext>
                  </a:extLst>
                </p:cNvPr>
                <p:cNvSpPr txBox="1"/>
                <p:nvPr/>
              </p:nvSpPr>
              <p:spPr>
                <a:xfrm>
                  <a:off x="7907702" y="423054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C3B6EE6A-22E7-81A6-D3FE-8EE167284143}"/>
                    </a:ext>
                  </a:extLst>
                </p:cNvPr>
                <p:cNvSpPr txBox="1"/>
                <p:nvPr/>
              </p:nvSpPr>
              <p:spPr>
                <a:xfrm>
                  <a:off x="7761872" y="450058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0FA4F8D-9CDF-67D5-F82D-66ED29C2F987}"/>
                    </a:ext>
                  </a:extLst>
                </p:cNvPr>
                <p:cNvSpPr txBox="1"/>
                <p:nvPr/>
              </p:nvSpPr>
              <p:spPr>
                <a:xfrm>
                  <a:off x="7615831" y="424980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2F7FF994-BC14-03C3-2C76-9C6AF3A68250}"/>
                    </a:ext>
                  </a:extLst>
                </p:cNvPr>
                <p:cNvSpPr txBox="1"/>
                <p:nvPr/>
              </p:nvSpPr>
              <p:spPr>
                <a:xfrm>
                  <a:off x="7548135" y="461881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5933FAB-BFF6-BCC2-4DD1-1A5B6C570F3D}"/>
                    </a:ext>
                  </a:extLst>
                </p:cNvPr>
                <p:cNvSpPr txBox="1"/>
                <p:nvPr/>
              </p:nvSpPr>
              <p:spPr>
                <a:xfrm>
                  <a:off x="8212594" y="4035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78FC7D1-34B5-C44F-3CCA-070BC625D58E}"/>
                    </a:ext>
                  </a:extLst>
                </p:cNvPr>
                <p:cNvSpPr txBox="1"/>
                <p:nvPr/>
              </p:nvSpPr>
              <p:spPr>
                <a:xfrm>
                  <a:off x="8100162" y="423219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CC499C09-B308-4CC5-61B3-0AB322C07967}"/>
                    </a:ext>
                  </a:extLst>
                </p:cNvPr>
                <p:cNvSpPr txBox="1"/>
                <p:nvPr/>
              </p:nvSpPr>
              <p:spPr>
                <a:xfrm>
                  <a:off x="7567824" y="408052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78067DC2-3FDE-FB7B-BCED-038FA191CC22}"/>
                    </a:ext>
                  </a:extLst>
                </p:cNvPr>
                <p:cNvSpPr txBox="1"/>
                <p:nvPr/>
              </p:nvSpPr>
              <p:spPr>
                <a:xfrm>
                  <a:off x="7785280" y="41474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BB7112CA-63F4-6DB2-3C4F-039D55190111}"/>
                    </a:ext>
                  </a:extLst>
                </p:cNvPr>
                <p:cNvSpPr txBox="1"/>
                <p:nvPr/>
              </p:nvSpPr>
              <p:spPr>
                <a:xfrm>
                  <a:off x="7607338" y="447522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063FB82-FE22-22E1-43F2-BA70A4A59E95}"/>
                    </a:ext>
                  </a:extLst>
                </p:cNvPr>
                <p:cNvSpPr txBox="1"/>
                <p:nvPr/>
              </p:nvSpPr>
              <p:spPr>
                <a:xfrm>
                  <a:off x="7297061" y="423633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00520990-9182-F6D7-667C-88508FE41BF7}"/>
                    </a:ext>
                  </a:extLst>
                </p:cNvPr>
                <p:cNvSpPr txBox="1"/>
                <p:nvPr/>
              </p:nvSpPr>
              <p:spPr>
                <a:xfrm>
                  <a:off x="7305448" y="45920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E0C2CCD0-5158-C840-12FB-123C0330BB54}"/>
                    </a:ext>
                  </a:extLst>
                </p:cNvPr>
                <p:cNvSpPr txBox="1"/>
                <p:nvPr/>
              </p:nvSpPr>
              <p:spPr>
                <a:xfrm>
                  <a:off x="6901567" y="444325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F738AFAC-59C0-80E5-4CF2-66264C8C8051}"/>
                    </a:ext>
                  </a:extLst>
                </p:cNvPr>
                <p:cNvSpPr txBox="1"/>
                <p:nvPr/>
              </p:nvSpPr>
              <p:spPr>
                <a:xfrm>
                  <a:off x="6631681" y="478044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90A0993-56AC-5EEC-D531-08AAB4FF2099}"/>
                    </a:ext>
                  </a:extLst>
                </p:cNvPr>
                <p:cNvSpPr txBox="1"/>
                <p:nvPr/>
              </p:nvSpPr>
              <p:spPr>
                <a:xfrm>
                  <a:off x="6839875" y="48962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</p:grp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3A2F0A7-72D6-DC13-09E2-A292A2F0506B}"/>
                  </a:ext>
                </a:extLst>
              </p:cNvPr>
              <p:cNvSpPr txBox="1"/>
              <p:nvPr/>
            </p:nvSpPr>
            <p:spPr>
              <a:xfrm>
                <a:off x="6557417" y="3878068"/>
                <a:ext cx="2198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Behind stripping foil</a:t>
                </a:r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7EA8B26-8820-18E0-31F4-9001CD9CC3AE}"/>
              </a:ext>
            </a:extLst>
          </p:cNvPr>
          <p:cNvGrpSpPr/>
          <p:nvPr/>
        </p:nvGrpSpPr>
        <p:grpSpPr>
          <a:xfrm>
            <a:off x="2064912" y="4009918"/>
            <a:ext cx="3098104" cy="2182844"/>
            <a:chOff x="659331" y="4877573"/>
            <a:chExt cx="1001027" cy="128974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8D6F272-5D1C-E4B4-CD3E-8E852B648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130" y="5761822"/>
              <a:ext cx="88135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D8899D-A895-13F2-9594-541AC8AAC86F}"/>
                </a:ext>
              </a:extLst>
            </p:cNvPr>
            <p:cNvCxnSpPr>
              <a:cxnSpLocks/>
            </p:cNvCxnSpPr>
            <p:nvPr/>
          </p:nvCxnSpPr>
          <p:spPr>
            <a:xfrm>
              <a:off x="826265" y="5761822"/>
              <a:ext cx="14316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5DC4AE5-D6C3-85BD-00BE-F6F7178DB8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9433" y="5151967"/>
              <a:ext cx="279400" cy="60985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958C0E1F-902D-EB1A-7C78-7269B78F1410}"/>
                </a:ext>
              </a:extLst>
            </p:cNvPr>
            <p:cNvCxnSpPr>
              <a:cxnSpLocks/>
            </p:cNvCxnSpPr>
            <p:nvPr/>
          </p:nvCxnSpPr>
          <p:spPr>
            <a:xfrm>
              <a:off x="1248833" y="5151967"/>
              <a:ext cx="143168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CE2E474A-2B1A-EE46-1E43-E8162F5E7E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92001" y="5151966"/>
              <a:ext cx="165866" cy="77510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33A006FA-F56E-B6A2-5D26-2FD713AF6B51}"/>
                </a:ext>
              </a:extLst>
            </p:cNvPr>
            <p:cNvCxnSpPr>
              <a:cxnSpLocks/>
            </p:cNvCxnSpPr>
            <p:nvPr/>
          </p:nvCxnSpPr>
          <p:spPr>
            <a:xfrm>
              <a:off x="659331" y="5927075"/>
              <a:ext cx="100102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7FCAFC1F-17C7-9EA6-7077-D112CF8DCF41}"/>
                </a:ext>
              </a:extLst>
            </p:cNvPr>
            <p:cNvCxnSpPr/>
            <p:nvPr/>
          </p:nvCxnSpPr>
          <p:spPr>
            <a:xfrm flipV="1">
              <a:off x="897849" y="5575300"/>
              <a:ext cx="0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9B3542DE-F5A3-8489-3F8E-6FA7E06AD6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20417" y="5575299"/>
              <a:ext cx="1058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A6D16F13-711E-1077-0149-D1BE91ADE0E5}"/>
                </a:ext>
              </a:extLst>
            </p:cNvPr>
            <p:cNvCxnSpPr>
              <a:cxnSpLocks/>
            </p:cNvCxnSpPr>
            <p:nvPr/>
          </p:nvCxnSpPr>
          <p:spPr>
            <a:xfrm>
              <a:off x="897849" y="5575299"/>
              <a:ext cx="42256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93161938-3FCF-8AF0-A68E-46473EF79016}"/>
                </a:ext>
              </a:extLst>
            </p:cNvPr>
            <p:cNvCxnSpPr>
              <a:cxnSpLocks/>
            </p:cNvCxnSpPr>
            <p:nvPr/>
          </p:nvCxnSpPr>
          <p:spPr>
            <a:xfrm>
              <a:off x="738130" y="6019800"/>
              <a:ext cx="81973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62304D88-5D54-A5CD-ABDF-04DA59689BB1}"/>
                </a:ext>
              </a:extLst>
            </p:cNvPr>
            <p:cNvSpPr txBox="1"/>
            <p:nvPr/>
          </p:nvSpPr>
          <p:spPr>
            <a:xfrm>
              <a:off x="959971" y="4877573"/>
              <a:ext cx="418500" cy="127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The (PSB) cycle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099BC71-B36F-BBA5-52D8-428833345BB6}"/>
                </a:ext>
              </a:extLst>
            </p:cNvPr>
            <p:cNvSpPr txBox="1"/>
            <p:nvPr/>
          </p:nvSpPr>
          <p:spPr>
            <a:xfrm>
              <a:off x="1029846" y="6058204"/>
              <a:ext cx="267260" cy="109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/>
                <a:t>1.2 seconds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83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7A2AD-BF61-542C-9552-76080BD8D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26C64-AE55-9413-3EF9-C7546AF8E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6313C-302C-399B-8F1D-5496197AA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57BE0-8D44-A600-99A3-59D72F46E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B5967-64EF-4CE1-C00D-8463DFDE8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47C2CE-4DB8-0435-6469-1E5508D73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DFD1E21C-7CFC-9BF9-488A-DB3B3FC4BDA0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EC8669F-84E5-1A99-2E4C-05C33755445D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D83AF96-A70E-9921-9C64-7F4A99F82F43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C43132EA-EA7E-BBF2-230B-C45392D1304B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81C6014-04B1-F31D-AB79-43ED2A965625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92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BEC744-0DDC-A926-E95B-6229762E5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223817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oldest operating accelerator at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Circumference of 628m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Increases energy from 2 GeV to max. 26 GeV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Cycle length ranges from 1.2s to 3.6s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Many RF systems allow for complex beam manipulations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Among others, the 25 ns bunch spacing for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Various types of extractions: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Fast extraction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Multi-turn extraction (MTE)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Slow extraction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8366B8-AEBB-8603-1F6C-50A74F54A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(PS)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A18D1-62C4-BB16-3910-1BB164CB7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10.06.2025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D7477-B0B8-0655-60CB-67AF6B1C2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42D-182D-4740-16DE-82BE23CE3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735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54655</TotalTime>
  <Words>752</Words>
  <Application>Microsoft Macintosh PowerPoint</Application>
  <PresentationFormat>Widescreen</PresentationFormat>
  <Paragraphs>250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Office Theme</vt:lpstr>
      <vt:lpstr>CERN’s Accelerator Complex Connecting the dots…</vt:lpstr>
      <vt:lpstr>Topics</vt:lpstr>
      <vt:lpstr>Topics</vt:lpstr>
      <vt:lpstr>Our Accelerator Complex</vt:lpstr>
      <vt:lpstr>Linear Accelerator 4 (LINAC4)</vt:lpstr>
      <vt:lpstr>Our Accelerator Complex</vt:lpstr>
      <vt:lpstr>Proton Synchrotron Booster (PSB)</vt:lpstr>
      <vt:lpstr>Our Accelerator Complex</vt:lpstr>
      <vt:lpstr>Proton Synchrotron (PS)</vt:lpstr>
      <vt:lpstr>Our Accelerator Complex</vt:lpstr>
      <vt:lpstr>Super Proton Synchrotron (SPS)</vt:lpstr>
      <vt:lpstr>Our Accelerator Complex</vt:lpstr>
      <vt:lpstr>Large Hadron Collider (LHC)</vt:lpstr>
      <vt:lpstr>Large Hadron Collider (LHC)</vt:lpstr>
      <vt:lpstr>Topics</vt:lpstr>
      <vt:lpstr>The Injectors Preparing LHC Beams</vt:lpstr>
      <vt:lpstr>The LHC Cycle</vt:lpstr>
      <vt:lpstr>Integrated Luminosity</vt:lpstr>
      <vt:lpstr>Topics</vt:lpstr>
      <vt:lpstr>The High-Luminosity LHC upgrade is under way</vt:lpstr>
      <vt:lpstr>New Facilities and Equipment Being Added</vt:lpstr>
      <vt:lpstr>The CERN Long-Term Schedule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Rende Steerenberg</dc:creator>
  <cp:lastModifiedBy>Rende Steerenberg</cp:lastModifiedBy>
  <cp:revision>877</cp:revision>
  <cp:lastPrinted>2025-01-24T12:40:52Z</cp:lastPrinted>
  <dcterms:created xsi:type="dcterms:W3CDTF">2024-07-04T13:44:28Z</dcterms:created>
  <dcterms:modified xsi:type="dcterms:W3CDTF">2025-06-10T12:32:46Z</dcterms:modified>
</cp:coreProperties>
</file>