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2" r:id="rId5"/>
    <p:sldId id="264" r:id="rId6"/>
    <p:sldId id="263" r:id="rId7"/>
    <p:sldId id="259" r:id="rId8"/>
    <p:sldId id="260" r:id="rId9"/>
    <p:sldId id="261"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1" autoAdjust="0"/>
    <p:restoredTop sz="94660"/>
  </p:normalViewPr>
  <p:slideViewPr>
    <p:cSldViewPr snapToGrid="0">
      <p:cViewPr varScale="1">
        <p:scale>
          <a:sx n="80" d="100"/>
          <a:sy n="80" d="100"/>
        </p:scale>
        <p:origin x="72" y="3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954C5-F2D2-4033-A16D-1934E2C249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F158954-2C3D-47EC-A07A-D2C65A950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5F2C736-4809-404C-98D5-E2B1EA89DFD5}"/>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5" name="Footer Placeholder 4">
            <a:extLst>
              <a:ext uri="{FF2B5EF4-FFF2-40B4-BE49-F238E27FC236}">
                <a16:creationId xmlns:a16="http://schemas.microsoft.com/office/drawing/2014/main" id="{BEE499C2-2FD3-4866-9D48-4A8BB92D4B5A}"/>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ACD169F-CB85-4324-B7C8-34B703DD46DC}"/>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397593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40E62-0DEB-400B-B8AA-2DAC0A72598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FB1FB76-A782-4E87-B425-7F0FC52DAA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B1AA30-31C4-426C-84AD-E8FB2B3595B1}"/>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5" name="Footer Placeholder 4">
            <a:extLst>
              <a:ext uri="{FF2B5EF4-FFF2-40B4-BE49-F238E27FC236}">
                <a16:creationId xmlns:a16="http://schemas.microsoft.com/office/drawing/2014/main" id="{E7DC35DC-C025-47D0-A0B0-56C57B209E7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776790A-5A98-4991-B4CD-1BDFCF7025BA}"/>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3121562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1D0662-4C54-489A-B320-3D15C70DF44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91BA969-A770-429E-BCC7-200F9448BC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407380B-1209-450A-BCCF-72D5257C635B}"/>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5" name="Footer Placeholder 4">
            <a:extLst>
              <a:ext uri="{FF2B5EF4-FFF2-40B4-BE49-F238E27FC236}">
                <a16:creationId xmlns:a16="http://schemas.microsoft.com/office/drawing/2014/main" id="{0FCA2B11-786E-414F-9BFE-22E633A0E38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1160F27-07E6-4CB5-83C1-9680808757AF}"/>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4130573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A2E12-F765-42A9-842E-CD03AE1760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119EC7F-B4B9-426C-863B-3C1543854E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ECEEAE-FB94-4E3E-B927-0FB3BCEA1D1E}"/>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5" name="Footer Placeholder 4">
            <a:extLst>
              <a:ext uri="{FF2B5EF4-FFF2-40B4-BE49-F238E27FC236}">
                <a16:creationId xmlns:a16="http://schemas.microsoft.com/office/drawing/2014/main" id="{D03C387E-3723-478A-B0E3-CFCDB576B44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707FA11-E22B-4401-827B-FBB3EC8CCDB2}"/>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120492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6E149-3D45-4CAA-A559-1E5661B6F6C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07B3934-AA5B-4907-B021-85131196CC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7BD04B-FA21-43E6-99A8-FB5FB1FD4B15}"/>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5" name="Footer Placeholder 4">
            <a:extLst>
              <a:ext uri="{FF2B5EF4-FFF2-40B4-BE49-F238E27FC236}">
                <a16:creationId xmlns:a16="http://schemas.microsoft.com/office/drawing/2014/main" id="{9B7A041B-EFE5-4461-AF26-5CE4D8784DF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F5B00DC-494D-4E0E-ACDD-6D52660550E8}"/>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2226882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7ECE7-96C4-491B-BDDA-53402FB75C5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064168-8774-408D-A635-7A29785FD11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D93CA22-830E-4997-B6CC-2F0D9E8AF8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4F8D134-9425-45D2-B1A7-56921907C045}"/>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6" name="Footer Placeholder 5">
            <a:extLst>
              <a:ext uri="{FF2B5EF4-FFF2-40B4-BE49-F238E27FC236}">
                <a16:creationId xmlns:a16="http://schemas.microsoft.com/office/drawing/2014/main" id="{8AE882B5-DB90-4043-B39A-4BE393CA00C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5760B114-5895-4E17-9E77-793B7B2537A5}"/>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975634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7EC70-BF03-4171-B857-FA478729C16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00532D0-EF38-4E24-BA59-5DFFC338A6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D49A40-AE21-4A0E-AA35-1549F0C540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BEDBBBE-BD59-4C6D-BFF5-DDF4F990A8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B29958B-8F39-4884-AD08-2B607C9C75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A504699-0691-451B-ADAE-A450C95664C8}"/>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8" name="Footer Placeholder 7">
            <a:extLst>
              <a:ext uri="{FF2B5EF4-FFF2-40B4-BE49-F238E27FC236}">
                <a16:creationId xmlns:a16="http://schemas.microsoft.com/office/drawing/2014/main" id="{0B24FB8A-5864-4D57-9FC2-E64F43E5C85E}"/>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23393CA7-41BE-4A64-9413-BED34DFC3883}"/>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397407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B6F16-F0DF-405B-935C-343A105F017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1626546-7DE0-450A-89FA-C35FDC0A0E05}"/>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4" name="Footer Placeholder 3">
            <a:extLst>
              <a:ext uri="{FF2B5EF4-FFF2-40B4-BE49-F238E27FC236}">
                <a16:creationId xmlns:a16="http://schemas.microsoft.com/office/drawing/2014/main" id="{769E8472-E9CA-4719-AD5A-72E93B2F7E43}"/>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9C7AD88B-5AE1-4D2A-A80F-58C57BDEBAEA}"/>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3286997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F2C0E3-9FAB-44AF-B3A2-DCEEF013FBB8}"/>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3" name="Footer Placeholder 2">
            <a:extLst>
              <a:ext uri="{FF2B5EF4-FFF2-40B4-BE49-F238E27FC236}">
                <a16:creationId xmlns:a16="http://schemas.microsoft.com/office/drawing/2014/main" id="{A597BAB5-2717-448E-8FA3-A22146174AE7}"/>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C620DB2F-C0EF-4EC9-9588-1442B47C5FF9}"/>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1867497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B267E-C393-41BD-9A07-79872CDCF8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98F0758-B66C-4A34-A137-ED979F8CED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97EEF93-2B78-46C6-8108-0D6437FB20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F1F2AE-DF7A-4323-B02E-BB85EB88DC28}"/>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6" name="Footer Placeholder 5">
            <a:extLst>
              <a:ext uri="{FF2B5EF4-FFF2-40B4-BE49-F238E27FC236}">
                <a16:creationId xmlns:a16="http://schemas.microsoft.com/office/drawing/2014/main" id="{BECE64AE-6AD5-486F-8E87-39080440F62C}"/>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7F496C3-D307-4C5C-9027-2BA8E06E585B}"/>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3217799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12933-3531-4D48-A187-B11D094C80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92A051B-6EC3-4DDE-9A71-0886185511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C506570A-AD31-4A5F-82D7-C57C7A425E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F63AD5-0E79-4303-8E11-DBE513B6A104}"/>
              </a:ext>
            </a:extLst>
          </p:cNvPr>
          <p:cNvSpPr>
            <a:spLocks noGrp="1"/>
          </p:cNvSpPr>
          <p:nvPr>
            <p:ph type="dt" sz="half" idx="10"/>
          </p:nvPr>
        </p:nvSpPr>
        <p:spPr/>
        <p:txBody>
          <a:bodyPr/>
          <a:lstStyle/>
          <a:p>
            <a:fld id="{47FC361E-C087-499D-98D2-47CDE18804F6}" type="datetimeFigureOut">
              <a:rPr lang="en-GB" smtClean="0"/>
              <a:t>13/07/2021</a:t>
            </a:fld>
            <a:endParaRPr lang="en-GB" dirty="0"/>
          </a:p>
        </p:txBody>
      </p:sp>
      <p:sp>
        <p:nvSpPr>
          <p:cNvPr id="6" name="Footer Placeholder 5">
            <a:extLst>
              <a:ext uri="{FF2B5EF4-FFF2-40B4-BE49-F238E27FC236}">
                <a16:creationId xmlns:a16="http://schemas.microsoft.com/office/drawing/2014/main" id="{495854C5-7BAC-4B79-9206-2C0023E1C70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513134B-BA5C-4F54-813A-F0A29905DFCE}"/>
              </a:ext>
            </a:extLst>
          </p:cNvPr>
          <p:cNvSpPr>
            <a:spLocks noGrp="1"/>
          </p:cNvSpPr>
          <p:nvPr>
            <p:ph type="sldNum" sz="quarter" idx="12"/>
          </p:nvPr>
        </p:nvSpPr>
        <p:spPr/>
        <p:txBody>
          <a:bodyPr/>
          <a:lstStyle/>
          <a:p>
            <a:fld id="{F8A058E6-2B9A-47AA-8320-7B293517DF2F}" type="slidenum">
              <a:rPr lang="en-GB" smtClean="0"/>
              <a:t>‹#›</a:t>
            </a:fld>
            <a:endParaRPr lang="en-GB" dirty="0"/>
          </a:p>
        </p:txBody>
      </p:sp>
    </p:spTree>
    <p:extLst>
      <p:ext uri="{BB962C8B-B14F-4D97-AF65-F5344CB8AC3E}">
        <p14:creationId xmlns:p14="http://schemas.microsoft.com/office/powerpoint/2010/main" val="3311073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A38F2C-FC92-45D4-A288-4BDA8AAC38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C30365D-E95E-4434-9C92-432929D896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BCCD48-7634-4969-B919-CF966C6E86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FC361E-C087-499D-98D2-47CDE18804F6}" type="datetimeFigureOut">
              <a:rPr lang="en-GB" smtClean="0"/>
              <a:t>13/07/2021</a:t>
            </a:fld>
            <a:endParaRPr lang="en-GB" dirty="0"/>
          </a:p>
        </p:txBody>
      </p:sp>
      <p:sp>
        <p:nvSpPr>
          <p:cNvPr id="5" name="Footer Placeholder 4">
            <a:extLst>
              <a:ext uri="{FF2B5EF4-FFF2-40B4-BE49-F238E27FC236}">
                <a16:creationId xmlns:a16="http://schemas.microsoft.com/office/drawing/2014/main" id="{286E76E3-0756-4154-8F92-AD6F82B4AE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7E8BBEB-3A3D-4A29-A580-EBA4320F9D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A058E6-2B9A-47AA-8320-7B293517DF2F}" type="slidenum">
              <a:rPr lang="en-GB" smtClean="0"/>
              <a:t>‹#›</a:t>
            </a:fld>
            <a:endParaRPr lang="en-GB" dirty="0"/>
          </a:p>
        </p:txBody>
      </p:sp>
    </p:spTree>
    <p:extLst>
      <p:ext uri="{BB962C8B-B14F-4D97-AF65-F5344CB8AC3E}">
        <p14:creationId xmlns:p14="http://schemas.microsoft.com/office/powerpoint/2010/main" val="24389909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cerncroquetclubgeneva.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David.Underhill@CERN.ch" TargetMode="External"/><Relationship Id="rId7" Type="http://schemas.openxmlformats.org/officeDocument/2006/relationships/hyperlink" Target="https://www.youtube.com/watch?v=R9p01PnChIQ&amp;t=369s" TargetMode="External"/><Relationship Id="rId2" Type="http://schemas.openxmlformats.org/officeDocument/2006/relationships/hyperlink" Target="https://cerncroquetclubgeneva.com/" TargetMode="External"/><Relationship Id="rId1" Type="http://schemas.openxmlformats.org/officeDocument/2006/relationships/slideLayout" Target="../slideLayouts/slideLayout6.xml"/><Relationship Id="rId6" Type="http://schemas.openxmlformats.org/officeDocument/2006/relationships/hyperlink" Target="https://www.youtube.com/watch?v=PonGXrse4MU" TargetMode="External"/><Relationship Id="rId5" Type="http://schemas.openxmlformats.org/officeDocument/2006/relationships/hyperlink" Target="http://gateball.or.jp/wgu/" TargetMode="External"/><Relationship Id="rId4" Type="http://schemas.openxmlformats.org/officeDocument/2006/relationships/hyperlink" Target="https://worldcroquet.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0.jpeg"/><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8" Type="http://schemas.openxmlformats.org/officeDocument/2006/relationships/image" Target="../media/image23.JP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21.jp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png"/><Relationship Id="rId9" Type="http://schemas.openxmlformats.org/officeDocument/2006/relationships/image" Target="../media/image24.jpeg"/></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 Id="rId5" Type="http://schemas.openxmlformats.org/officeDocument/2006/relationships/image" Target="../media/image29.jpeg"/><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0.jpeg"/><Relationship Id="rId1" Type="http://schemas.openxmlformats.org/officeDocument/2006/relationships/slideLayout" Target="../slideLayouts/slideLayout6.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BE2DD-85A5-4012-A237-C814539123E6}"/>
              </a:ext>
            </a:extLst>
          </p:cNvPr>
          <p:cNvSpPr>
            <a:spLocks noGrp="1"/>
          </p:cNvSpPr>
          <p:nvPr>
            <p:ph type="ctrTitle"/>
          </p:nvPr>
        </p:nvSpPr>
        <p:spPr>
          <a:xfrm>
            <a:off x="1228725" y="462959"/>
            <a:ext cx="9029700" cy="754062"/>
          </a:xfrm>
          <a:solidFill>
            <a:schemeClr val="accent6">
              <a:lumMod val="60000"/>
              <a:lumOff val="40000"/>
            </a:schemeClr>
          </a:solidFill>
        </p:spPr>
        <p:txBody>
          <a:bodyPr>
            <a:normAutofit/>
          </a:bodyPr>
          <a:lstStyle/>
          <a:p>
            <a:r>
              <a:rPr lang="en-GB" sz="4000" b="1" dirty="0">
                <a:latin typeface="Comic Sans MS" panose="030F0702030302020204" pitchFamily="66" charset="0"/>
              </a:rPr>
              <a:t>CERN Croquet Club &amp; Lawn Bowls</a:t>
            </a:r>
          </a:p>
        </p:txBody>
      </p:sp>
      <p:sp>
        <p:nvSpPr>
          <p:cNvPr id="3" name="Subtitle 2">
            <a:extLst>
              <a:ext uri="{FF2B5EF4-FFF2-40B4-BE49-F238E27FC236}">
                <a16:creationId xmlns:a16="http://schemas.microsoft.com/office/drawing/2014/main" id="{FD28F486-1162-469E-B88C-1EA470C51C8A}"/>
              </a:ext>
            </a:extLst>
          </p:cNvPr>
          <p:cNvSpPr>
            <a:spLocks noGrp="1"/>
          </p:cNvSpPr>
          <p:nvPr>
            <p:ph type="subTitle" idx="1"/>
          </p:nvPr>
        </p:nvSpPr>
        <p:spPr>
          <a:xfrm>
            <a:off x="1252537" y="1450975"/>
            <a:ext cx="9182100" cy="5098106"/>
          </a:xfrm>
        </p:spPr>
        <p:txBody>
          <a:bodyPr>
            <a:normAutofit/>
          </a:bodyPr>
          <a:lstStyle/>
          <a:p>
            <a:r>
              <a:rPr lang="en-GB" dirty="0">
                <a:latin typeface="Comic Sans MS" panose="030F0702030302020204" pitchFamily="66" charset="0"/>
              </a:rPr>
              <a:t>Not Just Croquet but THREE Ball Games offered by One Club </a:t>
            </a:r>
          </a:p>
          <a:p>
            <a:r>
              <a:rPr lang="en-GB" b="1" dirty="0">
                <a:solidFill>
                  <a:srgbClr val="FF0000"/>
                </a:solidFill>
                <a:latin typeface="Comic Sans MS" panose="030F0702030302020204" pitchFamily="66" charset="0"/>
              </a:rPr>
              <a:t>Croquet, Gateball, Lawn Bowls </a:t>
            </a:r>
          </a:p>
          <a:p>
            <a:r>
              <a:rPr lang="en-GB" dirty="0">
                <a:latin typeface="Comic Sans MS" panose="030F0702030302020204" pitchFamily="66" charset="0"/>
              </a:rPr>
              <a:t>All played on one field with one Club House   </a:t>
            </a:r>
          </a:p>
          <a:p>
            <a:r>
              <a:rPr lang="en-GB" dirty="0">
                <a:latin typeface="Comic Sans MS" panose="030F0702030302020204" pitchFamily="66" charset="0"/>
                <a:hlinkClick r:id="rId2"/>
              </a:rPr>
              <a:t>https://cerncroquetclubgeneva.com/</a:t>
            </a:r>
            <a:endParaRPr lang="en-GB" dirty="0">
              <a:latin typeface="Comic Sans MS" panose="030F0702030302020204" pitchFamily="66" charset="0"/>
            </a:endParaRPr>
          </a:p>
          <a:p>
            <a:pPr algn="l"/>
            <a:endParaRPr lang="en-GB" sz="2000" dirty="0">
              <a:latin typeface="Comic Sans MS" panose="030F0702030302020204" pitchFamily="66" charset="0"/>
            </a:endParaRPr>
          </a:p>
          <a:p>
            <a:pPr algn="l"/>
            <a:r>
              <a:rPr lang="en-GB" sz="2000" dirty="0">
                <a:latin typeface="Comic Sans MS" panose="030F0702030302020204" pitchFamily="66" charset="0"/>
              </a:rPr>
              <a:t>Many of you will probably have played Croquet as a garden game but here in CERN we play on a large (32 * 25.6 meters) ‘Wimbledon type lawn’ with the grass cut very low, and level, enabling the balls to run without hindrance.</a:t>
            </a:r>
          </a:p>
          <a:p>
            <a:pPr algn="l"/>
            <a:r>
              <a:rPr lang="en-GB" sz="2000" dirty="0">
                <a:latin typeface="Comic Sans MS" panose="030F0702030302020204" pitchFamily="66" charset="0"/>
              </a:rPr>
              <a:t>Similar requirements are necessary for Lawn Bowls and Gateball although not over such a large surface area.</a:t>
            </a:r>
          </a:p>
          <a:p>
            <a:pPr algn="l"/>
            <a:r>
              <a:rPr lang="en-GB" sz="2000" dirty="0">
                <a:latin typeface="Comic Sans MS" panose="030F0702030302020204" pitchFamily="66" charset="0"/>
              </a:rPr>
              <a:t>Basic skill requirement in all three sports is the ability to hit or throw a ball at a target which is at varying positions and distances each time.</a:t>
            </a:r>
          </a:p>
          <a:p>
            <a:pPr algn="l"/>
            <a:r>
              <a:rPr lang="en-GB" sz="2000" dirty="0">
                <a:latin typeface="Comic Sans MS" panose="030F0702030302020204" pitchFamily="66" charset="0"/>
              </a:rPr>
              <a:t>The rules and tactics however are very different.</a:t>
            </a:r>
          </a:p>
        </p:txBody>
      </p:sp>
    </p:spTree>
    <p:extLst>
      <p:ext uri="{BB962C8B-B14F-4D97-AF65-F5344CB8AC3E}">
        <p14:creationId xmlns:p14="http://schemas.microsoft.com/office/powerpoint/2010/main" val="3978721471"/>
      </p:ext>
    </p:extLst>
  </p:cSld>
  <p:clrMapOvr>
    <a:masterClrMapping/>
  </p:clrMapOvr>
  <mc:AlternateContent xmlns:mc="http://schemas.openxmlformats.org/markup-compatibility/2006" xmlns:p14="http://schemas.microsoft.com/office/powerpoint/2010/main">
    <mc:Choice Requires="p14">
      <p:transition spd="slow" p14:dur="2000" advTm="11879"/>
    </mc:Choice>
    <mc:Fallback xmlns="">
      <p:transition spd="slow" advTm="1187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DF445-7FB7-495D-AF46-459B57D65DB8}"/>
              </a:ext>
            </a:extLst>
          </p:cNvPr>
          <p:cNvSpPr>
            <a:spLocks noGrp="1"/>
          </p:cNvSpPr>
          <p:nvPr>
            <p:ph type="title"/>
          </p:nvPr>
        </p:nvSpPr>
        <p:spPr>
          <a:xfrm>
            <a:off x="838200" y="365125"/>
            <a:ext cx="10515600" cy="815975"/>
          </a:xfrm>
        </p:spPr>
        <p:txBody>
          <a:bodyPr>
            <a:normAutofit/>
          </a:bodyPr>
          <a:lstStyle/>
          <a:p>
            <a:pPr algn="ctr"/>
            <a:r>
              <a:rPr lang="en-GB" sz="2800" dirty="0">
                <a:latin typeface="Comic Sans MS" panose="030F0702030302020204" pitchFamily="66" charset="0"/>
              </a:rPr>
              <a:t>Contacts and Suggested Links</a:t>
            </a:r>
          </a:p>
        </p:txBody>
      </p:sp>
      <p:sp>
        <p:nvSpPr>
          <p:cNvPr id="4" name="TextBox 3">
            <a:extLst>
              <a:ext uri="{FF2B5EF4-FFF2-40B4-BE49-F238E27FC236}">
                <a16:creationId xmlns:a16="http://schemas.microsoft.com/office/drawing/2014/main" id="{21EBA2C6-E641-4EE9-8FAC-BA5C70F1D9A6}"/>
              </a:ext>
            </a:extLst>
          </p:cNvPr>
          <p:cNvSpPr txBox="1"/>
          <p:nvPr/>
        </p:nvSpPr>
        <p:spPr>
          <a:xfrm>
            <a:off x="1109661" y="1181101"/>
            <a:ext cx="9596440" cy="2862322"/>
          </a:xfrm>
          <a:prstGeom prst="rect">
            <a:avLst/>
          </a:prstGeom>
          <a:noFill/>
        </p:spPr>
        <p:txBody>
          <a:bodyPr wrap="square" rtlCol="0">
            <a:spAutoFit/>
          </a:bodyPr>
          <a:lstStyle/>
          <a:p>
            <a:r>
              <a:rPr lang="en-GB" dirty="0">
                <a:latin typeface="Comic Sans MS" panose="030F0702030302020204" pitchFamily="66" charset="0"/>
              </a:rPr>
              <a:t>Club Web Site:		</a:t>
            </a:r>
            <a:r>
              <a:rPr lang="en-GB" dirty="0">
                <a:latin typeface="Comic Sans MS" panose="030F0702030302020204" pitchFamily="66" charset="0"/>
                <a:hlinkClick r:id="rId2"/>
              </a:rPr>
              <a:t>https://cerncroquetclubgeneva.com/</a:t>
            </a:r>
            <a:endParaRPr lang="en-GB" dirty="0">
              <a:latin typeface="Comic Sans MS" panose="030F0702030302020204" pitchFamily="66" charset="0"/>
            </a:endParaRPr>
          </a:p>
          <a:p>
            <a:r>
              <a:rPr lang="en-GB" dirty="0">
                <a:latin typeface="Comic Sans MS" panose="030F0702030302020204" pitchFamily="66" charset="0"/>
              </a:rPr>
              <a:t>Dave Underhill:		</a:t>
            </a:r>
            <a:r>
              <a:rPr lang="en-GB" dirty="0">
                <a:latin typeface="Comic Sans MS" panose="030F0702030302020204" pitchFamily="66" charset="0"/>
                <a:hlinkClick r:id="rId3"/>
              </a:rPr>
              <a:t>David.Underhill@CERN.ch</a:t>
            </a:r>
            <a:endParaRPr lang="en-GB" dirty="0">
              <a:solidFill>
                <a:schemeClr val="accent1"/>
              </a:solidFill>
              <a:latin typeface="Comic Sans MS" panose="030F0702030302020204" pitchFamily="66" charset="0"/>
            </a:endParaRPr>
          </a:p>
          <a:p>
            <a:r>
              <a:rPr lang="en-GB" dirty="0">
                <a:latin typeface="Comic Sans MS" panose="030F0702030302020204" pitchFamily="66" charset="0"/>
              </a:rPr>
              <a:t>World Croquet Fed.:	</a:t>
            </a:r>
            <a:r>
              <a:rPr lang="en-GB" dirty="0">
                <a:latin typeface="Comic Sans MS" panose="030F0702030302020204" pitchFamily="66" charset="0"/>
                <a:hlinkClick r:id="rId4"/>
              </a:rPr>
              <a:t>https://worldcroquet.org/</a:t>
            </a:r>
            <a:endParaRPr lang="en-GB" dirty="0">
              <a:latin typeface="Comic Sans MS" panose="030F0702030302020204" pitchFamily="66" charset="0"/>
            </a:endParaRPr>
          </a:p>
          <a:p>
            <a:r>
              <a:rPr lang="en-GB" dirty="0">
                <a:latin typeface="Comic Sans MS" panose="030F0702030302020204" pitchFamily="66" charset="0"/>
              </a:rPr>
              <a:t>World Gateball Union:	</a:t>
            </a:r>
            <a:r>
              <a:rPr lang="en-GB" dirty="0">
                <a:latin typeface="Comic Sans MS" panose="030F0702030302020204" pitchFamily="66" charset="0"/>
                <a:hlinkClick r:id="rId5"/>
              </a:rPr>
              <a:t>http://gateball.or.jp/wgu/</a:t>
            </a:r>
            <a:endParaRPr lang="en-GB" dirty="0">
              <a:latin typeface="Comic Sans MS" panose="030F0702030302020204" pitchFamily="66" charset="0"/>
            </a:endParaRPr>
          </a:p>
          <a:p>
            <a:r>
              <a:rPr lang="en-GB" dirty="0">
                <a:latin typeface="Comic Sans MS" panose="030F0702030302020204" pitchFamily="66" charset="0"/>
              </a:rPr>
              <a:t>How to play Lawn Bowls:	</a:t>
            </a:r>
            <a:r>
              <a:rPr lang="en-GB" dirty="0">
                <a:latin typeface="Comic Sans MS" panose="030F0702030302020204" pitchFamily="66" charset="0"/>
                <a:hlinkClick r:id="rId6"/>
              </a:rPr>
              <a:t>https://www.youtube.com/watch?v=PonGXrse4MU</a:t>
            </a:r>
            <a:endParaRPr lang="en-GB" dirty="0">
              <a:latin typeface="Comic Sans MS" panose="030F0702030302020204" pitchFamily="66" charset="0"/>
            </a:endParaRPr>
          </a:p>
          <a:p>
            <a:r>
              <a:rPr lang="en-GB" dirty="0">
                <a:latin typeface="Comic Sans MS" panose="030F0702030302020204" pitchFamily="66" charset="0"/>
              </a:rPr>
              <a:t>How to play Gateball:	</a:t>
            </a:r>
            <a:r>
              <a:rPr lang="en-GB" dirty="0">
                <a:latin typeface="Comic Sans MS" panose="030F0702030302020204" pitchFamily="66" charset="0"/>
                <a:hlinkClick r:id="rId7"/>
              </a:rPr>
              <a:t>https://www.youtube.com/watch?v=R9p01PnChIQ&amp;t=369s</a:t>
            </a:r>
            <a:endParaRPr lang="en-GB" dirty="0">
              <a:latin typeface="Comic Sans MS" panose="030F0702030302020204" pitchFamily="66" charset="0"/>
            </a:endParaRPr>
          </a:p>
          <a:p>
            <a:endParaRPr lang="en-GB" dirty="0">
              <a:latin typeface="Comic Sans MS" panose="030F0702030302020204" pitchFamily="66" charset="0"/>
            </a:endParaRPr>
          </a:p>
          <a:p>
            <a:endParaRPr lang="en-GB" dirty="0">
              <a:latin typeface="Comic Sans MS" panose="030F0702030302020204" pitchFamily="66" charset="0"/>
            </a:endParaRPr>
          </a:p>
          <a:p>
            <a:endParaRPr lang="en-GB" dirty="0">
              <a:latin typeface="Comic Sans MS" panose="030F0702030302020204" pitchFamily="66" charset="0"/>
            </a:endParaRPr>
          </a:p>
          <a:p>
            <a:endParaRPr lang="en-GB" dirty="0"/>
          </a:p>
        </p:txBody>
      </p:sp>
      <p:sp>
        <p:nvSpPr>
          <p:cNvPr id="5" name="TextBox 4">
            <a:extLst>
              <a:ext uri="{FF2B5EF4-FFF2-40B4-BE49-F238E27FC236}">
                <a16:creationId xmlns:a16="http://schemas.microsoft.com/office/drawing/2014/main" id="{8003F72C-6334-47FC-8B3B-5941C99755AA}"/>
              </a:ext>
            </a:extLst>
          </p:cNvPr>
          <p:cNvSpPr txBox="1"/>
          <p:nvPr/>
        </p:nvSpPr>
        <p:spPr>
          <a:xfrm>
            <a:off x="1109661" y="2999243"/>
            <a:ext cx="9972675" cy="2954655"/>
          </a:xfrm>
          <a:prstGeom prst="rect">
            <a:avLst/>
          </a:prstGeom>
          <a:noFill/>
        </p:spPr>
        <p:txBody>
          <a:bodyPr wrap="square" rtlCol="0">
            <a:spAutoFit/>
          </a:bodyPr>
          <a:lstStyle/>
          <a:p>
            <a:r>
              <a:rPr lang="en-GB" dirty="0">
                <a:latin typeface="Comic Sans MS" panose="030F0702030302020204" pitchFamily="66" charset="0"/>
              </a:rPr>
              <a:t>When can you play?	</a:t>
            </a:r>
            <a:r>
              <a:rPr lang="en-GB" b="1" dirty="0">
                <a:latin typeface="Comic Sans MS" panose="030F0702030302020204" pitchFamily="66" charset="0"/>
              </a:rPr>
              <a:t>The lawns are available at all times to Club Members</a:t>
            </a:r>
          </a:p>
          <a:p>
            <a:r>
              <a:rPr lang="en-GB" dirty="0">
                <a:latin typeface="Comic Sans MS" panose="030F0702030302020204" pitchFamily="66" charset="0"/>
              </a:rPr>
              <a:t>Interested in trying ?	</a:t>
            </a:r>
            <a:r>
              <a:rPr lang="en-GB" b="1" dirty="0">
                <a:latin typeface="Comic Sans MS" panose="030F0702030302020204" pitchFamily="66" charset="0"/>
              </a:rPr>
              <a:t>Give me a call or send an email ….. See above</a:t>
            </a:r>
          </a:p>
          <a:p>
            <a:r>
              <a:rPr lang="en-GB" dirty="0">
                <a:latin typeface="Comic Sans MS" panose="030F0702030302020204" pitchFamily="66" charset="0"/>
              </a:rPr>
              <a:t>Want to join the club ?	</a:t>
            </a:r>
            <a:r>
              <a:rPr lang="en-GB" b="1" dirty="0">
                <a:latin typeface="Comic Sans MS" panose="030F0702030302020204" pitchFamily="66" charset="0"/>
              </a:rPr>
              <a:t>FREE membership in 2021 for new members</a:t>
            </a:r>
          </a:p>
          <a:p>
            <a:endParaRPr lang="en-GB" b="1" dirty="0">
              <a:latin typeface="Comic Sans MS" panose="030F0702030302020204" pitchFamily="66" charset="0"/>
            </a:endParaRPr>
          </a:p>
          <a:p>
            <a:endParaRPr lang="en-GB" b="1" dirty="0">
              <a:solidFill>
                <a:srgbClr val="FF0000"/>
              </a:solidFill>
              <a:latin typeface="Comic Sans MS" panose="030F0702030302020204" pitchFamily="66" charset="0"/>
            </a:endParaRPr>
          </a:p>
          <a:p>
            <a:r>
              <a:rPr lang="en-GB" b="1" dirty="0">
                <a:latin typeface="Comic Sans MS" panose="030F0702030302020204" pitchFamily="66" charset="0"/>
              </a:rPr>
              <a:t>Once we have access to the lawns (</a:t>
            </a:r>
            <a:r>
              <a:rPr lang="en-GB" b="1" i="1" dirty="0">
                <a:latin typeface="Comic Sans MS" panose="030F0702030302020204" pitchFamily="66" charset="0"/>
              </a:rPr>
              <a:t>next week</a:t>
            </a:r>
            <a:r>
              <a:rPr lang="en-GB" b="1" dirty="0">
                <a:latin typeface="Comic Sans MS" panose="030F0702030302020204" pitchFamily="66" charset="0"/>
              </a:rPr>
              <a:t>) there will be Beginner Sessions every Wednesday as of 12:30. We will offer you sandwiches and soft drinks free.</a:t>
            </a:r>
          </a:p>
          <a:p>
            <a:endParaRPr lang="en-GB" b="1" dirty="0">
              <a:latin typeface="Comic Sans MS" panose="030F0702030302020204" pitchFamily="66" charset="0"/>
            </a:endParaRPr>
          </a:p>
          <a:p>
            <a:pPr algn="ctr"/>
            <a:r>
              <a:rPr lang="en-GB" sz="2400" b="1" dirty="0">
                <a:solidFill>
                  <a:srgbClr val="FF0000"/>
                </a:solidFill>
                <a:latin typeface="Comic Sans MS" panose="030F0702030302020204" pitchFamily="66" charset="0"/>
              </a:rPr>
              <a:t>Look forward to seeing you there …… bring your friends</a:t>
            </a:r>
          </a:p>
          <a:p>
            <a:endParaRPr lang="en-GB" dirty="0"/>
          </a:p>
        </p:txBody>
      </p:sp>
      <p:sp>
        <p:nvSpPr>
          <p:cNvPr id="6" name="TextBox 5">
            <a:extLst>
              <a:ext uri="{FF2B5EF4-FFF2-40B4-BE49-F238E27FC236}">
                <a16:creationId xmlns:a16="http://schemas.microsoft.com/office/drawing/2014/main" id="{AA582D02-9C7F-4A4C-91E4-3B5A2935460C}"/>
              </a:ext>
            </a:extLst>
          </p:cNvPr>
          <p:cNvSpPr txBox="1"/>
          <p:nvPr/>
        </p:nvSpPr>
        <p:spPr>
          <a:xfrm>
            <a:off x="6591300" y="6105525"/>
            <a:ext cx="4619625" cy="369332"/>
          </a:xfrm>
          <a:prstGeom prst="rect">
            <a:avLst/>
          </a:prstGeom>
          <a:noFill/>
        </p:spPr>
        <p:txBody>
          <a:bodyPr wrap="square" rtlCol="0">
            <a:spAutoFit/>
          </a:bodyPr>
          <a:lstStyle/>
          <a:p>
            <a:r>
              <a:rPr lang="en-GB" b="1" dirty="0">
                <a:latin typeface="Comic Sans MS" panose="030F0702030302020204" pitchFamily="66" charset="0"/>
              </a:rPr>
              <a:t>Dave Underhill </a:t>
            </a:r>
            <a:r>
              <a:rPr lang="en-GB" b="1" dirty="0" err="1">
                <a:latin typeface="Comic Sans MS" panose="030F0702030302020204" pitchFamily="66" charset="0"/>
              </a:rPr>
              <a:t>TEl</a:t>
            </a:r>
            <a:r>
              <a:rPr lang="en-GB" b="1" dirty="0">
                <a:latin typeface="Comic Sans MS" panose="030F0702030302020204" pitchFamily="66" charset="0"/>
              </a:rPr>
              <a:t>: =+41 798543264</a:t>
            </a:r>
          </a:p>
        </p:txBody>
      </p:sp>
    </p:spTree>
    <p:extLst>
      <p:ext uri="{BB962C8B-B14F-4D97-AF65-F5344CB8AC3E}">
        <p14:creationId xmlns:p14="http://schemas.microsoft.com/office/powerpoint/2010/main" val="504154210"/>
      </p:ext>
    </p:extLst>
  </p:cSld>
  <p:clrMapOvr>
    <a:masterClrMapping/>
  </p:clrMapOvr>
  <mc:AlternateContent xmlns:mc="http://schemas.openxmlformats.org/markup-compatibility/2006" xmlns:p14="http://schemas.microsoft.com/office/powerpoint/2010/main">
    <mc:Choice Requires="p14">
      <p:transition spd="slow" p14:dur="2000" advTm="27422"/>
    </mc:Choice>
    <mc:Fallback xmlns="">
      <p:transition spd="slow" advTm="2742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A6B4548-6B91-4B2A-ADB2-0B35BD6640D5}"/>
              </a:ext>
            </a:extLst>
          </p:cNvPr>
          <p:cNvPicPr>
            <a:picLocks noChangeAspect="1"/>
          </p:cNvPicPr>
          <p:nvPr/>
        </p:nvPicPr>
        <p:blipFill rotWithShape="1">
          <a:blip r:embed="rId2"/>
          <a:srcRect l="20703" t="22500" r="10078"/>
          <a:stretch/>
        </p:blipFill>
        <p:spPr>
          <a:xfrm>
            <a:off x="904875" y="505255"/>
            <a:ext cx="10086975" cy="6352745"/>
          </a:xfrm>
          <a:prstGeom prst="rect">
            <a:avLst/>
          </a:prstGeom>
        </p:spPr>
      </p:pic>
      <p:sp>
        <p:nvSpPr>
          <p:cNvPr id="4" name="Rectangle 3">
            <a:extLst>
              <a:ext uri="{FF2B5EF4-FFF2-40B4-BE49-F238E27FC236}">
                <a16:creationId xmlns:a16="http://schemas.microsoft.com/office/drawing/2014/main" id="{90E080C1-088F-411B-A55A-7ED29A5E07DB}"/>
              </a:ext>
            </a:extLst>
          </p:cNvPr>
          <p:cNvSpPr/>
          <p:nvPr/>
        </p:nvSpPr>
        <p:spPr>
          <a:xfrm rot="18667434">
            <a:off x="6127501" y="1524680"/>
            <a:ext cx="344294" cy="24009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F140BB88-FE10-4B23-BF89-61E162F6849D}"/>
              </a:ext>
            </a:extLst>
          </p:cNvPr>
          <p:cNvSpPr txBox="1"/>
          <p:nvPr/>
        </p:nvSpPr>
        <p:spPr>
          <a:xfrm>
            <a:off x="3676649" y="912876"/>
            <a:ext cx="3152776" cy="523220"/>
          </a:xfrm>
          <a:prstGeom prst="rect">
            <a:avLst/>
          </a:prstGeom>
          <a:noFill/>
        </p:spPr>
        <p:txBody>
          <a:bodyPr wrap="square" rtlCol="0">
            <a:spAutoFit/>
          </a:bodyPr>
          <a:lstStyle/>
          <a:p>
            <a:r>
              <a:rPr lang="en-GB" sz="2800" b="1" dirty="0">
                <a:solidFill>
                  <a:srgbClr val="FF0000"/>
                </a:solidFill>
              </a:rPr>
              <a:t>CERN Croquet Club</a:t>
            </a:r>
          </a:p>
        </p:txBody>
      </p:sp>
      <p:sp>
        <p:nvSpPr>
          <p:cNvPr id="2" name="TextBox 1">
            <a:extLst>
              <a:ext uri="{FF2B5EF4-FFF2-40B4-BE49-F238E27FC236}">
                <a16:creationId xmlns:a16="http://schemas.microsoft.com/office/drawing/2014/main" id="{8A5BCEA7-6880-4C8C-9723-F170C3A8CDF6}"/>
              </a:ext>
            </a:extLst>
          </p:cNvPr>
          <p:cNvSpPr txBox="1"/>
          <p:nvPr/>
        </p:nvSpPr>
        <p:spPr>
          <a:xfrm>
            <a:off x="1662112" y="2505074"/>
            <a:ext cx="2528888" cy="830997"/>
          </a:xfrm>
          <a:prstGeom prst="rect">
            <a:avLst/>
          </a:prstGeom>
          <a:noFill/>
        </p:spPr>
        <p:txBody>
          <a:bodyPr wrap="square" rtlCol="0">
            <a:spAutoFit/>
          </a:bodyPr>
          <a:lstStyle/>
          <a:p>
            <a:r>
              <a:rPr lang="en-GB" sz="2400" dirty="0">
                <a:solidFill>
                  <a:srgbClr val="FF0000"/>
                </a:solidFill>
                <a:latin typeface="Comic Sans MS" panose="030F0702030302020204" pitchFamily="66" charset="0"/>
              </a:rPr>
              <a:t>CERN Prevessin Site</a:t>
            </a:r>
          </a:p>
        </p:txBody>
      </p:sp>
    </p:spTree>
    <p:extLst>
      <p:ext uri="{BB962C8B-B14F-4D97-AF65-F5344CB8AC3E}">
        <p14:creationId xmlns:p14="http://schemas.microsoft.com/office/powerpoint/2010/main" val="3339295112"/>
      </p:ext>
    </p:extLst>
  </p:cSld>
  <p:clrMapOvr>
    <a:masterClrMapping/>
  </p:clrMapOvr>
  <mc:AlternateContent xmlns:mc="http://schemas.openxmlformats.org/markup-compatibility/2006" xmlns:p14="http://schemas.microsoft.com/office/powerpoint/2010/main">
    <mc:Choice Requires="p14">
      <p:transition spd="slow" p14:dur="2000" advTm="7839"/>
    </mc:Choice>
    <mc:Fallback xmlns="">
      <p:transition spd="slow" advTm="7839"/>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4F604C-6A16-4572-AF0A-D59288029765}"/>
              </a:ext>
            </a:extLst>
          </p:cNvPr>
          <p:cNvPicPr>
            <a:picLocks noChangeAspect="1"/>
          </p:cNvPicPr>
          <p:nvPr/>
        </p:nvPicPr>
        <p:blipFill rotWithShape="1">
          <a:blip r:embed="rId2"/>
          <a:srcRect l="19141" t="22587" r="16285" b="1111"/>
          <a:stretch/>
        </p:blipFill>
        <p:spPr>
          <a:xfrm>
            <a:off x="782177" y="153115"/>
            <a:ext cx="9429508" cy="6267450"/>
          </a:xfrm>
          <a:prstGeom prst="rect">
            <a:avLst/>
          </a:prstGeom>
        </p:spPr>
      </p:pic>
      <p:sp>
        <p:nvSpPr>
          <p:cNvPr id="4" name="Rectangle 3">
            <a:extLst>
              <a:ext uri="{FF2B5EF4-FFF2-40B4-BE49-F238E27FC236}">
                <a16:creationId xmlns:a16="http://schemas.microsoft.com/office/drawing/2014/main" id="{BD8281C4-5541-4B03-B34C-8D8EC9CE6D71}"/>
              </a:ext>
            </a:extLst>
          </p:cNvPr>
          <p:cNvSpPr/>
          <p:nvPr/>
        </p:nvSpPr>
        <p:spPr>
          <a:xfrm rot="18667434">
            <a:off x="2993024" y="2040869"/>
            <a:ext cx="4766275" cy="173641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A470C440-3235-4A4F-B4A5-86FA8489400E}"/>
              </a:ext>
            </a:extLst>
          </p:cNvPr>
          <p:cNvSpPr txBox="1"/>
          <p:nvPr/>
        </p:nvSpPr>
        <p:spPr>
          <a:xfrm>
            <a:off x="1809993" y="945628"/>
            <a:ext cx="3105150" cy="523220"/>
          </a:xfrm>
          <a:prstGeom prst="rect">
            <a:avLst/>
          </a:prstGeom>
          <a:solidFill>
            <a:srgbClr val="FF0000"/>
          </a:solidFill>
        </p:spPr>
        <p:txBody>
          <a:bodyPr wrap="square" rtlCol="0">
            <a:spAutoFit/>
          </a:bodyPr>
          <a:lstStyle/>
          <a:p>
            <a:r>
              <a:rPr lang="en-GB" sz="2800" dirty="0"/>
              <a:t>CERN Croquet Club</a:t>
            </a:r>
          </a:p>
        </p:txBody>
      </p:sp>
      <p:sp>
        <p:nvSpPr>
          <p:cNvPr id="6" name="TextBox 5">
            <a:extLst>
              <a:ext uri="{FF2B5EF4-FFF2-40B4-BE49-F238E27FC236}">
                <a16:creationId xmlns:a16="http://schemas.microsoft.com/office/drawing/2014/main" id="{5AAF147A-DF4D-40A6-A8A9-38CBB21CAA33}"/>
              </a:ext>
            </a:extLst>
          </p:cNvPr>
          <p:cNvSpPr txBox="1"/>
          <p:nvPr/>
        </p:nvSpPr>
        <p:spPr>
          <a:xfrm rot="18884547">
            <a:off x="5672439" y="2724411"/>
            <a:ext cx="2117422" cy="369332"/>
          </a:xfrm>
          <a:prstGeom prst="rect">
            <a:avLst/>
          </a:prstGeom>
          <a:noFill/>
        </p:spPr>
        <p:txBody>
          <a:bodyPr wrap="square" rtlCol="0">
            <a:spAutoFit/>
          </a:bodyPr>
          <a:lstStyle/>
          <a:p>
            <a:r>
              <a:rPr lang="en-GB" dirty="0"/>
              <a:t>C</a:t>
            </a:r>
            <a:r>
              <a:rPr lang="en-GB" b="1" dirty="0"/>
              <a:t>lub House</a:t>
            </a:r>
          </a:p>
        </p:txBody>
      </p:sp>
      <p:sp>
        <p:nvSpPr>
          <p:cNvPr id="8" name="Rectangle 7">
            <a:extLst>
              <a:ext uri="{FF2B5EF4-FFF2-40B4-BE49-F238E27FC236}">
                <a16:creationId xmlns:a16="http://schemas.microsoft.com/office/drawing/2014/main" id="{962D83FD-3C11-4265-B43B-0C69BE477D0B}"/>
              </a:ext>
            </a:extLst>
          </p:cNvPr>
          <p:cNvSpPr/>
          <p:nvPr/>
        </p:nvSpPr>
        <p:spPr>
          <a:xfrm rot="18687105">
            <a:off x="5100535" y="1338448"/>
            <a:ext cx="2073407" cy="1209675"/>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004F6824-7701-4BFE-A4A1-AA57C1F1386D}"/>
              </a:ext>
            </a:extLst>
          </p:cNvPr>
          <p:cNvSpPr/>
          <p:nvPr/>
        </p:nvSpPr>
        <p:spPr>
          <a:xfrm rot="18646449">
            <a:off x="3601565" y="3000807"/>
            <a:ext cx="2132978" cy="1294565"/>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a:extLst>
              <a:ext uri="{FF2B5EF4-FFF2-40B4-BE49-F238E27FC236}">
                <a16:creationId xmlns:a16="http://schemas.microsoft.com/office/drawing/2014/main" id="{2177EC3C-A758-4AA1-9CF5-102849515695}"/>
              </a:ext>
            </a:extLst>
          </p:cNvPr>
          <p:cNvSpPr txBox="1"/>
          <p:nvPr/>
        </p:nvSpPr>
        <p:spPr>
          <a:xfrm>
            <a:off x="5376162" y="1172099"/>
            <a:ext cx="634111" cy="369332"/>
          </a:xfrm>
          <a:prstGeom prst="rect">
            <a:avLst/>
          </a:prstGeom>
          <a:noFill/>
        </p:spPr>
        <p:txBody>
          <a:bodyPr wrap="square" rtlCol="0">
            <a:spAutoFit/>
          </a:bodyPr>
          <a:lstStyle/>
          <a:p>
            <a:r>
              <a:rPr lang="en-GB" dirty="0"/>
              <a:t>35m</a:t>
            </a:r>
          </a:p>
        </p:txBody>
      </p:sp>
      <p:sp>
        <p:nvSpPr>
          <p:cNvPr id="10" name="TextBox 9">
            <a:extLst>
              <a:ext uri="{FF2B5EF4-FFF2-40B4-BE49-F238E27FC236}">
                <a16:creationId xmlns:a16="http://schemas.microsoft.com/office/drawing/2014/main" id="{83492A4C-03ED-4C54-A8BD-AF7CF47CF135}"/>
              </a:ext>
            </a:extLst>
          </p:cNvPr>
          <p:cNvSpPr txBox="1"/>
          <p:nvPr/>
        </p:nvSpPr>
        <p:spPr>
          <a:xfrm>
            <a:off x="6651386" y="887750"/>
            <a:ext cx="625474" cy="369332"/>
          </a:xfrm>
          <a:prstGeom prst="rect">
            <a:avLst/>
          </a:prstGeom>
          <a:noFill/>
        </p:spPr>
        <p:txBody>
          <a:bodyPr wrap="square" rtlCol="0">
            <a:spAutoFit/>
          </a:bodyPr>
          <a:lstStyle/>
          <a:p>
            <a:r>
              <a:rPr lang="en-GB" dirty="0"/>
              <a:t>28m</a:t>
            </a:r>
          </a:p>
        </p:txBody>
      </p:sp>
      <p:pic>
        <p:nvPicPr>
          <p:cNvPr id="11" name="Picture 10" descr="Croquet World Online Magazine | News &amp; Features">
            <a:extLst>
              <a:ext uri="{FF2B5EF4-FFF2-40B4-BE49-F238E27FC236}">
                <a16:creationId xmlns:a16="http://schemas.microsoft.com/office/drawing/2014/main" id="{B4EC4D99-F870-4B32-B4FB-B5EE8B7A9FB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2407613">
            <a:off x="6216230" y="1021182"/>
            <a:ext cx="347663" cy="372110"/>
          </a:xfrm>
          <a:prstGeom prst="rect">
            <a:avLst/>
          </a:prstGeom>
          <a:noFill/>
          <a:ln>
            <a:noFill/>
          </a:ln>
        </p:spPr>
      </p:pic>
      <p:pic>
        <p:nvPicPr>
          <p:cNvPr id="12" name="Picture 11" descr="Croquet World Online Magazine | News &amp; Features">
            <a:extLst>
              <a:ext uri="{FF2B5EF4-FFF2-40B4-BE49-F238E27FC236}">
                <a16:creationId xmlns:a16="http://schemas.microsoft.com/office/drawing/2014/main" id="{569FBFFD-D5CC-4DCA-ACF4-46F40C7BEC5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2407613">
            <a:off x="6721879" y="1417284"/>
            <a:ext cx="347663" cy="372110"/>
          </a:xfrm>
          <a:prstGeom prst="rect">
            <a:avLst/>
          </a:prstGeom>
          <a:noFill/>
          <a:ln>
            <a:noFill/>
          </a:ln>
        </p:spPr>
      </p:pic>
      <p:pic>
        <p:nvPicPr>
          <p:cNvPr id="13" name="Picture 12" descr="Croquet World Online Magazine | News &amp; Features">
            <a:extLst>
              <a:ext uri="{FF2B5EF4-FFF2-40B4-BE49-F238E27FC236}">
                <a16:creationId xmlns:a16="http://schemas.microsoft.com/office/drawing/2014/main" id="{DB0080BE-1320-44DD-9AE6-4D8BCDB3EFA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2407613">
            <a:off x="5334330" y="2073338"/>
            <a:ext cx="347663" cy="360858"/>
          </a:xfrm>
          <a:prstGeom prst="rect">
            <a:avLst/>
          </a:prstGeom>
          <a:noFill/>
          <a:ln>
            <a:noFill/>
          </a:ln>
        </p:spPr>
      </p:pic>
      <p:pic>
        <p:nvPicPr>
          <p:cNvPr id="14" name="Picture 13" descr="Croquet World Online Magazine | News &amp; Features">
            <a:extLst>
              <a:ext uri="{FF2B5EF4-FFF2-40B4-BE49-F238E27FC236}">
                <a16:creationId xmlns:a16="http://schemas.microsoft.com/office/drawing/2014/main" id="{4FC8F6BC-E7DC-48F7-98DB-7B311ABFDF7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2407613">
            <a:off x="5769762" y="2430129"/>
            <a:ext cx="347663" cy="372110"/>
          </a:xfrm>
          <a:prstGeom prst="rect">
            <a:avLst/>
          </a:prstGeom>
          <a:noFill/>
          <a:ln>
            <a:noFill/>
          </a:ln>
        </p:spPr>
      </p:pic>
      <p:pic>
        <p:nvPicPr>
          <p:cNvPr id="15" name="Picture 14" descr="Croquet World Online Magazine | News &amp; Features">
            <a:extLst>
              <a:ext uri="{FF2B5EF4-FFF2-40B4-BE49-F238E27FC236}">
                <a16:creationId xmlns:a16="http://schemas.microsoft.com/office/drawing/2014/main" id="{C31F15F0-C7DA-4B01-9BAF-B0374F44031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2407613">
            <a:off x="6161792" y="1511313"/>
            <a:ext cx="347663" cy="372110"/>
          </a:xfrm>
          <a:prstGeom prst="rect">
            <a:avLst/>
          </a:prstGeom>
          <a:noFill/>
          <a:ln>
            <a:noFill/>
          </a:ln>
        </p:spPr>
      </p:pic>
      <p:pic>
        <p:nvPicPr>
          <p:cNvPr id="16" name="Picture 15" descr="Croquet World Online Magazine | News &amp; Features">
            <a:extLst>
              <a:ext uri="{FF2B5EF4-FFF2-40B4-BE49-F238E27FC236}">
                <a16:creationId xmlns:a16="http://schemas.microsoft.com/office/drawing/2014/main" id="{10659A41-7875-4220-8C86-42B17947C84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2407613">
            <a:off x="5826898" y="1876025"/>
            <a:ext cx="347663" cy="372110"/>
          </a:xfrm>
          <a:prstGeom prst="rect">
            <a:avLst/>
          </a:prstGeom>
          <a:noFill/>
          <a:ln>
            <a:noFill/>
          </a:ln>
        </p:spPr>
      </p:pic>
      <p:sp>
        <p:nvSpPr>
          <p:cNvPr id="7" name="TextBox 6">
            <a:extLst>
              <a:ext uri="{FF2B5EF4-FFF2-40B4-BE49-F238E27FC236}">
                <a16:creationId xmlns:a16="http://schemas.microsoft.com/office/drawing/2014/main" id="{C6676B39-287E-432C-9A4E-22FDCBB9E4AD}"/>
              </a:ext>
            </a:extLst>
          </p:cNvPr>
          <p:cNvSpPr txBox="1"/>
          <p:nvPr/>
        </p:nvSpPr>
        <p:spPr>
          <a:xfrm rot="18778629">
            <a:off x="4701190" y="3215110"/>
            <a:ext cx="1025084" cy="570227"/>
          </a:xfrm>
          <a:prstGeom prst="rect">
            <a:avLst/>
          </a:prstGeom>
          <a:noFill/>
          <a:ln w="38100">
            <a:solidFill>
              <a:schemeClr val="accent1"/>
            </a:solidFill>
          </a:ln>
        </p:spPr>
        <p:txBody>
          <a:bodyPr wrap="square" rtlCol="0">
            <a:spAutoFit/>
          </a:bodyPr>
          <a:lstStyle/>
          <a:p>
            <a:endParaRPr lang="en-GB" dirty="0"/>
          </a:p>
        </p:txBody>
      </p:sp>
      <p:sp>
        <p:nvSpPr>
          <p:cNvPr id="17" name="TextBox 16">
            <a:extLst>
              <a:ext uri="{FF2B5EF4-FFF2-40B4-BE49-F238E27FC236}">
                <a16:creationId xmlns:a16="http://schemas.microsoft.com/office/drawing/2014/main" id="{97DF8AA5-926D-4CB3-9792-005FEAB96A56}"/>
              </a:ext>
            </a:extLst>
          </p:cNvPr>
          <p:cNvSpPr txBox="1"/>
          <p:nvPr/>
        </p:nvSpPr>
        <p:spPr>
          <a:xfrm rot="18606171">
            <a:off x="3470526" y="3227646"/>
            <a:ext cx="1962152" cy="523220"/>
          </a:xfrm>
          <a:prstGeom prst="rect">
            <a:avLst/>
          </a:prstGeom>
          <a:noFill/>
          <a:ln w="38100">
            <a:solidFill>
              <a:srgbClr val="FFC000"/>
            </a:solidFill>
          </a:ln>
        </p:spPr>
        <p:txBody>
          <a:bodyPr wrap="square" rtlCol="0">
            <a:spAutoFit/>
          </a:bodyPr>
          <a:lstStyle/>
          <a:p>
            <a:endParaRPr lang="en-GB" dirty="0"/>
          </a:p>
        </p:txBody>
      </p:sp>
      <p:sp>
        <p:nvSpPr>
          <p:cNvPr id="18" name="TextBox 17">
            <a:extLst>
              <a:ext uri="{FF2B5EF4-FFF2-40B4-BE49-F238E27FC236}">
                <a16:creationId xmlns:a16="http://schemas.microsoft.com/office/drawing/2014/main" id="{17CB1092-E2A2-4565-BD63-A354300F567A}"/>
              </a:ext>
            </a:extLst>
          </p:cNvPr>
          <p:cNvSpPr txBox="1"/>
          <p:nvPr/>
        </p:nvSpPr>
        <p:spPr>
          <a:xfrm>
            <a:off x="2969646" y="2793426"/>
            <a:ext cx="1422904" cy="369332"/>
          </a:xfrm>
          <a:prstGeom prst="rect">
            <a:avLst/>
          </a:prstGeom>
          <a:solidFill>
            <a:srgbClr val="FFC000"/>
          </a:solidFill>
        </p:spPr>
        <p:txBody>
          <a:bodyPr wrap="square" rtlCol="0">
            <a:spAutoFit/>
          </a:bodyPr>
          <a:lstStyle/>
          <a:p>
            <a:r>
              <a:rPr lang="en-GB" b="1" dirty="0"/>
              <a:t>Lawn Bowls</a:t>
            </a:r>
          </a:p>
        </p:txBody>
      </p:sp>
      <p:sp>
        <p:nvSpPr>
          <p:cNvPr id="19" name="TextBox 18">
            <a:extLst>
              <a:ext uri="{FF2B5EF4-FFF2-40B4-BE49-F238E27FC236}">
                <a16:creationId xmlns:a16="http://schemas.microsoft.com/office/drawing/2014/main" id="{39708468-F6D1-4256-9AD0-F990EB6C1FFB}"/>
              </a:ext>
            </a:extLst>
          </p:cNvPr>
          <p:cNvSpPr txBox="1"/>
          <p:nvPr/>
        </p:nvSpPr>
        <p:spPr>
          <a:xfrm>
            <a:off x="4559346" y="4196871"/>
            <a:ext cx="1083870" cy="369332"/>
          </a:xfrm>
          <a:prstGeom prst="rect">
            <a:avLst/>
          </a:prstGeom>
          <a:solidFill>
            <a:schemeClr val="accent1"/>
          </a:solidFill>
        </p:spPr>
        <p:txBody>
          <a:bodyPr wrap="square" rtlCol="0">
            <a:spAutoFit/>
          </a:bodyPr>
          <a:lstStyle/>
          <a:p>
            <a:r>
              <a:rPr lang="en-GB" b="1" dirty="0"/>
              <a:t>Gateball</a:t>
            </a:r>
          </a:p>
        </p:txBody>
      </p:sp>
      <p:sp>
        <p:nvSpPr>
          <p:cNvPr id="21" name="TextBox 20">
            <a:extLst>
              <a:ext uri="{FF2B5EF4-FFF2-40B4-BE49-F238E27FC236}">
                <a16:creationId xmlns:a16="http://schemas.microsoft.com/office/drawing/2014/main" id="{1105D522-B0D9-4EDE-92CE-9CD795CDAD88}"/>
              </a:ext>
            </a:extLst>
          </p:cNvPr>
          <p:cNvSpPr txBox="1"/>
          <p:nvPr/>
        </p:nvSpPr>
        <p:spPr>
          <a:xfrm>
            <a:off x="6869932" y="1992559"/>
            <a:ext cx="1760357" cy="369332"/>
          </a:xfrm>
          <a:prstGeom prst="rect">
            <a:avLst/>
          </a:prstGeom>
          <a:solidFill>
            <a:schemeClr val="bg1"/>
          </a:solidFill>
        </p:spPr>
        <p:txBody>
          <a:bodyPr wrap="square" rtlCol="0">
            <a:spAutoFit/>
          </a:bodyPr>
          <a:lstStyle/>
          <a:p>
            <a:r>
              <a:rPr lang="en-GB" b="1" dirty="0"/>
              <a:t>Croquet Lawn</a:t>
            </a:r>
          </a:p>
        </p:txBody>
      </p:sp>
      <p:pic>
        <p:nvPicPr>
          <p:cNvPr id="22" name="Picture 21">
            <a:extLst>
              <a:ext uri="{FF2B5EF4-FFF2-40B4-BE49-F238E27FC236}">
                <a16:creationId xmlns:a16="http://schemas.microsoft.com/office/drawing/2014/main" id="{2B4CF812-E178-4A88-9273-4791899A0B4E}"/>
              </a:ext>
            </a:extLst>
          </p:cNvPr>
          <p:cNvPicPr/>
          <p:nvPr/>
        </p:nvPicPr>
        <p:blipFill rotWithShape="1">
          <a:blip r:embed="rId4" cstate="print">
            <a:extLst>
              <a:ext uri="{28A0092B-C50C-407E-A947-70E740481C1C}">
                <a14:useLocalDpi xmlns:a14="http://schemas.microsoft.com/office/drawing/2010/main" val="0"/>
              </a:ext>
            </a:extLst>
          </a:blip>
          <a:srcRect l="20498" t="34014" r="21711" b="35907"/>
          <a:stretch/>
        </p:blipFill>
        <p:spPr bwMode="auto">
          <a:xfrm rot="2507325">
            <a:off x="4639202" y="2631939"/>
            <a:ext cx="498718" cy="510108"/>
          </a:xfrm>
          <a:prstGeom prst="rect">
            <a:avLst/>
          </a:prstGeom>
          <a:noFill/>
          <a:ln>
            <a:noFill/>
          </a:ln>
          <a:extLst>
            <a:ext uri="{53640926-AAD7-44D8-BBD7-CCE9431645EC}">
              <a14:shadowObscured xmlns:a14="http://schemas.microsoft.com/office/drawing/2010/main"/>
            </a:ext>
          </a:extLst>
        </p:spPr>
      </p:pic>
      <p:pic>
        <p:nvPicPr>
          <p:cNvPr id="1026" name="Picture 2" descr="Drakes Pride LAWN BOWLS MAT - Bowlswear Direct">
            <a:extLst>
              <a:ext uri="{FF2B5EF4-FFF2-40B4-BE49-F238E27FC236}">
                <a16:creationId xmlns:a16="http://schemas.microsoft.com/office/drawing/2014/main" id="{5F8F5448-5982-4D67-B7CA-9AF1162E4CA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807" t="28732" r="6487" b="36555"/>
          <a:stretch/>
        </p:blipFill>
        <p:spPr bwMode="auto">
          <a:xfrm rot="2993330">
            <a:off x="3655278" y="3984594"/>
            <a:ext cx="463343" cy="187860"/>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Straight Connector 23">
            <a:extLst>
              <a:ext uri="{FF2B5EF4-FFF2-40B4-BE49-F238E27FC236}">
                <a16:creationId xmlns:a16="http://schemas.microsoft.com/office/drawing/2014/main" id="{8C8673CB-809C-4324-BE4F-A69B986B3F95}"/>
              </a:ext>
            </a:extLst>
          </p:cNvPr>
          <p:cNvCxnSpPr>
            <a:cxnSpLocks/>
          </p:cNvCxnSpPr>
          <p:nvPr/>
        </p:nvCxnSpPr>
        <p:spPr>
          <a:xfrm flipV="1">
            <a:off x="10756844" y="3893478"/>
            <a:ext cx="58225" cy="1740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0145960"/>
      </p:ext>
    </p:extLst>
  </p:cSld>
  <p:clrMapOvr>
    <a:masterClrMapping/>
  </p:clrMapOvr>
  <mc:AlternateContent xmlns:mc="http://schemas.openxmlformats.org/markup-compatibility/2006" xmlns:p14="http://schemas.microsoft.com/office/powerpoint/2010/main">
    <mc:Choice Requires="p14">
      <p:transition spd="slow" p14:dur="2000" advTm="7776"/>
    </mc:Choice>
    <mc:Fallback xmlns="">
      <p:transition spd="slow" advTm="777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2EF257-2A96-43A2-9204-6B8CD837D1D5}"/>
              </a:ext>
            </a:extLst>
          </p:cNvPr>
          <p:cNvSpPr txBox="1"/>
          <p:nvPr/>
        </p:nvSpPr>
        <p:spPr>
          <a:xfrm>
            <a:off x="2476500" y="866775"/>
            <a:ext cx="6096000" cy="523220"/>
          </a:xfrm>
          <a:prstGeom prst="rect">
            <a:avLst/>
          </a:prstGeom>
          <a:noFill/>
        </p:spPr>
        <p:txBody>
          <a:bodyPr wrap="square" rtlCol="0">
            <a:spAutoFit/>
          </a:bodyPr>
          <a:lstStyle/>
          <a:p>
            <a:pPr algn="ctr"/>
            <a:r>
              <a:rPr lang="en-GB" sz="2800" dirty="0">
                <a:latin typeface="Comic Sans MS" panose="030F0702030302020204" pitchFamily="66" charset="0"/>
              </a:rPr>
              <a:t>The Lawns</a:t>
            </a:r>
          </a:p>
        </p:txBody>
      </p:sp>
      <p:sp>
        <p:nvSpPr>
          <p:cNvPr id="6" name="TextBox 5">
            <a:extLst>
              <a:ext uri="{FF2B5EF4-FFF2-40B4-BE49-F238E27FC236}">
                <a16:creationId xmlns:a16="http://schemas.microsoft.com/office/drawing/2014/main" id="{2A6AC7F4-AB3F-4FB1-B9D5-94AD8D5BCA20}"/>
              </a:ext>
            </a:extLst>
          </p:cNvPr>
          <p:cNvSpPr txBox="1"/>
          <p:nvPr/>
        </p:nvSpPr>
        <p:spPr>
          <a:xfrm>
            <a:off x="1076325" y="1427798"/>
            <a:ext cx="10039350" cy="4401205"/>
          </a:xfrm>
          <a:prstGeom prst="rect">
            <a:avLst/>
          </a:prstGeom>
          <a:noFill/>
        </p:spPr>
        <p:txBody>
          <a:bodyPr wrap="square" rtlCol="0">
            <a:spAutoFit/>
          </a:bodyPr>
          <a:lstStyle/>
          <a:p>
            <a:r>
              <a:rPr lang="en-GB" sz="2000" dirty="0">
                <a:latin typeface="Comic Sans MS" panose="030F0702030302020204" pitchFamily="66" charset="0"/>
              </a:rPr>
              <a:t>Created in the Nineties when ordered to stop playing in front of Restaurant 1, a new site was offered on the Prevessin site, where we have stayed ever since.</a:t>
            </a:r>
          </a:p>
          <a:p>
            <a:endParaRPr lang="en-GB" sz="2000" dirty="0">
              <a:latin typeface="Comic Sans MS" panose="030F0702030302020204" pitchFamily="66" charset="0"/>
            </a:endParaRPr>
          </a:p>
          <a:p>
            <a:r>
              <a:rPr lang="en-GB" sz="2000" dirty="0">
                <a:latin typeface="Comic Sans MS" panose="030F0702030302020204" pitchFamily="66" charset="0"/>
              </a:rPr>
              <a:t>Ensured that the playing surface and was sown with strong hardy sports grass.</a:t>
            </a:r>
          </a:p>
          <a:p>
            <a:endParaRPr lang="en-GB" sz="2000" dirty="0">
              <a:latin typeface="Comic Sans MS" panose="030F0702030302020204" pitchFamily="66" charset="0"/>
            </a:endParaRPr>
          </a:p>
          <a:p>
            <a:r>
              <a:rPr lang="en-GB" sz="2000" dirty="0">
                <a:latin typeface="Comic Sans MS" panose="030F0702030302020204" pitchFamily="66" charset="0"/>
              </a:rPr>
              <a:t>Automatic watering system ensures that the grass is kept in good condition.</a:t>
            </a:r>
          </a:p>
          <a:p>
            <a:endParaRPr lang="en-GB" sz="2000" dirty="0">
              <a:latin typeface="Comic Sans MS" panose="030F0702030302020204" pitchFamily="66" charset="0"/>
            </a:endParaRPr>
          </a:p>
          <a:p>
            <a:r>
              <a:rPr lang="en-GB" sz="2000">
                <a:latin typeface="Comic Sans MS" panose="030F0702030302020204" pitchFamily="66" charset="0"/>
              </a:rPr>
              <a:t>Unfortunately CERN access </a:t>
            </a:r>
            <a:r>
              <a:rPr lang="en-GB" sz="2000" dirty="0">
                <a:latin typeface="Comic Sans MS" panose="030F0702030302020204" pitchFamily="66" charset="0"/>
              </a:rPr>
              <a:t>restrictions during Covid has resulted in a deterioration but with the assistance of professionals, is now close to complete restoration.</a:t>
            </a:r>
          </a:p>
          <a:p>
            <a:endParaRPr lang="en-GB" sz="2000" dirty="0">
              <a:latin typeface="Comic Sans MS" panose="030F0702030302020204" pitchFamily="66" charset="0"/>
            </a:endParaRPr>
          </a:p>
          <a:p>
            <a:r>
              <a:rPr lang="en-GB" sz="2000" dirty="0">
                <a:latin typeface="Comic Sans MS" panose="030F0702030302020204" pitchFamily="66" charset="0"/>
              </a:rPr>
              <a:t>We look forward to accessing them next week and playing once more.</a:t>
            </a:r>
          </a:p>
          <a:p>
            <a:endParaRPr lang="en-GB" sz="2000" dirty="0">
              <a:latin typeface="Comic Sans MS" panose="030F0702030302020204" pitchFamily="66" charset="0"/>
            </a:endParaRPr>
          </a:p>
          <a:p>
            <a:pPr algn="ctr"/>
            <a:r>
              <a:rPr lang="en-GB" sz="2000" b="1" dirty="0">
                <a:solidFill>
                  <a:srgbClr val="FF0000"/>
                </a:solidFill>
                <a:latin typeface="Comic Sans MS" panose="030F0702030302020204" pitchFamily="66" charset="0"/>
              </a:rPr>
              <a:t>Hopefully welcoming many of you to our lawns</a:t>
            </a:r>
            <a:endParaRPr lang="en-GB" sz="2000" b="1" dirty="0">
              <a:latin typeface="Comic Sans MS" panose="030F0702030302020204" pitchFamily="66" charset="0"/>
            </a:endParaRPr>
          </a:p>
        </p:txBody>
      </p:sp>
    </p:spTree>
    <p:extLst>
      <p:ext uri="{BB962C8B-B14F-4D97-AF65-F5344CB8AC3E}">
        <p14:creationId xmlns:p14="http://schemas.microsoft.com/office/powerpoint/2010/main" val="3942707220"/>
      </p:ext>
    </p:extLst>
  </p:cSld>
  <p:clrMapOvr>
    <a:masterClrMapping/>
  </p:clrMapOvr>
  <mc:AlternateContent xmlns:mc="http://schemas.openxmlformats.org/markup-compatibility/2006" xmlns:p14="http://schemas.microsoft.com/office/powerpoint/2010/main">
    <mc:Choice Requires="p14">
      <p:transition spd="slow" p14:dur="2000" advTm="15111"/>
    </mc:Choice>
    <mc:Fallback xmlns="">
      <p:transition spd="slow" advTm="1511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89DE1-5E08-421F-8B51-79660650769D}"/>
              </a:ext>
            </a:extLst>
          </p:cNvPr>
          <p:cNvSpPr>
            <a:spLocks noGrp="1"/>
          </p:cNvSpPr>
          <p:nvPr>
            <p:ph type="title"/>
          </p:nvPr>
        </p:nvSpPr>
        <p:spPr>
          <a:xfrm>
            <a:off x="838200" y="365125"/>
            <a:ext cx="10534650" cy="1325563"/>
          </a:xfrm>
        </p:spPr>
        <p:txBody>
          <a:bodyPr>
            <a:normAutofit/>
          </a:bodyPr>
          <a:lstStyle/>
          <a:p>
            <a:pPr algn="ctr"/>
            <a:r>
              <a:rPr lang="en-GB" sz="3200" b="1" dirty="0">
                <a:latin typeface="Comic Sans MS" panose="030F0702030302020204" pitchFamily="66" charset="0"/>
              </a:rPr>
              <a:t>The Club House</a:t>
            </a:r>
          </a:p>
        </p:txBody>
      </p:sp>
      <p:pic>
        <p:nvPicPr>
          <p:cNvPr id="3" name="Picture 2">
            <a:extLst>
              <a:ext uri="{FF2B5EF4-FFF2-40B4-BE49-F238E27FC236}">
                <a16:creationId xmlns:a16="http://schemas.microsoft.com/office/drawing/2014/main" id="{3890DF2E-B63D-41F8-98F4-875BD84DE694}"/>
              </a:ext>
            </a:extLst>
          </p:cNvPr>
          <p:cNvPicPr/>
          <p:nvPr/>
        </p:nvPicPr>
        <p:blipFill rotWithShape="1">
          <a:blip r:embed="rId2" cstate="print">
            <a:extLst>
              <a:ext uri="{BEBA8EAE-BF5A-486C-A8C5-ECC9F3942E4B}">
                <a14:imgProps xmlns:a14="http://schemas.microsoft.com/office/drawing/2010/main">
                  <a14:imgLayer r:embed="rId3">
                    <a14:imgEffect>
                      <a14:brightnessContrast bright="25000"/>
                    </a14:imgEffect>
                  </a14:imgLayer>
                </a14:imgProps>
              </a:ext>
              <a:ext uri="{28A0092B-C50C-407E-A947-70E740481C1C}">
                <a14:useLocalDpi xmlns:a14="http://schemas.microsoft.com/office/drawing/2010/main" val="0"/>
              </a:ext>
            </a:extLst>
          </a:blip>
          <a:srcRect l="5572" t="29473" r="22751" b="34444"/>
          <a:stretch/>
        </p:blipFill>
        <p:spPr bwMode="auto">
          <a:xfrm>
            <a:off x="698817" y="452755"/>
            <a:ext cx="2911158" cy="1080770"/>
          </a:xfrm>
          <a:prstGeom prst="rect">
            <a:avLst/>
          </a:prstGeom>
          <a:noFill/>
          <a:ln w="38100">
            <a:solidFill>
              <a:schemeClr val="tx1"/>
            </a:solid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A8A8AA13-409F-42E6-A31D-DAB2BE698725}"/>
              </a:ext>
            </a:extLst>
          </p:cNvPr>
          <p:cNvSpPr txBox="1"/>
          <p:nvPr/>
        </p:nvSpPr>
        <p:spPr>
          <a:xfrm>
            <a:off x="698817" y="1916650"/>
            <a:ext cx="9826307" cy="2031325"/>
          </a:xfrm>
          <a:prstGeom prst="rect">
            <a:avLst/>
          </a:prstGeom>
          <a:noFill/>
        </p:spPr>
        <p:txBody>
          <a:bodyPr wrap="square" rtlCol="0">
            <a:spAutoFit/>
          </a:bodyPr>
          <a:lstStyle/>
          <a:p>
            <a:r>
              <a:rPr lang="en-GB" dirty="0">
                <a:latin typeface="Comic Sans MS" panose="030F0702030302020204" pitchFamily="66" charset="0"/>
              </a:rPr>
              <a:t>Saved from destruction in the nineties, three cabins were converted into the Club House.</a:t>
            </a:r>
          </a:p>
          <a:p>
            <a:endParaRPr lang="en-GB" dirty="0">
              <a:latin typeface="Comic Sans MS" panose="030F0702030302020204" pitchFamily="66" charset="0"/>
            </a:endParaRPr>
          </a:p>
          <a:p>
            <a:r>
              <a:rPr lang="en-GB" dirty="0">
                <a:latin typeface="Comic Sans MS" panose="030F0702030302020204" pitchFamily="66" charset="0"/>
              </a:rPr>
              <a:t>Now in need of repair but still functional and appreciated by members and visiting players. </a:t>
            </a:r>
          </a:p>
          <a:p>
            <a:endParaRPr lang="en-GB" dirty="0">
              <a:latin typeface="Comic Sans MS" panose="030F0702030302020204" pitchFamily="66" charset="0"/>
            </a:endParaRPr>
          </a:p>
          <a:p>
            <a:r>
              <a:rPr lang="en-GB" dirty="0">
                <a:latin typeface="Comic Sans MS" panose="030F0702030302020204" pitchFamily="66" charset="0"/>
              </a:rPr>
              <a:t>Fully equipped with two fridges, washing facilities, changing room and BBQ area.</a:t>
            </a:r>
          </a:p>
          <a:p>
            <a:endParaRPr lang="en-GB" dirty="0">
              <a:latin typeface="Comic Sans MS" panose="030F0702030302020204" pitchFamily="66" charset="0"/>
            </a:endParaRPr>
          </a:p>
          <a:p>
            <a:r>
              <a:rPr lang="en-GB" b="1" dirty="0">
                <a:solidFill>
                  <a:srgbClr val="FF0000"/>
                </a:solidFill>
                <a:latin typeface="Comic Sans MS" panose="030F0702030302020204" pitchFamily="66" charset="0"/>
              </a:rPr>
              <a:t>      </a:t>
            </a:r>
          </a:p>
        </p:txBody>
      </p:sp>
      <p:sp>
        <p:nvSpPr>
          <p:cNvPr id="6" name="TextBox 5">
            <a:extLst>
              <a:ext uri="{FF2B5EF4-FFF2-40B4-BE49-F238E27FC236}">
                <a16:creationId xmlns:a16="http://schemas.microsoft.com/office/drawing/2014/main" id="{E9E803A2-5361-4673-908E-92CE4691964C}"/>
              </a:ext>
            </a:extLst>
          </p:cNvPr>
          <p:cNvSpPr txBox="1"/>
          <p:nvPr/>
        </p:nvSpPr>
        <p:spPr>
          <a:xfrm>
            <a:off x="838200" y="3811367"/>
            <a:ext cx="9925050" cy="646331"/>
          </a:xfrm>
          <a:prstGeom prst="rect">
            <a:avLst/>
          </a:prstGeom>
          <a:noFill/>
        </p:spPr>
        <p:txBody>
          <a:bodyPr wrap="square" rtlCol="0">
            <a:spAutoFit/>
          </a:bodyPr>
          <a:lstStyle/>
          <a:p>
            <a:pPr algn="ctr"/>
            <a:r>
              <a:rPr lang="en-GB" b="1" dirty="0">
                <a:solidFill>
                  <a:srgbClr val="FF0000"/>
                </a:solidFill>
                <a:latin typeface="Comic Sans MS" panose="030F0702030302020204" pitchFamily="66" charset="0"/>
              </a:rPr>
              <a:t>   Ideal for ‘Team Building’ activities, please mention to your Section Leaders.</a:t>
            </a:r>
          </a:p>
          <a:p>
            <a:pPr algn="ctr"/>
            <a:r>
              <a:rPr lang="en-GB" b="1" dirty="0">
                <a:solidFill>
                  <a:srgbClr val="FF0000"/>
                </a:solidFill>
                <a:latin typeface="Comic Sans MS" panose="030F0702030302020204" pitchFamily="66" charset="0"/>
              </a:rPr>
              <a:t>We can provide assistance at such events.</a:t>
            </a:r>
            <a:endParaRPr lang="en-GB" dirty="0"/>
          </a:p>
        </p:txBody>
      </p:sp>
      <p:pic>
        <p:nvPicPr>
          <p:cNvPr id="7" name="Picture 6">
            <a:extLst>
              <a:ext uri="{FF2B5EF4-FFF2-40B4-BE49-F238E27FC236}">
                <a16:creationId xmlns:a16="http://schemas.microsoft.com/office/drawing/2014/main" id="{BFCF4C65-00CC-4F1C-8532-FDEF162AA940}"/>
              </a:ext>
            </a:extLst>
          </p:cNvPr>
          <p:cNvPicPr/>
          <p:nvPr/>
        </p:nvPicPr>
        <p:blipFill rotWithShape="1">
          <a:blip r:embed="rId4">
            <a:extLst>
              <a:ext uri="{28A0092B-C50C-407E-A947-70E740481C1C}">
                <a14:useLocalDpi xmlns:a14="http://schemas.microsoft.com/office/drawing/2010/main" val="0"/>
              </a:ext>
            </a:extLst>
          </a:blip>
          <a:srcRect t="10636" r="953" b="13695"/>
          <a:stretch/>
        </p:blipFill>
        <p:spPr bwMode="auto">
          <a:xfrm>
            <a:off x="8391207" y="417830"/>
            <a:ext cx="2372043" cy="1211580"/>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96AB9F46-CC9F-46C4-A6B7-E8939A94E4F2}"/>
              </a:ext>
            </a:extLst>
          </p:cNvPr>
          <p:cNvPicPr/>
          <p:nvPr/>
        </p:nvPicPr>
        <p:blipFill rotWithShape="1">
          <a:blip r:embed="rId5" cstate="print">
            <a:extLst>
              <a:ext uri="{28A0092B-C50C-407E-A947-70E740481C1C}">
                <a14:useLocalDpi xmlns:a14="http://schemas.microsoft.com/office/drawing/2010/main" val="0"/>
              </a:ext>
            </a:extLst>
          </a:blip>
          <a:srcRect l="6647" t="23290" r="10950" b="19000"/>
          <a:stretch/>
        </p:blipFill>
        <p:spPr bwMode="auto">
          <a:xfrm>
            <a:off x="8118792" y="4744938"/>
            <a:ext cx="2777808" cy="1747937"/>
          </a:xfrm>
          <a:prstGeom prst="rect">
            <a:avLst/>
          </a:prstGeom>
          <a:noFill/>
          <a:ln w="38100">
            <a:solidFill>
              <a:srgbClr val="FFC000"/>
            </a:solid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B21F3E4A-6DBD-47F6-B58C-6312E0C3D996}"/>
              </a:ext>
            </a:extLst>
          </p:cNvPr>
          <p:cNvPicPr/>
          <p:nvPr/>
        </p:nvPicPr>
        <p:blipFill rotWithShape="1">
          <a:blip r:embed="rId6">
            <a:extLst>
              <a:ext uri="{28A0092B-C50C-407E-A947-70E740481C1C}">
                <a14:useLocalDpi xmlns:a14="http://schemas.microsoft.com/office/drawing/2010/main" val="0"/>
              </a:ext>
            </a:extLst>
          </a:blip>
          <a:srcRect l="5185" t="20213" r="15710" b="21986"/>
          <a:stretch/>
        </p:blipFill>
        <p:spPr bwMode="auto">
          <a:xfrm>
            <a:off x="698817" y="4744938"/>
            <a:ext cx="2653983" cy="1747937"/>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6469F86C-6146-4EF6-B260-8FE06A3B36AA}"/>
              </a:ext>
            </a:extLst>
          </p:cNvPr>
          <p:cNvPicPr/>
          <p:nvPr/>
        </p:nvPicPr>
        <p:blipFill rotWithShape="1">
          <a:blip r:embed="rId7">
            <a:extLst>
              <a:ext uri="{28A0092B-C50C-407E-A947-70E740481C1C}">
                <a14:useLocalDpi xmlns:a14="http://schemas.microsoft.com/office/drawing/2010/main" val="0"/>
              </a:ext>
            </a:extLst>
          </a:blip>
          <a:srcRect l="12630" t="8242" r="12120" b="6070"/>
          <a:stretch/>
        </p:blipFill>
        <p:spPr bwMode="auto">
          <a:xfrm>
            <a:off x="4953000" y="4744938"/>
            <a:ext cx="1349533" cy="160029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87684030"/>
      </p:ext>
    </p:extLst>
  </p:cSld>
  <p:clrMapOvr>
    <a:masterClrMapping/>
  </p:clrMapOvr>
  <mc:AlternateContent xmlns:mc="http://schemas.openxmlformats.org/markup-compatibility/2006" xmlns:p14="http://schemas.microsoft.com/office/powerpoint/2010/main">
    <mc:Choice Requires="p14">
      <p:transition spd="slow" p14:dur="2000" advTm="9191"/>
    </mc:Choice>
    <mc:Fallback xmlns="">
      <p:transition spd="slow" advTm="9191"/>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D5FB2-7D4C-4F11-BDAE-A45BCE67609F}"/>
              </a:ext>
            </a:extLst>
          </p:cNvPr>
          <p:cNvSpPr>
            <a:spLocks noGrp="1"/>
          </p:cNvSpPr>
          <p:nvPr>
            <p:ph type="title"/>
          </p:nvPr>
        </p:nvSpPr>
        <p:spPr>
          <a:xfrm>
            <a:off x="2454180" y="340412"/>
            <a:ext cx="7601464" cy="919977"/>
          </a:xfrm>
        </p:spPr>
        <p:txBody>
          <a:bodyPr>
            <a:normAutofit fontScale="90000"/>
          </a:bodyPr>
          <a:lstStyle/>
          <a:p>
            <a:pPr algn="ctr"/>
            <a:r>
              <a:rPr lang="en-GB" sz="3600" b="1" dirty="0">
                <a:latin typeface="Comic Sans MS" panose="030F0702030302020204" pitchFamily="66" charset="0"/>
              </a:rPr>
              <a:t> </a:t>
            </a:r>
            <a:r>
              <a:rPr lang="en-GB" sz="3600" b="1" dirty="0">
                <a:solidFill>
                  <a:schemeClr val="accent1"/>
                </a:solidFill>
                <a:latin typeface="Comic Sans MS" panose="030F0702030302020204" pitchFamily="66" charset="0"/>
              </a:rPr>
              <a:t>Croquet</a:t>
            </a:r>
            <a:r>
              <a:rPr lang="en-GB" sz="3600" b="1" dirty="0">
                <a:latin typeface="Comic Sans MS" panose="030F0702030302020204" pitchFamily="66" charset="0"/>
              </a:rPr>
              <a:t>  </a:t>
            </a:r>
            <a:r>
              <a:rPr lang="en-GB" sz="3600" b="1" dirty="0">
                <a:solidFill>
                  <a:srgbClr val="FF0000"/>
                </a:solidFill>
                <a:latin typeface="Comic Sans MS" panose="030F0702030302020204" pitchFamily="66" charset="0"/>
              </a:rPr>
              <a:t>Gateball</a:t>
            </a:r>
            <a:r>
              <a:rPr lang="en-GB" sz="3600" b="1" dirty="0">
                <a:latin typeface="Comic Sans MS" panose="030F0702030302020204" pitchFamily="66" charset="0"/>
              </a:rPr>
              <a:t>  </a:t>
            </a:r>
            <a:r>
              <a:rPr lang="en-GB" sz="3600" b="1" dirty="0">
                <a:solidFill>
                  <a:srgbClr val="FFC000"/>
                </a:solidFill>
                <a:latin typeface="Comic Sans MS" panose="030F0702030302020204" pitchFamily="66" charset="0"/>
              </a:rPr>
              <a:t>Lawn Bowls </a:t>
            </a:r>
            <a:br>
              <a:rPr lang="en-GB" sz="3600" b="1" dirty="0">
                <a:latin typeface="Comic Sans MS" panose="030F0702030302020204" pitchFamily="66" charset="0"/>
              </a:rPr>
            </a:br>
            <a:r>
              <a:rPr lang="en-GB" sz="3600" b="1" dirty="0">
                <a:latin typeface="Comic Sans MS" panose="030F0702030302020204" pitchFamily="66" charset="0"/>
              </a:rPr>
              <a:t>Equipment</a:t>
            </a:r>
            <a:endParaRPr lang="en-GB" sz="3100" b="1" dirty="0">
              <a:latin typeface="Comic Sans MS" panose="030F0702030302020204" pitchFamily="66" charset="0"/>
            </a:endParaRPr>
          </a:p>
        </p:txBody>
      </p:sp>
      <p:pic>
        <p:nvPicPr>
          <p:cNvPr id="5" name="Picture 4">
            <a:extLst>
              <a:ext uri="{FF2B5EF4-FFF2-40B4-BE49-F238E27FC236}">
                <a16:creationId xmlns:a16="http://schemas.microsoft.com/office/drawing/2014/main" id="{5B45B47A-B6B9-4FF3-BDE8-4904B19FDD53}"/>
              </a:ext>
            </a:extLst>
          </p:cNvPr>
          <p:cNvPicPr/>
          <p:nvPr/>
        </p:nvPicPr>
        <p:blipFill rotWithShape="1">
          <a:blip r:embed="rId2" cstate="print">
            <a:extLst>
              <a:ext uri="{28A0092B-C50C-407E-A947-70E740481C1C}">
                <a14:useLocalDpi xmlns:a14="http://schemas.microsoft.com/office/drawing/2010/main" val="0"/>
              </a:ext>
            </a:extLst>
          </a:blip>
          <a:srcRect t="33902" r="3282" b="22623"/>
          <a:stretch/>
        </p:blipFill>
        <p:spPr bwMode="auto">
          <a:xfrm>
            <a:off x="859128" y="5604648"/>
            <a:ext cx="3190103" cy="919977"/>
          </a:xfrm>
          <a:prstGeom prst="rect">
            <a:avLst/>
          </a:prstGeom>
          <a:noFill/>
          <a:ln w="50800">
            <a:solidFill>
              <a:schemeClr val="accent1"/>
            </a:solid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87347310-7ED4-477C-8BA0-8FFF42A95158}"/>
              </a:ext>
            </a:extLst>
          </p:cNvPr>
          <p:cNvPicPr/>
          <p:nvPr/>
        </p:nvPicPr>
        <p:blipFill rotWithShape="1">
          <a:blip r:embed="rId3">
            <a:extLst>
              <a:ext uri="{28A0092B-C50C-407E-A947-70E740481C1C}">
                <a14:useLocalDpi xmlns:a14="http://schemas.microsoft.com/office/drawing/2010/main" val="0"/>
              </a:ext>
            </a:extLst>
          </a:blip>
          <a:srcRect t="34690" b="20886"/>
          <a:stretch/>
        </p:blipFill>
        <p:spPr bwMode="auto">
          <a:xfrm>
            <a:off x="8229237" y="5626572"/>
            <a:ext cx="3652813" cy="1105329"/>
          </a:xfrm>
          <a:prstGeom prst="rect">
            <a:avLst/>
          </a:prstGeom>
          <a:noFill/>
          <a:ln w="50800">
            <a:solidFill>
              <a:srgbClr val="FF0000"/>
            </a:solid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94E7DFD7-4C33-43C7-96BF-35413030B436}"/>
              </a:ext>
            </a:extLst>
          </p:cNvPr>
          <p:cNvSpPr txBox="1"/>
          <p:nvPr/>
        </p:nvSpPr>
        <p:spPr>
          <a:xfrm>
            <a:off x="952500" y="1425281"/>
            <a:ext cx="10467975" cy="646331"/>
          </a:xfrm>
          <a:prstGeom prst="rect">
            <a:avLst/>
          </a:prstGeom>
          <a:noFill/>
        </p:spPr>
        <p:txBody>
          <a:bodyPr wrap="square" rtlCol="0">
            <a:spAutoFit/>
          </a:bodyPr>
          <a:lstStyle/>
          <a:p>
            <a:pPr algn="ctr"/>
            <a:r>
              <a:rPr lang="en-GB" b="1" dirty="0">
                <a:latin typeface="Comic Sans MS" panose="030F0702030302020204" pitchFamily="66" charset="0"/>
              </a:rPr>
              <a:t>All equipment required to play the three sports is available at the Club House</a:t>
            </a:r>
          </a:p>
          <a:p>
            <a:pPr algn="ctr"/>
            <a:r>
              <a:rPr lang="en-GB" b="1" dirty="0">
                <a:solidFill>
                  <a:srgbClr val="FF0000"/>
                </a:solidFill>
                <a:latin typeface="Comic Sans MS" panose="030F0702030302020204" pitchFamily="66" charset="0"/>
              </a:rPr>
              <a:t>You are only required to wear flat soled shoes</a:t>
            </a:r>
          </a:p>
        </p:txBody>
      </p:sp>
      <p:pic>
        <p:nvPicPr>
          <p:cNvPr id="10" name="Picture 9">
            <a:extLst>
              <a:ext uri="{FF2B5EF4-FFF2-40B4-BE49-F238E27FC236}">
                <a16:creationId xmlns:a16="http://schemas.microsoft.com/office/drawing/2014/main" id="{46F45347-2D54-4503-9AAB-B80A4A6268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007115" y="2744655"/>
            <a:ext cx="2894126" cy="2170595"/>
          </a:xfrm>
          <a:prstGeom prst="rect">
            <a:avLst/>
          </a:prstGeom>
          <a:ln w="50800">
            <a:solidFill>
              <a:schemeClr val="tx1"/>
            </a:solidFill>
          </a:ln>
        </p:spPr>
      </p:pic>
      <p:pic>
        <p:nvPicPr>
          <p:cNvPr id="12" name="Picture 11">
            <a:extLst>
              <a:ext uri="{FF2B5EF4-FFF2-40B4-BE49-F238E27FC236}">
                <a16:creationId xmlns:a16="http://schemas.microsoft.com/office/drawing/2014/main" id="{50433A95-4DC1-4A9E-9911-6296F8AB85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8286499" y="2748914"/>
            <a:ext cx="2894127" cy="2162073"/>
          </a:xfrm>
          <a:prstGeom prst="rect">
            <a:avLst/>
          </a:prstGeom>
          <a:ln w="50800">
            <a:solidFill>
              <a:schemeClr val="tx1"/>
            </a:solidFill>
          </a:ln>
        </p:spPr>
      </p:pic>
      <p:pic>
        <p:nvPicPr>
          <p:cNvPr id="1026" name="Picture 2" descr="Rubber Mat | Lawn Bowls equipment | Lawn Bowls Equipment">
            <a:extLst>
              <a:ext uri="{FF2B5EF4-FFF2-40B4-BE49-F238E27FC236}">
                <a16:creationId xmlns:a16="http://schemas.microsoft.com/office/drawing/2014/main" id="{BD2FC001-3E51-40B4-9DD6-4F32FBE2288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10175" y="2382887"/>
            <a:ext cx="1340697" cy="1419389"/>
          </a:xfrm>
          <a:prstGeom prst="rect">
            <a:avLst/>
          </a:prstGeom>
          <a:noFill/>
          <a:ln w="50800">
            <a:solidFill>
              <a:schemeClr val="accent4"/>
            </a:solidFill>
          </a:ln>
          <a:extLst>
            <a:ext uri="{909E8E84-426E-40DD-AFC4-6F175D3DCCD1}">
              <a14:hiddenFill xmlns:a14="http://schemas.microsoft.com/office/drawing/2010/main">
                <a:solidFill>
                  <a:srgbClr val="FFFFFF"/>
                </a:solidFill>
              </a14:hiddenFill>
            </a:ext>
          </a:extLst>
        </p:spPr>
      </p:pic>
      <p:pic>
        <p:nvPicPr>
          <p:cNvPr id="1028" name="Picture 4" descr="Lawn Bowls And Jack ⬇ Stock Photo, Image by © albund #146246205">
            <a:extLst>
              <a:ext uri="{FF2B5EF4-FFF2-40B4-BE49-F238E27FC236}">
                <a16:creationId xmlns:a16="http://schemas.microsoft.com/office/drawing/2014/main" id="{19B160BE-F6EC-4636-8A2D-77ACE2DACF4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b="23931"/>
          <a:stretch/>
        </p:blipFill>
        <p:spPr bwMode="auto">
          <a:xfrm>
            <a:off x="4623223" y="4016932"/>
            <a:ext cx="2514600" cy="1383908"/>
          </a:xfrm>
          <a:prstGeom prst="rect">
            <a:avLst/>
          </a:prstGeom>
          <a:noFill/>
          <a:ln w="508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890477"/>
      </p:ext>
    </p:extLst>
  </p:cSld>
  <p:clrMapOvr>
    <a:masterClrMapping/>
  </p:clrMapOvr>
  <mc:AlternateContent xmlns:mc="http://schemas.openxmlformats.org/markup-compatibility/2006" xmlns:p14="http://schemas.microsoft.com/office/powerpoint/2010/main">
    <mc:Choice Requires="p14">
      <p:transition spd="slow" p14:dur="2000" advTm="21272"/>
    </mc:Choice>
    <mc:Fallback xmlns="">
      <p:transition spd="slow" advTm="2127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F8CAA1E-67F6-4EAF-AEE1-B10AD351B1B7}"/>
              </a:ext>
            </a:extLst>
          </p:cNvPr>
          <p:cNvSpPr txBox="1"/>
          <p:nvPr/>
        </p:nvSpPr>
        <p:spPr>
          <a:xfrm>
            <a:off x="3936206" y="212059"/>
            <a:ext cx="4686300" cy="461665"/>
          </a:xfrm>
          <a:prstGeom prst="rect">
            <a:avLst/>
          </a:prstGeom>
          <a:noFill/>
        </p:spPr>
        <p:txBody>
          <a:bodyPr wrap="square" rtlCol="0">
            <a:spAutoFit/>
          </a:bodyPr>
          <a:lstStyle/>
          <a:p>
            <a:r>
              <a:rPr lang="en-GB" sz="2400" dirty="0">
                <a:latin typeface="Comic Sans MS" panose="030F0702030302020204" pitchFamily="66" charset="0"/>
              </a:rPr>
              <a:t>These Sports are for All</a:t>
            </a:r>
          </a:p>
        </p:txBody>
      </p:sp>
      <p:sp>
        <p:nvSpPr>
          <p:cNvPr id="5" name="TextBox 4">
            <a:extLst>
              <a:ext uri="{FF2B5EF4-FFF2-40B4-BE49-F238E27FC236}">
                <a16:creationId xmlns:a16="http://schemas.microsoft.com/office/drawing/2014/main" id="{2917DE9B-EF72-49D7-B79A-ACD306BBF35B}"/>
              </a:ext>
            </a:extLst>
          </p:cNvPr>
          <p:cNvSpPr txBox="1"/>
          <p:nvPr/>
        </p:nvSpPr>
        <p:spPr>
          <a:xfrm>
            <a:off x="971550" y="1419225"/>
            <a:ext cx="847725" cy="369332"/>
          </a:xfrm>
          <a:prstGeom prst="rect">
            <a:avLst/>
          </a:prstGeom>
          <a:noFill/>
        </p:spPr>
        <p:txBody>
          <a:bodyPr wrap="square" rtlCol="0">
            <a:spAutoFit/>
          </a:bodyPr>
          <a:lstStyle/>
          <a:p>
            <a:r>
              <a:rPr lang="en-GB" b="1" dirty="0">
                <a:latin typeface="Comic Sans MS" panose="030F0702030302020204" pitchFamily="66" charset="0"/>
              </a:rPr>
              <a:t>Ages: </a:t>
            </a:r>
          </a:p>
        </p:txBody>
      </p:sp>
      <p:pic>
        <p:nvPicPr>
          <p:cNvPr id="6" name="Picture 5">
            <a:extLst>
              <a:ext uri="{FF2B5EF4-FFF2-40B4-BE49-F238E27FC236}">
                <a16:creationId xmlns:a16="http://schemas.microsoft.com/office/drawing/2014/main" id="{6073A299-0173-4C30-AB1B-167B8BC11110}"/>
              </a:ext>
            </a:extLst>
          </p:cNvPr>
          <p:cNvPicPr/>
          <p:nvPr/>
        </p:nvPicPr>
        <p:blipFill rotWithShape="1">
          <a:blip r:embed="rId2" cstate="print">
            <a:extLst>
              <a:ext uri="{28A0092B-C50C-407E-A947-70E740481C1C}">
                <a14:useLocalDpi xmlns:a14="http://schemas.microsoft.com/office/drawing/2010/main" val="0"/>
              </a:ext>
            </a:extLst>
          </a:blip>
          <a:srcRect l="7877" t="37692" r="26135" b="31010"/>
          <a:stretch/>
        </p:blipFill>
        <p:spPr bwMode="auto">
          <a:xfrm>
            <a:off x="1885821" y="790827"/>
            <a:ext cx="2930331" cy="1277646"/>
          </a:xfrm>
          <a:prstGeom prst="rect">
            <a:avLst/>
          </a:prstGeom>
          <a:noFill/>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3288C788-4B57-478F-8202-C4A93E18A77E}"/>
              </a:ext>
            </a:extLst>
          </p:cNvPr>
          <p:cNvSpPr txBox="1"/>
          <p:nvPr/>
        </p:nvSpPr>
        <p:spPr>
          <a:xfrm>
            <a:off x="5548312" y="1419225"/>
            <a:ext cx="1233488" cy="369332"/>
          </a:xfrm>
          <a:prstGeom prst="rect">
            <a:avLst/>
          </a:prstGeom>
          <a:noFill/>
        </p:spPr>
        <p:txBody>
          <a:bodyPr wrap="square" rtlCol="0">
            <a:spAutoFit/>
          </a:bodyPr>
          <a:lstStyle/>
          <a:p>
            <a:r>
              <a:rPr lang="en-GB" b="1" dirty="0">
                <a:latin typeface="Comic Sans MS" panose="030F0702030302020204" pitchFamily="66" charset="0"/>
              </a:rPr>
              <a:t>Abilities</a:t>
            </a:r>
            <a:r>
              <a:rPr lang="en-GB" dirty="0"/>
              <a:t>: </a:t>
            </a:r>
          </a:p>
        </p:txBody>
      </p:sp>
      <p:pic>
        <p:nvPicPr>
          <p:cNvPr id="8" name="Picture 7">
            <a:extLst>
              <a:ext uri="{FF2B5EF4-FFF2-40B4-BE49-F238E27FC236}">
                <a16:creationId xmlns:a16="http://schemas.microsoft.com/office/drawing/2014/main" id="{4D12D7BE-D436-4F80-BF6E-3F7D8430218C}"/>
              </a:ext>
            </a:extLst>
          </p:cNvPr>
          <p:cNvPicPr/>
          <p:nvPr/>
        </p:nvPicPr>
        <p:blipFill rotWithShape="1">
          <a:blip r:embed="rId3">
            <a:extLst>
              <a:ext uri="{28A0092B-C50C-407E-A947-70E740481C1C}">
                <a14:useLocalDpi xmlns:a14="http://schemas.microsoft.com/office/drawing/2010/main" val="0"/>
              </a:ext>
            </a:extLst>
          </a:blip>
          <a:srcRect t="19290" b="29159"/>
          <a:stretch/>
        </p:blipFill>
        <p:spPr bwMode="auto">
          <a:xfrm>
            <a:off x="7383464" y="1034056"/>
            <a:ext cx="2862263" cy="1268623"/>
          </a:xfrm>
          <a:prstGeom prst="rect">
            <a:avLst/>
          </a:prstGeom>
          <a:noFill/>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33647A2B-715D-4C16-8811-11CAB97532A0}"/>
              </a:ext>
            </a:extLst>
          </p:cNvPr>
          <p:cNvSpPr txBox="1"/>
          <p:nvPr/>
        </p:nvSpPr>
        <p:spPr>
          <a:xfrm>
            <a:off x="971550" y="2845652"/>
            <a:ext cx="1095375" cy="369332"/>
          </a:xfrm>
          <a:prstGeom prst="rect">
            <a:avLst/>
          </a:prstGeom>
          <a:noFill/>
        </p:spPr>
        <p:txBody>
          <a:bodyPr wrap="square" rtlCol="0">
            <a:spAutoFit/>
          </a:bodyPr>
          <a:lstStyle/>
          <a:p>
            <a:r>
              <a:rPr lang="en-GB" b="1" dirty="0">
                <a:latin typeface="Comic Sans MS" panose="030F0702030302020204" pitchFamily="66" charset="0"/>
              </a:rPr>
              <a:t>Sexes:</a:t>
            </a:r>
          </a:p>
        </p:txBody>
      </p:sp>
      <p:pic>
        <p:nvPicPr>
          <p:cNvPr id="11" name="Picture 10" descr="Home - Croquet Club Zurich">
            <a:extLst>
              <a:ext uri="{FF2B5EF4-FFF2-40B4-BE49-F238E27FC236}">
                <a16:creationId xmlns:a16="http://schemas.microsoft.com/office/drawing/2014/main" id="{290324B7-6A27-4DC9-B784-EE990BA85DD5}"/>
              </a:ext>
            </a:extLst>
          </p:cNvPr>
          <p:cNvPicPr/>
          <p:nvPr/>
        </p:nvPicPr>
        <p:blipFill rotWithShape="1">
          <a:blip r:embed="rId4" cstate="print">
            <a:extLst>
              <a:ext uri="{28A0092B-C50C-407E-A947-70E740481C1C}">
                <a14:useLocalDpi xmlns:a14="http://schemas.microsoft.com/office/drawing/2010/main" val="0"/>
              </a:ext>
            </a:extLst>
          </a:blip>
          <a:srcRect t="27020" b="17850"/>
          <a:stretch/>
        </p:blipFill>
        <p:spPr bwMode="auto">
          <a:xfrm>
            <a:off x="1878208" y="2302679"/>
            <a:ext cx="2930330" cy="1290390"/>
          </a:xfrm>
          <a:prstGeom prst="rect">
            <a:avLst/>
          </a:prstGeom>
          <a:noFill/>
          <a:ln>
            <a:noFill/>
          </a:ln>
          <a:extLst>
            <a:ext uri="{53640926-AAD7-44D8-BBD7-CCE9431645EC}">
              <a14:shadowObscured xmlns:a14="http://schemas.microsoft.com/office/drawing/2010/main"/>
            </a:ext>
          </a:extLst>
        </p:spPr>
      </p:pic>
      <p:sp>
        <p:nvSpPr>
          <p:cNvPr id="12" name="TextBox 11">
            <a:extLst>
              <a:ext uri="{FF2B5EF4-FFF2-40B4-BE49-F238E27FC236}">
                <a16:creationId xmlns:a16="http://schemas.microsoft.com/office/drawing/2014/main" id="{76B41876-A6B6-4D08-9C28-8C72E1FB4BEB}"/>
              </a:ext>
            </a:extLst>
          </p:cNvPr>
          <p:cNvSpPr txBox="1"/>
          <p:nvPr/>
        </p:nvSpPr>
        <p:spPr>
          <a:xfrm>
            <a:off x="5548312" y="2947874"/>
            <a:ext cx="1643062" cy="369332"/>
          </a:xfrm>
          <a:prstGeom prst="rect">
            <a:avLst/>
          </a:prstGeom>
          <a:noFill/>
        </p:spPr>
        <p:txBody>
          <a:bodyPr wrap="square" rtlCol="0">
            <a:spAutoFit/>
          </a:bodyPr>
          <a:lstStyle/>
          <a:p>
            <a:r>
              <a:rPr lang="en-GB" b="1" dirty="0">
                <a:latin typeface="Comic Sans MS" panose="030F0702030302020204" pitchFamily="66" charset="0"/>
              </a:rPr>
              <a:t>Nationalities</a:t>
            </a:r>
            <a:r>
              <a:rPr lang="en-GB" dirty="0"/>
              <a:t>:</a:t>
            </a:r>
          </a:p>
        </p:txBody>
      </p:sp>
      <p:sp>
        <p:nvSpPr>
          <p:cNvPr id="13" name="TextBox 12">
            <a:extLst>
              <a:ext uri="{FF2B5EF4-FFF2-40B4-BE49-F238E27FC236}">
                <a16:creationId xmlns:a16="http://schemas.microsoft.com/office/drawing/2014/main" id="{4E46F174-E410-4166-A8E3-8DEABFFB0C03}"/>
              </a:ext>
            </a:extLst>
          </p:cNvPr>
          <p:cNvSpPr txBox="1"/>
          <p:nvPr/>
        </p:nvSpPr>
        <p:spPr>
          <a:xfrm>
            <a:off x="971550" y="4274581"/>
            <a:ext cx="1095375" cy="369332"/>
          </a:xfrm>
          <a:prstGeom prst="rect">
            <a:avLst/>
          </a:prstGeom>
          <a:noFill/>
        </p:spPr>
        <p:txBody>
          <a:bodyPr wrap="square" rtlCol="0">
            <a:spAutoFit/>
          </a:bodyPr>
          <a:lstStyle/>
          <a:p>
            <a:r>
              <a:rPr lang="en-GB" b="1" dirty="0">
                <a:latin typeface="Comic Sans MS" panose="030F0702030302020204" pitchFamily="66" charset="0"/>
              </a:rPr>
              <a:t>Levels</a:t>
            </a:r>
            <a:r>
              <a:rPr lang="en-GB" dirty="0"/>
              <a:t>:</a:t>
            </a:r>
          </a:p>
        </p:txBody>
      </p:sp>
      <p:pic>
        <p:nvPicPr>
          <p:cNvPr id="14" name="Picture 13" descr="Image may contain: one or more people and outdoor">
            <a:extLst>
              <a:ext uri="{FF2B5EF4-FFF2-40B4-BE49-F238E27FC236}">
                <a16:creationId xmlns:a16="http://schemas.microsoft.com/office/drawing/2014/main" id="{D7AC30BC-2D43-4BCF-A12A-ED08651CF03E}"/>
              </a:ext>
            </a:extLst>
          </p:cNvPr>
          <p:cNvPicPr/>
          <p:nvPr/>
        </p:nvPicPr>
        <p:blipFill rotWithShape="1">
          <a:blip r:embed="rId5" cstate="print">
            <a:extLst>
              <a:ext uri="{28A0092B-C50C-407E-A947-70E740481C1C}">
                <a14:useLocalDpi xmlns:a14="http://schemas.microsoft.com/office/drawing/2010/main" val="0"/>
              </a:ext>
            </a:extLst>
          </a:blip>
          <a:srcRect t="26819" b="13991"/>
          <a:stretch/>
        </p:blipFill>
        <p:spPr bwMode="auto">
          <a:xfrm>
            <a:off x="1878208" y="3768137"/>
            <a:ext cx="2862259" cy="1410783"/>
          </a:xfrm>
          <a:prstGeom prst="rect">
            <a:avLst/>
          </a:prstGeom>
          <a:noFill/>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FC58718C-87A9-44D3-812A-1519A153458B}"/>
              </a:ext>
            </a:extLst>
          </p:cNvPr>
          <p:cNvPicPr/>
          <p:nvPr/>
        </p:nvPicPr>
        <p:blipFill rotWithShape="1">
          <a:blip r:embed="rId6">
            <a:extLst>
              <a:ext uri="{28A0092B-C50C-407E-A947-70E740481C1C}">
                <a14:useLocalDpi xmlns:a14="http://schemas.microsoft.com/office/drawing/2010/main" val="0"/>
              </a:ext>
            </a:extLst>
          </a:blip>
          <a:srcRect t="8548" b="26212"/>
          <a:stretch/>
        </p:blipFill>
        <p:spPr bwMode="auto">
          <a:xfrm>
            <a:off x="7383464" y="2452104"/>
            <a:ext cx="2862261" cy="1194316"/>
          </a:xfrm>
          <a:prstGeom prst="rect">
            <a:avLst/>
          </a:prstGeom>
          <a:ln>
            <a:noFill/>
          </a:ln>
          <a:extLst>
            <a:ext uri="{53640926-AAD7-44D8-BBD7-CCE9431645EC}">
              <a14:shadowObscured xmlns:a14="http://schemas.microsoft.com/office/drawing/2010/main"/>
            </a:ext>
          </a:extLst>
        </p:spPr>
      </p:pic>
      <p:sp>
        <p:nvSpPr>
          <p:cNvPr id="17" name="TextBox 16">
            <a:extLst>
              <a:ext uri="{FF2B5EF4-FFF2-40B4-BE49-F238E27FC236}">
                <a16:creationId xmlns:a16="http://schemas.microsoft.com/office/drawing/2014/main" id="{8CF45B30-CE89-48AD-8F2A-2CBAAECB7929}"/>
              </a:ext>
            </a:extLst>
          </p:cNvPr>
          <p:cNvSpPr txBox="1"/>
          <p:nvPr/>
        </p:nvSpPr>
        <p:spPr>
          <a:xfrm>
            <a:off x="5548312" y="4274581"/>
            <a:ext cx="1462088" cy="369332"/>
          </a:xfrm>
          <a:prstGeom prst="rect">
            <a:avLst/>
          </a:prstGeom>
          <a:noFill/>
        </p:spPr>
        <p:txBody>
          <a:bodyPr wrap="square" rtlCol="0">
            <a:spAutoFit/>
          </a:bodyPr>
          <a:lstStyle/>
          <a:p>
            <a:r>
              <a:rPr lang="en-GB" b="1" dirty="0">
                <a:latin typeface="Comic Sans MS" panose="030F0702030302020204" pitchFamily="66" charset="0"/>
              </a:rPr>
              <a:t>Coaching</a:t>
            </a:r>
            <a:r>
              <a:rPr lang="en-GB" dirty="0"/>
              <a:t> :</a:t>
            </a:r>
          </a:p>
        </p:txBody>
      </p:sp>
      <p:pic>
        <p:nvPicPr>
          <p:cNvPr id="18" name="Picture 17">
            <a:extLst>
              <a:ext uri="{FF2B5EF4-FFF2-40B4-BE49-F238E27FC236}">
                <a16:creationId xmlns:a16="http://schemas.microsoft.com/office/drawing/2014/main" id="{8900DC72-AEF4-40F0-A129-11CD611C8CDE}"/>
              </a:ext>
            </a:extLst>
          </p:cNvPr>
          <p:cNvPicPr/>
          <p:nvPr/>
        </p:nvPicPr>
        <p:blipFill rotWithShape="1">
          <a:blip r:embed="rId7">
            <a:extLst>
              <a:ext uri="{28A0092B-C50C-407E-A947-70E740481C1C}">
                <a14:useLocalDpi xmlns:a14="http://schemas.microsoft.com/office/drawing/2010/main" val="0"/>
              </a:ext>
            </a:extLst>
          </a:blip>
          <a:srcRect t="2518" r="10525" b="18431"/>
          <a:stretch/>
        </p:blipFill>
        <p:spPr bwMode="auto">
          <a:xfrm>
            <a:off x="7383465" y="3960968"/>
            <a:ext cx="2862260" cy="1194316"/>
          </a:xfrm>
          <a:prstGeom prst="rect">
            <a:avLst/>
          </a:prstGeom>
          <a:noFill/>
          <a:ln>
            <a:noFill/>
          </a:ln>
          <a:extLst>
            <a:ext uri="{53640926-AAD7-44D8-BBD7-CCE9431645EC}">
              <a14:shadowObscured xmlns:a14="http://schemas.microsoft.com/office/drawing/2010/main"/>
            </a:ext>
          </a:extLst>
        </p:spPr>
      </p:pic>
      <p:pic>
        <p:nvPicPr>
          <p:cNvPr id="22" name="Picture 21">
            <a:extLst>
              <a:ext uri="{FF2B5EF4-FFF2-40B4-BE49-F238E27FC236}">
                <a16:creationId xmlns:a16="http://schemas.microsoft.com/office/drawing/2014/main" id="{BD46A8C9-99F3-48D5-BB20-5D905509D06E}"/>
              </a:ext>
            </a:extLst>
          </p:cNvPr>
          <p:cNvPicPr>
            <a:picLocks noChangeAspect="1"/>
          </p:cNvPicPr>
          <p:nvPr/>
        </p:nvPicPr>
        <p:blipFill rotWithShape="1">
          <a:blip r:embed="rId8">
            <a:extLst>
              <a:ext uri="{28A0092B-C50C-407E-A947-70E740481C1C}">
                <a14:useLocalDpi xmlns:a14="http://schemas.microsoft.com/office/drawing/2010/main" val="0"/>
              </a:ext>
            </a:extLst>
          </a:blip>
          <a:srcRect l="15681" t="23366" r="5416" b="21672"/>
          <a:stretch/>
        </p:blipFill>
        <p:spPr>
          <a:xfrm>
            <a:off x="7375848" y="5286375"/>
            <a:ext cx="2862259" cy="1495384"/>
          </a:xfrm>
          <a:prstGeom prst="rect">
            <a:avLst/>
          </a:prstGeom>
        </p:spPr>
      </p:pic>
      <p:pic>
        <p:nvPicPr>
          <p:cNvPr id="3" name="Picture 2">
            <a:extLst>
              <a:ext uri="{FF2B5EF4-FFF2-40B4-BE49-F238E27FC236}">
                <a16:creationId xmlns:a16="http://schemas.microsoft.com/office/drawing/2014/main" id="{34EDC440-3366-45C6-895D-1C41CA1A7AE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67000" y="5280691"/>
            <a:ext cx="2057998" cy="1365250"/>
          </a:xfrm>
          <a:prstGeom prst="rect">
            <a:avLst/>
          </a:prstGeom>
        </p:spPr>
      </p:pic>
      <p:pic>
        <p:nvPicPr>
          <p:cNvPr id="19" name="Picture 18">
            <a:extLst>
              <a:ext uri="{FF2B5EF4-FFF2-40B4-BE49-F238E27FC236}">
                <a16:creationId xmlns:a16="http://schemas.microsoft.com/office/drawing/2014/main" id="{497864AC-10D0-4363-AFDA-A3D566A41EFA}"/>
              </a:ext>
            </a:extLst>
          </p:cNvPr>
          <p:cNvPicPr/>
          <p:nvPr/>
        </p:nvPicPr>
        <p:blipFill rotWithShape="1">
          <a:blip r:embed="rId10">
            <a:extLst>
              <a:ext uri="{28A0092B-C50C-407E-A947-70E740481C1C}">
                <a14:useLocalDpi xmlns:a14="http://schemas.microsoft.com/office/drawing/2010/main" val="0"/>
              </a:ext>
            </a:extLst>
          </a:blip>
          <a:srcRect l="5553" t="8998" r="4477" b="37500"/>
          <a:stretch/>
        </p:blipFill>
        <p:spPr bwMode="auto">
          <a:xfrm>
            <a:off x="1878207" y="5280691"/>
            <a:ext cx="2862259" cy="141292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23716765"/>
      </p:ext>
    </p:extLst>
  </p:cSld>
  <p:clrMapOvr>
    <a:masterClrMapping/>
  </p:clrMapOvr>
  <mc:AlternateContent xmlns:mc="http://schemas.openxmlformats.org/markup-compatibility/2006" xmlns:p14="http://schemas.microsoft.com/office/powerpoint/2010/main">
    <mc:Choice Requires="p14">
      <p:transition spd="slow" p14:dur="2000" advTm="16344"/>
    </mc:Choice>
    <mc:Fallback xmlns="">
      <p:transition spd="slow" advTm="16344"/>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D5FB2-7D4C-4F11-BDAE-A45BCE67609F}"/>
              </a:ext>
            </a:extLst>
          </p:cNvPr>
          <p:cNvSpPr>
            <a:spLocks noGrp="1"/>
          </p:cNvSpPr>
          <p:nvPr>
            <p:ph type="title"/>
          </p:nvPr>
        </p:nvSpPr>
        <p:spPr>
          <a:xfrm>
            <a:off x="2454180" y="340412"/>
            <a:ext cx="7601464" cy="919977"/>
          </a:xfrm>
        </p:spPr>
        <p:txBody>
          <a:bodyPr>
            <a:normAutofit fontScale="90000"/>
          </a:bodyPr>
          <a:lstStyle/>
          <a:p>
            <a:pPr algn="ctr"/>
            <a:r>
              <a:rPr lang="en-GB" sz="3600" b="1" dirty="0">
                <a:latin typeface="Comic Sans MS" panose="030F0702030302020204" pitchFamily="66" charset="0"/>
              </a:rPr>
              <a:t>Croquet &amp; Gateball</a:t>
            </a:r>
            <a:br>
              <a:rPr lang="en-GB" sz="3600" b="1" dirty="0">
                <a:latin typeface="Comic Sans MS" panose="030F0702030302020204" pitchFamily="66" charset="0"/>
              </a:rPr>
            </a:br>
            <a:r>
              <a:rPr lang="en-GB" sz="3100" b="1" dirty="0">
                <a:latin typeface="Comic Sans MS" panose="030F0702030302020204" pitchFamily="66" charset="0"/>
              </a:rPr>
              <a:t>Tournaments</a:t>
            </a:r>
          </a:p>
        </p:txBody>
      </p:sp>
      <p:sp>
        <p:nvSpPr>
          <p:cNvPr id="4" name="TextBox 3">
            <a:extLst>
              <a:ext uri="{FF2B5EF4-FFF2-40B4-BE49-F238E27FC236}">
                <a16:creationId xmlns:a16="http://schemas.microsoft.com/office/drawing/2014/main" id="{19E6C373-3C8F-4144-AC06-DE0CF5D571EA}"/>
              </a:ext>
            </a:extLst>
          </p:cNvPr>
          <p:cNvSpPr txBox="1"/>
          <p:nvPr/>
        </p:nvSpPr>
        <p:spPr>
          <a:xfrm>
            <a:off x="1196546" y="1865871"/>
            <a:ext cx="9798908" cy="4401205"/>
          </a:xfrm>
          <a:prstGeom prst="rect">
            <a:avLst/>
          </a:prstGeom>
          <a:noFill/>
        </p:spPr>
        <p:txBody>
          <a:bodyPr wrap="square" rtlCol="0">
            <a:spAutoFit/>
          </a:bodyPr>
          <a:lstStyle/>
          <a:p>
            <a:r>
              <a:rPr lang="en-GB" sz="2000" dirty="0">
                <a:latin typeface="Comic Sans MS" panose="030F0702030302020204" pitchFamily="66" charset="0"/>
              </a:rPr>
              <a:t>Both sports are affiliated to their associated world Governing Bodies (WCF and WGU) and as such Club members participate in the World Championships.</a:t>
            </a:r>
          </a:p>
          <a:p>
            <a:endParaRPr lang="en-GB" sz="2000" dirty="0">
              <a:latin typeface="Comic Sans MS" panose="030F0702030302020204" pitchFamily="66" charset="0"/>
            </a:endParaRPr>
          </a:p>
          <a:p>
            <a:r>
              <a:rPr lang="en-GB" sz="2000" dirty="0">
                <a:latin typeface="Comic Sans MS" panose="030F0702030302020204" pitchFamily="66" charset="0"/>
              </a:rPr>
              <a:t>With its affiliation to the Swiss Croquet and Gateball Associations, its members also participate in European Championships and Swiss National Championships.</a:t>
            </a:r>
          </a:p>
          <a:p>
            <a:endParaRPr lang="en-GB" sz="2000" dirty="0">
              <a:latin typeface="Comic Sans MS" panose="030F0702030302020204" pitchFamily="66" charset="0"/>
            </a:endParaRPr>
          </a:p>
          <a:p>
            <a:r>
              <a:rPr lang="en-GB" sz="2000" dirty="0">
                <a:latin typeface="Comic Sans MS" panose="030F0702030302020204" pitchFamily="66" charset="0"/>
              </a:rPr>
              <a:t>Open tournaments are held on the CERN lawns, at which many International players participate.</a:t>
            </a:r>
            <a:endParaRPr lang="en-GB" sz="2000" dirty="0"/>
          </a:p>
          <a:p>
            <a:endParaRPr lang="en-GB" sz="2000" dirty="0"/>
          </a:p>
          <a:p>
            <a:r>
              <a:rPr lang="en-GB" sz="2000" dirty="0">
                <a:latin typeface="Comic Sans MS" panose="030F0702030302020204" pitchFamily="66" charset="0"/>
              </a:rPr>
              <a:t>There are not so many players in Switzerland and only in recent years have the numbers grown, with clubs now in, Zurich, Rheinfelden and more recently Sion.</a:t>
            </a:r>
          </a:p>
          <a:p>
            <a:endParaRPr lang="en-GB" sz="2000" dirty="0">
              <a:latin typeface="Comic Sans MS" panose="030F0702030302020204" pitchFamily="66" charset="0"/>
            </a:endParaRPr>
          </a:p>
          <a:p>
            <a:r>
              <a:rPr lang="en-GB" sz="2000" dirty="0">
                <a:latin typeface="Comic Sans MS" panose="030F0702030302020204" pitchFamily="66" charset="0"/>
              </a:rPr>
              <a:t>Even less playing Gateball, so the opportunities for any new club members participating in some of these championships is very high.</a:t>
            </a:r>
          </a:p>
        </p:txBody>
      </p:sp>
      <p:pic>
        <p:nvPicPr>
          <p:cNvPr id="7" name="Picture 6">
            <a:extLst>
              <a:ext uri="{FF2B5EF4-FFF2-40B4-BE49-F238E27FC236}">
                <a16:creationId xmlns:a16="http://schemas.microsoft.com/office/drawing/2014/main" id="{DAF43EC4-F8FC-4028-83B0-C137F2B16DB1}"/>
              </a:ext>
            </a:extLst>
          </p:cNvPr>
          <p:cNvPicPr/>
          <p:nvPr/>
        </p:nvPicPr>
        <p:blipFill rotWithShape="1">
          <a:blip r:embed="rId2">
            <a:extLst>
              <a:ext uri="{28A0092B-C50C-407E-A947-70E740481C1C}">
                <a14:useLocalDpi xmlns:a14="http://schemas.microsoft.com/office/drawing/2010/main" val="0"/>
              </a:ext>
            </a:extLst>
          </a:blip>
          <a:srcRect l="-1" t="18340" r="1323"/>
          <a:stretch/>
        </p:blipFill>
        <p:spPr bwMode="auto">
          <a:xfrm rot="5400000">
            <a:off x="1076007" y="427989"/>
            <a:ext cx="1505585" cy="934720"/>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8B51363A-27F3-4F34-92D3-71D7D5DDDB97}"/>
              </a:ext>
            </a:extLst>
          </p:cNvPr>
          <p:cNvPicPr/>
          <p:nvPr/>
        </p:nvPicPr>
        <p:blipFill rotWithShape="1">
          <a:blip r:embed="rId3">
            <a:extLst>
              <a:ext uri="{28A0092B-C50C-407E-A947-70E740481C1C}">
                <a14:useLocalDpi xmlns:a14="http://schemas.microsoft.com/office/drawing/2010/main" val="0"/>
              </a:ext>
            </a:extLst>
          </a:blip>
          <a:srcRect l="6398" t="3397" r="12497"/>
          <a:stretch/>
        </p:blipFill>
        <p:spPr bwMode="auto">
          <a:xfrm rot="5400000">
            <a:off x="2593340" y="319087"/>
            <a:ext cx="1290320" cy="1152525"/>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4EFACBA0-7FBB-4AFA-8108-643311F4D4F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8291727" y="349177"/>
            <a:ext cx="1612025" cy="1280160"/>
          </a:xfrm>
          <a:prstGeom prst="rect">
            <a:avLst/>
          </a:prstGeom>
          <a:noFill/>
          <a:ln>
            <a:noFill/>
          </a:ln>
        </p:spPr>
      </p:pic>
      <p:pic>
        <p:nvPicPr>
          <p:cNvPr id="10" name="Picture 9">
            <a:extLst>
              <a:ext uri="{FF2B5EF4-FFF2-40B4-BE49-F238E27FC236}">
                <a16:creationId xmlns:a16="http://schemas.microsoft.com/office/drawing/2014/main" id="{11D5D9D5-D188-4D98-BD0D-9CFB8199E997}"/>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10142014" y="372987"/>
            <a:ext cx="1706880" cy="1280160"/>
          </a:xfrm>
          <a:prstGeom prst="rect">
            <a:avLst/>
          </a:prstGeom>
          <a:noFill/>
          <a:ln>
            <a:noFill/>
          </a:ln>
        </p:spPr>
      </p:pic>
    </p:spTree>
    <p:extLst>
      <p:ext uri="{BB962C8B-B14F-4D97-AF65-F5344CB8AC3E}">
        <p14:creationId xmlns:p14="http://schemas.microsoft.com/office/powerpoint/2010/main" val="3569569242"/>
      </p:ext>
    </p:extLst>
  </p:cSld>
  <p:clrMapOvr>
    <a:masterClrMapping/>
  </p:clrMapOvr>
  <mc:AlternateContent xmlns:mc="http://schemas.openxmlformats.org/markup-compatibility/2006" xmlns:p14="http://schemas.microsoft.com/office/powerpoint/2010/main">
    <mc:Choice Requires="p14">
      <p:transition spd="slow" p14:dur="2000" advTm="12103"/>
    </mc:Choice>
    <mc:Fallback xmlns="">
      <p:transition spd="slow" advTm="12103"/>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14BEF-8FDE-4D9D-AF4A-B1B988EA5AC0}"/>
              </a:ext>
            </a:extLst>
          </p:cNvPr>
          <p:cNvSpPr>
            <a:spLocks noGrp="1"/>
          </p:cNvSpPr>
          <p:nvPr>
            <p:ph type="title"/>
          </p:nvPr>
        </p:nvSpPr>
        <p:spPr>
          <a:xfrm>
            <a:off x="838200" y="365125"/>
            <a:ext cx="10418805" cy="808767"/>
          </a:xfrm>
        </p:spPr>
        <p:txBody>
          <a:bodyPr>
            <a:normAutofit/>
          </a:bodyPr>
          <a:lstStyle/>
          <a:p>
            <a:pPr algn="ctr"/>
            <a:r>
              <a:rPr lang="en-GB" sz="3200" dirty="0">
                <a:latin typeface="Comic Sans MS" panose="030F0702030302020204" pitchFamily="66" charset="0"/>
              </a:rPr>
              <a:t>Lawn Bowls</a:t>
            </a:r>
          </a:p>
        </p:txBody>
      </p:sp>
      <p:sp>
        <p:nvSpPr>
          <p:cNvPr id="3" name="TextBox 2">
            <a:extLst>
              <a:ext uri="{FF2B5EF4-FFF2-40B4-BE49-F238E27FC236}">
                <a16:creationId xmlns:a16="http://schemas.microsoft.com/office/drawing/2014/main" id="{8FEC8668-79DC-40FB-9825-01E0EADB7B7C}"/>
              </a:ext>
            </a:extLst>
          </p:cNvPr>
          <p:cNvSpPr txBox="1"/>
          <p:nvPr/>
        </p:nvSpPr>
        <p:spPr>
          <a:xfrm>
            <a:off x="838200" y="1102772"/>
            <a:ext cx="10567086" cy="6124754"/>
          </a:xfrm>
          <a:prstGeom prst="rect">
            <a:avLst/>
          </a:prstGeom>
          <a:noFill/>
        </p:spPr>
        <p:txBody>
          <a:bodyPr wrap="square" rtlCol="0">
            <a:spAutoFit/>
          </a:bodyPr>
          <a:lstStyle/>
          <a:p>
            <a:pPr algn="just">
              <a:spcAft>
                <a:spcPts val="400"/>
              </a:spcAft>
            </a:pPr>
            <a:r>
              <a:rPr lang="en-GB" sz="1800" dirty="0">
                <a:effectLst/>
                <a:latin typeface="Comic Sans MS" panose="030F0702030302020204" pitchFamily="66" charset="0"/>
                <a:ea typeface="Times New Roman" panose="02020603050405020304" pitchFamily="18" charset="0"/>
                <a:cs typeface="Times New Roman" panose="02020603050405020304" pitchFamily="18" charset="0"/>
              </a:rPr>
              <a:t>For those not acquainted with Lawn Bowls, it is very similar to Boules, which maybe more familiar around these parts. Like for croquet its origins and history are hotly disputed, like was Sir Francis Drake really playing Bowls as the Spanish Armada advanced on GB ?</a:t>
            </a:r>
          </a:p>
          <a:p>
            <a:pPr algn="just">
              <a:spcAft>
                <a:spcPts val="400"/>
              </a:spcAft>
            </a:pP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spcAft>
                <a:spcPts val="400"/>
              </a:spcAft>
            </a:pPr>
            <a:r>
              <a:rPr lang="en-GB" sz="1800" dirty="0">
                <a:effectLst/>
                <a:latin typeface="Comic Sans MS" panose="030F0702030302020204" pitchFamily="66" charset="0"/>
                <a:ea typeface="Times New Roman" panose="02020603050405020304" pitchFamily="18" charset="0"/>
                <a:cs typeface="Times New Roman" panose="02020603050405020304" pitchFamily="18" charset="0"/>
              </a:rPr>
              <a:t>                                           </a:t>
            </a:r>
            <a:r>
              <a:rPr lang="en-GB" sz="1800" dirty="0">
                <a:solidFill>
                  <a:srgbClr val="222222"/>
                </a:solidFill>
                <a:effectLst/>
                <a:latin typeface="Comic Sans MS" panose="030F0702030302020204" pitchFamily="66" charset="0"/>
                <a:ea typeface="Times New Roman" panose="02020603050405020304" pitchFamily="18" charset="0"/>
                <a:cs typeface="Arial" panose="020B0604020202020204" pitchFamily="34"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spcAft>
                <a:spcPts val="400"/>
              </a:spcAft>
            </a:pPr>
            <a:r>
              <a:rPr lang="en-GB" sz="1800" dirty="0">
                <a:solidFill>
                  <a:srgbClr val="222222"/>
                </a:solidFill>
                <a:effectLst/>
                <a:latin typeface="Comic Sans MS" panose="030F0702030302020204" pitchFamily="66" charset="0"/>
                <a:ea typeface="Times New Roman" panose="02020603050405020304" pitchFamily="18" charset="0"/>
                <a:cs typeface="Arial" panose="020B0604020202020204" pitchFamily="34"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spcAft>
                <a:spcPts val="400"/>
              </a:spcAft>
            </a:pPr>
            <a:r>
              <a:rPr lang="en-GB" sz="1800" dirty="0">
                <a:solidFill>
                  <a:srgbClr val="222222"/>
                </a:solidFill>
                <a:effectLst/>
                <a:latin typeface="Comic Sans MS" panose="030F0702030302020204" pitchFamily="66" charset="0"/>
                <a:ea typeface="Times New Roman" panose="02020603050405020304" pitchFamily="18" charset="0"/>
                <a:cs typeface="Arial" panose="020B0604020202020204" pitchFamily="34"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spcAft>
                <a:spcPts val="400"/>
              </a:spcAft>
            </a:pPr>
            <a:r>
              <a:rPr lang="en-GB" sz="1800" dirty="0">
                <a:solidFill>
                  <a:srgbClr val="222222"/>
                </a:solidFill>
                <a:effectLst/>
                <a:latin typeface="Comic Sans MS" panose="030F0702030302020204" pitchFamily="66" charset="0"/>
                <a:ea typeface="Times New Roman" panose="02020603050405020304" pitchFamily="18" charset="0"/>
                <a:cs typeface="Arial" panose="020B0604020202020204" pitchFamily="34" charset="0"/>
              </a:rPr>
              <a:t> </a:t>
            </a:r>
          </a:p>
          <a:p>
            <a:pPr algn="just">
              <a:spcAft>
                <a:spcPts val="400"/>
              </a:spcAft>
            </a:pPr>
            <a:r>
              <a:rPr lang="en-GB" sz="1800" dirty="0">
                <a:solidFill>
                  <a:srgbClr val="222222"/>
                </a:solidFill>
                <a:effectLst/>
                <a:latin typeface="Comic Sans MS" panose="030F0702030302020204" pitchFamily="66" charset="0"/>
                <a:ea typeface="Times New Roman" panose="02020603050405020304" pitchFamily="18" charset="0"/>
                <a:cs typeface="Arial" panose="020B0604020202020204" pitchFamily="34" charset="0"/>
              </a:rPr>
              <a:t>Unlike Boules however the ball is rolled underarm along the ground towards the target ball and not thrown in any other way.  During the restricted access to CERN Club activities we have been playing Boules at the Bouledrome in Meyrin close by the Swimming pool on Wednesday mornings.</a:t>
            </a:r>
          </a:p>
          <a:p>
            <a:pPr algn="just">
              <a:spcAft>
                <a:spcPts val="400"/>
              </a:spcAft>
            </a:pPr>
            <a:endParaRPr lang="en-GB" dirty="0">
              <a:solidFill>
                <a:srgbClr val="222222"/>
              </a:solidFill>
              <a:latin typeface="Comic Sans MS" panose="030F0702030302020204" pitchFamily="66" charset="0"/>
              <a:ea typeface="Times New Roman" panose="02020603050405020304" pitchFamily="18" charset="0"/>
              <a:cs typeface="Arial" panose="020B0604020202020204" pitchFamily="34" charset="0"/>
            </a:endParaRPr>
          </a:p>
          <a:p>
            <a:pPr algn="just">
              <a:spcAft>
                <a:spcPts val="400"/>
              </a:spcAft>
            </a:pPr>
            <a:r>
              <a:rPr lang="en-GB" sz="2000" b="0" i="0" dirty="0">
                <a:solidFill>
                  <a:srgbClr val="333333"/>
                </a:solidFill>
                <a:effectLst/>
                <a:latin typeface="Comic Sans MS" panose="030F0702030302020204" pitchFamily="66" charset="0"/>
              </a:rPr>
              <a:t>The bowls themselves come in a variety of sizes but are generally around 1.5kg in weight and possess a bias in weight so they roll in a curved path, the precise judgement of which is where much of the challenge of the game lies.</a:t>
            </a:r>
          </a:p>
          <a:p>
            <a:pPr algn="just">
              <a:spcAft>
                <a:spcPts val="400"/>
              </a:spcAft>
            </a:pPr>
            <a:endParaRPr lang="en-GB" sz="2000" dirty="0">
              <a:solidFill>
                <a:srgbClr val="333333"/>
              </a:solidFill>
              <a:latin typeface="Comic Sans MS" panose="030F0702030302020204" pitchFamily="66" charset="0"/>
              <a:ea typeface="Times New Roman" panose="02020603050405020304" pitchFamily="18" charset="0"/>
              <a:cs typeface="Arial" panose="020B0604020202020204" pitchFamily="34" charset="0"/>
            </a:endParaRPr>
          </a:p>
          <a:p>
            <a:pPr algn="just">
              <a:spcAft>
                <a:spcPts val="400"/>
              </a:spcAft>
            </a:pPr>
            <a:r>
              <a:rPr lang="en-GB" sz="2000" dirty="0">
                <a:solidFill>
                  <a:srgbClr val="333333"/>
                </a:solidFill>
                <a:effectLst/>
                <a:latin typeface="Comic Sans MS" panose="030F0702030302020204" pitchFamily="66" charset="0"/>
                <a:ea typeface="Times New Roman" panose="02020603050405020304" pitchFamily="18" charset="0"/>
                <a:cs typeface="Arial" panose="020B0604020202020204" pitchFamily="34" charset="0"/>
              </a:rPr>
              <a:t>Not such a competitive edge, played socially and enjoyably.</a:t>
            </a:r>
            <a:endParaRPr lang="en-GB" sz="2000" dirty="0">
              <a:solidFill>
                <a:srgbClr val="222222"/>
              </a:solidFill>
              <a:effectLst/>
              <a:latin typeface="Comic Sans MS" panose="030F0702030302020204" pitchFamily="66" charset="0"/>
              <a:ea typeface="Times New Roman" panose="02020603050405020304" pitchFamily="18" charset="0"/>
              <a:cs typeface="Arial" panose="020B0604020202020204" pitchFamily="34" charset="0"/>
            </a:endParaRPr>
          </a:p>
          <a:p>
            <a:pPr algn="just">
              <a:spcAft>
                <a:spcPts val="400"/>
              </a:spcAft>
            </a:pP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spcAft>
                <a:spcPts val="400"/>
              </a:spcAft>
            </a:pPr>
            <a:r>
              <a:rPr lang="en-GB" sz="1800" dirty="0">
                <a:solidFill>
                  <a:srgbClr val="222222"/>
                </a:solidFill>
                <a:effectLst/>
                <a:latin typeface="Comic Sans MS" panose="030F0702030302020204" pitchFamily="66" charset="0"/>
                <a:ea typeface="Times New Roman" panose="02020603050405020304" pitchFamily="18" charset="0"/>
                <a:cs typeface="Arial" panose="020B0604020202020204" pitchFamily="34"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4" name="Picture 3" descr="Sir Frances Drake bowls and Spanish Armada">
            <a:extLst>
              <a:ext uri="{FF2B5EF4-FFF2-40B4-BE49-F238E27FC236}">
                <a16:creationId xmlns:a16="http://schemas.microsoft.com/office/drawing/2014/main" id="{3D7203E5-DABF-487D-9798-2BF5B704A42A}"/>
              </a:ext>
            </a:extLst>
          </p:cNvPr>
          <p:cNvPicPr/>
          <p:nvPr/>
        </p:nvPicPr>
        <p:blipFill rotWithShape="1">
          <a:blip r:embed="rId2">
            <a:extLst>
              <a:ext uri="{28A0092B-C50C-407E-A947-70E740481C1C}">
                <a14:useLocalDpi xmlns:a14="http://schemas.microsoft.com/office/drawing/2010/main" val="0"/>
              </a:ext>
            </a:extLst>
          </a:blip>
          <a:srcRect t="26355"/>
          <a:stretch/>
        </p:blipFill>
        <p:spPr bwMode="auto">
          <a:xfrm>
            <a:off x="1121572" y="2011968"/>
            <a:ext cx="2766060" cy="1386840"/>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EB09A945-F818-46A4-B518-7E48CB570D9A}"/>
              </a:ext>
            </a:extLst>
          </p:cNvPr>
          <p:cNvPicPr/>
          <p:nvPr/>
        </p:nvPicPr>
        <p:blipFill rotWithShape="1">
          <a:blip r:embed="rId3" cstate="print">
            <a:extLst>
              <a:ext uri="{28A0092B-C50C-407E-A947-70E740481C1C}">
                <a14:useLocalDpi xmlns:a14="http://schemas.microsoft.com/office/drawing/2010/main" val="0"/>
              </a:ext>
            </a:extLst>
          </a:blip>
          <a:srcRect l="16485" t="30910" r="1354" b="25218"/>
          <a:stretch/>
        </p:blipFill>
        <p:spPr bwMode="auto">
          <a:xfrm>
            <a:off x="4734741" y="2158459"/>
            <a:ext cx="1941145" cy="1188139"/>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7F745FC8-8BBF-41BE-A99C-DF3C8371D97D}"/>
              </a:ext>
            </a:extLst>
          </p:cNvPr>
          <p:cNvPicPr/>
          <p:nvPr/>
        </p:nvPicPr>
        <p:blipFill rotWithShape="1">
          <a:blip r:embed="rId4">
            <a:extLst>
              <a:ext uri="{28A0092B-C50C-407E-A947-70E740481C1C}">
                <a14:useLocalDpi xmlns:a14="http://schemas.microsoft.com/office/drawing/2010/main" val="0"/>
              </a:ext>
            </a:extLst>
          </a:blip>
          <a:srcRect l="30156" t="23407" r="29832" b="24185"/>
          <a:stretch/>
        </p:blipFill>
        <p:spPr bwMode="auto">
          <a:xfrm rot="5400000">
            <a:off x="7610950" y="1935725"/>
            <a:ext cx="1386840" cy="1617812"/>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02EA18A7-314E-4836-91BD-1EC15A848325}"/>
              </a:ext>
            </a:extLst>
          </p:cNvPr>
          <p:cNvPicPr/>
          <p:nvPr/>
        </p:nvPicPr>
        <p:blipFill rotWithShape="1">
          <a:blip r:embed="rId5">
            <a:extLst>
              <a:ext uri="{28A0092B-C50C-407E-A947-70E740481C1C}">
                <a14:useLocalDpi xmlns:a14="http://schemas.microsoft.com/office/drawing/2010/main" val="0"/>
              </a:ext>
            </a:extLst>
          </a:blip>
          <a:srcRect l="448" t="36868" b="31225"/>
          <a:stretch/>
        </p:blipFill>
        <p:spPr bwMode="auto">
          <a:xfrm>
            <a:off x="8014922" y="5662967"/>
            <a:ext cx="3382663" cy="875299"/>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14D61A36-8E5A-44DF-9575-46E963C99B51}"/>
              </a:ext>
            </a:extLst>
          </p:cNvPr>
          <p:cNvPicPr/>
          <p:nvPr/>
        </p:nvPicPr>
        <p:blipFill rotWithShape="1">
          <a:blip r:embed="rId6" cstate="print">
            <a:extLst>
              <a:ext uri="{28A0092B-C50C-407E-A947-70E740481C1C}">
                <a14:useLocalDpi xmlns:a14="http://schemas.microsoft.com/office/drawing/2010/main" val="0"/>
              </a:ext>
            </a:extLst>
          </a:blip>
          <a:srcRect l="15700" t="6555" r="27249" b="18769"/>
          <a:stretch/>
        </p:blipFill>
        <p:spPr bwMode="auto">
          <a:xfrm rot="5400000">
            <a:off x="9681272" y="2045930"/>
            <a:ext cx="1380910" cy="139740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57862616"/>
      </p:ext>
    </p:extLst>
  </p:cSld>
  <p:clrMapOvr>
    <a:masterClrMapping/>
  </p:clrMapOvr>
  <mc:AlternateContent xmlns:mc="http://schemas.openxmlformats.org/markup-compatibility/2006" xmlns:p14="http://schemas.microsoft.com/office/powerpoint/2010/main">
    <mc:Choice Requires="p14">
      <p:transition spd="slow" p14:dur="2000" advTm="19064"/>
    </mc:Choice>
    <mc:Fallback xmlns="">
      <p:transition spd="slow" advTm="19064"/>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914</Words>
  <Application>Microsoft Office PowerPoint</Application>
  <PresentationFormat>Widescreen</PresentationFormat>
  <Paragraphs>93</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Comic Sans MS</vt:lpstr>
      <vt:lpstr>Office Theme</vt:lpstr>
      <vt:lpstr>CERN Croquet Club &amp; Lawn Bowls</vt:lpstr>
      <vt:lpstr>PowerPoint Presentation</vt:lpstr>
      <vt:lpstr>PowerPoint Presentation</vt:lpstr>
      <vt:lpstr>PowerPoint Presentation</vt:lpstr>
      <vt:lpstr>The Club House</vt:lpstr>
      <vt:lpstr> Croquet  Gateball  Lawn Bowls  Equipment</vt:lpstr>
      <vt:lpstr>PowerPoint Presentation</vt:lpstr>
      <vt:lpstr>Croquet &amp; Gateball Tournaments</vt:lpstr>
      <vt:lpstr>Lawn Bowls</vt:lpstr>
      <vt:lpstr>Contacts and Suggested 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Croquet Club &amp; Lawn Bowls</dc:title>
  <dc:creator>David Underhill</dc:creator>
  <cp:lastModifiedBy>David Underhill</cp:lastModifiedBy>
  <cp:revision>52</cp:revision>
  <dcterms:created xsi:type="dcterms:W3CDTF">2021-07-12T08:23:28Z</dcterms:created>
  <dcterms:modified xsi:type="dcterms:W3CDTF">2021-07-13T13:45:33Z</dcterms:modified>
</cp:coreProperties>
</file>