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1" r:id="rId2"/>
  </p:sldMasterIdLst>
  <p:notesMasterIdLst>
    <p:notesMasterId r:id="rId26"/>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12192000" cy="6858000"/>
  <p:notesSz cx="6858000" cy="9144000"/>
  <p:embeddedFontLst>
    <p:embeddedFont>
      <p:font typeface="Helvetica Neue" panose="020B0604020202020204" charset="0"/>
      <p:regular r:id="rId27"/>
      <p:bold r:id="rId28"/>
      <p:italic r:id="rId29"/>
      <p:boldItalic r:id="rId30"/>
    </p:embeddedFont>
    <p:embeddedFont>
      <p:font typeface="Roboto" panose="02000000000000000000" pitchFamily="2" charset="0"/>
      <p:regular r:id="rId31"/>
      <p:bold r:id="rId32"/>
      <p:italic r:id="rId33"/>
      <p:boldItalic r:id="rId34"/>
    </p:embeddedFont>
    <p:embeddedFont>
      <p:font typeface="Verdana" panose="020B0604030504040204" pitchFamily="34" charset="0"/>
      <p:regular r:id="rId35"/>
      <p:bold r:id="rId36"/>
      <p:italic r:id="rId37"/>
      <p:boldItalic r:id="rId3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9" roundtripDataSignature="AMtx7mijwo1uo0r38vzrZpsDGgwQPCn2t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60D2F69-F2A0-4DBA-99C2-18EEB4E17170}">
  <a:tblStyle styleId="{660D2F69-F2A0-4DBA-99C2-18EEB4E17170}"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1" d="100"/>
          <a:sy n="111" d="100"/>
        </p:scale>
        <p:origin x="792" y="8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9" Type="http://customschemas.google.com/relationships/presentationmetadata" Target="metadata"/><Relationship Id="rId21" Type="http://schemas.openxmlformats.org/officeDocument/2006/relationships/slide" Target="slides/slide19.xml"/><Relationship Id="rId34" Type="http://schemas.openxmlformats.org/officeDocument/2006/relationships/font" Target="fonts/font8.fntdata"/><Relationship Id="rId42"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3.fntdata"/><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6.fntdata"/><Relationship Id="rId37" Type="http://schemas.openxmlformats.org/officeDocument/2006/relationships/font" Target="fonts/font11.fntdata"/><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font" Target="fonts/font2.fntdata"/><Relationship Id="rId36" Type="http://schemas.openxmlformats.org/officeDocument/2006/relationships/font" Target="fonts/font10.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5.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 Id="rId43"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font" Target="fonts/font7.fntdata"/><Relationship Id="rId38" Type="http://schemas.openxmlformats.org/officeDocument/2006/relationships/font" Target="fonts/font12.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cern.ch/club-yachting-surveillance/start.html"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fr-CH"/>
              <a:t>A F</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fr-CH"/>
              <a:t>We will try to show you the club and our main activities, but we will try to be quick, as all the important information have been said to the AGM meeting, so refer to the website or ask around tonight if you are curious on specific topics. </a:t>
            </a:r>
            <a:endParaRPr/>
          </a:p>
        </p:txBody>
      </p:sp>
      <p:sp>
        <p:nvSpPr>
          <p:cNvPr id="102" name="Google Shape;102;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g342dbb2dc1f_0_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4" name="Google Shape;204;g342dbb2dc1f_0_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fr-CH"/>
              <a:t>A</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fr-CH"/>
              <a:t>to follow tonight spirit let’s start with the newest social activity</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fr-CH"/>
              <a:t>A</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fr-CH"/>
              <a:t>Quite a consolidated format: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fr-CH"/>
              <a:t>Open to everyone, social and fun event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fr-CH"/>
              <a:t>CERN CUP a bit more competitive Sunday event</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fr-CH"/>
              <a:t>Evening regatta often themed  Wednesday</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fr-CH"/>
              <a:t>Family and friends very chill Sunday</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fr-CH"/>
              <a:t>Closing on the last Sunday of September </a:t>
            </a:r>
            <a:endParaRPr/>
          </a:p>
        </p:txBody>
      </p:sp>
      <p:sp>
        <p:nvSpPr>
          <p:cNvPr id="220" name="Google Shape;220;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fr-CH"/>
              <a:t>AL</a:t>
            </a:r>
            <a:endParaRPr/>
          </a:p>
        </p:txBody>
      </p:sp>
      <p:sp>
        <p:nvSpPr>
          <p:cNvPr id="230" name="Google Shape;230;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lvl="0" indent="0" algn="l" rtl="0">
              <a:lnSpc>
                <a:spcPct val="100000"/>
              </a:lnSpc>
              <a:spcBef>
                <a:spcPts val="0"/>
              </a:spcBef>
              <a:spcAft>
                <a:spcPts val="0"/>
              </a:spcAft>
              <a:buSzPts val="1100"/>
              <a:buNone/>
            </a:pPr>
            <a:r>
              <a:rPr lang="fr-CH">
                <a:latin typeface="Helvetica Neue"/>
                <a:ea typeface="Helvetica Neue"/>
                <a:cs typeface="Helvetica Neue"/>
                <a:sym typeface="Helvetica Neue"/>
              </a:rPr>
              <a:t>Ana</a:t>
            </a:r>
            <a:endParaRPr>
              <a:latin typeface="Helvetica Neue"/>
              <a:ea typeface="Helvetica Neue"/>
              <a:cs typeface="Helvetica Neue"/>
              <a:sym typeface="Helvetica Neue"/>
            </a:endParaRPr>
          </a:p>
          <a:p>
            <a:pPr marL="158750" lvl="0" indent="0" algn="l" rtl="0">
              <a:lnSpc>
                <a:spcPct val="100000"/>
              </a:lnSpc>
              <a:spcBef>
                <a:spcPts val="0"/>
              </a:spcBef>
              <a:spcAft>
                <a:spcPts val="0"/>
              </a:spcAft>
              <a:buSzPts val="1100"/>
              <a:buNone/>
            </a:pPr>
            <a:endParaRPr>
              <a:latin typeface="Helvetica Neue"/>
              <a:ea typeface="Helvetica Neue"/>
              <a:cs typeface="Helvetica Neue"/>
              <a:sym typeface="Helvetica Neue"/>
            </a:endParaRPr>
          </a:p>
          <a:p>
            <a:pPr marL="158750" lvl="0" indent="0" algn="l" rtl="0">
              <a:lnSpc>
                <a:spcPct val="100000"/>
              </a:lnSpc>
              <a:spcBef>
                <a:spcPts val="0"/>
              </a:spcBef>
              <a:spcAft>
                <a:spcPts val="0"/>
              </a:spcAft>
              <a:buSzPts val="1100"/>
              <a:buNone/>
            </a:pPr>
            <a:r>
              <a:rPr lang="fr-CH">
                <a:latin typeface="Helvetica Neue"/>
                <a:ea typeface="Helvetica Neue"/>
                <a:cs typeface="Helvetica Neue"/>
                <a:sym typeface="Helvetica Neue"/>
              </a:rPr>
              <a:t>The course is free of charge.</a:t>
            </a:r>
            <a:endParaRPr>
              <a:latin typeface="Helvetica Neue"/>
              <a:ea typeface="Helvetica Neue"/>
              <a:cs typeface="Helvetica Neue"/>
              <a:sym typeface="Helvetica Neue"/>
            </a:endParaRPr>
          </a:p>
          <a:p>
            <a:pPr marL="158750" lvl="0" indent="0" algn="l" rtl="0">
              <a:lnSpc>
                <a:spcPct val="100000"/>
              </a:lnSpc>
              <a:spcBef>
                <a:spcPts val="0"/>
              </a:spcBef>
              <a:spcAft>
                <a:spcPts val="0"/>
              </a:spcAft>
              <a:buSzPts val="1100"/>
              <a:buNone/>
            </a:pPr>
            <a:r>
              <a:rPr lang="fr-CH" b="0" i="0">
                <a:solidFill>
                  <a:srgbClr val="000000"/>
                </a:solidFill>
                <a:latin typeface="Helvetica Neue"/>
                <a:ea typeface="Helvetica Neue"/>
                <a:cs typeface="Helvetica Neue"/>
                <a:sym typeface="Helvetica Neue"/>
              </a:rPr>
              <a:t>During 1 day in Versoix you will:</a:t>
            </a:r>
            <a:endParaRPr/>
          </a:p>
          <a:p>
            <a:pPr marL="914400" lvl="1" indent="-298450" algn="l" rtl="0">
              <a:lnSpc>
                <a:spcPct val="100000"/>
              </a:lnSpc>
              <a:spcBef>
                <a:spcPts val="0"/>
              </a:spcBef>
              <a:spcAft>
                <a:spcPts val="0"/>
              </a:spcAft>
              <a:buSzPts val="1100"/>
              <a:buFont typeface="Arial"/>
              <a:buChar char="•"/>
            </a:pPr>
            <a:r>
              <a:rPr lang="fr-CH" b="0" i="0">
                <a:solidFill>
                  <a:srgbClr val="000000"/>
                </a:solidFill>
                <a:latin typeface="Helvetica Neue"/>
                <a:ea typeface="Helvetica Neue"/>
                <a:cs typeface="Helvetica Neue"/>
                <a:sym typeface="Helvetica Neue"/>
              </a:rPr>
              <a:t>go sailing on a big keelboat (2h)*</a:t>
            </a:r>
            <a:endParaRPr/>
          </a:p>
          <a:p>
            <a:pPr marL="914400" lvl="1" indent="-298450" algn="l" rtl="0">
              <a:lnSpc>
                <a:spcPct val="100000"/>
              </a:lnSpc>
              <a:spcBef>
                <a:spcPts val="0"/>
              </a:spcBef>
              <a:spcAft>
                <a:spcPts val="0"/>
              </a:spcAft>
              <a:buSzPts val="1100"/>
              <a:buFont typeface="Arial"/>
              <a:buChar char="•"/>
            </a:pPr>
            <a:r>
              <a:rPr lang="fr-CH" b="0" i="0">
                <a:solidFill>
                  <a:srgbClr val="000000"/>
                </a:solidFill>
                <a:latin typeface="Helvetica Neue"/>
                <a:ea typeface="Helvetica Neue"/>
                <a:cs typeface="Helvetica Neue"/>
                <a:sym typeface="Helvetica Neue"/>
              </a:rPr>
              <a:t>learn how to rigg the dinghies (1h30)</a:t>
            </a:r>
            <a:endParaRPr/>
          </a:p>
          <a:p>
            <a:pPr marL="914400" lvl="1" indent="-298450" algn="l" rtl="0">
              <a:lnSpc>
                <a:spcPct val="100000"/>
              </a:lnSpc>
              <a:spcBef>
                <a:spcPts val="0"/>
              </a:spcBef>
              <a:spcAft>
                <a:spcPts val="0"/>
              </a:spcAft>
              <a:buSzPts val="1100"/>
              <a:buFont typeface="Arial"/>
              <a:buChar char="•"/>
            </a:pPr>
            <a:r>
              <a:rPr lang="fr-CH" b="0" i="0">
                <a:solidFill>
                  <a:srgbClr val="000000"/>
                </a:solidFill>
                <a:latin typeface="Helvetica Neue"/>
                <a:ea typeface="Helvetica Neue"/>
                <a:cs typeface="Helvetica Neue"/>
                <a:sym typeface="Helvetica Neue"/>
              </a:rPr>
              <a:t>learn basic and necessary knots (1h30)</a:t>
            </a:r>
            <a:endParaRPr/>
          </a:p>
          <a:p>
            <a:pPr marL="914400" lvl="1" indent="-298450" algn="l" rtl="0">
              <a:lnSpc>
                <a:spcPct val="100000"/>
              </a:lnSpc>
              <a:spcBef>
                <a:spcPts val="0"/>
              </a:spcBef>
              <a:spcAft>
                <a:spcPts val="0"/>
              </a:spcAft>
              <a:buSzPts val="1100"/>
              <a:buFont typeface="Arial"/>
              <a:buChar char="•"/>
            </a:pPr>
            <a:r>
              <a:rPr lang="fr-CH" b="0" i="0">
                <a:solidFill>
                  <a:srgbClr val="000000"/>
                </a:solidFill>
                <a:latin typeface="Helvetica Neue"/>
                <a:ea typeface="Helvetica Neue"/>
                <a:cs typeface="Helvetica Neue"/>
                <a:sym typeface="Helvetica Neue"/>
              </a:rPr>
              <a:t>have a safety briefing</a:t>
            </a:r>
            <a:endParaRPr/>
          </a:p>
          <a:p>
            <a:pPr marL="914400" lvl="1" indent="-298450" algn="l" rtl="0">
              <a:lnSpc>
                <a:spcPct val="100000"/>
              </a:lnSpc>
              <a:spcBef>
                <a:spcPts val="0"/>
              </a:spcBef>
              <a:spcAft>
                <a:spcPts val="0"/>
              </a:spcAft>
              <a:buSzPts val="1100"/>
              <a:buFont typeface="Arial"/>
              <a:buChar char="•"/>
            </a:pPr>
            <a:r>
              <a:rPr lang="fr-CH" b="0" i="0">
                <a:solidFill>
                  <a:srgbClr val="000000"/>
                </a:solidFill>
                <a:latin typeface="Helvetica Neue"/>
                <a:ea typeface="Helvetica Neue"/>
                <a:cs typeface="Helvetica Neue"/>
                <a:sym typeface="Helvetica Neue"/>
              </a:rPr>
              <a:t>have some social activity and general information about the Club and the Port.</a:t>
            </a:r>
            <a:endParaRPr>
              <a:latin typeface="Helvetica Neue"/>
              <a:ea typeface="Helvetica Neue"/>
              <a:cs typeface="Helvetica Neue"/>
              <a:sym typeface="Helvetica Neue"/>
            </a:endParaRPr>
          </a:p>
          <a:p>
            <a:pPr marL="914400" lvl="1" indent="-228600" algn="l" rtl="0">
              <a:lnSpc>
                <a:spcPct val="100000"/>
              </a:lnSpc>
              <a:spcBef>
                <a:spcPts val="0"/>
              </a:spcBef>
              <a:spcAft>
                <a:spcPts val="0"/>
              </a:spcAft>
              <a:buSzPts val="1100"/>
              <a:buFont typeface="Arial"/>
              <a:buNone/>
            </a:pPr>
            <a:endParaRPr>
              <a:latin typeface="Helvetica Neue"/>
              <a:ea typeface="Helvetica Neue"/>
              <a:cs typeface="Helvetica Neue"/>
              <a:sym typeface="Helvetica Neue"/>
            </a:endParaRPr>
          </a:p>
          <a:p>
            <a:pPr marL="0" lvl="1" indent="0" algn="l" rtl="0">
              <a:lnSpc>
                <a:spcPct val="100000"/>
              </a:lnSpc>
              <a:spcBef>
                <a:spcPts val="0"/>
              </a:spcBef>
              <a:spcAft>
                <a:spcPts val="0"/>
              </a:spcAft>
              <a:buSzPts val="1100"/>
              <a:buFont typeface="Arial"/>
              <a:buNone/>
            </a:pPr>
            <a:r>
              <a:rPr lang="fr-CH">
                <a:latin typeface="Helvetica Neue"/>
                <a:ea typeface="Helvetica Neue"/>
                <a:cs typeface="Helvetica Neue"/>
                <a:sym typeface="Helvetica Neue"/>
              </a:rPr>
              <a:t>Course Prerequisites:</a:t>
            </a:r>
            <a:endParaRPr>
              <a:latin typeface="Helvetica Neue"/>
              <a:ea typeface="Helvetica Neue"/>
              <a:cs typeface="Helvetica Neue"/>
              <a:sym typeface="Helvetica Neue"/>
            </a:endParaRPr>
          </a:p>
          <a:p>
            <a:pPr marL="0" lvl="1" indent="0" algn="l" rtl="0">
              <a:lnSpc>
                <a:spcPct val="100000"/>
              </a:lnSpc>
              <a:spcBef>
                <a:spcPts val="0"/>
              </a:spcBef>
              <a:spcAft>
                <a:spcPts val="0"/>
              </a:spcAft>
              <a:buSzPts val="1100"/>
              <a:buFont typeface="Arial"/>
              <a:buNone/>
            </a:pPr>
            <a:endParaRPr>
              <a:latin typeface="Helvetica Neue"/>
              <a:ea typeface="Helvetica Neue"/>
              <a:cs typeface="Helvetica Neue"/>
              <a:sym typeface="Helvetica Neue"/>
            </a:endParaRPr>
          </a:p>
          <a:p>
            <a:pPr marL="0" lvl="1" indent="0" algn="l" rtl="0">
              <a:lnSpc>
                <a:spcPct val="100000"/>
              </a:lnSpc>
              <a:spcBef>
                <a:spcPts val="0"/>
              </a:spcBef>
              <a:spcAft>
                <a:spcPts val="0"/>
              </a:spcAft>
              <a:buSzPts val="1100"/>
              <a:buFont typeface="Arial"/>
              <a:buNone/>
            </a:pPr>
            <a:r>
              <a:rPr lang="fr-CH">
                <a:latin typeface="Helvetica Neue"/>
                <a:ea typeface="Helvetica Neue"/>
                <a:cs typeface="Helvetica Neue"/>
                <a:sym typeface="Helvetica Neue"/>
              </a:rPr>
              <a:t>You are a new YCC member for the current year, have no previous sailing experience, and would like to get your first introduction to the world of sailing.</a:t>
            </a:r>
            <a:endParaRPr>
              <a:latin typeface="Helvetica Neue"/>
              <a:ea typeface="Helvetica Neue"/>
              <a:cs typeface="Helvetica Neue"/>
              <a:sym typeface="Helvetica Neue"/>
            </a:endParaRPr>
          </a:p>
          <a:p>
            <a:pPr marL="0" lvl="1" indent="0" algn="l" rtl="0">
              <a:lnSpc>
                <a:spcPct val="100000"/>
              </a:lnSpc>
              <a:spcBef>
                <a:spcPts val="0"/>
              </a:spcBef>
              <a:spcAft>
                <a:spcPts val="0"/>
              </a:spcAft>
              <a:buSzPts val="1100"/>
              <a:buFont typeface="Arial"/>
              <a:buNone/>
            </a:pPr>
            <a:r>
              <a:rPr lang="fr-CH">
                <a:latin typeface="Helvetica Neue"/>
                <a:ea typeface="Helvetica Neue"/>
                <a:cs typeface="Helvetica Neue"/>
                <a:sym typeface="Helvetica Neue"/>
              </a:rPr>
              <a:t>You are a new YCC member who already has some sailing experience and would like to meet other enthusiasts while getting a great introduction to the Club.</a:t>
            </a:r>
            <a:endParaRPr>
              <a:latin typeface="Helvetica Neue"/>
              <a:ea typeface="Helvetica Neue"/>
              <a:cs typeface="Helvetica Neue"/>
              <a:sym typeface="Helvetica Neue"/>
            </a:endParaRPr>
          </a:p>
          <a:p>
            <a:pPr marL="0" lvl="1" indent="0" algn="l" rtl="0">
              <a:lnSpc>
                <a:spcPct val="100000"/>
              </a:lnSpc>
              <a:spcBef>
                <a:spcPts val="0"/>
              </a:spcBef>
              <a:spcAft>
                <a:spcPts val="0"/>
              </a:spcAft>
              <a:buSzPts val="1100"/>
              <a:buFont typeface="Arial"/>
              <a:buNone/>
            </a:pPr>
            <a:r>
              <a:rPr lang="fr-CH">
                <a:latin typeface="Helvetica Neue"/>
                <a:ea typeface="Helvetica Neue"/>
                <a:cs typeface="Helvetica Neue"/>
                <a:sym typeface="Helvetica Neue"/>
              </a:rPr>
              <a:t>One of the core concepts of YCC is sharing, so feel free to come, meet new people, and share your knowledge!</a:t>
            </a:r>
            <a:endParaRPr>
              <a:latin typeface="Helvetica Neue"/>
              <a:ea typeface="Helvetica Neue"/>
              <a:cs typeface="Helvetica Neue"/>
              <a:sym typeface="Helvetica Neue"/>
            </a:endParaRPr>
          </a:p>
          <a:p>
            <a:pPr marL="0" lvl="1" indent="0" algn="l" rtl="0">
              <a:lnSpc>
                <a:spcPct val="100000"/>
              </a:lnSpc>
              <a:spcBef>
                <a:spcPts val="0"/>
              </a:spcBef>
              <a:spcAft>
                <a:spcPts val="0"/>
              </a:spcAft>
              <a:buSzPts val="1100"/>
              <a:buFont typeface="Arial"/>
              <a:buNone/>
            </a:pPr>
            <a:endParaRPr>
              <a:latin typeface="Helvetica Neue"/>
              <a:ea typeface="Helvetica Neue"/>
              <a:cs typeface="Helvetica Neue"/>
              <a:sym typeface="Helvetica Neue"/>
            </a:endParaRPr>
          </a:p>
          <a:p>
            <a:pPr marL="0" lvl="0" indent="0" algn="l" rtl="0">
              <a:lnSpc>
                <a:spcPct val="100000"/>
              </a:lnSpc>
              <a:spcBef>
                <a:spcPts val="0"/>
              </a:spcBef>
              <a:spcAft>
                <a:spcPts val="0"/>
              </a:spcAft>
              <a:buSzPts val="1100"/>
              <a:buNone/>
            </a:pPr>
            <a:r>
              <a:rPr lang="fr-CH"/>
              <a:t>"Level 0 course scope is 3 lessons: 1h knots, 1h rigging and 3h sailing outing - all done in 1 day.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fr-CH"/>
              <a:t>The subscription to Level0 course is possible by filling the Level 0 registration form.</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fr-CH"/>
              <a:t>there is a whatsapp group for the participants, contact the coordinator.</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fr-CH"/>
              <a:t>Meeting point: la Bouvette</a:t>
            </a:r>
            <a:endParaRPr/>
          </a:p>
          <a:p>
            <a:pPr marL="0" lvl="0" indent="0" algn="l" rtl="0">
              <a:lnSpc>
                <a:spcPct val="100000"/>
              </a:lnSpc>
              <a:spcBef>
                <a:spcPts val="0"/>
              </a:spcBef>
              <a:spcAft>
                <a:spcPts val="0"/>
              </a:spcAft>
              <a:buSzPts val="1100"/>
              <a:buNone/>
            </a:pPr>
            <a:r>
              <a:rPr lang="fr-CH"/>
              <a:t>Course Coordinator: Anastazja									</a:t>
            </a:r>
            <a:endParaRPr/>
          </a:p>
        </p:txBody>
      </p:sp>
      <p:sp>
        <p:nvSpPr>
          <p:cNvPr id="239" name="Google Shape;239;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fr-CH"/>
              <a:t>F</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fr-CH"/>
              <a:t>Ask to a new comer, when is it? We do not need to tell you that Thursday practice is on Thursday right?</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fr-CH" sz="1200">
                <a:solidFill>
                  <a:schemeClr val="dk1"/>
                </a:solidFill>
                <a:latin typeface="Verdana"/>
                <a:ea typeface="Verdana"/>
                <a:cs typeface="Verdana"/>
                <a:sym typeface="Verdana"/>
              </a:rPr>
              <a:t>During the sailing season (April-October), the YCC runs practice sessions every Thursday night except on public/CERN holidays. The idea is that </a:t>
            </a:r>
            <a:r>
              <a:rPr lang="fr-CH" sz="1200" b="1">
                <a:solidFill>
                  <a:schemeClr val="dk1"/>
                </a:solidFill>
                <a:latin typeface="Verdana"/>
                <a:ea typeface="Verdana"/>
                <a:cs typeface="Verdana"/>
                <a:sym typeface="Verdana"/>
              </a:rPr>
              <a:t>all members of the YCC can gain experience</a:t>
            </a:r>
            <a:r>
              <a:rPr lang="fr-CH" sz="1200">
                <a:solidFill>
                  <a:schemeClr val="dk1"/>
                </a:solidFill>
                <a:latin typeface="Verdana"/>
                <a:ea typeface="Verdana"/>
                <a:cs typeface="Verdana"/>
                <a:sym typeface="Verdana"/>
              </a:rPr>
              <a:t>, both on boats for which they hold a license and on those for which they intend to get one.</a:t>
            </a:r>
            <a:endParaRPr sz="1200">
              <a:solidFill>
                <a:schemeClr val="dk1"/>
              </a:solidFill>
              <a:latin typeface="Verdana"/>
              <a:ea typeface="Verdana"/>
              <a:cs typeface="Verdana"/>
              <a:sym typeface="Verdana"/>
            </a:endParaRPr>
          </a:p>
          <a:p>
            <a:pPr marL="0" lvl="0" indent="0" algn="l" rtl="0">
              <a:lnSpc>
                <a:spcPct val="100000"/>
              </a:lnSpc>
              <a:spcBef>
                <a:spcPts val="0"/>
              </a:spcBef>
              <a:spcAft>
                <a:spcPts val="0"/>
              </a:spcAft>
              <a:buSzPts val="1100"/>
              <a:buNone/>
            </a:pPr>
            <a:endParaRPr sz="1200">
              <a:solidFill>
                <a:schemeClr val="dk1"/>
              </a:solidFill>
              <a:latin typeface="Verdana"/>
              <a:ea typeface="Verdana"/>
              <a:cs typeface="Verdana"/>
              <a:sym typeface="Verdana"/>
            </a:endParaRPr>
          </a:p>
          <a:p>
            <a:pPr marL="0" lvl="0" indent="0" algn="l" rtl="0">
              <a:lnSpc>
                <a:spcPct val="100000"/>
              </a:lnSpc>
              <a:spcBef>
                <a:spcPts val="0"/>
              </a:spcBef>
              <a:spcAft>
                <a:spcPts val="0"/>
              </a:spcAft>
              <a:buSzPts val="1100"/>
              <a:buNone/>
            </a:pPr>
            <a:r>
              <a:rPr lang="fr-CH" sz="1200" b="1">
                <a:solidFill>
                  <a:schemeClr val="dk1"/>
                </a:solidFill>
                <a:latin typeface="Verdana"/>
                <a:ea typeface="Verdana"/>
                <a:cs typeface="Verdana"/>
                <a:sym typeface="Verdana"/>
              </a:rPr>
              <a:t>Allocation</a:t>
            </a:r>
            <a:r>
              <a:rPr lang="fr-CH" sz="1200">
                <a:solidFill>
                  <a:schemeClr val="dk1"/>
                </a:solidFill>
                <a:latin typeface="Verdana"/>
                <a:ea typeface="Verdana"/>
                <a:cs typeface="Verdana"/>
                <a:sym typeface="Verdana"/>
              </a:rPr>
              <a:t> of places on the boats starts at 18h00 in front of the Regatta box, next to the CNV sailing school.</a:t>
            </a:r>
            <a:endParaRPr sz="1200">
              <a:solidFill>
                <a:schemeClr val="dk1"/>
              </a:solidFill>
              <a:latin typeface="Verdana"/>
              <a:ea typeface="Verdana"/>
              <a:cs typeface="Verdana"/>
              <a:sym typeface="Verdana"/>
            </a:endParaRPr>
          </a:p>
          <a:p>
            <a:pPr marL="0" lvl="0" indent="0" algn="l" rtl="0">
              <a:lnSpc>
                <a:spcPct val="100000"/>
              </a:lnSpc>
              <a:spcBef>
                <a:spcPts val="0"/>
              </a:spcBef>
              <a:spcAft>
                <a:spcPts val="0"/>
              </a:spcAft>
              <a:buSzPts val="1100"/>
              <a:buNone/>
            </a:pPr>
            <a:endParaRPr sz="1200">
              <a:solidFill>
                <a:schemeClr val="dk1"/>
              </a:solidFill>
              <a:latin typeface="Verdana"/>
              <a:ea typeface="Verdana"/>
              <a:cs typeface="Verdana"/>
              <a:sym typeface="Verdana"/>
            </a:endParaRPr>
          </a:p>
          <a:p>
            <a:pPr marL="0" lvl="0" indent="0" algn="l" rtl="0">
              <a:lnSpc>
                <a:spcPct val="100000"/>
              </a:lnSpc>
              <a:spcBef>
                <a:spcPts val="0"/>
              </a:spcBef>
              <a:spcAft>
                <a:spcPts val="0"/>
              </a:spcAft>
              <a:buSzPts val="1100"/>
              <a:buNone/>
            </a:pPr>
            <a:r>
              <a:rPr lang="fr-CH" sz="1200">
                <a:solidFill>
                  <a:schemeClr val="dk1"/>
                </a:solidFill>
                <a:latin typeface="Verdana"/>
                <a:ea typeface="Verdana"/>
                <a:cs typeface="Verdana"/>
                <a:sym typeface="Verdana"/>
              </a:rPr>
              <a:t>Registration is mandatory, go on the website to register,</a:t>
            </a:r>
            <a:endParaRPr sz="1200">
              <a:solidFill>
                <a:schemeClr val="dk1"/>
              </a:solidFill>
              <a:latin typeface="Verdana"/>
              <a:ea typeface="Verdana"/>
              <a:cs typeface="Verdana"/>
              <a:sym typeface="Verdana"/>
            </a:endParaRPr>
          </a:p>
          <a:p>
            <a:pPr marL="0" lvl="0" indent="0" algn="l" rtl="0">
              <a:lnSpc>
                <a:spcPct val="100000"/>
              </a:lnSpc>
              <a:spcBef>
                <a:spcPts val="0"/>
              </a:spcBef>
              <a:spcAft>
                <a:spcPts val="0"/>
              </a:spcAft>
              <a:buSzPts val="1100"/>
              <a:buNone/>
            </a:pPr>
            <a:endParaRPr sz="1200">
              <a:solidFill>
                <a:schemeClr val="dk1"/>
              </a:solidFill>
              <a:latin typeface="Verdana"/>
              <a:ea typeface="Verdana"/>
              <a:cs typeface="Verdana"/>
              <a:sym typeface="Verdana"/>
            </a:endParaRPr>
          </a:p>
          <a:p>
            <a:pPr marL="0" lvl="0" indent="0" algn="l" rtl="0">
              <a:lnSpc>
                <a:spcPct val="100000"/>
              </a:lnSpc>
              <a:spcBef>
                <a:spcPts val="0"/>
              </a:spcBef>
              <a:spcAft>
                <a:spcPts val="0"/>
              </a:spcAft>
              <a:buSzPts val="1100"/>
              <a:buNone/>
            </a:pPr>
            <a:r>
              <a:rPr lang="fr-CH" sz="1200">
                <a:solidFill>
                  <a:schemeClr val="dk1"/>
                </a:solidFill>
                <a:latin typeface="Verdana"/>
                <a:ea typeface="Verdana"/>
                <a:cs typeface="Verdana"/>
                <a:sym typeface="Verdana"/>
              </a:rPr>
              <a:t>link is updated every week</a:t>
            </a:r>
            <a:endParaRPr sz="1200">
              <a:solidFill>
                <a:schemeClr val="dk1"/>
              </a:solidFill>
              <a:latin typeface="Verdana"/>
              <a:ea typeface="Verdana"/>
              <a:cs typeface="Verdana"/>
              <a:sym typeface="Verdana"/>
            </a:endParaRPr>
          </a:p>
          <a:p>
            <a:pPr marL="0" lvl="0" indent="0" algn="l" rtl="0">
              <a:lnSpc>
                <a:spcPct val="100000"/>
              </a:lnSpc>
              <a:spcBef>
                <a:spcPts val="0"/>
              </a:spcBef>
              <a:spcAft>
                <a:spcPts val="0"/>
              </a:spcAft>
              <a:buSzPts val="1100"/>
              <a:buNone/>
            </a:pPr>
            <a:endParaRPr sz="1200">
              <a:solidFill>
                <a:schemeClr val="dk1"/>
              </a:solidFill>
              <a:latin typeface="Verdana"/>
              <a:ea typeface="Verdana"/>
              <a:cs typeface="Verdana"/>
              <a:sym typeface="Verdana"/>
            </a:endParaRPr>
          </a:p>
          <a:p>
            <a:pPr marL="0" lvl="0" indent="0" algn="l" rtl="0">
              <a:lnSpc>
                <a:spcPct val="100000"/>
              </a:lnSpc>
              <a:spcBef>
                <a:spcPts val="0"/>
              </a:spcBef>
              <a:spcAft>
                <a:spcPts val="0"/>
              </a:spcAft>
              <a:buSzPts val="1100"/>
              <a:buNone/>
            </a:pPr>
            <a:r>
              <a:rPr lang="fr-CH" sz="1200">
                <a:solidFill>
                  <a:schemeClr val="dk1"/>
                </a:solidFill>
                <a:latin typeface="Verdana"/>
                <a:ea typeface="Verdana"/>
                <a:cs typeface="Verdana"/>
                <a:sym typeface="Verdana"/>
              </a:rPr>
              <a:t>allocation is made on a lottery bases if the outing is overbooked, you can chrome to the port as often there are no shows.</a:t>
            </a:r>
            <a:endParaRPr sz="1200">
              <a:solidFill>
                <a:schemeClr val="dk1"/>
              </a:solidFill>
              <a:latin typeface="Verdana"/>
              <a:ea typeface="Verdana"/>
              <a:cs typeface="Verdana"/>
              <a:sym typeface="Verdana"/>
            </a:endParaRPr>
          </a:p>
          <a:p>
            <a:pPr marL="0" lvl="0" indent="0" algn="l" rtl="0">
              <a:lnSpc>
                <a:spcPct val="100000"/>
              </a:lnSpc>
              <a:spcBef>
                <a:spcPts val="0"/>
              </a:spcBef>
              <a:spcAft>
                <a:spcPts val="0"/>
              </a:spcAft>
              <a:buSzPts val="1100"/>
              <a:buNone/>
            </a:pPr>
            <a:endParaRPr sz="1200">
              <a:solidFill>
                <a:schemeClr val="dk1"/>
              </a:solidFill>
              <a:latin typeface="Verdana"/>
              <a:ea typeface="Verdana"/>
              <a:cs typeface="Verdana"/>
              <a:sym typeface="Verdana"/>
            </a:endParaRPr>
          </a:p>
          <a:p>
            <a:pPr marL="0" lvl="0" indent="0" algn="l" rtl="0">
              <a:lnSpc>
                <a:spcPct val="100000"/>
              </a:lnSpc>
              <a:spcBef>
                <a:spcPts val="0"/>
              </a:spcBef>
              <a:spcAft>
                <a:spcPts val="0"/>
              </a:spcAft>
              <a:buSzPts val="1100"/>
              <a:buNone/>
            </a:pPr>
            <a:r>
              <a:rPr lang="fr-CH" sz="1200">
                <a:solidFill>
                  <a:schemeClr val="dk1"/>
                </a:solidFill>
                <a:latin typeface="Verdana"/>
                <a:ea typeface="Verdana"/>
                <a:cs typeface="Verdana"/>
                <a:sym typeface="Verdana"/>
              </a:rPr>
              <a:t>Sailing lasts in general from 18h00 to 20h00 or sunset, whichever is earlier.</a:t>
            </a:r>
            <a:endParaRPr sz="1200">
              <a:solidFill>
                <a:schemeClr val="dk1"/>
              </a:solidFill>
              <a:latin typeface="Verdana"/>
              <a:ea typeface="Verdana"/>
              <a:cs typeface="Verdana"/>
              <a:sym typeface="Verdana"/>
            </a:endParaRPr>
          </a:p>
          <a:p>
            <a:pPr marL="0" lvl="0" indent="0" algn="l" rtl="0">
              <a:lnSpc>
                <a:spcPct val="100000"/>
              </a:lnSpc>
              <a:spcBef>
                <a:spcPts val="0"/>
              </a:spcBef>
              <a:spcAft>
                <a:spcPts val="0"/>
              </a:spcAft>
              <a:buSzPts val="1100"/>
              <a:buNone/>
            </a:pPr>
            <a:endParaRPr sz="1200">
              <a:solidFill>
                <a:schemeClr val="dk1"/>
              </a:solidFill>
              <a:latin typeface="Verdana"/>
              <a:ea typeface="Verdana"/>
              <a:cs typeface="Verdana"/>
              <a:sym typeface="Verdana"/>
            </a:endParaRPr>
          </a:p>
          <a:p>
            <a:pPr marL="0" lvl="0" indent="0" algn="l" rtl="0">
              <a:lnSpc>
                <a:spcPct val="100000"/>
              </a:lnSpc>
              <a:spcBef>
                <a:spcPts val="0"/>
              </a:spcBef>
              <a:spcAft>
                <a:spcPts val="0"/>
              </a:spcAft>
              <a:buSzPts val="1100"/>
              <a:buNone/>
            </a:pPr>
            <a:r>
              <a:rPr lang="fr-CH" sz="1200">
                <a:solidFill>
                  <a:schemeClr val="dk1"/>
                </a:solidFill>
                <a:latin typeface="Verdana"/>
                <a:ea typeface="Verdana"/>
                <a:cs typeface="Verdana"/>
                <a:sym typeface="Verdana"/>
              </a:rPr>
              <a:t>During these practice sessions, there is always </a:t>
            </a:r>
            <a:r>
              <a:rPr lang="fr-CH" sz="1200" b="1">
                <a:solidFill>
                  <a:schemeClr val="dk1"/>
                </a:solidFill>
                <a:latin typeface="Verdana"/>
                <a:ea typeface="Verdana"/>
                <a:cs typeface="Verdana"/>
                <a:sym typeface="Verdana"/>
              </a:rPr>
              <a:t>surveillance</a:t>
            </a:r>
            <a:r>
              <a:rPr lang="fr-CH" sz="1200">
                <a:solidFill>
                  <a:schemeClr val="dk1"/>
                </a:solidFill>
                <a:latin typeface="Verdana"/>
                <a:ea typeface="Verdana"/>
                <a:cs typeface="Verdana"/>
                <a:sym typeface="Verdana"/>
              </a:rPr>
              <a:t>. That is why we count on all our members to volunteer </a:t>
            </a:r>
            <a:r>
              <a:rPr lang="fr-CH" sz="1200" i="1">
                <a:solidFill>
                  <a:schemeClr val="dk1"/>
                </a:solidFill>
                <a:latin typeface="Verdana"/>
                <a:ea typeface="Verdana"/>
                <a:cs typeface="Verdana"/>
                <a:sym typeface="Verdana"/>
              </a:rPr>
              <a:t>at least once per season</a:t>
            </a:r>
            <a:r>
              <a:rPr lang="fr-CH" sz="1200">
                <a:solidFill>
                  <a:schemeClr val="dk1"/>
                </a:solidFill>
                <a:latin typeface="Verdana"/>
                <a:ea typeface="Verdana"/>
                <a:cs typeface="Verdana"/>
                <a:sym typeface="Verdana"/>
              </a:rPr>
              <a:t> to participate during one of he Thursday night practices. If you didn't sign up for this year yet, please have a look at the </a:t>
            </a:r>
            <a:r>
              <a:rPr lang="fr-CH" sz="1200" b="1">
                <a:solidFill>
                  <a:srgbClr val="5588AA"/>
                </a:solidFill>
                <a:uFill>
                  <a:noFill/>
                </a:uFill>
                <a:latin typeface="Verdana"/>
                <a:ea typeface="Verdana"/>
                <a:cs typeface="Verdana"/>
                <a:sym typeface="Verdana"/>
                <a:hlinkClick r:id="rId3">
                  <a:extLst>
                    <a:ext uri="{A12FA001-AC4F-418D-AE19-62706E023703}">
                      <ahyp:hlinkClr xmlns:ahyp="http://schemas.microsoft.com/office/drawing/2018/hyperlinkcolor" val="tx"/>
                    </a:ext>
                  </a:extLst>
                </a:hlinkClick>
              </a:rPr>
              <a:t>surveillance pages</a:t>
            </a:r>
            <a:r>
              <a:rPr lang="fr-CH" sz="1200">
                <a:solidFill>
                  <a:schemeClr val="dk1"/>
                </a:solidFill>
                <a:latin typeface="Verdana"/>
                <a:ea typeface="Verdana"/>
                <a:cs typeface="Verdana"/>
                <a:sym typeface="Verdana"/>
              </a:rPr>
              <a:t>.</a:t>
            </a:r>
            <a:endParaRPr sz="1200">
              <a:solidFill>
                <a:schemeClr val="dk1"/>
              </a:solidFill>
              <a:latin typeface="Verdana"/>
              <a:ea typeface="Verdana"/>
              <a:cs typeface="Verdana"/>
              <a:sym typeface="Verdana"/>
            </a:endParaRPr>
          </a:p>
        </p:txBody>
      </p:sp>
      <p:sp>
        <p:nvSpPr>
          <p:cNvPr id="253" name="Google Shape;253;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p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4" name="Google Shape;264;p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0" algn="l" rtl="0">
              <a:lnSpc>
                <a:spcPct val="100000"/>
              </a:lnSpc>
              <a:spcBef>
                <a:spcPts val="0"/>
              </a:spcBef>
              <a:spcAft>
                <a:spcPts val="0"/>
              </a:spcAft>
              <a:buSzPts val="1100"/>
              <a:buNone/>
            </a:pPr>
            <a:r>
              <a:rPr lang="fr-CH"/>
              <a:t>F</a:t>
            </a:r>
            <a:endParaRPr/>
          </a:p>
          <a:p>
            <a:pPr marL="457200" lvl="0" indent="-298450" algn="l" rtl="0">
              <a:lnSpc>
                <a:spcPct val="100000"/>
              </a:lnSpc>
              <a:spcBef>
                <a:spcPts val="0"/>
              </a:spcBef>
              <a:spcAft>
                <a:spcPts val="0"/>
              </a:spcAft>
              <a:buSzPts val="1100"/>
              <a:buChar char="●"/>
            </a:pPr>
            <a:r>
              <a:rPr lang="fr-CH"/>
              <a:t>How to become a skipper and enjoy beers on the boat with friends?</a:t>
            </a:r>
            <a:endParaRPr/>
          </a:p>
          <a:p>
            <a:pPr marL="457200" lvl="0" indent="0" algn="l" rtl="0">
              <a:lnSpc>
                <a:spcPct val="100000"/>
              </a:lnSpc>
              <a:spcBef>
                <a:spcPts val="0"/>
              </a:spcBef>
              <a:spcAft>
                <a:spcPts val="0"/>
              </a:spcAft>
              <a:buSzPts val="1100"/>
              <a:buNone/>
            </a:pPr>
            <a:endParaRPr/>
          </a:p>
          <a:p>
            <a:pPr marL="457200" lvl="0" indent="-298450" algn="l" rtl="0">
              <a:lnSpc>
                <a:spcPct val="100000"/>
              </a:lnSpc>
              <a:spcBef>
                <a:spcPts val="0"/>
              </a:spcBef>
              <a:spcAft>
                <a:spcPts val="0"/>
              </a:spcAft>
              <a:buSzPts val="1100"/>
              <a:buChar char="●"/>
            </a:pPr>
            <a:r>
              <a:rPr lang="fr-CH"/>
              <a:t>You do not need to take a course to request a test and get a key.</a:t>
            </a:r>
            <a:endParaRPr/>
          </a:p>
          <a:p>
            <a:pPr marL="457200" marR="0" lvl="0" indent="-298450" algn="l" rtl="0">
              <a:lnSpc>
                <a:spcPct val="100000"/>
              </a:lnSpc>
              <a:spcBef>
                <a:spcPts val="0"/>
              </a:spcBef>
              <a:spcAft>
                <a:spcPts val="0"/>
              </a:spcAft>
              <a:buClr>
                <a:srgbClr val="000000"/>
              </a:buClr>
              <a:buSzPts val="1100"/>
              <a:buFont typeface="Arial"/>
              <a:buChar char="●"/>
            </a:pPr>
            <a:r>
              <a:rPr lang="fr-CH"/>
              <a:t>3 Helping session: </a:t>
            </a:r>
            <a:r>
              <a:rPr lang="fr-CH" u="sng"/>
              <a:t>1 maintenance </a:t>
            </a:r>
            <a:r>
              <a:rPr lang="fr-CH"/>
              <a:t>and 2 sourveillance (or 1 sourveillance and 1 helpers)</a:t>
            </a:r>
            <a:endParaRPr/>
          </a:p>
          <a:p>
            <a:pPr marL="457200" marR="0" lvl="0" indent="-228600" algn="l" rtl="0">
              <a:lnSpc>
                <a:spcPct val="100000"/>
              </a:lnSpc>
              <a:spcBef>
                <a:spcPts val="0"/>
              </a:spcBef>
              <a:spcAft>
                <a:spcPts val="0"/>
              </a:spcAft>
              <a:buClr>
                <a:srgbClr val="000000"/>
              </a:buClr>
              <a:buSzPts val="1100"/>
              <a:buFont typeface="Arial"/>
              <a:buNone/>
            </a:pPr>
            <a:endParaRPr/>
          </a:p>
          <a:p>
            <a:pPr marL="457200" marR="0" lvl="0" indent="-298450" algn="l" rtl="0">
              <a:lnSpc>
                <a:spcPct val="100000"/>
              </a:lnSpc>
              <a:spcBef>
                <a:spcPts val="0"/>
              </a:spcBef>
              <a:spcAft>
                <a:spcPts val="0"/>
              </a:spcAft>
              <a:buClr>
                <a:srgbClr val="000000"/>
              </a:buClr>
              <a:buSzPts val="1100"/>
              <a:buFont typeface="Arial"/>
              <a:buChar char="●"/>
            </a:pPr>
            <a:r>
              <a:rPr lang="fr-CH"/>
              <a:t>Tests requisites are on line</a:t>
            </a:r>
            <a:endParaRPr/>
          </a:p>
          <a:p>
            <a:pPr marL="457200" marR="0" lvl="0" indent="-298450" algn="l" rtl="0">
              <a:lnSpc>
                <a:spcPct val="100000"/>
              </a:lnSpc>
              <a:spcBef>
                <a:spcPts val="0"/>
              </a:spcBef>
              <a:spcAft>
                <a:spcPts val="0"/>
              </a:spcAft>
              <a:buClr>
                <a:srgbClr val="000000"/>
              </a:buClr>
              <a:buSzPts val="1100"/>
              <a:buFont typeface="Arial"/>
              <a:buChar char="●"/>
            </a:pPr>
            <a:r>
              <a:rPr lang="fr-CH"/>
              <a:t>some keys have a test card </a:t>
            </a:r>
            <a:endParaRPr/>
          </a:p>
          <a:p>
            <a:pPr marL="457200" marR="0" lvl="0" indent="-228600" algn="l" rtl="0">
              <a:lnSpc>
                <a:spcPct val="100000"/>
              </a:lnSpc>
              <a:spcBef>
                <a:spcPts val="0"/>
              </a:spcBef>
              <a:spcAft>
                <a:spcPts val="0"/>
              </a:spcAft>
              <a:buClr>
                <a:srgbClr val="000000"/>
              </a:buClr>
              <a:buSzPts val="1100"/>
              <a:buFont typeface="Arial"/>
              <a:buNone/>
            </a:pPr>
            <a:endParaRPr/>
          </a:p>
          <a:p>
            <a:pPr marL="457200" lvl="0" indent="-298450" algn="l" rtl="0">
              <a:lnSpc>
                <a:spcPct val="100000"/>
              </a:lnSpc>
              <a:spcBef>
                <a:spcPts val="0"/>
              </a:spcBef>
              <a:spcAft>
                <a:spcPts val="0"/>
              </a:spcAft>
              <a:buSzPts val="1100"/>
              <a:buChar char="●"/>
            </a:pPr>
            <a:r>
              <a:rPr lang="fr-CH"/>
              <a:t>Reservation rules and How to reserve a boat will be explained by your skipper.</a:t>
            </a:r>
            <a:endParaRPr/>
          </a:p>
          <a:p>
            <a:pPr marL="457200" lvl="0" indent="-298450" algn="l" rtl="0">
              <a:lnSpc>
                <a:spcPct val="100000"/>
              </a:lnSpc>
              <a:spcBef>
                <a:spcPts val="0"/>
              </a:spcBef>
              <a:spcAft>
                <a:spcPts val="0"/>
              </a:spcAft>
              <a:buSzPts val="1100"/>
              <a:buChar char="●"/>
            </a:pPr>
            <a:r>
              <a:rPr lang="fr-CH"/>
              <a:t>Licences Requisite for french and swiss people differences, so plan it in advance. Chekc it on the SU page. </a:t>
            </a:r>
            <a:endParaRPr/>
          </a:p>
          <a:p>
            <a:pPr marL="457200" lvl="0" indent="-298450" algn="l" rtl="0">
              <a:lnSpc>
                <a:spcPct val="100000"/>
              </a:lnSpc>
              <a:spcBef>
                <a:spcPts val="0"/>
              </a:spcBef>
              <a:spcAft>
                <a:spcPts val="0"/>
              </a:spcAft>
              <a:buSzPts val="1100"/>
              <a:buChar char="●"/>
            </a:pPr>
            <a:r>
              <a:rPr lang="fr-CH"/>
              <a:t>Theory can be passed before the SU test – swiss theory test is accepted - Rob venoff responsible for exams</a:t>
            </a:r>
            <a:endParaRPr/>
          </a:p>
          <a:p>
            <a:pPr marL="457200" lvl="0" indent="-298450" algn="l" rtl="0">
              <a:lnSpc>
                <a:spcPct val="100000"/>
              </a:lnSpc>
              <a:spcBef>
                <a:spcPts val="0"/>
              </a:spcBef>
              <a:spcAft>
                <a:spcPts val="0"/>
              </a:spcAft>
              <a:buSzPts val="1100"/>
              <a:buChar char="●"/>
            </a:pPr>
            <a:r>
              <a:rPr lang="fr-CH"/>
              <a:t>Weather forecasts limits for sailing.</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0" algn="l" rtl="0">
              <a:lnSpc>
                <a:spcPct val="100000"/>
              </a:lnSpc>
              <a:spcBef>
                <a:spcPts val="0"/>
              </a:spcBef>
              <a:spcAft>
                <a:spcPts val="0"/>
              </a:spcAft>
              <a:buSzPts val="1100"/>
              <a:buNone/>
            </a:pPr>
            <a:r>
              <a:rPr lang="fr-CH">
                <a:latin typeface="Helvetica Neue"/>
                <a:ea typeface="Helvetica Neue"/>
                <a:cs typeface="Helvetica Neue"/>
                <a:sym typeface="Helvetica Neue"/>
              </a:rPr>
              <a:t>F</a:t>
            </a:r>
            <a:endParaRPr>
              <a:latin typeface="Helvetica Neue"/>
              <a:ea typeface="Helvetica Neue"/>
              <a:cs typeface="Helvetica Neue"/>
              <a:sym typeface="Helvetica Neue"/>
            </a:endParaRPr>
          </a:p>
          <a:p>
            <a:pPr marL="171450" lvl="0" indent="-171450" algn="l" rtl="0">
              <a:lnSpc>
                <a:spcPct val="100000"/>
              </a:lnSpc>
              <a:spcBef>
                <a:spcPts val="0"/>
              </a:spcBef>
              <a:spcAft>
                <a:spcPts val="0"/>
              </a:spcAft>
              <a:buSzPts val="1100"/>
              <a:buChar char="●"/>
            </a:pPr>
            <a:r>
              <a:rPr lang="fr-CH" b="0" i="0">
                <a:solidFill>
                  <a:srgbClr val="000000"/>
                </a:solidFill>
                <a:latin typeface="Helvetica Neue"/>
                <a:ea typeface="Helvetica Neue"/>
                <a:cs typeface="Helvetica Neue"/>
                <a:sym typeface="Helvetica Neue"/>
              </a:rPr>
              <a:t>low annual membership fees.</a:t>
            </a:r>
            <a:endParaRPr/>
          </a:p>
          <a:p>
            <a:pPr marL="171450" lvl="0" indent="-101600" algn="l" rtl="0">
              <a:lnSpc>
                <a:spcPct val="100000"/>
              </a:lnSpc>
              <a:spcBef>
                <a:spcPts val="0"/>
              </a:spcBef>
              <a:spcAft>
                <a:spcPts val="0"/>
              </a:spcAft>
              <a:buSzPts val="1100"/>
              <a:buNone/>
            </a:pPr>
            <a:endParaRPr b="0" i="0">
              <a:solidFill>
                <a:srgbClr val="000000"/>
              </a:solidFill>
              <a:latin typeface="Helvetica Neue"/>
              <a:ea typeface="Helvetica Neue"/>
              <a:cs typeface="Helvetica Neue"/>
              <a:sym typeface="Helvetica Neue"/>
            </a:endParaRPr>
          </a:p>
          <a:p>
            <a:pPr marL="171450" lvl="0" indent="-171450" algn="l" rtl="0">
              <a:lnSpc>
                <a:spcPct val="100000"/>
              </a:lnSpc>
              <a:spcBef>
                <a:spcPts val="0"/>
              </a:spcBef>
              <a:spcAft>
                <a:spcPts val="0"/>
              </a:spcAft>
              <a:buSzPts val="1100"/>
              <a:buChar char="●"/>
            </a:pPr>
            <a:r>
              <a:rPr lang="fr-CH" b="0" i="0">
                <a:solidFill>
                  <a:srgbClr val="000000"/>
                </a:solidFill>
                <a:latin typeface="Helvetica Neue"/>
                <a:ea typeface="Helvetica Neue"/>
                <a:cs typeface="Helvetica Neue"/>
                <a:sym typeface="Helvetica Neue"/>
              </a:rPr>
              <a:t>Sail repair kit</a:t>
            </a:r>
            <a:endParaRPr/>
          </a:p>
          <a:p>
            <a:pPr marL="171450" lvl="0" indent="-171450" algn="l" rtl="0">
              <a:lnSpc>
                <a:spcPct val="100000"/>
              </a:lnSpc>
              <a:spcBef>
                <a:spcPts val="0"/>
              </a:spcBef>
              <a:spcAft>
                <a:spcPts val="0"/>
              </a:spcAft>
              <a:buSzPts val="1100"/>
              <a:buChar char="●"/>
            </a:pPr>
            <a:r>
              <a:rPr lang="fr-CH" b="0" i="0">
                <a:solidFill>
                  <a:srgbClr val="000000"/>
                </a:solidFill>
                <a:latin typeface="Helvetica Neue"/>
                <a:ea typeface="Helvetica Neue"/>
                <a:cs typeface="Helvetica Neue"/>
                <a:sym typeface="Helvetica Neue"/>
              </a:rPr>
              <a:t>Mobydick ans SUI 46,16 Mies Signing or reimbursement for less than 200 CHF</a:t>
            </a:r>
            <a:endParaRPr/>
          </a:p>
          <a:p>
            <a:pPr marL="0" lvl="0" indent="0" algn="l" rtl="0">
              <a:lnSpc>
                <a:spcPct val="100000"/>
              </a:lnSpc>
              <a:spcBef>
                <a:spcPts val="0"/>
              </a:spcBef>
              <a:spcAft>
                <a:spcPts val="0"/>
              </a:spcAft>
              <a:buSzPts val="1100"/>
              <a:buNone/>
            </a:pPr>
            <a:endParaRPr b="0" i="0">
              <a:solidFill>
                <a:srgbClr val="000000"/>
              </a:solidFill>
              <a:latin typeface="Helvetica Neue"/>
              <a:ea typeface="Helvetica Neue"/>
              <a:cs typeface="Helvetica Neue"/>
              <a:sym typeface="Helvetica Neue"/>
            </a:endParaRPr>
          </a:p>
          <a:p>
            <a:pPr marL="171450" marR="0" lvl="0" indent="-171450" algn="l" rtl="0">
              <a:lnSpc>
                <a:spcPct val="100000"/>
              </a:lnSpc>
              <a:spcBef>
                <a:spcPts val="0"/>
              </a:spcBef>
              <a:spcAft>
                <a:spcPts val="0"/>
              </a:spcAft>
              <a:buClr>
                <a:srgbClr val="000000"/>
              </a:buClr>
              <a:buSzPts val="1100"/>
              <a:buChar char="●"/>
            </a:pPr>
            <a:r>
              <a:rPr lang="fr-CH" b="0" i="0">
                <a:solidFill>
                  <a:srgbClr val="000000"/>
                </a:solidFill>
                <a:latin typeface="Helvetica Neue"/>
                <a:ea typeface="Helvetica Neue"/>
                <a:cs typeface="Helvetica Neue"/>
                <a:sym typeface="Helvetica Neue"/>
              </a:rPr>
              <a:t>detailed logbooks</a:t>
            </a:r>
            <a:endParaRPr b="0" i="0">
              <a:solidFill>
                <a:srgbClr val="000000"/>
              </a:solidFill>
              <a:latin typeface="Helvetica Neue"/>
              <a:ea typeface="Helvetica Neue"/>
              <a:cs typeface="Helvetica Neue"/>
              <a:sym typeface="Helvetica Neue"/>
            </a:endParaRPr>
          </a:p>
          <a:p>
            <a:pPr marL="171450" lvl="0" indent="-171450" algn="l" rtl="0">
              <a:lnSpc>
                <a:spcPct val="100000"/>
              </a:lnSpc>
              <a:spcBef>
                <a:spcPts val="0"/>
              </a:spcBef>
              <a:spcAft>
                <a:spcPts val="0"/>
              </a:spcAft>
              <a:buSzPts val="1100"/>
              <a:buChar char="●"/>
            </a:pPr>
            <a:r>
              <a:rPr lang="fr-CH" b="0" i="0">
                <a:solidFill>
                  <a:srgbClr val="000000"/>
                </a:solidFill>
                <a:latin typeface="Helvetica Neue"/>
                <a:ea typeface="Helvetica Neue"/>
                <a:cs typeface="Helvetica Neue"/>
                <a:sym typeface="Helvetica Neue"/>
              </a:rPr>
              <a:t>Boat logbook</a:t>
            </a:r>
            <a:endParaRPr b="0" i="0">
              <a:solidFill>
                <a:srgbClr val="000000"/>
              </a:solidFill>
              <a:latin typeface="Helvetica Neue"/>
              <a:ea typeface="Helvetica Neue"/>
              <a:cs typeface="Helvetica Neue"/>
              <a:sym typeface="Helvetica Neue"/>
            </a:endParaRPr>
          </a:p>
          <a:p>
            <a:pPr marL="171450" lvl="0" indent="-101600" algn="l" rtl="0">
              <a:lnSpc>
                <a:spcPct val="100000"/>
              </a:lnSpc>
              <a:spcBef>
                <a:spcPts val="0"/>
              </a:spcBef>
              <a:spcAft>
                <a:spcPts val="0"/>
              </a:spcAft>
              <a:buSzPts val="1100"/>
              <a:buNone/>
            </a:pPr>
            <a:endParaRPr b="0" i="0">
              <a:solidFill>
                <a:srgbClr val="000000"/>
              </a:solidFill>
              <a:latin typeface="Helvetica Neue"/>
              <a:ea typeface="Helvetica Neue"/>
              <a:cs typeface="Helvetica Neue"/>
              <a:sym typeface="Helvetica Neue"/>
            </a:endParaRPr>
          </a:p>
          <a:p>
            <a:pPr marL="171450" lvl="0" indent="-171450" algn="l" rtl="0">
              <a:lnSpc>
                <a:spcPct val="100000"/>
              </a:lnSpc>
              <a:spcBef>
                <a:spcPts val="0"/>
              </a:spcBef>
              <a:spcAft>
                <a:spcPts val="0"/>
              </a:spcAft>
              <a:buSzPts val="1100"/>
              <a:buChar char="●"/>
            </a:pPr>
            <a:r>
              <a:rPr lang="fr-CH" b="0" i="0">
                <a:solidFill>
                  <a:srgbClr val="000000"/>
                </a:solidFill>
                <a:latin typeface="Helvetica Neue"/>
                <a:ea typeface="Helvetica Neue"/>
                <a:cs typeface="Helvetica Neue"/>
                <a:sym typeface="Helvetica Neue"/>
              </a:rPr>
              <a:t>Take Photos</a:t>
            </a:r>
            <a:endParaRPr b="0" i="0">
              <a:solidFill>
                <a:srgbClr val="000000"/>
              </a:solidFill>
              <a:latin typeface="Helvetica Neue"/>
              <a:ea typeface="Helvetica Neue"/>
              <a:cs typeface="Helvetica Neue"/>
              <a:sym typeface="Helvetica Neue"/>
            </a:endParaRPr>
          </a:p>
          <a:p>
            <a:pPr marL="171450" lvl="0" indent="-171450" algn="l" rtl="0">
              <a:lnSpc>
                <a:spcPct val="100000"/>
              </a:lnSpc>
              <a:spcBef>
                <a:spcPts val="0"/>
              </a:spcBef>
              <a:spcAft>
                <a:spcPts val="0"/>
              </a:spcAft>
              <a:buSzPts val="1100"/>
              <a:buChar char="●"/>
            </a:pPr>
            <a:r>
              <a:rPr lang="fr-CH" b="0" i="0">
                <a:solidFill>
                  <a:srgbClr val="000000"/>
                </a:solidFill>
                <a:latin typeface="Helvetica Neue"/>
                <a:ea typeface="Helvetica Neue"/>
                <a:cs typeface="Helvetica Neue"/>
                <a:sym typeface="Helvetica Neue"/>
              </a:rPr>
              <a:t>Maintenance documentation and coordinatoors</a:t>
            </a:r>
            <a:endParaRPr b="0" i="0">
              <a:solidFill>
                <a:srgbClr val="000000"/>
              </a:solidFill>
              <a:latin typeface="Helvetica Neue"/>
              <a:ea typeface="Helvetica Neue"/>
              <a:cs typeface="Helvetica Neue"/>
              <a:sym typeface="Helvetica Neue"/>
            </a:endParaRPr>
          </a:p>
          <a:p>
            <a:pPr marL="171450" lvl="0" indent="-101600" algn="l" rtl="0">
              <a:lnSpc>
                <a:spcPct val="100000"/>
              </a:lnSpc>
              <a:spcBef>
                <a:spcPts val="0"/>
              </a:spcBef>
              <a:spcAft>
                <a:spcPts val="0"/>
              </a:spcAft>
              <a:buSzPts val="1100"/>
              <a:buNone/>
            </a:pPr>
            <a:endParaRPr b="0" i="0">
              <a:solidFill>
                <a:srgbClr val="000000"/>
              </a:solidFill>
              <a:latin typeface="Helvetica Neue"/>
              <a:ea typeface="Helvetica Neue"/>
              <a:cs typeface="Helvetica Neue"/>
              <a:sym typeface="Helvetica Neue"/>
            </a:endParaRPr>
          </a:p>
          <a:p>
            <a:pPr marL="171450" lvl="0" indent="-171450" algn="l" rtl="0">
              <a:lnSpc>
                <a:spcPct val="100000"/>
              </a:lnSpc>
              <a:spcBef>
                <a:spcPts val="0"/>
              </a:spcBef>
              <a:spcAft>
                <a:spcPts val="0"/>
              </a:spcAft>
              <a:buSzPts val="1100"/>
              <a:buChar char="●"/>
            </a:pPr>
            <a:r>
              <a:rPr lang="fr-CH" b="0" i="0">
                <a:solidFill>
                  <a:srgbClr val="000000"/>
                </a:solidFill>
                <a:latin typeface="Helvetica Neue"/>
                <a:ea typeface="Helvetica Neue"/>
                <a:cs typeface="Helvetica Neue"/>
                <a:sym typeface="Helvetica Neue"/>
              </a:rPr>
              <a:t>We are covered, it is like driving a car, you are abliged to act as a driver do not hide.</a:t>
            </a:r>
            <a:endParaRPr/>
          </a:p>
        </p:txBody>
      </p:sp>
      <p:sp>
        <p:nvSpPr>
          <p:cNvPr id="274" name="Google Shape;274;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fr-CH"/>
              <a:t>F</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fr-CH"/>
              <a:t>Dear YCC Sailors,</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fr-CH"/>
              <a:t>The 2025 edition of our traditional Jeûne Genevois Cruise will happen from Saturday, September 6th to Saturday, September 13th, in Alimos Marina, near Athens, Greece.</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fr-CH"/>
              <a:t>The YCC has secured the reservation of 8 boats for this voyage</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fr-CH"/>
              <a:t>If you wish to alert friends who are not currently YCC members he need to become a member</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endParaRPr/>
          </a:p>
        </p:txBody>
      </p:sp>
      <p:sp>
        <p:nvSpPr>
          <p:cNvPr id="285" name="Google Shape;285;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g342dbb2dc1f_0_15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5" name="Google Shape;295;g342dbb2dc1f_0_15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fr-CH"/>
              <a:t>F</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fr-CH"/>
              <a:t>name the skippers and the two types of boats</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fr-CH"/>
              <a:t>A</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fr-CH"/>
              <a:t>Federico, myself and …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fr-CH"/>
              <a:t>Call all the committee members to show up</a:t>
            </a:r>
            <a:endParaRPr/>
          </a:p>
        </p:txBody>
      </p:sp>
      <p:sp>
        <p:nvSpPr>
          <p:cNvPr id="302" name="Google Shape;302;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fr-CH"/>
              <a:t>F</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fr-CH"/>
              <a:t>ask to old members</a:t>
            </a:r>
            <a:endParaRPr/>
          </a:p>
        </p:txBody>
      </p:sp>
      <p:sp>
        <p:nvSpPr>
          <p:cNvPr id="115" name="Google Shape;115;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g342dbb2dc1f_0_163: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1" name="Google Shape;311;g342dbb2dc1f_0_16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fr-CH"/>
              <a:t>A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fr-CH"/>
              <a:t>Gijs is coordinating</a:t>
            </a:r>
            <a:endParaRPr/>
          </a:p>
          <a:p>
            <a:pPr marL="0" lvl="0" indent="0" algn="l" rtl="0">
              <a:lnSpc>
                <a:spcPct val="100000"/>
              </a:lnSpc>
              <a:spcBef>
                <a:spcPts val="0"/>
              </a:spcBef>
              <a:spcAft>
                <a:spcPts val="0"/>
              </a:spcAft>
              <a:buSzPts val="1100"/>
              <a:buNone/>
            </a:pPr>
            <a:r>
              <a:rPr lang="fr-CH"/>
              <a:t>Fede and I will try to caffeinate and restore the volunteers with fresh brewed coffee and fresh Pan chocolate..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fr-CH"/>
              <a:t>The more we are the easier it will be..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fr-CH"/>
              <a:t>Great opportunity to get to know our boats, their main parts and mostly the veteran club members that know how to sail them, but also to rig and repair them when needed…</a:t>
            </a:r>
            <a:endParaRPr/>
          </a:p>
        </p:txBody>
      </p:sp>
      <p:sp>
        <p:nvSpPr>
          <p:cNvPr id="317" name="Google Shape;317;p1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g342dbb2dc1f_0_1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28" name="Google Shape;328;g342dbb2dc1f_0_133: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p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0" name="Google Shape;340;p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98450" algn="l" rtl="0">
              <a:lnSpc>
                <a:spcPct val="100000"/>
              </a:lnSpc>
              <a:spcBef>
                <a:spcPts val="0"/>
              </a:spcBef>
              <a:spcAft>
                <a:spcPts val="0"/>
              </a:spcAft>
              <a:buSzPts val="1100"/>
              <a:buChar char="●"/>
            </a:pPr>
            <a:r>
              <a:rPr lang="fr-CH"/>
              <a:t>For any doubt go on the documentation page of the YCC</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fr-CH"/>
              <a:t>F</a:t>
            </a:r>
            <a:endParaRPr/>
          </a:p>
          <a:p>
            <a:pPr marL="0" lvl="0" indent="0" algn="l" rtl="0">
              <a:lnSpc>
                <a:spcPct val="100000"/>
              </a:lnSpc>
              <a:spcBef>
                <a:spcPts val="0"/>
              </a:spcBef>
              <a:spcAft>
                <a:spcPts val="0"/>
              </a:spcAft>
              <a:buSzPts val="1100"/>
              <a:buNone/>
            </a:pPr>
            <a:r>
              <a:rPr lang="fr-CH"/>
              <a:t>Melting pots, For the Practices and than for the Apero after sailing, CNV stays open.</a:t>
            </a:r>
            <a:endParaRPr/>
          </a:p>
        </p:txBody>
      </p:sp>
      <p:sp>
        <p:nvSpPr>
          <p:cNvPr id="126" name="Google Shape;126;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fr-CH" sz="1200">
                <a:solidFill>
                  <a:schemeClr val="dk1"/>
                </a:solidFill>
                <a:latin typeface="Verdana"/>
                <a:ea typeface="Verdana"/>
                <a:cs typeface="Verdana"/>
                <a:sym typeface="Verdana"/>
              </a:rPr>
              <a:t>A</a:t>
            </a:r>
            <a:endParaRPr sz="1200">
              <a:solidFill>
                <a:schemeClr val="dk1"/>
              </a:solidFill>
              <a:latin typeface="Verdana"/>
              <a:ea typeface="Verdana"/>
              <a:cs typeface="Verdana"/>
              <a:sym typeface="Verdana"/>
            </a:endParaRPr>
          </a:p>
          <a:p>
            <a:pPr marL="0" lvl="0" indent="0" algn="l" rtl="0">
              <a:lnSpc>
                <a:spcPct val="100000"/>
              </a:lnSpc>
              <a:spcBef>
                <a:spcPts val="0"/>
              </a:spcBef>
              <a:spcAft>
                <a:spcPts val="0"/>
              </a:spcAft>
              <a:buClr>
                <a:schemeClr val="dk1"/>
              </a:buClr>
              <a:buSzPts val="1100"/>
              <a:buFont typeface="Arial"/>
              <a:buNone/>
            </a:pPr>
            <a:r>
              <a:rPr lang="fr-CH" sz="1200">
                <a:solidFill>
                  <a:schemeClr val="dk1"/>
                </a:solidFill>
                <a:latin typeface="Verdana"/>
                <a:ea typeface="Verdana"/>
                <a:cs typeface="Verdana"/>
                <a:sym typeface="Verdana"/>
              </a:rPr>
              <a:t>We own a </a:t>
            </a:r>
            <a:r>
              <a:rPr lang="fr-CH" sz="1200" b="1">
                <a:solidFill>
                  <a:schemeClr val="dk1"/>
                </a:solidFill>
                <a:latin typeface="Verdana"/>
                <a:ea typeface="Verdana"/>
                <a:cs typeface="Verdana"/>
                <a:sym typeface="Verdana"/>
              </a:rPr>
              <a:t>large fleet of 29 units</a:t>
            </a:r>
            <a:r>
              <a:rPr lang="fr-CH" sz="1200">
                <a:solidFill>
                  <a:schemeClr val="dk1"/>
                </a:solidFill>
                <a:latin typeface="Verdana"/>
                <a:ea typeface="Verdana"/>
                <a:cs typeface="Verdana"/>
                <a:sym typeface="Verdana"/>
              </a:rPr>
              <a:t>: 10 Dinghies, 4 Catamarans, 12 Keel boats, 3 Motorboats.</a:t>
            </a:r>
            <a:endParaRPr>
              <a:solidFill>
                <a:schemeClr val="dk1"/>
              </a:solidFill>
            </a:endParaRPr>
          </a:p>
          <a:p>
            <a:pPr marL="0" lvl="0" indent="0" algn="l" rtl="0">
              <a:lnSpc>
                <a:spcPct val="100000"/>
              </a:lnSpc>
              <a:spcBef>
                <a:spcPts val="0"/>
              </a:spcBef>
              <a:spcAft>
                <a:spcPts val="0"/>
              </a:spcAft>
              <a:buSzPts val="1100"/>
              <a:buNone/>
            </a:pPr>
            <a:endParaRPr/>
          </a:p>
        </p:txBody>
      </p:sp>
      <p:sp>
        <p:nvSpPr>
          <p:cNvPr id="140" name="Google Shape;140;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fr-CH" b="1"/>
              <a:t>A</a:t>
            </a:r>
            <a:endParaRPr b="1"/>
          </a:p>
          <a:p>
            <a:pPr marL="0" lvl="0" indent="0" algn="l" rtl="0">
              <a:lnSpc>
                <a:spcPct val="100000"/>
              </a:lnSpc>
              <a:spcBef>
                <a:spcPts val="0"/>
              </a:spcBef>
              <a:spcAft>
                <a:spcPts val="0"/>
              </a:spcAft>
              <a:buSzPts val="1100"/>
              <a:buNone/>
            </a:pPr>
            <a:r>
              <a:rPr lang="fr-CH" b="1"/>
              <a:t>12 Keel boats + 3 motorboat</a:t>
            </a:r>
            <a:endParaRPr b="1"/>
          </a:p>
          <a:p>
            <a:pPr marL="0" lvl="0" indent="0" algn="l" rtl="0">
              <a:lnSpc>
                <a:spcPct val="100000"/>
              </a:lnSpc>
              <a:spcBef>
                <a:spcPts val="0"/>
              </a:spcBef>
              <a:spcAft>
                <a:spcPts val="0"/>
              </a:spcAft>
              <a:buSzPts val="1100"/>
              <a:buNone/>
            </a:pPr>
            <a:r>
              <a:rPr lang="fr-CH" sz="1200">
                <a:solidFill>
                  <a:schemeClr val="dk1"/>
                </a:solidFill>
                <a:latin typeface="Verdana"/>
                <a:ea typeface="Verdana"/>
                <a:cs typeface="Verdana"/>
                <a:sym typeface="Verdana"/>
              </a:rPr>
              <a:t>We have a large number of modern keel-boats, some of them very small and open deck like </a:t>
            </a:r>
            <a:r>
              <a:rPr lang="fr-CH" sz="1200" b="1">
                <a:solidFill>
                  <a:schemeClr val="dk1"/>
                </a:solidFill>
                <a:latin typeface="Verdana"/>
                <a:ea typeface="Verdana"/>
                <a:cs typeface="Verdana"/>
                <a:sym typeface="Verdana"/>
              </a:rPr>
              <a:t>the Yngling</a:t>
            </a:r>
            <a:r>
              <a:rPr lang="fr-CH" sz="1200">
                <a:solidFill>
                  <a:schemeClr val="dk1"/>
                </a:solidFill>
                <a:latin typeface="Verdana"/>
                <a:ea typeface="Verdana"/>
                <a:cs typeface="Verdana"/>
                <a:sym typeface="Verdana"/>
              </a:rPr>
              <a:t>, and are the most user boat in the club</a:t>
            </a:r>
            <a:endParaRPr sz="1200">
              <a:solidFill>
                <a:schemeClr val="dk1"/>
              </a:solidFill>
              <a:latin typeface="Verdana"/>
              <a:ea typeface="Verdana"/>
              <a:cs typeface="Verdana"/>
              <a:sym typeface="Verdana"/>
            </a:endParaRPr>
          </a:p>
          <a:p>
            <a:pPr marL="0" lvl="0" indent="0" algn="l" rtl="0">
              <a:lnSpc>
                <a:spcPct val="100000"/>
              </a:lnSpc>
              <a:spcBef>
                <a:spcPts val="0"/>
              </a:spcBef>
              <a:spcAft>
                <a:spcPts val="0"/>
              </a:spcAft>
              <a:buClr>
                <a:schemeClr val="dk1"/>
              </a:buClr>
              <a:buSzPts val="1100"/>
              <a:buFont typeface="Arial"/>
              <a:buNone/>
            </a:pPr>
            <a:r>
              <a:rPr lang="fr-CH" sz="1200" b="1">
                <a:solidFill>
                  <a:schemeClr val="dk1"/>
                </a:solidFill>
                <a:latin typeface="Verdana"/>
                <a:ea typeface="Verdana"/>
                <a:cs typeface="Verdana"/>
                <a:sym typeface="Verdana"/>
              </a:rPr>
              <a:t> Surprises,</a:t>
            </a:r>
            <a:r>
              <a:rPr lang="fr-CH" sz="1200">
                <a:solidFill>
                  <a:schemeClr val="dk1"/>
                </a:solidFill>
                <a:latin typeface="Verdana"/>
                <a:ea typeface="Verdana"/>
                <a:cs typeface="Verdana"/>
                <a:sym typeface="Verdana"/>
              </a:rPr>
              <a:t> are multi-purpose classical boat design, and are most used sailing boat in the Leman lake.</a:t>
            </a:r>
            <a:endParaRPr sz="1200">
              <a:solidFill>
                <a:schemeClr val="dk1"/>
              </a:solidFill>
              <a:latin typeface="Verdana"/>
              <a:ea typeface="Verdana"/>
              <a:cs typeface="Verdana"/>
              <a:sym typeface="Verdana"/>
            </a:endParaRPr>
          </a:p>
          <a:p>
            <a:pPr marL="0" lvl="0" indent="0" algn="l" rtl="0">
              <a:lnSpc>
                <a:spcPct val="100000"/>
              </a:lnSpc>
              <a:spcBef>
                <a:spcPts val="0"/>
              </a:spcBef>
              <a:spcAft>
                <a:spcPts val="0"/>
              </a:spcAft>
              <a:buClr>
                <a:schemeClr val="dk1"/>
              </a:buClr>
              <a:buSzPts val="1100"/>
              <a:buFont typeface="Arial"/>
              <a:buNone/>
            </a:pPr>
            <a:r>
              <a:rPr lang="fr-CH" sz="1200" b="1">
                <a:solidFill>
                  <a:schemeClr val="dk1"/>
                </a:solidFill>
                <a:latin typeface="Verdana"/>
                <a:ea typeface="Verdana"/>
                <a:cs typeface="Verdana"/>
                <a:sym typeface="Verdana"/>
              </a:rPr>
              <a:t>J80 and J70</a:t>
            </a:r>
            <a:r>
              <a:rPr lang="fr-CH" sz="1200">
                <a:solidFill>
                  <a:schemeClr val="dk1"/>
                </a:solidFill>
                <a:latin typeface="Verdana"/>
                <a:ea typeface="Verdana"/>
                <a:cs typeface="Verdana"/>
                <a:sym typeface="Verdana"/>
              </a:rPr>
              <a:t> , are modern keel-boat designed mainly for performance sport and racing. They have like our dinghy a</a:t>
            </a:r>
            <a:r>
              <a:rPr lang="fr-CH" sz="1200" b="1">
                <a:solidFill>
                  <a:schemeClr val="dk1"/>
                </a:solidFill>
                <a:latin typeface="Verdana"/>
                <a:ea typeface="Verdana"/>
                <a:cs typeface="Verdana"/>
                <a:sym typeface="Verdana"/>
              </a:rPr>
              <a:t> Gennake</a:t>
            </a:r>
            <a:r>
              <a:rPr lang="fr-CH" sz="1200">
                <a:solidFill>
                  <a:schemeClr val="dk1"/>
                </a:solidFill>
                <a:latin typeface="Verdana"/>
                <a:ea typeface="Verdana"/>
                <a:cs typeface="Verdana"/>
                <a:sym typeface="Verdana"/>
              </a:rPr>
              <a:t>r instead of a Spinnaker, and they have a surfing hull profile. The space of the cabin is minimal, and most of the deck is available for a crew that need to fast maneuver.</a:t>
            </a:r>
            <a:endParaRPr sz="1200">
              <a:solidFill>
                <a:schemeClr val="dk1"/>
              </a:solidFill>
              <a:latin typeface="Verdana"/>
              <a:ea typeface="Verdana"/>
              <a:cs typeface="Verdana"/>
              <a:sym typeface="Verdana"/>
            </a:endParaRPr>
          </a:p>
          <a:p>
            <a:pPr marL="0" lvl="0" indent="0" algn="l" rtl="0">
              <a:lnSpc>
                <a:spcPct val="100000"/>
              </a:lnSpc>
              <a:spcBef>
                <a:spcPts val="0"/>
              </a:spcBef>
              <a:spcAft>
                <a:spcPts val="0"/>
              </a:spcAft>
              <a:buSzPts val="1100"/>
              <a:buNone/>
            </a:pPr>
            <a:r>
              <a:rPr lang="fr-CH" sz="1200">
                <a:solidFill>
                  <a:schemeClr val="dk1"/>
                </a:solidFill>
                <a:latin typeface="Verdana"/>
                <a:ea typeface="Verdana"/>
                <a:cs typeface="Verdana"/>
                <a:sym typeface="Verdana"/>
              </a:rPr>
              <a:t>The </a:t>
            </a:r>
            <a:r>
              <a:rPr lang="fr-CH" sz="1200" b="1">
                <a:solidFill>
                  <a:schemeClr val="dk1"/>
                </a:solidFill>
                <a:latin typeface="Verdana"/>
                <a:ea typeface="Verdana"/>
                <a:cs typeface="Verdana"/>
                <a:sym typeface="Verdana"/>
              </a:rPr>
              <a:t>Gibsea and Dynamic 3k</a:t>
            </a:r>
            <a:r>
              <a:rPr lang="fr-CH" sz="1200">
                <a:solidFill>
                  <a:schemeClr val="dk1"/>
                </a:solidFill>
                <a:latin typeface="Verdana"/>
                <a:ea typeface="Verdana"/>
                <a:cs typeface="Verdana"/>
                <a:sym typeface="Verdana"/>
              </a:rPr>
              <a:t> are classical cabin boat designed for the sea, for general purpose comfort sailing and cruising. </a:t>
            </a:r>
            <a:endParaRPr sz="1200">
              <a:solidFill>
                <a:schemeClr val="dk1"/>
              </a:solidFill>
              <a:latin typeface="Verdana"/>
              <a:ea typeface="Verdana"/>
              <a:cs typeface="Verdana"/>
              <a:sym typeface="Verdana"/>
            </a:endParaRPr>
          </a:p>
          <a:p>
            <a:pPr marL="0" lvl="0" indent="0" algn="l" rtl="0">
              <a:lnSpc>
                <a:spcPct val="100000"/>
              </a:lnSpc>
              <a:spcBef>
                <a:spcPts val="0"/>
              </a:spcBef>
              <a:spcAft>
                <a:spcPts val="0"/>
              </a:spcAft>
              <a:buSzPts val="1100"/>
              <a:buNone/>
            </a:pPr>
            <a:endParaRPr sz="1200">
              <a:solidFill>
                <a:schemeClr val="dk1"/>
              </a:solidFill>
              <a:latin typeface="Verdana"/>
              <a:ea typeface="Verdana"/>
              <a:cs typeface="Verdana"/>
              <a:sym typeface="Verdana"/>
            </a:endParaRPr>
          </a:p>
          <a:p>
            <a:pPr marL="0" lvl="0" indent="0" algn="l" rtl="0">
              <a:lnSpc>
                <a:spcPct val="100000"/>
              </a:lnSpc>
              <a:spcBef>
                <a:spcPts val="0"/>
              </a:spcBef>
              <a:spcAft>
                <a:spcPts val="0"/>
              </a:spcAft>
              <a:buSzPts val="1100"/>
              <a:buNone/>
            </a:pPr>
            <a:r>
              <a:rPr lang="fr-CH" b="1"/>
              <a:t>No Licence</a:t>
            </a:r>
            <a:endParaRPr/>
          </a:p>
          <a:p>
            <a:pPr marL="171450" lvl="0" indent="-171450" algn="l" rtl="0">
              <a:lnSpc>
                <a:spcPct val="100000"/>
              </a:lnSpc>
              <a:spcBef>
                <a:spcPts val="0"/>
              </a:spcBef>
              <a:spcAft>
                <a:spcPts val="0"/>
              </a:spcAft>
              <a:buSzPts val="1100"/>
              <a:buChar char="●"/>
            </a:pPr>
            <a:r>
              <a:rPr lang="fr-CH"/>
              <a:t>5 Yngling</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fr-CH" b="1"/>
              <a:t>Sailing Licence</a:t>
            </a:r>
            <a:endParaRPr/>
          </a:p>
          <a:p>
            <a:pPr marL="171450" lvl="0" indent="-171450" algn="l" rtl="0">
              <a:lnSpc>
                <a:spcPct val="100000"/>
              </a:lnSpc>
              <a:spcBef>
                <a:spcPts val="0"/>
              </a:spcBef>
              <a:spcAft>
                <a:spcPts val="0"/>
              </a:spcAft>
              <a:buSzPts val="1100"/>
              <a:buChar char="●"/>
            </a:pPr>
            <a:r>
              <a:rPr lang="fr-CH"/>
              <a:t>2 Surprise</a:t>
            </a:r>
            <a:endParaRPr/>
          </a:p>
          <a:p>
            <a:pPr marL="171450" lvl="0" indent="-171450" algn="l" rtl="0">
              <a:lnSpc>
                <a:spcPct val="100000"/>
              </a:lnSpc>
              <a:spcBef>
                <a:spcPts val="0"/>
              </a:spcBef>
              <a:spcAft>
                <a:spcPts val="0"/>
              </a:spcAft>
              <a:buSzPts val="1100"/>
              <a:buChar char="●"/>
            </a:pPr>
            <a:r>
              <a:rPr lang="fr-CH"/>
              <a:t>2 J70</a:t>
            </a:r>
            <a:endParaRPr/>
          </a:p>
          <a:p>
            <a:pPr marL="171450" lvl="0" indent="-171450" algn="l" rtl="0">
              <a:lnSpc>
                <a:spcPct val="100000"/>
              </a:lnSpc>
              <a:spcBef>
                <a:spcPts val="0"/>
              </a:spcBef>
              <a:spcAft>
                <a:spcPts val="0"/>
              </a:spcAft>
              <a:buSzPts val="1100"/>
              <a:buChar char="●"/>
            </a:pPr>
            <a:r>
              <a:rPr lang="fr-CH"/>
              <a:t>1 J80</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fr-CH" b="1"/>
              <a:t>Sailing and Motor Licence</a:t>
            </a:r>
            <a:endParaRPr/>
          </a:p>
          <a:p>
            <a:pPr marL="171450" lvl="0" indent="-171450" algn="l" rtl="0">
              <a:lnSpc>
                <a:spcPct val="100000"/>
              </a:lnSpc>
              <a:spcBef>
                <a:spcPts val="0"/>
              </a:spcBef>
              <a:spcAft>
                <a:spcPts val="0"/>
              </a:spcAft>
              <a:buSzPts val="1100"/>
              <a:buChar char="●"/>
            </a:pPr>
            <a:r>
              <a:rPr lang="fr-CH"/>
              <a:t>1 Gibsea</a:t>
            </a:r>
            <a:endParaRPr/>
          </a:p>
          <a:p>
            <a:pPr marL="171450" lvl="0" indent="-171450" algn="l" rtl="0">
              <a:lnSpc>
                <a:spcPct val="100000"/>
              </a:lnSpc>
              <a:spcBef>
                <a:spcPts val="0"/>
              </a:spcBef>
              <a:spcAft>
                <a:spcPts val="0"/>
              </a:spcAft>
              <a:buSzPts val="1100"/>
              <a:buChar char="●"/>
            </a:pPr>
            <a:r>
              <a:rPr lang="fr-CH"/>
              <a:t>1 Dynamic 300 – 10 m</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fr-CH" b="1"/>
              <a:t>3 Motor Boat</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endParaRPr/>
          </a:p>
        </p:txBody>
      </p:sp>
      <p:sp>
        <p:nvSpPr>
          <p:cNvPr id="149" name="Google Shape;149;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fr-CH" b="1">
                <a:latin typeface="Helvetica Neue"/>
                <a:ea typeface="Helvetica Neue"/>
                <a:cs typeface="Helvetica Neue"/>
                <a:sym typeface="Helvetica Neue"/>
              </a:rPr>
              <a:t>A</a:t>
            </a:r>
            <a:endParaRPr b="1">
              <a:latin typeface="Helvetica Neue"/>
              <a:ea typeface="Helvetica Neue"/>
              <a:cs typeface="Helvetica Neue"/>
              <a:sym typeface="Helvetica Neue"/>
            </a:endParaRPr>
          </a:p>
          <a:p>
            <a:pPr marL="0" lvl="0" indent="0" algn="l" rtl="0">
              <a:lnSpc>
                <a:spcPct val="100000"/>
              </a:lnSpc>
              <a:spcBef>
                <a:spcPts val="0"/>
              </a:spcBef>
              <a:spcAft>
                <a:spcPts val="0"/>
              </a:spcAft>
              <a:buSzPts val="1100"/>
              <a:buNone/>
            </a:pPr>
            <a:r>
              <a:rPr lang="fr-CH" b="1" i="0">
                <a:solidFill>
                  <a:srgbClr val="000000"/>
                </a:solidFill>
                <a:latin typeface="Helvetica Neue"/>
                <a:ea typeface="Helvetica Neue"/>
                <a:cs typeface="Helvetica Neue"/>
                <a:sym typeface="Helvetica Neue"/>
              </a:rPr>
              <a:t>10 Dinghies</a:t>
            </a:r>
            <a:endParaRPr b="1" i="0">
              <a:solidFill>
                <a:srgbClr val="000000"/>
              </a:solidFill>
              <a:latin typeface="Helvetica Neue"/>
              <a:ea typeface="Helvetica Neue"/>
              <a:cs typeface="Helvetica Neue"/>
              <a:sym typeface="Helvetica Neue"/>
            </a:endParaRPr>
          </a:p>
          <a:p>
            <a:pPr marL="0" lvl="0" indent="0" algn="l" rtl="0">
              <a:lnSpc>
                <a:spcPct val="100000"/>
              </a:lnSpc>
              <a:spcBef>
                <a:spcPts val="0"/>
              </a:spcBef>
              <a:spcAft>
                <a:spcPts val="0"/>
              </a:spcAft>
              <a:buSzPts val="1100"/>
              <a:buNone/>
            </a:pPr>
            <a:r>
              <a:rPr lang="fr-CH" sz="1200">
                <a:solidFill>
                  <a:schemeClr val="dk1"/>
                </a:solidFill>
                <a:latin typeface="Verdana"/>
                <a:ea typeface="Verdana"/>
                <a:cs typeface="Verdana"/>
                <a:sym typeface="Verdana"/>
              </a:rPr>
              <a:t>We have a fleet of Modern and high performance dinghy. Dinghy are</a:t>
            </a:r>
            <a:r>
              <a:rPr lang="fr-CH" sz="1200" b="1">
                <a:solidFill>
                  <a:schemeClr val="dk1"/>
                </a:solidFill>
                <a:latin typeface="Verdana"/>
                <a:ea typeface="Verdana"/>
                <a:cs typeface="Verdana"/>
                <a:sym typeface="Verdana"/>
              </a:rPr>
              <a:t> small and light sailing boats</a:t>
            </a:r>
            <a:r>
              <a:rPr lang="fr-CH" sz="1200">
                <a:solidFill>
                  <a:schemeClr val="dk1"/>
                </a:solidFill>
                <a:latin typeface="Verdana"/>
                <a:ea typeface="Verdana"/>
                <a:cs typeface="Verdana"/>
                <a:sym typeface="Verdana"/>
              </a:rPr>
              <a:t>, designed for</a:t>
            </a:r>
            <a:r>
              <a:rPr lang="fr-CH" sz="1200" b="1">
                <a:solidFill>
                  <a:schemeClr val="dk1"/>
                </a:solidFill>
                <a:latin typeface="Verdana"/>
                <a:ea typeface="Verdana"/>
                <a:cs typeface="Verdana"/>
                <a:sym typeface="Verdana"/>
              </a:rPr>
              <a:t> sport, fun and sail - learning</a:t>
            </a:r>
            <a:r>
              <a:rPr lang="fr-CH" sz="1200">
                <a:solidFill>
                  <a:schemeClr val="dk1"/>
                </a:solidFill>
                <a:latin typeface="Verdana"/>
                <a:ea typeface="Verdana"/>
                <a:cs typeface="Verdana"/>
                <a:sym typeface="Verdana"/>
              </a:rPr>
              <a:t>. Dinghy have a retractable centerboard that allows an easy mooring on a trailer, and have </a:t>
            </a:r>
            <a:r>
              <a:rPr lang="fr-CH" sz="1200" b="1">
                <a:solidFill>
                  <a:schemeClr val="dk1"/>
                </a:solidFill>
                <a:latin typeface="Verdana"/>
                <a:ea typeface="Verdana"/>
                <a:cs typeface="Verdana"/>
                <a:sym typeface="Verdana"/>
              </a:rPr>
              <a:t>NOT a weighted kee</a:t>
            </a:r>
            <a:r>
              <a:rPr lang="fr-CH" sz="1200">
                <a:solidFill>
                  <a:schemeClr val="dk1"/>
                </a:solidFill>
                <a:latin typeface="Verdana"/>
                <a:ea typeface="Verdana"/>
                <a:cs typeface="Verdana"/>
                <a:sym typeface="Verdana"/>
              </a:rPr>
              <a:t>l, that means their stability is granted by the weight of the crew on board, that has to move according to the wind to keep the balance. Dinghy are today very safe boat, the capsize and recovery is a pure fun event, that you will for sure enjoy. On dinghy, crew is in </a:t>
            </a:r>
            <a:r>
              <a:rPr lang="fr-CH" sz="1200" b="1">
                <a:solidFill>
                  <a:schemeClr val="dk1"/>
                </a:solidFill>
                <a:latin typeface="Verdana"/>
                <a:ea typeface="Verdana"/>
                <a:cs typeface="Verdana"/>
                <a:sym typeface="Verdana"/>
              </a:rPr>
              <a:t>direct contact with the wate</a:t>
            </a:r>
            <a:r>
              <a:rPr lang="fr-CH" sz="1200">
                <a:solidFill>
                  <a:schemeClr val="dk1"/>
                </a:solidFill>
                <a:latin typeface="Verdana"/>
                <a:ea typeface="Verdana"/>
                <a:cs typeface="Verdana"/>
                <a:sym typeface="Verdana"/>
              </a:rPr>
              <a:t>r, therefore a proper </a:t>
            </a:r>
            <a:r>
              <a:rPr lang="fr-CH" sz="1200" b="1">
                <a:solidFill>
                  <a:schemeClr val="dk1"/>
                </a:solidFill>
                <a:latin typeface="Verdana"/>
                <a:ea typeface="Verdana"/>
                <a:cs typeface="Verdana"/>
                <a:sym typeface="Verdana"/>
              </a:rPr>
              <a:t>wet-suit</a:t>
            </a:r>
            <a:r>
              <a:rPr lang="fr-CH" sz="1200">
                <a:solidFill>
                  <a:schemeClr val="dk1"/>
                </a:solidFill>
                <a:latin typeface="Verdana"/>
                <a:ea typeface="Verdana"/>
                <a:cs typeface="Verdana"/>
                <a:sym typeface="Verdana"/>
              </a:rPr>
              <a:t> is needed.</a:t>
            </a:r>
            <a:endParaRPr b="1">
              <a:latin typeface="Helvetica Neue"/>
              <a:ea typeface="Helvetica Neue"/>
              <a:cs typeface="Helvetica Neue"/>
              <a:sym typeface="Helvetica Neue"/>
            </a:endParaRPr>
          </a:p>
          <a:p>
            <a:pPr marL="171450" lvl="0" indent="-171450" algn="l" rtl="0">
              <a:lnSpc>
                <a:spcPct val="100000"/>
              </a:lnSpc>
              <a:spcBef>
                <a:spcPts val="0"/>
              </a:spcBef>
              <a:spcAft>
                <a:spcPts val="0"/>
              </a:spcAft>
              <a:buSzPts val="1100"/>
              <a:buChar char="●"/>
            </a:pPr>
            <a:r>
              <a:rPr lang="fr-CH" b="0" i="0">
                <a:solidFill>
                  <a:srgbClr val="000000"/>
                </a:solidFill>
                <a:latin typeface="Helvetica Neue"/>
                <a:ea typeface="Helvetica Neue"/>
                <a:cs typeface="Helvetica Neue"/>
                <a:sym typeface="Helvetica Neue"/>
              </a:rPr>
              <a:t>3 Laser</a:t>
            </a:r>
            <a:endParaRPr/>
          </a:p>
          <a:p>
            <a:pPr marL="171450" lvl="0" indent="-171450" algn="l" rtl="0">
              <a:lnSpc>
                <a:spcPct val="100000"/>
              </a:lnSpc>
              <a:spcBef>
                <a:spcPts val="0"/>
              </a:spcBef>
              <a:spcAft>
                <a:spcPts val="0"/>
              </a:spcAft>
              <a:buSzPts val="1100"/>
              <a:buChar char="●"/>
            </a:pPr>
            <a:r>
              <a:rPr lang="fr-CH" b="0" i="0">
                <a:solidFill>
                  <a:srgbClr val="000000"/>
                </a:solidFill>
                <a:latin typeface="Helvetica Neue"/>
                <a:ea typeface="Helvetica Neue"/>
                <a:cs typeface="Helvetica Neue"/>
                <a:sym typeface="Helvetica Neue"/>
              </a:rPr>
              <a:t>3 RS </a:t>
            </a:r>
            <a:endParaRPr/>
          </a:p>
          <a:p>
            <a:pPr marL="171450" lvl="0" indent="-171450" algn="l" rtl="0">
              <a:lnSpc>
                <a:spcPct val="100000"/>
              </a:lnSpc>
              <a:spcBef>
                <a:spcPts val="0"/>
              </a:spcBef>
              <a:spcAft>
                <a:spcPts val="0"/>
              </a:spcAft>
              <a:buSzPts val="1100"/>
              <a:buChar char="●"/>
            </a:pPr>
            <a:r>
              <a:rPr lang="fr-CH">
                <a:latin typeface="Helvetica Neue"/>
                <a:ea typeface="Helvetica Neue"/>
                <a:cs typeface="Helvetica Neue"/>
                <a:sym typeface="Helvetica Neue"/>
              </a:rPr>
              <a:t>3 Melges</a:t>
            </a:r>
            <a:endParaRPr/>
          </a:p>
          <a:p>
            <a:pPr marL="171450" lvl="0" indent="-171450" algn="l" rtl="0">
              <a:lnSpc>
                <a:spcPct val="100000"/>
              </a:lnSpc>
              <a:spcBef>
                <a:spcPts val="0"/>
              </a:spcBef>
              <a:spcAft>
                <a:spcPts val="0"/>
              </a:spcAft>
              <a:buSzPts val="1100"/>
              <a:buChar char="●"/>
            </a:pPr>
            <a:r>
              <a:rPr lang="fr-CH" b="0" i="0">
                <a:solidFill>
                  <a:srgbClr val="000000"/>
                </a:solidFill>
                <a:latin typeface="Helvetica Neue"/>
                <a:ea typeface="Helvetica Neue"/>
                <a:cs typeface="Helvetica Neue"/>
                <a:sym typeface="Helvetica Neue"/>
              </a:rPr>
              <a:t>1 29er</a:t>
            </a:r>
            <a:endParaRPr/>
          </a:p>
          <a:p>
            <a:pPr marL="0" lvl="0" indent="0" algn="l" rtl="0">
              <a:lnSpc>
                <a:spcPct val="100000"/>
              </a:lnSpc>
              <a:spcBef>
                <a:spcPts val="0"/>
              </a:spcBef>
              <a:spcAft>
                <a:spcPts val="0"/>
              </a:spcAft>
              <a:buSzPts val="1100"/>
              <a:buNone/>
            </a:pPr>
            <a:endParaRPr b="0" i="0">
              <a:solidFill>
                <a:srgbClr val="000000"/>
              </a:solidFill>
              <a:latin typeface="Helvetica Neue"/>
              <a:ea typeface="Helvetica Neue"/>
              <a:cs typeface="Helvetica Neue"/>
              <a:sym typeface="Helvetica Neue"/>
            </a:endParaRPr>
          </a:p>
          <a:p>
            <a:pPr marL="0" lvl="0" indent="0" algn="l" rtl="0">
              <a:lnSpc>
                <a:spcPct val="100000"/>
              </a:lnSpc>
              <a:spcBef>
                <a:spcPts val="0"/>
              </a:spcBef>
              <a:spcAft>
                <a:spcPts val="0"/>
              </a:spcAft>
              <a:buSzPts val="1100"/>
              <a:buNone/>
            </a:pPr>
            <a:r>
              <a:rPr lang="fr-CH" b="1" i="0">
                <a:solidFill>
                  <a:srgbClr val="000000"/>
                </a:solidFill>
                <a:latin typeface="Helvetica Neue"/>
                <a:ea typeface="Helvetica Neue"/>
                <a:cs typeface="Helvetica Neue"/>
                <a:sym typeface="Helvetica Neue"/>
              </a:rPr>
              <a:t>4 Catamarans</a:t>
            </a:r>
            <a:endParaRPr b="1" i="0">
              <a:solidFill>
                <a:srgbClr val="000000"/>
              </a:solidFill>
              <a:latin typeface="Helvetica Neue"/>
              <a:ea typeface="Helvetica Neue"/>
              <a:cs typeface="Helvetica Neue"/>
              <a:sym typeface="Helvetica Neue"/>
            </a:endParaRPr>
          </a:p>
          <a:p>
            <a:pPr marL="0" lvl="0" indent="0" algn="l" rtl="0">
              <a:lnSpc>
                <a:spcPct val="100000"/>
              </a:lnSpc>
              <a:spcBef>
                <a:spcPts val="0"/>
              </a:spcBef>
              <a:spcAft>
                <a:spcPts val="0"/>
              </a:spcAft>
              <a:buSzPts val="1100"/>
              <a:buNone/>
            </a:pPr>
            <a:r>
              <a:rPr lang="fr-CH" sz="1200">
                <a:solidFill>
                  <a:schemeClr val="dk1"/>
                </a:solidFill>
                <a:latin typeface="Verdana"/>
                <a:ea typeface="Verdana"/>
                <a:cs typeface="Verdana"/>
                <a:sym typeface="Verdana"/>
              </a:rPr>
              <a:t>We have 4 Modern Catamarans. All of them are designed for </a:t>
            </a:r>
            <a:r>
              <a:rPr lang="fr-CH" sz="1200" b="1">
                <a:solidFill>
                  <a:schemeClr val="dk1"/>
                </a:solidFill>
                <a:latin typeface="Verdana"/>
                <a:ea typeface="Verdana"/>
                <a:cs typeface="Verdana"/>
                <a:sym typeface="Verdana"/>
              </a:rPr>
              <a:t>sport and high performance sailing</a:t>
            </a:r>
            <a:r>
              <a:rPr lang="fr-CH" sz="1200">
                <a:solidFill>
                  <a:schemeClr val="dk1"/>
                </a:solidFill>
                <a:latin typeface="Verdana"/>
                <a:ea typeface="Verdana"/>
                <a:cs typeface="Verdana"/>
                <a:sym typeface="Verdana"/>
              </a:rPr>
              <a:t>.</a:t>
            </a:r>
            <a:endParaRPr sz="1200">
              <a:solidFill>
                <a:schemeClr val="dk1"/>
              </a:solidFill>
              <a:latin typeface="Verdana"/>
              <a:ea typeface="Verdana"/>
              <a:cs typeface="Verdana"/>
              <a:sym typeface="Verdana"/>
            </a:endParaRPr>
          </a:p>
          <a:p>
            <a:pPr marL="0" lvl="0" indent="0" algn="l" rtl="0">
              <a:lnSpc>
                <a:spcPct val="100000"/>
              </a:lnSpc>
              <a:spcBef>
                <a:spcPts val="0"/>
              </a:spcBef>
              <a:spcAft>
                <a:spcPts val="0"/>
              </a:spcAft>
              <a:buSzPts val="1100"/>
              <a:buNone/>
            </a:pPr>
            <a:r>
              <a:rPr lang="fr-CH" sz="1200">
                <a:solidFill>
                  <a:schemeClr val="dk1"/>
                </a:solidFill>
                <a:latin typeface="Verdana"/>
                <a:ea typeface="Verdana"/>
                <a:cs typeface="Verdana"/>
                <a:sym typeface="Verdana"/>
              </a:rPr>
              <a:t>Catamarans are very powerful machines, and their big sail area and the </a:t>
            </a:r>
            <a:r>
              <a:rPr lang="fr-CH" sz="1200" b="1">
                <a:solidFill>
                  <a:schemeClr val="dk1"/>
                </a:solidFill>
                <a:latin typeface="Verdana"/>
                <a:ea typeface="Verdana"/>
                <a:cs typeface="Verdana"/>
                <a:sym typeface="Verdana"/>
              </a:rPr>
              <a:t>very fast speed</a:t>
            </a:r>
            <a:r>
              <a:rPr lang="fr-CH" sz="1200">
                <a:solidFill>
                  <a:schemeClr val="dk1"/>
                </a:solidFill>
                <a:latin typeface="Verdana"/>
                <a:ea typeface="Verdana"/>
                <a:cs typeface="Verdana"/>
                <a:sym typeface="Verdana"/>
              </a:rPr>
              <a:t> requires a very good and fast sailing skills. Similar to the dinghy, sport catamarans also need the weight of the crew and the usage of the trapeze to keep balance.</a:t>
            </a:r>
            <a:endParaRPr sz="1200">
              <a:solidFill>
                <a:schemeClr val="dk1"/>
              </a:solidFill>
              <a:latin typeface="Verdana"/>
              <a:ea typeface="Verdana"/>
              <a:cs typeface="Verdana"/>
              <a:sym typeface="Verdana"/>
            </a:endParaRPr>
          </a:p>
          <a:p>
            <a:pPr marL="171450" lvl="0" indent="-171450" algn="l" rtl="0">
              <a:lnSpc>
                <a:spcPct val="100000"/>
              </a:lnSpc>
              <a:spcBef>
                <a:spcPts val="0"/>
              </a:spcBef>
              <a:spcAft>
                <a:spcPts val="0"/>
              </a:spcAft>
              <a:buSzPts val="1100"/>
              <a:buChar char="●"/>
            </a:pPr>
            <a:r>
              <a:rPr lang="fr-CH" b="0" i="0">
                <a:solidFill>
                  <a:srgbClr val="000000"/>
                </a:solidFill>
                <a:latin typeface="Helvetica Neue"/>
                <a:ea typeface="Helvetica Neue"/>
                <a:cs typeface="Helvetica Neue"/>
                <a:sym typeface="Helvetica Neue"/>
              </a:rPr>
              <a:t>SL16</a:t>
            </a:r>
            <a:endParaRPr/>
          </a:p>
          <a:p>
            <a:pPr marL="171450" lvl="0" indent="-171450" algn="l" rtl="0">
              <a:lnSpc>
                <a:spcPct val="100000"/>
              </a:lnSpc>
              <a:spcBef>
                <a:spcPts val="0"/>
              </a:spcBef>
              <a:spcAft>
                <a:spcPts val="0"/>
              </a:spcAft>
              <a:buSzPts val="1100"/>
              <a:buChar char="●"/>
            </a:pPr>
            <a:r>
              <a:rPr lang="fr-CH">
                <a:latin typeface="Helvetica Neue"/>
                <a:ea typeface="Helvetica Neue"/>
                <a:cs typeface="Helvetica Neue"/>
                <a:sym typeface="Helvetica Neue"/>
              </a:rPr>
              <a:t>2 </a:t>
            </a:r>
            <a:r>
              <a:rPr lang="fr-CH" b="0" i="0">
                <a:solidFill>
                  <a:srgbClr val="000000"/>
                </a:solidFill>
                <a:latin typeface="Helvetica Neue"/>
                <a:ea typeface="Helvetica Neue"/>
                <a:cs typeface="Helvetica Neue"/>
                <a:sym typeface="Helvetica Neue"/>
              </a:rPr>
              <a:t>Hobie tiger</a:t>
            </a:r>
            <a:endParaRPr/>
          </a:p>
          <a:p>
            <a:pPr marL="171450" lvl="0" indent="-171450" algn="l" rtl="0">
              <a:lnSpc>
                <a:spcPct val="100000"/>
              </a:lnSpc>
              <a:spcBef>
                <a:spcPts val="0"/>
              </a:spcBef>
              <a:spcAft>
                <a:spcPts val="0"/>
              </a:spcAft>
              <a:buSzPts val="1100"/>
              <a:buChar char="●"/>
            </a:pPr>
            <a:r>
              <a:rPr lang="fr-CH" b="0" i="0">
                <a:solidFill>
                  <a:srgbClr val="000000"/>
                </a:solidFill>
                <a:latin typeface="Helvetica Neue"/>
                <a:ea typeface="Helvetica Neue"/>
                <a:cs typeface="Helvetica Neue"/>
                <a:sym typeface="Helvetica Neue"/>
              </a:rPr>
              <a:t>Nacra</a:t>
            </a:r>
            <a:endParaRPr/>
          </a:p>
        </p:txBody>
      </p:sp>
      <p:sp>
        <p:nvSpPr>
          <p:cNvPr id="156" name="Google Shape;156;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fr-CH"/>
              <a:t>A</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fr-CH"/>
              <a:t>Explain the new Key place</a:t>
            </a:r>
            <a:endParaRPr/>
          </a:p>
        </p:txBody>
      </p:sp>
      <p:sp>
        <p:nvSpPr>
          <p:cNvPr id="162" name="Google Shape;162;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fr-CH"/>
              <a:t>A</a:t>
            </a:r>
            <a:endParaRPr/>
          </a:p>
        </p:txBody>
      </p:sp>
      <p:sp>
        <p:nvSpPr>
          <p:cNvPr id="184" name="Google Shape;184;p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fr-CH"/>
              <a:t>A</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fr-CH"/>
              <a:t>All information are on the website:</a:t>
            </a:r>
            <a:endParaRPr/>
          </a:p>
          <a:p>
            <a:pPr marL="0" lvl="0" indent="0" algn="l" rtl="0">
              <a:lnSpc>
                <a:spcPct val="100000"/>
              </a:lnSpc>
              <a:spcBef>
                <a:spcPts val="0"/>
              </a:spcBef>
              <a:spcAft>
                <a:spcPts val="0"/>
              </a:spcAft>
              <a:buSzPts val="1100"/>
              <a:buNone/>
            </a:pPr>
            <a:r>
              <a:rPr lang="fr-CH"/>
              <a:t>Official communications by email. So please read them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fr-CH"/>
              <a:t>YCC courses</a:t>
            </a:r>
            <a:endParaRPr/>
          </a:p>
          <a:p>
            <a:pPr marL="0" lvl="0" indent="0" algn="l" rtl="0">
              <a:lnSpc>
                <a:spcPct val="100000"/>
              </a:lnSpc>
              <a:spcBef>
                <a:spcPts val="0"/>
              </a:spcBef>
              <a:spcAft>
                <a:spcPts val="0"/>
              </a:spcAft>
              <a:buSzPts val="1100"/>
              <a:buNone/>
            </a:pPr>
            <a:r>
              <a:rPr lang="fr-CH"/>
              <a:t>given by lottery between feb and march</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fr-CH" b="1"/>
              <a:t>CNV courses</a:t>
            </a:r>
            <a:endParaRPr b="1"/>
          </a:p>
          <a:p>
            <a:pPr marL="0" lvl="0" indent="0" algn="l" rtl="0">
              <a:lnSpc>
                <a:spcPct val="100000"/>
              </a:lnSpc>
              <a:spcBef>
                <a:spcPts val="0"/>
              </a:spcBef>
              <a:spcAft>
                <a:spcPts val="0"/>
              </a:spcAft>
              <a:buSzPts val="1100"/>
              <a:buNone/>
            </a:pPr>
            <a:r>
              <a:rPr lang="fr-CH"/>
              <a:t>The Club Nautique de Versoix (CNV) is offering special conditions to the YCC members taking its dinghy courses: 510 CHF instead of the regular 630 CHF</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fr-CH" b="1"/>
              <a:t>Dinghy Training - Paul Smith</a:t>
            </a:r>
            <a:endParaRPr b="1"/>
          </a:p>
          <a:p>
            <a:pPr marL="0" lvl="0" indent="0" algn="l" rtl="0">
              <a:lnSpc>
                <a:spcPct val="100000"/>
              </a:lnSpc>
              <a:spcBef>
                <a:spcPts val="0"/>
              </a:spcBef>
              <a:spcAft>
                <a:spcPts val="0"/>
              </a:spcAft>
              <a:buSzPts val="1100"/>
              <a:buNone/>
            </a:pPr>
            <a:r>
              <a:rPr lang="fr-CH"/>
              <a:t>July and August</a:t>
            </a:r>
            <a:endParaRPr/>
          </a:p>
          <a:p>
            <a:pPr marL="0" lvl="0" indent="0" algn="l" rtl="0">
              <a:lnSpc>
                <a:spcPct val="100000"/>
              </a:lnSpc>
              <a:spcBef>
                <a:spcPts val="0"/>
              </a:spcBef>
              <a:spcAft>
                <a:spcPts val="0"/>
              </a:spcAft>
              <a:buSzPts val="1100"/>
              <a:buNone/>
            </a:pPr>
            <a:r>
              <a:rPr lang="fr-CH"/>
              <a:t>Held over 9 Tuesdays</a:t>
            </a:r>
            <a:endParaRPr/>
          </a:p>
          <a:p>
            <a:pPr marL="0" lvl="0" indent="0" algn="l" rtl="0">
              <a:lnSpc>
                <a:spcPct val="100000"/>
              </a:lnSpc>
              <a:spcBef>
                <a:spcPts val="0"/>
              </a:spcBef>
              <a:spcAft>
                <a:spcPts val="0"/>
              </a:spcAft>
              <a:buSzPts val="1100"/>
              <a:buNone/>
            </a:pPr>
            <a:r>
              <a:rPr lang="fr-CH"/>
              <a:t>Open to all skill levels</a:t>
            </a:r>
            <a:endParaRPr/>
          </a:p>
          <a:p>
            <a:pPr marL="0" lvl="0" indent="0" algn="l" rtl="0">
              <a:lnSpc>
                <a:spcPct val="100000"/>
              </a:lnSpc>
              <a:spcBef>
                <a:spcPts val="0"/>
              </a:spcBef>
              <a:spcAft>
                <a:spcPts val="0"/>
              </a:spcAft>
              <a:buSzPts val="1100"/>
              <a:buNone/>
            </a:pPr>
            <a:r>
              <a:rPr lang="fr-CH"/>
              <a:t>Focused on improving rigging including the new melges :-D</a:t>
            </a:r>
            <a:endParaRPr/>
          </a:p>
          <a:p>
            <a:pPr marL="0" lvl="0" indent="0" algn="l" rtl="0">
              <a:lnSpc>
                <a:spcPct val="100000"/>
              </a:lnSpc>
              <a:spcBef>
                <a:spcPts val="0"/>
              </a:spcBef>
              <a:spcAft>
                <a:spcPts val="0"/>
              </a:spcAft>
              <a:buSzPts val="1100"/>
              <a:buNone/>
            </a:pPr>
            <a:r>
              <a:rPr lang="fr-CH"/>
              <a:t>Mini-regattas for hands-on practice</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fr-CH" b="1"/>
              <a:t>Yngling Training - Silvia C.</a:t>
            </a:r>
            <a:endParaRPr b="1"/>
          </a:p>
          <a:p>
            <a:pPr marL="0" lvl="0" indent="0" algn="l" rtl="0">
              <a:lnSpc>
                <a:spcPct val="100000"/>
              </a:lnSpc>
              <a:spcBef>
                <a:spcPts val="0"/>
              </a:spcBef>
              <a:spcAft>
                <a:spcPts val="0"/>
              </a:spcAft>
              <a:buSzPts val="1100"/>
              <a:buNone/>
            </a:pPr>
            <a:r>
              <a:rPr lang="fr-CH"/>
              <a:t>On Friday evenings in July and August</a:t>
            </a:r>
            <a:endParaRPr/>
          </a:p>
          <a:p>
            <a:pPr marL="0" lvl="0" indent="0" algn="l" rtl="0">
              <a:lnSpc>
                <a:spcPct val="100000"/>
              </a:lnSpc>
              <a:spcBef>
                <a:spcPts val="0"/>
              </a:spcBef>
              <a:spcAft>
                <a:spcPts val="0"/>
              </a:spcAft>
              <a:buSzPts val="1100"/>
              <a:buNone/>
            </a:pPr>
            <a:r>
              <a:rPr lang="fr-CH"/>
              <a:t>Open to all members </a:t>
            </a:r>
            <a:endParaRPr/>
          </a:p>
          <a:p>
            <a:pPr marL="0" lvl="0" indent="0" algn="l" rtl="0">
              <a:lnSpc>
                <a:spcPct val="100000"/>
              </a:lnSpc>
              <a:spcBef>
                <a:spcPts val="0"/>
              </a:spcBef>
              <a:spcAft>
                <a:spcPts val="0"/>
              </a:spcAft>
              <a:buSzPts val="1100"/>
              <a:buNone/>
            </a:pPr>
            <a:r>
              <a:rPr lang="fr-CH"/>
              <a:t>Always doubly booked</a:t>
            </a:r>
            <a:endParaRPr/>
          </a:p>
          <a:p>
            <a:pPr marL="0" lvl="0" indent="0" algn="l" rtl="0">
              <a:lnSpc>
                <a:spcPct val="100000"/>
              </a:lnSpc>
              <a:spcBef>
                <a:spcPts val="0"/>
              </a:spcBef>
              <a:spcAft>
                <a:spcPts val="0"/>
              </a:spcAft>
              <a:buSzPts val="1100"/>
              <a:buNone/>
            </a:pPr>
            <a:r>
              <a:rPr lang="fr-CH"/>
              <a:t>Nice  training opportunity, also for the Y  test</a:t>
            </a:r>
            <a:endParaRPr/>
          </a:p>
          <a:p>
            <a:pPr marL="0" lvl="0" indent="0" algn="l" rtl="0">
              <a:lnSpc>
                <a:spcPct val="100000"/>
              </a:lnSpc>
              <a:spcBef>
                <a:spcPts val="0"/>
              </a:spcBef>
              <a:spcAft>
                <a:spcPts val="0"/>
              </a:spcAft>
              <a:buSzPts val="1100"/>
              <a:buNone/>
            </a:pPr>
            <a:r>
              <a:rPr lang="fr-CH"/>
              <a:t>Possibility to enjoy mini regattas</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Clr>
                <a:srgbClr val="000000"/>
              </a:buClr>
              <a:buSzPts val="1100"/>
              <a:buFont typeface="Arial"/>
              <a:buNone/>
            </a:pPr>
            <a:endParaRPr/>
          </a:p>
          <a:p>
            <a:pPr marL="0" lvl="0" indent="0" algn="l" rtl="0">
              <a:lnSpc>
                <a:spcPct val="100000"/>
              </a:lnSpc>
              <a:spcBef>
                <a:spcPts val="0"/>
              </a:spcBef>
              <a:spcAft>
                <a:spcPts val="0"/>
              </a:spcAft>
              <a:buSzPts val="1100"/>
              <a:buNone/>
            </a:pPr>
            <a:r>
              <a:rPr lang="fr-CH" b="1"/>
              <a:t>Regatta Training</a:t>
            </a:r>
            <a:endParaRPr b="1"/>
          </a:p>
          <a:p>
            <a:pPr marL="0" lvl="0" indent="0" algn="l" rtl="0">
              <a:lnSpc>
                <a:spcPct val="100000"/>
              </a:lnSpc>
              <a:spcBef>
                <a:spcPts val="0"/>
              </a:spcBef>
              <a:spcAft>
                <a:spcPts val="0"/>
              </a:spcAft>
              <a:buSzPts val="1100"/>
              <a:buNone/>
            </a:pPr>
            <a:r>
              <a:rPr lang="fr-CH"/>
              <a:t>This season, YCC will organize some regatta training sessions for members. These sessions are aimed at intermediate and advanced sailors to improve and practice their technique, boat handling skills and application of the rules in regatta settings. The trainings are scheduled ahead of the internal YCC regattas.</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fr-CH"/>
              <a:t>The events will be announced to all members, teams will be able to sign up together to train as a team. Participation is foreseen for both dinghies and keelboats.</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fr-CH"/>
              <a:t>External Regattas</a:t>
            </a:r>
            <a:endParaRPr/>
          </a:p>
          <a:p>
            <a:pPr marL="0" lvl="0" indent="457200" algn="l" rtl="0">
              <a:lnSpc>
                <a:spcPct val="100000"/>
              </a:lnSpc>
              <a:spcBef>
                <a:spcPts val="0"/>
              </a:spcBef>
              <a:spcAft>
                <a:spcPts val="0"/>
              </a:spcAft>
              <a:buSzPts val="1100"/>
              <a:buNone/>
            </a:pPr>
            <a:r>
              <a:rPr lang="fr-CH"/>
              <a:t>swiss sailing ligue championship</a:t>
            </a:r>
            <a:endParaRPr/>
          </a:p>
          <a:p>
            <a:pPr marL="0" lvl="0" indent="0" algn="l" rtl="0">
              <a:lnSpc>
                <a:spcPct val="100000"/>
              </a:lnSpc>
              <a:spcBef>
                <a:spcPts val="0"/>
              </a:spcBef>
              <a:spcAft>
                <a:spcPts val="0"/>
              </a:spcAft>
              <a:buSzPts val="1100"/>
              <a:buNone/>
            </a:pPr>
            <a:r>
              <a:rPr lang="fr-CH"/>
              <a:t>Internal Regattas</a:t>
            </a:r>
            <a:endParaRPr/>
          </a:p>
          <a:p>
            <a:pPr marL="0" lvl="0" indent="0" algn="l" rtl="0">
              <a:lnSpc>
                <a:spcPct val="100000"/>
              </a:lnSpc>
              <a:spcBef>
                <a:spcPts val="0"/>
              </a:spcBef>
              <a:spcAft>
                <a:spcPts val="0"/>
              </a:spcAft>
              <a:buSzPts val="1100"/>
              <a:buNone/>
            </a:pPr>
            <a:r>
              <a:rPr lang="fr-CH"/>
              <a:t>Private Outings</a:t>
            </a:r>
            <a:endParaRPr/>
          </a:p>
          <a:p>
            <a:pPr marL="0" lvl="0" indent="0" algn="l" rtl="0">
              <a:lnSpc>
                <a:spcPct val="100000"/>
              </a:lnSpc>
              <a:spcBef>
                <a:spcPts val="0"/>
              </a:spcBef>
              <a:spcAft>
                <a:spcPts val="0"/>
              </a:spcAft>
              <a:buSzPts val="1100"/>
              <a:buNone/>
            </a:pPr>
            <a:r>
              <a:rPr lang="fr-CH"/>
              <a:t>whatsapp community, participating to social activities etc</a:t>
            </a:r>
            <a:endParaRPr/>
          </a:p>
          <a:p>
            <a:pPr marL="0" lvl="0" indent="0" algn="l" rtl="0">
              <a:lnSpc>
                <a:spcPct val="100000"/>
              </a:lnSpc>
              <a:spcBef>
                <a:spcPts val="0"/>
              </a:spcBef>
              <a:spcAft>
                <a:spcPts val="0"/>
              </a:spcAft>
              <a:buSzPts val="1100"/>
              <a:buNone/>
            </a:pPr>
            <a:r>
              <a:rPr lang="fr-CH"/>
              <a:t>Social Activities (Flotilla, Lunching and berthing of the fleet  End of the year dinner, Helpers Evening)</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endParaRPr/>
          </a:p>
        </p:txBody>
      </p:sp>
      <p:sp>
        <p:nvSpPr>
          <p:cNvPr id="193" name="Google Shape;193;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olo e contenuto" type="obj">
  <p:cSld name="OBJECT">
    <p:spTree>
      <p:nvGrpSpPr>
        <p:cNvPr id="1" name="Shape 11"/>
        <p:cNvGrpSpPr/>
        <p:nvPr/>
      </p:nvGrpSpPr>
      <p:grpSpPr>
        <a:xfrm>
          <a:off x="0" y="0"/>
          <a:ext cx="0" cy="0"/>
          <a:chOff x="0" y="0"/>
          <a:chExt cx="0" cy="0"/>
        </a:xfrm>
      </p:grpSpPr>
      <p:sp>
        <p:nvSpPr>
          <p:cNvPr id="12" name="Google Shape;12;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1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 name="Google Shape;14;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 name="Google Shape;16;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H"/>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olo e testo verticale" type="vertTx">
  <p:cSld name="VERTICAL_TEXT">
    <p:spTree>
      <p:nvGrpSpPr>
        <p:cNvPr id="1" name="Shape 68"/>
        <p:cNvGrpSpPr/>
        <p:nvPr/>
      </p:nvGrpSpPr>
      <p:grpSpPr>
        <a:xfrm>
          <a:off x="0" y="0"/>
          <a:ext cx="0" cy="0"/>
          <a:chOff x="0" y="0"/>
          <a:chExt cx="0" cy="0"/>
        </a:xfrm>
      </p:grpSpPr>
      <p:sp>
        <p:nvSpPr>
          <p:cNvPr id="69" name="Google Shape;69;p3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30"/>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H"/>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Titolo e testo verticale" type="vertTitleAndTx">
  <p:cSld name="VERTICAL_TITLE_AND_VERTICAL_TEXT">
    <p:spTree>
      <p:nvGrpSpPr>
        <p:cNvPr id="1" name="Shape 74"/>
        <p:cNvGrpSpPr/>
        <p:nvPr/>
      </p:nvGrpSpPr>
      <p:grpSpPr>
        <a:xfrm>
          <a:off x="0" y="0"/>
          <a:ext cx="0" cy="0"/>
          <a:chOff x="0" y="0"/>
          <a:chExt cx="0" cy="0"/>
        </a:xfrm>
      </p:grpSpPr>
      <p:sp>
        <p:nvSpPr>
          <p:cNvPr id="75" name="Google Shape;75;p31"/>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31"/>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H"/>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80"/>
        <p:cNvGrpSpPr/>
        <p:nvPr/>
      </p:nvGrpSpPr>
      <p:grpSpPr>
        <a:xfrm>
          <a:off x="0" y="0"/>
          <a:ext cx="0" cy="0"/>
          <a:chOff x="0" y="0"/>
          <a:chExt cx="0" cy="0"/>
        </a:xfrm>
      </p:grpSpPr>
      <p:sp>
        <p:nvSpPr>
          <p:cNvPr id="81" name="Google Shape;81;g342dbb2dc1f_0_127"/>
          <p:cNvSpPr txBox="1">
            <a:spLocks noGrp="1"/>
          </p:cNvSpPr>
          <p:nvPr>
            <p:ph type="title"/>
          </p:nvPr>
        </p:nvSpPr>
        <p:spPr>
          <a:xfrm>
            <a:off x="1172033" y="593367"/>
            <a:ext cx="10533900" cy="7635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SzPts val="4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g342dbb2dc1f_0_127"/>
          <p:cNvSpPr txBox="1">
            <a:spLocks noGrp="1"/>
          </p:cNvSpPr>
          <p:nvPr>
            <p:ph type="body" idx="1"/>
          </p:nvPr>
        </p:nvSpPr>
        <p:spPr>
          <a:xfrm>
            <a:off x="415600" y="1536633"/>
            <a:ext cx="11360700" cy="4555200"/>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SzPts val="2800"/>
              <a:buChar cha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
        <p:nvSpPr>
          <p:cNvPr id="83" name="Google Shape;83;g342dbb2dc1f_0_127"/>
          <p:cNvSpPr txBox="1">
            <a:spLocks noGrp="1"/>
          </p:cNvSpPr>
          <p:nvPr>
            <p:ph type="sldNum" idx="12"/>
          </p:nvPr>
        </p:nvSpPr>
        <p:spPr>
          <a:xfrm>
            <a:off x="11296610" y="6217622"/>
            <a:ext cx="731700" cy="5247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H"/>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olo e contenuto" type="obj">
  <p:cSld name="OBJECT">
    <p:spTree>
      <p:nvGrpSpPr>
        <p:cNvPr id="1" name="Shape 90"/>
        <p:cNvGrpSpPr/>
        <p:nvPr/>
      </p:nvGrpSpPr>
      <p:grpSpPr>
        <a:xfrm>
          <a:off x="0" y="0"/>
          <a:ext cx="0" cy="0"/>
          <a:chOff x="0" y="0"/>
          <a:chExt cx="0" cy="0"/>
        </a:xfrm>
      </p:grpSpPr>
      <p:sp>
        <p:nvSpPr>
          <p:cNvPr id="91" name="Google Shape;91;p3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2" name="Google Shape;92;p3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lt1"/>
              </a:buClr>
              <a:buSzPts val="1800"/>
              <a:buChar char="•"/>
              <a:defRPr/>
            </a:lvl1pPr>
            <a:lvl2pPr marL="914400" lvl="1" indent="-342900" algn="l">
              <a:lnSpc>
                <a:spcPct val="90000"/>
              </a:lnSpc>
              <a:spcBef>
                <a:spcPts val="500"/>
              </a:spcBef>
              <a:spcAft>
                <a:spcPts val="0"/>
              </a:spcAft>
              <a:buClr>
                <a:schemeClr val="lt1"/>
              </a:buClr>
              <a:buSzPts val="1800"/>
              <a:buChar char="•"/>
              <a:defRPr/>
            </a:lvl2pPr>
            <a:lvl3pPr marL="1371600" lvl="2" indent="-342900" algn="l">
              <a:lnSpc>
                <a:spcPct val="90000"/>
              </a:lnSpc>
              <a:spcBef>
                <a:spcPts val="500"/>
              </a:spcBef>
              <a:spcAft>
                <a:spcPts val="0"/>
              </a:spcAft>
              <a:buClr>
                <a:schemeClr val="lt1"/>
              </a:buClr>
              <a:buSzPts val="1800"/>
              <a:buChar char="•"/>
              <a:defRPr/>
            </a:lvl3pPr>
            <a:lvl4pPr marL="1828800" lvl="3" indent="-342900" algn="l">
              <a:lnSpc>
                <a:spcPct val="90000"/>
              </a:lnSpc>
              <a:spcBef>
                <a:spcPts val="500"/>
              </a:spcBef>
              <a:spcAft>
                <a:spcPts val="0"/>
              </a:spcAft>
              <a:buClr>
                <a:schemeClr val="lt1"/>
              </a:buClr>
              <a:buSzPts val="1800"/>
              <a:buChar char="•"/>
              <a:defRPr/>
            </a:lvl4pPr>
            <a:lvl5pPr marL="2286000" lvl="4" indent="-342900" algn="l">
              <a:lnSpc>
                <a:spcPct val="90000"/>
              </a:lnSpc>
              <a:spcBef>
                <a:spcPts val="500"/>
              </a:spcBef>
              <a:spcAft>
                <a:spcPts val="0"/>
              </a:spcAft>
              <a:buClr>
                <a:schemeClr val="lt1"/>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93" name="Google Shape;93;p3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4" name="Google Shape;94;p3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5" name="Google Shape;95;p3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H"/>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96"/>
        <p:cNvGrpSpPr/>
        <p:nvPr/>
      </p:nvGrpSpPr>
      <p:grpSpPr>
        <a:xfrm>
          <a:off x="0" y="0"/>
          <a:ext cx="0" cy="0"/>
          <a:chOff x="0" y="0"/>
          <a:chExt cx="0" cy="0"/>
        </a:xfrm>
      </p:grpSpPr>
      <p:sp>
        <p:nvSpPr>
          <p:cNvPr id="97" name="Google Shape;97;g342dbb2dc1f_0_144"/>
          <p:cNvSpPr txBox="1">
            <a:spLocks noGrp="1"/>
          </p:cNvSpPr>
          <p:nvPr>
            <p:ph type="title"/>
          </p:nvPr>
        </p:nvSpPr>
        <p:spPr>
          <a:xfrm>
            <a:off x="1172033" y="593367"/>
            <a:ext cx="10533900" cy="7635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SzPts val="4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8" name="Google Shape;98;g342dbb2dc1f_0_144"/>
          <p:cNvSpPr txBox="1">
            <a:spLocks noGrp="1"/>
          </p:cNvSpPr>
          <p:nvPr>
            <p:ph type="body" idx="1"/>
          </p:nvPr>
        </p:nvSpPr>
        <p:spPr>
          <a:xfrm>
            <a:off x="415600" y="1536633"/>
            <a:ext cx="11360700" cy="4555200"/>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SzPts val="2800"/>
              <a:buChar cha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
        <p:nvSpPr>
          <p:cNvPr id="99" name="Google Shape;99;g342dbb2dc1f_0_144"/>
          <p:cNvSpPr txBox="1">
            <a:spLocks noGrp="1"/>
          </p:cNvSpPr>
          <p:nvPr>
            <p:ph type="sldNum" idx="12"/>
          </p:nvPr>
        </p:nvSpPr>
        <p:spPr>
          <a:xfrm>
            <a:off x="11296610" y="6217622"/>
            <a:ext cx="731700" cy="5247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H"/>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iapositiva titolo" type="title">
  <p:cSld name="TITLE">
    <p:spTree>
      <p:nvGrpSpPr>
        <p:cNvPr id="1" name="Shape 17"/>
        <p:cNvGrpSpPr/>
        <p:nvPr/>
      </p:nvGrpSpPr>
      <p:grpSpPr>
        <a:xfrm>
          <a:off x="0" y="0"/>
          <a:ext cx="0" cy="0"/>
          <a:chOff x="0" y="0"/>
          <a:chExt cx="0" cy="0"/>
        </a:xfrm>
      </p:grpSpPr>
      <p:sp>
        <p:nvSpPr>
          <p:cNvPr id="18" name="Google Shape;18;p22"/>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22"/>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0" name="Google Shape;20;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H"/>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Intestazione sezione" type="secHead">
  <p:cSld name="SECTION_HEADER">
    <p:spTree>
      <p:nvGrpSpPr>
        <p:cNvPr id="1" name="Shape 23"/>
        <p:cNvGrpSpPr/>
        <p:nvPr/>
      </p:nvGrpSpPr>
      <p:grpSpPr>
        <a:xfrm>
          <a:off x="0" y="0"/>
          <a:ext cx="0" cy="0"/>
          <a:chOff x="0" y="0"/>
          <a:chExt cx="0" cy="0"/>
        </a:xfrm>
      </p:grpSpPr>
      <p:sp>
        <p:nvSpPr>
          <p:cNvPr id="24" name="Google Shape;24;p23"/>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23"/>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 name="Google Shape;26;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H"/>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ue contenuti" type="twoObj">
  <p:cSld name="TWO_OBJECTS">
    <p:spTree>
      <p:nvGrpSpPr>
        <p:cNvPr id="1" name="Shape 29"/>
        <p:cNvGrpSpPr/>
        <p:nvPr/>
      </p:nvGrpSpPr>
      <p:grpSpPr>
        <a:xfrm>
          <a:off x="0" y="0"/>
          <a:ext cx="0" cy="0"/>
          <a:chOff x="0" y="0"/>
          <a:chExt cx="0" cy="0"/>
        </a:xfrm>
      </p:grpSpPr>
      <p:sp>
        <p:nvSpPr>
          <p:cNvPr id="30" name="Google Shape;30;p2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24"/>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24"/>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H"/>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fronto" type="twoTxTwoObj">
  <p:cSld name="TWO_OBJECTS_WITH_TEXT">
    <p:spTree>
      <p:nvGrpSpPr>
        <p:cNvPr id="1" name="Shape 36"/>
        <p:cNvGrpSpPr/>
        <p:nvPr/>
      </p:nvGrpSpPr>
      <p:grpSpPr>
        <a:xfrm>
          <a:off x="0" y="0"/>
          <a:ext cx="0" cy="0"/>
          <a:chOff x="0" y="0"/>
          <a:chExt cx="0" cy="0"/>
        </a:xfrm>
      </p:grpSpPr>
      <p:sp>
        <p:nvSpPr>
          <p:cNvPr id="37" name="Google Shape;37;p25"/>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25"/>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25"/>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25"/>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25"/>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H"/>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olo titolo" type="titleOnly">
  <p:cSld name="TITLE_ONLY">
    <p:spTree>
      <p:nvGrpSpPr>
        <p:cNvPr id="1" name="Shape 45"/>
        <p:cNvGrpSpPr/>
        <p:nvPr/>
      </p:nvGrpSpPr>
      <p:grpSpPr>
        <a:xfrm>
          <a:off x="0" y="0"/>
          <a:ext cx="0" cy="0"/>
          <a:chOff x="0" y="0"/>
          <a:chExt cx="0" cy="0"/>
        </a:xfrm>
      </p:grpSpPr>
      <p:sp>
        <p:nvSpPr>
          <p:cNvPr id="46" name="Google Shape;46;p2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H"/>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uota" type="blank">
  <p:cSld name="BLANK">
    <p:spTree>
      <p:nvGrpSpPr>
        <p:cNvPr id="1" name="Shape 50"/>
        <p:cNvGrpSpPr/>
        <p:nvPr/>
      </p:nvGrpSpPr>
      <p:grpSpPr>
        <a:xfrm>
          <a:off x="0" y="0"/>
          <a:ext cx="0" cy="0"/>
          <a:chOff x="0" y="0"/>
          <a:chExt cx="0" cy="0"/>
        </a:xfrm>
      </p:grpSpPr>
      <p:sp>
        <p:nvSpPr>
          <p:cNvPr id="51" name="Google Shape;51;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H"/>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uto con didascalia" type="objTx">
  <p:cSld name="OBJECT_WITH_CAPTION_TEXT">
    <p:spTree>
      <p:nvGrpSpPr>
        <p:cNvPr id="1" name="Shape 54"/>
        <p:cNvGrpSpPr/>
        <p:nvPr/>
      </p:nvGrpSpPr>
      <p:grpSpPr>
        <a:xfrm>
          <a:off x="0" y="0"/>
          <a:ext cx="0" cy="0"/>
          <a:chOff x="0" y="0"/>
          <a:chExt cx="0" cy="0"/>
        </a:xfrm>
      </p:grpSpPr>
      <p:sp>
        <p:nvSpPr>
          <p:cNvPr id="55" name="Google Shape;55;p28"/>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28"/>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28"/>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H"/>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magine con didascalia" type="picTx">
  <p:cSld name="PICTURE_WITH_CAPTION_TEXT">
    <p:spTree>
      <p:nvGrpSpPr>
        <p:cNvPr id="1" name="Shape 61"/>
        <p:cNvGrpSpPr/>
        <p:nvPr/>
      </p:nvGrpSpPr>
      <p:grpSpPr>
        <a:xfrm>
          <a:off x="0" y="0"/>
          <a:ext cx="0" cy="0"/>
          <a:chOff x="0" y="0"/>
          <a:chExt cx="0" cy="0"/>
        </a:xfrm>
      </p:grpSpPr>
      <p:sp>
        <p:nvSpPr>
          <p:cNvPr id="62" name="Google Shape;62;p2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29"/>
          <p:cNvSpPr>
            <a:spLocks noGrp="1"/>
          </p:cNvSpPr>
          <p:nvPr>
            <p:ph type="pic" idx="2"/>
          </p:nvPr>
        </p:nvSpPr>
        <p:spPr>
          <a:xfrm>
            <a:off x="5183188" y="987425"/>
            <a:ext cx="6172200" cy="4873625"/>
          </a:xfrm>
          <a:prstGeom prst="rect">
            <a:avLst/>
          </a:prstGeom>
          <a:noFill/>
          <a:ln>
            <a:noFill/>
          </a:ln>
        </p:spPr>
      </p:sp>
      <p:sp>
        <p:nvSpPr>
          <p:cNvPr id="64" name="Google Shape;64;p29"/>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H"/>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18"/>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H"/>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84"/>
        <p:cNvGrpSpPr/>
        <p:nvPr/>
      </p:nvGrpSpPr>
      <p:grpSpPr>
        <a:xfrm>
          <a:off x="0" y="0"/>
          <a:ext cx="0" cy="0"/>
          <a:chOff x="0" y="0"/>
          <a:chExt cx="0" cy="0"/>
        </a:xfrm>
      </p:grpSpPr>
      <p:sp>
        <p:nvSpPr>
          <p:cNvPr id="85" name="Google Shape;85;p3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lt1"/>
              </a:buClr>
              <a:buSzPts val="4400"/>
              <a:buFont typeface="Calibri"/>
              <a:buNone/>
              <a:defRPr sz="4400" b="0" i="0" u="none" strike="noStrike" cap="none">
                <a:solidFill>
                  <a:schemeClr val="lt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6" name="Google Shape;86;p3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lt1"/>
              </a:buClr>
              <a:buSzPts val="2800"/>
              <a:buFont typeface="Arial"/>
              <a:buChar char="•"/>
              <a:defRPr sz="28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lt1"/>
              </a:buClr>
              <a:buSzPts val="2000"/>
              <a:buFont typeface="Arial"/>
              <a:buChar char="•"/>
              <a:defRPr sz="2000" b="0" i="0" u="none" strike="noStrike" cap="none">
                <a:solidFill>
                  <a:schemeClr val="lt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9pPr>
          </a:lstStyle>
          <a:p>
            <a:endParaRPr/>
          </a:p>
        </p:txBody>
      </p:sp>
      <p:sp>
        <p:nvSpPr>
          <p:cNvPr id="87" name="Google Shape;87;p3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lt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9pPr>
          </a:lstStyle>
          <a:p>
            <a:endParaRPr/>
          </a:p>
        </p:txBody>
      </p:sp>
      <p:sp>
        <p:nvSpPr>
          <p:cNvPr id="88" name="Google Shape;88;p3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chemeClr val="lt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9pPr>
          </a:lstStyle>
          <a:p>
            <a:endParaRPr/>
          </a:p>
        </p:txBody>
      </p:sp>
      <p:sp>
        <p:nvSpPr>
          <p:cNvPr id="89" name="Google Shape;89;p3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H"/>
              <a:t>‹#›</a:t>
            </a:fld>
            <a:endParaRPr/>
          </a:p>
        </p:txBody>
      </p:sp>
    </p:spTree>
  </p:cSld>
  <p:clrMap bg1="lt1" tx1="dk1" bg2="dk2" tx2="lt2" accent1="accent1" accent2="accent2" accent3="accent3" accent4="accent4" accent5="accent5" accent6="accent6" hlink="hlink" folHlink="folHlink"/>
  <p:sldLayoutIdLst>
    <p:sldLayoutId id="2147483662" r:id="rId1"/>
    <p:sldLayoutId id="2147483663"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s://yachting.web.cern.ch/" TargetMode="External"/><Relationship Id="rId5" Type="http://schemas.openxmlformats.org/officeDocument/2006/relationships/image" Target="../media/image3.jp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8" Type="http://schemas.openxmlformats.org/officeDocument/2006/relationships/image" Target="../media/image18.jpg"/><Relationship Id="rId3" Type="http://schemas.openxmlformats.org/officeDocument/2006/relationships/image" Target="../media/image13.png"/><Relationship Id="rId7" Type="http://schemas.openxmlformats.org/officeDocument/2006/relationships/image" Target="../media/image17.jpg"/><Relationship Id="rId2" Type="http://schemas.openxmlformats.org/officeDocument/2006/relationships/notesSlide" Target="../notesSlides/notesSlide10.xml"/><Relationship Id="rId1" Type="http://schemas.openxmlformats.org/officeDocument/2006/relationships/slideLayout" Target="../slideLayouts/slideLayout14.xml"/><Relationship Id="rId6" Type="http://schemas.openxmlformats.org/officeDocument/2006/relationships/image" Target="../media/image16.jpg"/><Relationship Id="rId11" Type="http://schemas.openxmlformats.org/officeDocument/2006/relationships/image" Target="../media/image21.jpg"/><Relationship Id="rId5" Type="http://schemas.openxmlformats.org/officeDocument/2006/relationships/image" Target="../media/image15.jpg"/><Relationship Id="rId10" Type="http://schemas.openxmlformats.org/officeDocument/2006/relationships/image" Target="../media/image20.jpg"/><Relationship Id="rId4" Type="http://schemas.openxmlformats.org/officeDocument/2006/relationships/image" Target="../media/image14.png"/><Relationship Id="rId9" Type="http://schemas.openxmlformats.org/officeDocument/2006/relationships/image" Target="../media/image19.jpg"/></Relationships>
</file>

<file path=ppt/slides/_rels/slide1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24.jpg"/></Relationships>
</file>

<file path=ppt/slides/_rels/slide1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29.jpg"/></Relationships>
</file>

<file path=ppt/slides/_rels/slide17.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33.png"/><Relationship Id="rId4" Type="http://schemas.openxmlformats.org/officeDocument/2006/relationships/image" Target="../media/image32.png"/></Relationships>
</file>

<file path=ppt/slides/_rels/slide19.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21.xml"/><Relationship Id="rId1" Type="http://schemas.openxmlformats.org/officeDocument/2006/relationships/slideLayout" Target="../slideLayouts/slideLayout13.xml"/><Relationship Id="rId5" Type="http://schemas.openxmlformats.org/officeDocument/2006/relationships/image" Target="../media/image37.jpg"/><Relationship Id="rId4" Type="http://schemas.openxmlformats.org/officeDocument/2006/relationships/image" Target="../media/image36.jpg"/></Relationships>
</file>

<file path=ppt/slides/_rels/slide22.xml.rels><?xml version="1.0" encoding="UTF-8" standalone="yes"?>
<Relationships xmlns="http://schemas.openxmlformats.org/package/2006/relationships"><Relationship Id="rId3" Type="http://schemas.openxmlformats.org/officeDocument/2006/relationships/image" Target="../media/image38.jpg"/><Relationship Id="rId7"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13.xml"/><Relationship Id="rId6" Type="http://schemas.openxmlformats.org/officeDocument/2006/relationships/image" Target="../media/image3.jpg"/><Relationship Id="rId5" Type="http://schemas.openxmlformats.org/officeDocument/2006/relationships/image" Target="../media/image2.jpg"/><Relationship Id="rId4" Type="http://schemas.openxmlformats.org/officeDocument/2006/relationships/hyperlink" Target="https://yachting.web.cern.ch/"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7.jpg"/></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3"/>
        <p:cNvGrpSpPr/>
        <p:nvPr/>
      </p:nvGrpSpPr>
      <p:grpSpPr>
        <a:xfrm>
          <a:off x="0" y="0"/>
          <a:ext cx="0" cy="0"/>
          <a:chOff x="0" y="0"/>
          <a:chExt cx="0" cy="0"/>
        </a:xfrm>
      </p:grpSpPr>
      <p:sp>
        <p:nvSpPr>
          <p:cNvPr id="104" name="Google Shape;104;p1"/>
          <p:cNvSpPr/>
          <p:nvPr/>
        </p:nvSpPr>
        <p:spPr>
          <a:xfrm>
            <a:off x="-1" y="0"/>
            <a:ext cx="12188952"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5" name="Google Shape;105;p1"/>
          <p:cNvSpPr/>
          <p:nvPr/>
        </p:nvSpPr>
        <p:spPr>
          <a:xfrm>
            <a:off x="187388" y="181576"/>
            <a:ext cx="11823637" cy="6501088"/>
          </a:xfrm>
          <a:prstGeom prst="rect">
            <a:avLst/>
          </a:prstGeom>
          <a:solidFill>
            <a:srgbClr val="00000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06" name="Google Shape;106;p1" descr="Immagine che contiene aria aperta, natura, spiaggia&#10;&#10;Descrizione generata automaticamente"/>
          <p:cNvPicPr preferRelativeResize="0"/>
          <p:nvPr/>
        </p:nvPicPr>
        <p:blipFill rotWithShape="1">
          <a:blip r:embed="rId3">
            <a:alphaModFix amt="60000"/>
          </a:blip>
          <a:srcRect b="2267"/>
          <a:stretch/>
        </p:blipFill>
        <p:spPr>
          <a:xfrm>
            <a:off x="180975" y="182880"/>
            <a:ext cx="11823638" cy="6499783"/>
          </a:xfrm>
          <a:prstGeom prst="rect">
            <a:avLst/>
          </a:prstGeom>
          <a:noFill/>
          <a:ln>
            <a:noFill/>
          </a:ln>
        </p:spPr>
      </p:pic>
      <p:sp>
        <p:nvSpPr>
          <p:cNvPr id="107" name="Google Shape;107;p1"/>
          <p:cNvSpPr txBox="1">
            <a:spLocks noGrp="1"/>
          </p:cNvSpPr>
          <p:nvPr>
            <p:ph type="title"/>
          </p:nvPr>
        </p:nvSpPr>
        <p:spPr>
          <a:xfrm>
            <a:off x="829236" y="1206513"/>
            <a:ext cx="10165200" cy="28065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FFFFFF"/>
              </a:buClr>
              <a:buSzPts val="4000"/>
              <a:buFont typeface="Calibri"/>
              <a:buNone/>
            </a:pPr>
            <a:r>
              <a:rPr lang="fr-CH" sz="4000">
                <a:solidFill>
                  <a:srgbClr val="FFFFFF"/>
                </a:solidFill>
              </a:rPr>
              <a:t>Welcome to the Yachting Club of CERN</a:t>
            </a:r>
            <a:endParaRPr/>
          </a:p>
        </p:txBody>
      </p:sp>
      <p:sp>
        <p:nvSpPr>
          <p:cNvPr id="108" name="Google Shape;108;p1"/>
          <p:cNvSpPr txBox="1">
            <a:spLocks noGrp="1"/>
          </p:cNvSpPr>
          <p:nvPr>
            <p:ph type="body" idx="1"/>
          </p:nvPr>
        </p:nvSpPr>
        <p:spPr>
          <a:xfrm>
            <a:off x="4826746" y="4344041"/>
            <a:ext cx="1689900" cy="5256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rgbClr val="FFFFFF"/>
              </a:buClr>
              <a:buSzPts val="2000"/>
              <a:buNone/>
            </a:pPr>
            <a:r>
              <a:rPr lang="fr-CH" sz="2000">
                <a:solidFill>
                  <a:srgbClr val="FFFFFF"/>
                </a:solidFill>
              </a:rPr>
              <a:t>Season 2025</a:t>
            </a:r>
            <a:endParaRPr/>
          </a:p>
        </p:txBody>
      </p:sp>
      <p:pic>
        <p:nvPicPr>
          <p:cNvPr id="109" name="Google Shape;109;p1" title="qr code YCC.jpg"/>
          <p:cNvPicPr preferRelativeResize="0"/>
          <p:nvPr/>
        </p:nvPicPr>
        <p:blipFill rotWithShape="1">
          <a:blip r:embed="rId4">
            <a:alphaModFix/>
          </a:blip>
          <a:srcRect l="20536" t="26469" r="19832" b="22537"/>
          <a:stretch/>
        </p:blipFill>
        <p:spPr>
          <a:xfrm>
            <a:off x="447300" y="5175900"/>
            <a:ext cx="1041179" cy="1212674"/>
          </a:xfrm>
          <a:prstGeom prst="rect">
            <a:avLst/>
          </a:prstGeom>
          <a:noFill/>
          <a:ln>
            <a:noFill/>
          </a:ln>
        </p:spPr>
      </p:pic>
      <p:pic>
        <p:nvPicPr>
          <p:cNvPr id="110" name="Google Shape;110;p1" title="QR code YCC comunity.jpg"/>
          <p:cNvPicPr preferRelativeResize="0"/>
          <p:nvPr/>
        </p:nvPicPr>
        <p:blipFill rotWithShape="1">
          <a:blip r:embed="rId5">
            <a:alphaModFix/>
          </a:blip>
          <a:srcRect/>
          <a:stretch/>
        </p:blipFill>
        <p:spPr>
          <a:xfrm>
            <a:off x="2116598" y="5175888"/>
            <a:ext cx="1212700" cy="1212676"/>
          </a:xfrm>
          <a:prstGeom prst="rect">
            <a:avLst/>
          </a:prstGeom>
          <a:noFill/>
          <a:ln>
            <a:noFill/>
          </a:ln>
        </p:spPr>
      </p:pic>
      <p:sp>
        <p:nvSpPr>
          <p:cNvPr id="111" name="Google Shape;111;p1"/>
          <p:cNvSpPr txBox="1"/>
          <p:nvPr/>
        </p:nvSpPr>
        <p:spPr>
          <a:xfrm>
            <a:off x="4411825" y="3957975"/>
            <a:ext cx="3000000" cy="415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CH" sz="1500" u="sng">
                <a:solidFill>
                  <a:schemeClr val="lt1"/>
                </a:solidFill>
                <a:hlinkClick r:id="rId6">
                  <a:extLst>
                    <a:ext uri="{A12FA001-AC4F-418D-AE19-62706E023703}">
                      <ahyp:hlinkClr xmlns:ahyp="http://schemas.microsoft.com/office/drawing/2018/hyperlinkcolor" val="tx"/>
                    </a:ext>
                  </a:extLst>
                </a:hlinkClick>
              </a:rPr>
              <a:t>https://yachting.web.cern.ch/</a:t>
            </a:r>
            <a:endParaRPr sz="1800">
              <a:solidFill>
                <a:schemeClr val="lt1"/>
              </a:solidFill>
            </a:endParaRPr>
          </a:p>
        </p:txBody>
      </p:sp>
      <p:pic>
        <p:nvPicPr>
          <p:cNvPr id="112" name="Google Shape;112;p1"/>
          <p:cNvPicPr preferRelativeResize="0"/>
          <p:nvPr/>
        </p:nvPicPr>
        <p:blipFill>
          <a:blip r:embed="rId7">
            <a:alphaModFix/>
          </a:blip>
          <a:stretch>
            <a:fillRect/>
          </a:stretch>
        </p:blipFill>
        <p:spPr>
          <a:xfrm>
            <a:off x="3957425" y="5175888"/>
            <a:ext cx="1212700" cy="12127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g342dbb2dc1f_0_6"/>
          <p:cNvSpPr txBox="1">
            <a:spLocks noGrp="1"/>
          </p:cNvSpPr>
          <p:nvPr>
            <p:ph type="title"/>
          </p:nvPr>
        </p:nvSpPr>
        <p:spPr>
          <a:xfrm>
            <a:off x="437367" y="249342"/>
            <a:ext cx="10533900" cy="7635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4400"/>
              <a:buNone/>
            </a:pPr>
            <a:r>
              <a:rPr lang="fr-CH"/>
              <a:t>The Flottilla event and Apero</a:t>
            </a:r>
            <a:endParaRPr/>
          </a:p>
        </p:txBody>
      </p:sp>
      <p:sp>
        <p:nvSpPr>
          <p:cNvPr id="207" name="Google Shape;207;g342dbb2dc1f_0_6"/>
          <p:cNvSpPr txBox="1">
            <a:spLocks noGrp="1"/>
          </p:cNvSpPr>
          <p:nvPr>
            <p:ph type="sldNum" idx="12"/>
          </p:nvPr>
        </p:nvSpPr>
        <p:spPr>
          <a:xfrm>
            <a:off x="11296610" y="6217622"/>
            <a:ext cx="731700" cy="5247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fr-CH"/>
              <a:t>10</a:t>
            </a:fld>
            <a:endParaRPr/>
          </a:p>
        </p:txBody>
      </p:sp>
      <p:pic>
        <p:nvPicPr>
          <p:cNvPr id="208" name="Google Shape;208;g342dbb2dc1f_0_6"/>
          <p:cNvPicPr preferRelativeResize="0"/>
          <p:nvPr/>
        </p:nvPicPr>
        <p:blipFill rotWithShape="1">
          <a:blip r:embed="rId3">
            <a:alphaModFix/>
          </a:blip>
          <a:srcRect b="27943"/>
          <a:stretch/>
        </p:blipFill>
        <p:spPr>
          <a:xfrm>
            <a:off x="108700" y="5052900"/>
            <a:ext cx="4033336" cy="1750666"/>
          </a:xfrm>
          <a:prstGeom prst="rect">
            <a:avLst/>
          </a:prstGeom>
          <a:noFill/>
          <a:ln>
            <a:noFill/>
          </a:ln>
        </p:spPr>
      </p:pic>
      <p:pic>
        <p:nvPicPr>
          <p:cNvPr id="209" name="Google Shape;209;g342dbb2dc1f_0_6"/>
          <p:cNvPicPr preferRelativeResize="0"/>
          <p:nvPr/>
        </p:nvPicPr>
        <p:blipFill rotWithShape="1">
          <a:blip r:embed="rId4">
            <a:alphaModFix/>
          </a:blip>
          <a:srcRect l="16254"/>
          <a:stretch/>
        </p:blipFill>
        <p:spPr>
          <a:xfrm>
            <a:off x="108700" y="3355700"/>
            <a:ext cx="1923867" cy="1531466"/>
          </a:xfrm>
          <a:prstGeom prst="rect">
            <a:avLst/>
          </a:prstGeom>
          <a:noFill/>
          <a:ln>
            <a:noFill/>
          </a:ln>
        </p:spPr>
      </p:pic>
      <p:pic>
        <p:nvPicPr>
          <p:cNvPr id="210" name="Google Shape;210;g342dbb2dc1f_0_6"/>
          <p:cNvPicPr preferRelativeResize="0"/>
          <p:nvPr/>
        </p:nvPicPr>
        <p:blipFill rotWithShape="1">
          <a:blip r:embed="rId5">
            <a:alphaModFix/>
          </a:blip>
          <a:srcRect/>
          <a:stretch/>
        </p:blipFill>
        <p:spPr>
          <a:xfrm>
            <a:off x="108697" y="1444000"/>
            <a:ext cx="3112268" cy="1750669"/>
          </a:xfrm>
          <a:prstGeom prst="rect">
            <a:avLst/>
          </a:prstGeom>
          <a:noFill/>
          <a:ln>
            <a:noFill/>
          </a:ln>
        </p:spPr>
      </p:pic>
      <p:sp>
        <p:nvSpPr>
          <p:cNvPr id="211" name="Google Shape;211;g342dbb2dc1f_0_6"/>
          <p:cNvSpPr txBox="1">
            <a:spLocks noGrp="1"/>
          </p:cNvSpPr>
          <p:nvPr>
            <p:ph type="body" idx="1"/>
          </p:nvPr>
        </p:nvSpPr>
        <p:spPr>
          <a:xfrm>
            <a:off x="3648867" y="1511767"/>
            <a:ext cx="5474400" cy="3166500"/>
          </a:xfrm>
          <a:prstGeom prst="rect">
            <a:avLst/>
          </a:prstGeom>
          <a:noFill/>
          <a:ln>
            <a:noFill/>
          </a:ln>
        </p:spPr>
        <p:txBody>
          <a:bodyPr spcFirstLastPara="1" wrap="square" lIns="91425" tIns="45700" rIns="91425" bIns="45700" anchor="t" anchorCtr="0">
            <a:normAutofit fontScale="85000" lnSpcReduction="20000"/>
          </a:bodyPr>
          <a:lstStyle/>
          <a:p>
            <a:pPr marL="609600" lvl="0" indent="-401955" algn="l" rtl="0">
              <a:lnSpc>
                <a:spcPct val="140000"/>
              </a:lnSpc>
              <a:spcBef>
                <a:spcPts val="1000"/>
              </a:spcBef>
              <a:spcAft>
                <a:spcPts val="0"/>
              </a:spcAft>
              <a:buSzPct val="100000"/>
              <a:buChar char="❏"/>
            </a:pPr>
            <a:r>
              <a:rPr lang="fr-CH" sz="1800"/>
              <a:t>11th and 27th of July</a:t>
            </a:r>
            <a:endParaRPr sz="1800"/>
          </a:p>
          <a:p>
            <a:pPr marL="609600" lvl="0" indent="-401955" algn="l" rtl="0">
              <a:lnSpc>
                <a:spcPct val="140000"/>
              </a:lnSpc>
              <a:spcBef>
                <a:spcPts val="1000"/>
              </a:spcBef>
              <a:spcAft>
                <a:spcPts val="0"/>
              </a:spcAft>
              <a:buSzPct val="100000"/>
              <a:buChar char="❏"/>
            </a:pPr>
            <a:r>
              <a:rPr lang="fr-CH" sz="1800"/>
              <a:t>Sailing to a defined spot, one way race.</a:t>
            </a:r>
            <a:endParaRPr sz="1800"/>
          </a:p>
          <a:p>
            <a:pPr marL="609600" lvl="0" indent="-401955" algn="l" rtl="0">
              <a:lnSpc>
                <a:spcPct val="140000"/>
              </a:lnSpc>
              <a:spcBef>
                <a:spcPts val="1000"/>
              </a:spcBef>
              <a:spcAft>
                <a:spcPts val="0"/>
              </a:spcAft>
              <a:buSzPct val="100000"/>
              <a:buChar char="❏"/>
            </a:pPr>
            <a:r>
              <a:rPr lang="fr-CH" sz="1800"/>
              <a:t>Anchoring and rafting up</a:t>
            </a:r>
            <a:endParaRPr sz="1800"/>
          </a:p>
          <a:p>
            <a:pPr marL="609600" lvl="0" indent="-401955" algn="l" rtl="0">
              <a:lnSpc>
                <a:spcPct val="140000"/>
              </a:lnSpc>
              <a:spcBef>
                <a:spcPts val="1000"/>
              </a:spcBef>
              <a:spcAft>
                <a:spcPts val="0"/>
              </a:spcAft>
              <a:buSzPct val="100000"/>
              <a:buChar char="❏"/>
            </a:pPr>
            <a:r>
              <a:rPr lang="fr-CH" sz="1800" b="1"/>
              <a:t>Celebrate </a:t>
            </a:r>
            <a:r>
              <a:rPr lang="fr-CH" sz="1800"/>
              <a:t>until sunset and beyond</a:t>
            </a:r>
            <a:endParaRPr sz="1800"/>
          </a:p>
          <a:p>
            <a:pPr marL="609600" lvl="0" indent="-401955" algn="l" rtl="0">
              <a:lnSpc>
                <a:spcPct val="140000"/>
              </a:lnSpc>
              <a:spcBef>
                <a:spcPts val="1000"/>
              </a:spcBef>
              <a:spcAft>
                <a:spcPts val="0"/>
              </a:spcAft>
              <a:buSzPct val="100000"/>
              <a:buChar char="❏"/>
            </a:pPr>
            <a:r>
              <a:rPr lang="fr-CH" sz="1800"/>
              <a:t>music , food, drinks and </a:t>
            </a:r>
            <a:r>
              <a:rPr lang="fr-CH" sz="1800" b="1"/>
              <a:t>community spirit</a:t>
            </a:r>
            <a:endParaRPr sz="1800" b="1"/>
          </a:p>
          <a:p>
            <a:pPr marL="609600" lvl="0" indent="-401955" algn="l" rtl="0">
              <a:lnSpc>
                <a:spcPct val="140000"/>
              </a:lnSpc>
              <a:spcBef>
                <a:spcPts val="1000"/>
              </a:spcBef>
              <a:spcAft>
                <a:spcPts val="0"/>
              </a:spcAft>
              <a:buSzPct val="100000"/>
              <a:buChar char="❏"/>
            </a:pPr>
            <a:r>
              <a:rPr lang="fr-CH" sz="1800" b="1"/>
              <a:t>July / Aug</a:t>
            </a:r>
            <a:r>
              <a:rPr lang="fr-CH" sz="1800"/>
              <a:t> - warm weather and longer days</a:t>
            </a:r>
            <a:endParaRPr sz="1800"/>
          </a:p>
          <a:p>
            <a:pPr marL="609600" lvl="0" indent="-401955" algn="l" rtl="0">
              <a:lnSpc>
                <a:spcPct val="140000"/>
              </a:lnSpc>
              <a:spcBef>
                <a:spcPts val="1000"/>
              </a:spcBef>
              <a:spcAft>
                <a:spcPts val="0"/>
              </a:spcAft>
              <a:buSzPct val="100000"/>
              <a:buChar char="❏"/>
            </a:pPr>
            <a:r>
              <a:rPr lang="fr-CH" sz="1800"/>
              <a:t>Organising training for skippers in June to raft up - contact Fede and Ale</a:t>
            </a:r>
            <a:endParaRPr sz="1800"/>
          </a:p>
        </p:txBody>
      </p:sp>
      <p:pic>
        <p:nvPicPr>
          <p:cNvPr id="212" name="Google Shape;212;g342dbb2dc1f_0_6"/>
          <p:cNvPicPr preferRelativeResize="0"/>
          <p:nvPr/>
        </p:nvPicPr>
        <p:blipFill rotWithShape="1">
          <a:blip r:embed="rId6">
            <a:alphaModFix/>
          </a:blip>
          <a:srcRect/>
          <a:stretch/>
        </p:blipFill>
        <p:spPr>
          <a:xfrm>
            <a:off x="8928200" y="309333"/>
            <a:ext cx="3167068" cy="2375301"/>
          </a:xfrm>
          <a:prstGeom prst="rect">
            <a:avLst/>
          </a:prstGeom>
          <a:noFill/>
          <a:ln>
            <a:noFill/>
          </a:ln>
        </p:spPr>
      </p:pic>
      <p:pic>
        <p:nvPicPr>
          <p:cNvPr id="213" name="Google Shape;213;g342dbb2dc1f_0_6"/>
          <p:cNvPicPr preferRelativeResize="0"/>
          <p:nvPr/>
        </p:nvPicPr>
        <p:blipFill rotWithShape="1">
          <a:blip r:embed="rId7">
            <a:alphaModFix/>
          </a:blip>
          <a:srcRect/>
          <a:stretch/>
        </p:blipFill>
        <p:spPr>
          <a:xfrm>
            <a:off x="8928200" y="4428234"/>
            <a:ext cx="3167068" cy="2375331"/>
          </a:xfrm>
          <a:prstGeom prst="rect">
            <a:avLst/>
          </a:prstGeom>
          <a:noFill/>
          <a:ln>
            <a:noFill/>
          </a:ln>
        </p:spPr>
      </p:pic>
      <p:pic>
        <p:nvPicPr>
          <p:cNvPr id="214" name="Google Shape;214;g342dbb2dc1f_0_6"/>
          <p:cNvPicPr preferRelativeResize="0"/>
          <p:nvPr/>
        </p:nvPicPr>
        <p:blipFill rotWithShape="1">
          <a:blip r:embed="rId8">
            <a:alphaModFix/>
          </a:blip>
          <a:srcRect/>
          <a:stretch/>
        </p:blipFill>
        <p:spPr>
          <a:xfrm>
            <a:off x="4418906" y="5052900"/>
            <a:ext cx="2334208" cy="1750668"/>
          </a:xfrm>
          <a:prstGeom prst="rect">
            <a:avLst/>
          </a:prstGeom>
          <a:noFill/>
          <a:ln>
            <a:noFill/>
          </a:ln>
        </p:spPr>
      </p:pic>
      <p:pic>
        <p:nvPicPr>
          <p:cNvPr id="215" name="Google Shape;215;g342dbb2dc1f_0_6"/>
          <p:cNvPicPr preferRelativeResize="0"/>
          <p:nvPr/>
        </p:nvPicPr>
        <p:blipFill rotWithShape="1">
          <a:blip r:embed="rId9">
            <a:alphaModFix/>
          </a:blip>
          <a:srcRect t="13345" b="6595"/>
          <a:stretch/>
        </p:blipFill>
        <p:spPr>
          <a:xfrm>
            <a:off x="6946233" y="4887166"/>
            <a:ext cx="1788837" cy="1909432"/>
          </a:xfrm>
          <a:prstGeom prst="rect">
            <a:avLst/>
          </a:prstGeom>
          <a:noFill/>
          <a:ln>
            <a:noFill/>
          </a:ln>
        </p:spPr>
      </p:pic>
      <p:pic>
        <p:nvPicPr>
          <p:cNvPr id="216" name="Google Shape;216;g342dbb2dc1f_0_6"/>
          <p:cNvPicPr preferRelativeResize="0"/>
          <p:nvPr/>
        </p:nvPicPr>
        <p:blipFill rotWithShape="1">
          <a:blip r:embed="rId10">
            <a:alphaModFix/>
          </a:blip>
          <a:srcRect/>
          <a:stretch/>
        </p:blipFill>
        <p:spPr>
          <a:xfrm>
            <a:off x="9180733" y="2736700"/>
            <a:ext cx="2914534" cy="1639434"/>
          </a:xfrm>
          <a:prstGeom prst="rect">
            <a:avLst/>
          </a:prstGeom>
          <a:noFill/>
          <a:ln>
            <a:noFill/>
          </a:ln>
        </p:spPr>
      </p:pic>
      <p:pic>
        <p:nvPicPr>
          <p:cNvPr id="217" name="Google Shape;217;g342dbb2dc1f_0_6"/>
          <p:cNvPicPr preferRelativeResize="0"/>
          <p:nvPr/>
        </p:nvPicPr>
        <p:blipFill rotWithShape="1">
          <a:blip r:embed="rId11">
            <a:alphaModFix/>
          </a:blip>
          <a:srcRect/>
          <a:stretch/>
        </p:blipFill>
        <p:spPr>
          <a:xfrm>
            <a:off x="2080133" y="3355700"/>
            <a:ext cx="1696268" cy="1272168"/>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1"/>
        <p:cNvGrpSpPr/>
        <p:nvPr/>
      </p:nvGrpSpPr>
      <p:grpSpPr>
        <a:xfrm>
          <a:off x="0" y="0"/>
          <a:ext cx="0" cy="0"/>
          <a:chOff x="0" y="0"/>
          <a:chExt cx="0" cy="0"/>
        </a:xfrm>
      </p:grpSpPr>
      <p:sp>
        <p:nvSpPr>
          <p:cNvPr id="222" name="Google Shape;222;p9"/>
          <p:cNvSpPr/>
          <p:nvPr/>
        </p:nvSpPr>
        <p:spPr>
          <a:xfrm>
            <a:off x="3049" y="0"/>
            <a:ext cx="12188952"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23" name="Google Shape;223;p9" descr="Immagine che contiene aria aperta, cielo, acqua, trasporto&#10;&#10;Descrizione generata automaticamente"/>
          <p:cNvPicPr preferRelativeResize="0"/>
          <p:nvPr/>
        </p:nvPicPr>
        <p:blipFill rotWithShape="1">
          <a:blip r:embed="rId3">
            <a:alphaModFix/>
          </a:blip>
          <a:srcRect l="5884" r="-1" b="-1"/>
          <a:stretch/>
        </p:blipFill>
        <p:spPr>
          <a:xfrm>
            <a:off x="2522356" y="10"/>
            <a:ext cx="9669642" cy="6857990"/>
          </a:xfrm>
          <a:prstGeom prst="rect">
            <a:avLst/>
          </a:prstGeom>
          <a:noFill/>
          <a:ln>
            <a:noFill/>
          </a:ln>
        </p:spPr>
      </p:pic>
      <p:sp>
        <p:nvSpPr>
          <p:cNvPr id="224" name="Google Shape;224;p9"/>
          <p:cNvSpPr/>
          <p:nvPr/>
        </p:nvSpPr>
        <p:spPr>
          <a:xfrm>
            <a:off x="77249" y="0"/>
            <a:ext cx="7390200" cy="6858000"/>
          </a:xfrm>
          <a:prstGeom prst="rect">
            <a:avLst/>
          </a:prstGeom>
          <a:gradFill>
            <a:gsLst>
              <a:gs pos="0">
                <a:srgbClr val="FFFFFF">
                  <a:alpha val="0"/>
                </a:srgbClr>
              </a:gs>
              <a:gs pos="19000">
                <a:srgbClr val="FFFFFF">
                  <a:alpha val="36078"/>
                </a:srgbClr>
              </a:gs>
              <a:gs pos="35000">
                <a:srgbClr val="FFFFFF">
                  <a:alpha val="75294"/>
                </a:srgbClr>
              </a:gs>
              <a:gs pos="48000">
                <a:schemeClr val="lt1"/>
              </a:gs>
              <a:gs pos="100000">
                <a:schemeClr val="lt1"/>
              </a:gs>
            </a:gsLst>
            <a:lin ang="108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25" name="Google Shape;225;p9"/>
          <p:cNvSpPr txBox="1">
            <a:spLocks noGrp="1"/>
          </p:cNvSpPr>
          <p:nvPr>
            <p:ph type="title"/>
          </p:nvPr>
        </p:nvSpPr>
        <p:spPr>
          <a:xfrm>
            <a:off x="741575" y="365125"/>
            <a:ext cx="3822300" cy="18999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000"/>
              <a:buFont typeface="Calibri"/>
              <a:buNone/>
            </a:pPr>
            <a:r>
              <a:rPr lang="fr-CH" sz="4000"/>
              <a:t>Internal Regattas</a:t>
            </a:r>
            <a:endParaRPr sz="4000"/>
          </a:p>
        </p:txBody>
      </p:sp>
      <p:graphicFrame>
        <p:nvGraphicFramePr>
          <p:cNvPr id="226" name="Google Shape;226;p9"/>
          <p:cNvGraphicFramePr/>
          <p:nvPr/>
        </p:nvGraphicFramePr>
        <p:xfrm>
          <a:off x="267700" y="2521150"/>
          <a:ext cx="3000000" cy="3000000"/>
        </p:xfrm>
        <a:graphic>
          <a:graphicData uri="http://schemas.openxmlformats.org/drawingml/2006/table">
            <a:tbl>
              <a:tblPr>
                <a:noFill/>
                <a:tableStyleId>{660D2F69-F2A0-4DBA-99C2-18EEB4E17170}</a:tableStyleId>
              </a:tblPr>
              <a:tblGrid>
                <a:gridCol w="1786050">
                  <a:extLst>
                    <a:ext uri="{9D8B030D-6E8A-4147-A177-3AD203B41FA5}">
                      <a16:colId xmlns:a16="http://schemas.microsoft.com/office/drawing/2014/main" val="20000"/>
                    </a:ext>
                  </a:extLst>
                </a:gridCol>
                <a:gridCol w="1781400">
                  <a:extLst>
                    <a:ext uri="{9D8B030D-6E8A-4147-A177-3AD203B41FA5}">
                      <a16:colId xmlns:a16="http://schemas.microsoft.com/office/drawing/2014/main" val="20001"/>
                    </a:ext>
                  </a:extLst>
                </a:gridCol>
              </a:tblGrid>
              <a:tr h="314950">
                <a:tc gridSpan="2">
                  <a:txBody>
                    <a:bodyPr/>
                    <a:lstStyle/>
                    <a:p>
                      <a:pPr marL="0" marR="0" lvl="0" indent="0" algn="ctr" rtl="0">
                        <a:lnSpc>
                          <a:spcPct val="115000"/>
                        </a:lnSpc>
                        <a:spcBef>
                          <a:spcPts val="0"/>
                        </a:spcBef>
                        <a:spcAft>
                          <a:spcPts val="0"/>
                        </a:spcAft>
                        <a:buClr>
                          <a:srgbClr val="000000"/>
                        </a:buClr>
                        <a:buSzPts val="1000"/>
                        <a:buFont typeface="Arial"/>
                        <a:buNone/>
                      </a:pPr>
                      <a:r>
                        <a:rPr lang="fr-CH" sz="1500" b="1" u="none" strike="noStrike" cap="none"/>
                        <a:t>SAVE THE DATES !!</a:t>
                      </a:r>
                      <a:endParaRPr sz="1500" b="1" u="none" strike="noStrike" cap="none"/>
                    </a:p>
                  </a:txBody>
                  <a:tcPr marL="50800" marR="50800" marT="50800" marB="50800">
                    <a:lnL w="12700" cap="flat" cmpd="sng">
                      <a:solidFill>
                        <a:srgbClr val="A3A3A3"/>
                      </a:solidFill>
                      <a:prstDash val="solid"/>
                      <a:round/>
                      <a:headEnd type="none" w="sm" len="sm"/>
                      <a:tailEnd type="none" w="sm" len="sm"/>
                    </a:lnL>
                    <a:lnR w="12700" cap="flat" cmpd="sng">
                      <a:solidFill>
                        <a:srgbClr val="A3A3A3"/>
                      </a:solidFill>
                      <a:prstDash val="solid"/>
                      <a:round/>
                      <a:headEnd type="none" w="sm" len="sm"/>
                      <a:tailEnd type="none" w="sm" len="sm"/>
                    </a:lnR>
                    <a:lnT w="12700" cap="flat" cmpd="sng">
                      <a:solidFill>
                        <a:srgbClr val="A3A3A3"/>
                      </a:solidFill>
                      <a:prstDash val="solid"/>
                      <a:round/>
                      <a:headEnd type="none" w="sm" len="sm"/>
                      <a:tailEnd type="none" w="sm" len="sm"/>
                    </a:lnT>
                    <a:lnB w="12700" cap="flat" cmpd="sng">
                      <a:solidFill>
                        <a:srgbClr val="A3A3A3"/>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299725">
                <a:tc>
                  <a:txBody>
                    <a:bodyPr/>
                    <a:lstStyle/>
                    <a:p>
                      <a:pPr marL="0" marR="0" lvl="0" indent="0" algn="ctr" rtl="0">
                        <a:lnSpc>
                          <a:spcPct val="115000"/>
                        </a:lnSpc>
                        <a:spcBef>
                          <a:spcPts val="0"/>
                        </a:spcBef>
                        <a:spcAft>
                          <a:spcPts val="0"/>
                        </a:spcAft>
                        <a:buClr>
                          <a:srgbClr val="000000"/>
                        </a:buClr>
                        <a:buSzPts val="1000"/>
                        <a:buFont typeface="Arial"/>
                        <a:buNone/>
                      </a:pPr>
                      <a:r>
                        <a:rPr lang="fr-CH" sz="1400" u="none" strike="noStrike" cap="none"/>
                        <a:t>22 June</a:t>
                      </a:r>
                      <a:endParaRPr sz="1400" u="none" strike="noStrike" cap="none"/>
                    </a:p>
                  </a:txBody>
                  <a:tcPr marL="50800" marR="50800" marT="50800" marB="50800">
                    <a:lnL w="12700" cap="flat" cmpd="sng">
                      <a:solidFill>
                        <a:srgbClr val="A3A3A3"/>
                      </a:solidFill>
                      <a:prstDash val="solid"/>
                      <a:round/>
                      <a:headEnd type="none" w="sm" len="sm"/>
                      <a:tailEnd type="none" w="sm" len="sm"/>
                    </a:lnL>
                    <a:lnR w="12700" cap="flat" cmpd="sng">
                      <a:solidFill>
                        <a:srgbClr val="A3A3A3"/>
                      </a:solidFill>
                      <a:prstDash val="solid"/>
                      <a:round/>
                      <a:headEnd type="none" w="sm" len="sm"/>
                      <a:tailEnd type="none" w="sm" len="sm"/>
                    </a:lnR>
                    <a:lnT w="12700" cap="flat" cmpd="sng">
                      <a:solidFill>
                        <a:srgbClr val="A3A3A3"/>
                      </a:solidFill>
                      <a:prstDash val="solid"/>
                      <a:round/>
                      <a:headEnd type="none" w="sm" len="sm"/>
                      <a:tailEnd type="none" w="sm" len="sm"/>
                    </a:lnT>
                    <a:lnB w="12700" cap="flat" cmpd="sng">
                      <a:solidFill>
                        <a:srgbClr val="A3A3A3"/>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000"/>
                        <a:buFont typeface="Arial"/>
                        <a:buNone/>
                      </a:pPr>
                      <a:r>
                        <a:rPr lang="fr-CH" sz="1400" u="none" strike="noStrike" cap="none"/>
                        <a:t>CERN Cup</a:t>
                      </a:r>
                      <a:endParaRPr sz="1400" u="none" strike="noStrike" cap="none"/>
                    </a:p>
                  </a:txBody>
                  <a:tcPr marL="50800" marR="50800" marT="50800" marB="50800">
                    <a:lnL w="12700" cap="flat" cmpd="sng">
                      <a:solidFill>
                        <a:srgbClr val="A3A3A3"/>
                      </a:solidFill>
                      <a:prstDash val="solid"/>
                      <a:round/>
                      <a:headEnd type="none" w="sm" len="sm"/>
                      <a:tailEnd type="none" w="sm" len="sm"/>
                    </a:lnL>
                    <a:lnR w="12700" cap="flat" cmpd="sng">
                      <a:solidFill>
                        <a:srgbClr val="A3A3A3"/>
                      </a:solidFill>
                      <a:prstDash val="solid"/>
                      <a:round/>
                      <a:headEnd type="none" w="sm" len="sm"/>
                      <a:tailEnd type="none" w="sm" len="sm"/>
                    </a:lnR>
                    <a:lnT w="12700" cap="flat" cmpd="sng">
                      <a:solidFill>
                        <a:srgbClr val="A3A3A3"/>
                      </a:solidFill>
                      <a:prstDash val="solid"/>
                      <a:round/>
                      <a:headEnd type="none" w="sm" len="sm"/>
                      <a:tailEnd type="none" w="sm" len="sm"/>
                    </a:lnT>
                    <a:lnB w="12700" cap="flat" cmpd="sng">
                      <a:solidFill>
                        <a:srgbClr val="A3A3A3"/>
                      </a:solidFill>
                      <a:prstDash val="solid"/>
                      <a:round/>
                      <a:headEnd type="none" w="sm" len="sm"/>
                      <a:tailEnd type="none" w="sm" len="sm"/>
                    </a:lnB>
                  </a:tcPr>
                </a:tc>
                <a:extLst>
                  <a:ext uri="{0D108BD9-81ED-4DB2-BD59-A6C34878D82A}">
                    <a16:rowId xmlns:a16="http://schemas.microsoft.com/office/drawing/2014/main" val="10001"/>
                  </a:ext>
                </a:extLst>
              </a:tr>
              <a:tr h="527550">
                <a:tc>
                  <a:txBody>
                    <a:bodyPr/>
                    <a:lstStyle/>
                    <a:p>
                      <a:pPr marL="0" marR="0" lvl="0" indent="0" algn="ctr" rtl="0">
                        <a:lnSpc>
                          <a:spcPct val="115000"/>
                        </a:lnSpc>
                        <a:spcBef>
                          <a:spcPts val="0"/>
                        </a:spcBef>
                        <a:spcAft>
                          <a:spcPts val="0"/>
                        </a:spcAft>
                        <a:buClr>
                          <a:srgbClr val="000000"/>
                        </a:buClr>
                        <a:buSzPts val="1000"/>
                        <a:buFont typeface="Arial"/>
                        <a:buNone/>
                      </a:pPr>
                      <a:r>
                        <a:rPr lang="fr-CH" sz="1400" u="none" strike="noStrike" cap="none"/>
                        <a:t>13 July</a:t>
                      </a:r>
                      <a:endParaRPr sz="1400" u="none" strike="noStrike" cap="none"/>
                    </a:p>
                  </a:txBody>
                  <a:tcPr marL="50800" marR="50800" marT="50800" marB="50800">
                    <a:lnL w="12700" cap="flat" cmpd="sng">
                      <a:solidFill>
                        <a:srgbClr val="A3A3A3"/>
                      </a:solidFill>
                      <a:prstDash val="solid"/>
                      <a:round/>
                      <a:headEnd type="none" w="sm" len="sm"/>
                      <a:tailEnd type="none" w="sm" len="sm"/>
                    </a:lnL>
                    <a:lnR w="12700" cap="flat" cmpd="sng">
                      <a:solidFill>
                        <a:srgbClr val="A3A3A3"/>
                      </a:solidFill>
                      <a:prstDash val="solid"/>
                      <a:round/>
                      <a:headEnd type="none" w="sm" len="sm"/>
                      <a:tailEnd type="none" w="sm" len="sm"/>
                    </a:lnR>
                    <a:lnT w="12700" cap="flat" cmpd="sng">
                      <a:solidFill>
                        <a:srgbClr val="A3A3A3"/>
                      </a:solidFill>
                      <a:prstDash val="solid"/>
                      <a:round/>
                      <a:headEnd type="none" w="sm" len="sm"/>
                      <a:tailEnd type="none" w="sm" len="sm"/>
                    </a:lnT>
                    <a:lnB w="12700" cap="flat" cmpd="sng">
                      <a:solidFill>
                        <a:srgbClr val="A3A3A3"/>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000"/>
                        <a:buFont typeface="Arial"/>
                        <a:buNone/>
                      </a:pPr>
                      <a:r>
                        <a:rPr lang="fr-CH" sz="1400" u="none" strike="noStrike" cap="none"/>
                        <a:t>Match Race Melges15</a:t>
                      </a:r>
                      <a:endParaRPr sz="1400" u="none" strike="noStrike" cap="none"/>
                    </a:p>
                  </a:txBody>
                  <a:tcPr marL="50800" marR="50800" marT="50800" marB="50800">
                    <a:lnL w="12700" cap="flat" cmpd="sng">
                      <a:solidFill>
                        <a:srgbClr val="A3A3A3"/>
                      </a:solidFill>
                      <a:prstDash val="solid"/>
                      <a:round/>
                      <a:headEnd type="none" w="sm" len="sm"/>
                      <a:tailEnd type="none" w="sm" len="sm"/>
                    </a:lnL>
                    <a:lnR w="12700" cap="flat" cmpd="sng">
                      <a:solidFill>
                        <a:srgbClr val="A3A3A3"/>
                      </a:solidFill>
                      <a:prstDash val="solid"/>
                      <a:round/>
                      <a:headEnd type="none" w="sm" len="sm"/>
                      <a:tailEnd type="none" w="sm" len="sm"/>
                    </a:lnR>
                    <a:lnT w="12700" cap="flat" cmpd="sng">
                      <a:solidFill>
                        <a:srgbClr val="A3A3A3"/>
                      </a:solidFill>
                      <a:prstDash val="solid"/>
                      <a:round/>
                      <a:headEnd type="none" w="sm" len="sm"/>
                      <a:tailEnd type="none" w="sm" len="sm"/>
                    </a:lnT>
                    <a:lnB w="12700" cap="flat" cmpd="sng">
                      <a:solidFill>
                        <a:srgbClr val="A3A3A3"/>
                      </a:solidFill>
                      <a:prstDash val="solid"/>
                      <a:round/>
                      <a:headEnd type="none" w="sm" len="sm"/>
                      <a:tailEnd type="none" w="sm" len="sm"/>
                    </a:lnB>
                  </a:tcPr>
                </a:tc>
                <a:extLst>
                  <a:ext uri="{0D108BD9-81ED-4DB2-BD59-A6C34878D82A}">
                    <a16:rowId xmlns:a16="http://schemas.microsoft.com/office/drawing/2014/main" val="10002"/>
                  </a:ext>
                </a:extLst>
              </a:tr>
              <a:tr h="527550">
                <a:tc>
                  <a:txBody>
                    <a:bodyPr/>
                    <a:lstStyle/>
                    <a:p>
                      <a:pPr marL="0" marR="0" lvl="0" indent="0" algn="ctr" rtl="0">
                        <a:lnSpc>
                          <a:spcPct val="115000"/>
                        </a:lnSpc>
                        <a:spcBef>
                          <a:spcPts val="0"/>
                        </a:spcBef>
                        <a:spcAft>
                          <a:spcPts val="0"/>
                        </a:spcAft>
                        <a:buClr>
                          <a:srgbClr val="000000"/>
                        </a:buClr>
                        <a:buSzPts val="1400"/>
                        <a:buFont typeface="Arial"/>
                        <a:buNone/>
                      </a:pPr>
                      <a:r>
                        <a:rPr lang="fr-CH" sz="1400" u="none" strike="noStrike" cap="none"/>
                        <a:t>30 July</a:t>
                      </a:r>
                      <a:endParaRPr sz="1400" u="none" strike="noStrike" cap="none"/>
                    </a:p>
                  </a:txBody>
                  <a:tcPr marL="50800" marR="50800" marT="50800" marB="50800">
                    <a:lnL w="12700" cap="flat" cmpd="sng">
                      <a:solidFill>
                        <a:srgbClr val="A3A3A3"/>
                      </a:solidFill>
                      <a:prstDash val="solid"/>
                      <a:round/>
                      <a:headEnd type="none" w="sm" len="sm"/>
                      <a:tailEnd type="none" w="sm" len="sm"/>
                    </a:lnL>
                    <a:lnR w="12700" cap="flat" cmpd="sng">
                      <a:solidFill>
                        <a:srgbClr val="A3A3A3"/>
                      </a:solidFill>
                      <a:prstDash val="solid"/>
                      <a:round/>
                      <a:headEnd type="none" w="sm" len="sm"/>
                      <a:tailEnd type="none" w="sm" len="sm"/>
                    </a:lnR>
                    <a:lnT w="12700" cap="flat" cmpd="sng">
                      <a:solidFill>
                        <a:srgbClr val="A3A3A3"/>
                      </a:solidFill>
                      <a:prstDash val="solid"/>
                      <a:round/>
                      <a:headEnd type="none" w="sm" len="sm"/>
                      <a:tailEnd type="none" w="sm" len="sm"/>
                    </a:lnT>
                    <a:lnB w="12700" cap="flat" cmpd="sng">
                      <a:solidFill>
                        <a:srgbClr val="A3A3A3"/>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fr-CH" sz="1400" u="none" strike="noStrike" cap="none">
                          <a:solidFill>
                            <a:schemeClr val="dk1"/>
                          </a:solidFill>
                        </a:rPr>
                        <a:t>Evening </a:t>
                      </a:r>
                      <a:endParaRPr sz="1400" u="none" strike="noStrike" cap="none">
                        <a:solidFill>
                          <a:schemeClr val="dk1"/>
                        </a:solidFill>
                      </a:endParaRPr>
                    </a:p>
                    <a:p>
                      <a:pPr marL="0" marR="0" lvl="0" indent="0" algn="ctr" rtl="0">
                        <a:lnSpc>
                          <a:spcPct val="115000"/>
                        </a:lnSpc>
                        <a:spcBef>
                          <a:spcPts val="0"/>
                        </a:spcBef>
                        <a:spcAft>
                          <a:spcPts val="0"/>
                        </a:spcAft>
                        <a:buClr>
                          <a:schemeClr val="dk1"/>
                        </a:buClr>
                        <a:buSzPts val="1000"/>
                        <a:buFont typeface="Arial"/>
                        <a:buNone/>
                      </a:pPr>
                      <a:r>
                        <a:rPr lang="fr-CH" sz="1400" u="none" strike="noStrike" cap="none">
                          <a:solidFill>
                            <a:schemeClr val="dk1"/>
                          </a:solidFill>
                        </a:rPr>
                        <a:t>Themed Regatta</a:t>
                      </a:r>
                      <a:endParaRPr sz="1400" u="none" strike="noStrike" cap="none"/>
                    </a:p>
                  </a:txBody>
                  <a:tcPr marL="50800" marR="50800" marT="50800" marB="50800">
                    <a:lnL w="12700" cap="flat" cmpd="sng">
                      <a:solidFill>
                        <a:srgbClr val="A3A3A3"/>
                      </a:solidFill>
                      <a:prstDash val="solid"/>
                      <a:round/>
                      <a:headEnd type="none" w="sm" len="sm"/>
                      <a:tailEnd type="none" w="sm" len="sm"/>
                    </a:lnL>
                    <a:lnR w="12700" cap="flat" cmpd="sng">
                      <a:solidFill>
                        <a:srgbClr val="A3A3A3"/>
                      </a:solidFill>
                      <a:prstDash val="solid"/>
                      <a:round/>
                      <a:headEnd type="none" w="sm" len="sm"/>
                      <a:tailEnd type="none" w="sm" len="sm"/>
                    </a:lnR>
                    <a:lnT w="12700" cap="flat" cmpd="sng">
                      <a:solidFill>
                        <a:srgbClr val="A3A3A3"/>
                      </a:solidFill>
                      <a:prstDash val="solid"/>
                      <a:round/>
                      <a:headEnd type="none" w="sm" len="sm"/>
                      <a:tailEnd type="none" w="sm" len="sm"/>
                    </a:lnT>
                    <a:lnB w="12700" cap="flat" cmpd="sng">
                      <a:solidFill>
                        <a:srgbClr val="A3A3A3"/>
                      </a:solidFill>
                      <a:prstDash val="solid"/>
                      <a:round/>
                      <a:headEnd type="none" w="sm" len="sm"/>
                      <a:tailEnd type="none" w="sm" len="sm"/>
                    </a:lnB>
                  </a:tcPr>
                </a:tc>
                <a:extLst>
                  <a:ext uri="{0D108BD9-81ED-4DB2-BD59-A6C34878D82A}">
                    <a16:rowId xmlns:a16="http://schemas.microsoft.com/office/drawing/2014/main" val="10003"/>
                  </a:ext>
                </a:extLst>
              </a:tr>
              <a:tr h="527550">
                <a:tc>
                  <a:txBody>
                    <a:bodyPr/>
                    <a:lstStyle/>
                    <a:p>
                      <a:pPr marL="0" marR="0" lvl="0" indent="0" algn="ctr" rtl="0">
                        <a:lnSpc>
                          <a:spcPct val="115000"/>
                        </a:lnSpc>
                        <a:spcBef>
                          <a:spcPts val="0"/>
                        </a:spcBef>
                        <a:spcAft>
                          <a:spcPts val="0"/>
                        </a:spcAft>
                        <a:buClr>
                          <a:srgbClr val="000000"/>
                        </a:buClr>
                        <a:buSzPts val="1000"/>
                        <a:buFont typeface="Arial"/>
                        <a:buNone/>
                      </a:pPr>
                      <a:r>
                        <a:rPr lang="fr-CH" sz="1400" u="none" strike="noStrike" cap="none"/>
                        <a:t>10 August</a:t>
                      </a:r>
                      <a:endParaRPr sz="1400" u="none" strike="noStrike" cap="none"/>
                    </a:p>
                  </a:txBody>
                  <a:tcPr marL="50800" marR="50800" marT="50800" marB="50800">
                    <a:lnL w="12700" cap="flat" cmpd="sng">
                      <a:solidFill>
                        <a:srgbClr val="A3A3A3"/>
                      </a:solidFill>
                      <a:prstDash val="solid"/>
                      <a:round/>
                      <a:headEnd type="none" w="sm" len="sm"/>
                      <a:tailEnd type="none" w="sm" len="sm"/>
                    </a:lnL>
                    <a:lnR w="12700" cap="flat" cmpd="sng">
                      <a:solidFill>
                        <a:srgbClr val="A3A3A3"/>
                      </a:solidFill>
                      <a:prstDash val="solid"/>
                      <a:round/>
                      <a:headEnd type="none" w="sm" len="sm"/>
                      <a:tailEnd type="none" w="sm" len="sm"/>
                    </a:lnR>
                    <a:lnT w="12700" cap="flat" cmpd="sng">
                      <a:solidFill>
                        <a:srgbClr val="A3A3A3"/>
                      </a:solidFill>
                      <a:prstDash val="solid"/>
                      <a:round/>
                      <a:headEnd type="none" w="sm" len="sm"/>
                      <a:tailEnd type="none" w="sm" len="sm"/>
                    </a:lnT>
                    <a:lnB w="12700" cap="flat" cmpd="sng">
                      <a:solidFill>
                        <a:srgbClr val="A3A3A3"/>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000"/>
                        <a:buFont typeface="Arial"/>
                        <a:buNone/>
                      </a:pPr>
                      <a:r>
                        <a:rPr lang="fr-CH" sz="1400" u="none" strike="noStrike" cap="none"/>
                        <a:t>Match Race</a:t>
                      </a:r>
                      <a:endParaRPr sz="1400" u="none" strike="noStrike" cap="none"/>
                    </a:p>
                    <a:p>
                      <a:pPr marL="0" marR="0" lvl="0" indent="0" algn="ctr" rtl="0">
                        <a:lnSpc>
                          <a:spcPct val="115000"/>
                        </a:lnSpc>
                        <a:spcBef>
                          <a:spcPts val="0"/>
                        </a:spcBef>
                        <a:spcAft>
                          <a:spcPts val="0"/>
                        </a:spcAft>
                        <a:buClr>
                          <a:srgbClr val="000000"/>
                        </a:buClr>
                        <a:buSzPts val="1000"/>
                        <a:buFont typeface="Arial"/>
                        <a:buNone/>
                      </a:pPr>
                      <a:r>
                        <a:rPr lang="fr-CH" sz="1400" u="none" strike="noStrike" cap="none"/>
                        <a:t>J70 - SU</a:t>
                      </a:r>
                      <a:endParaRPr sz="1400" u="none" strike="noStrike" cap="none"/>
                    </a:p>
                  </a:txBody>
                  <a:tcPr marL="50800" marR="50800" marT="50800" marB="50800">
                    <a:lnL w="12700" cap="flat" cmpd="sng">
                      <a:solidFill>
                        <a:srgbClr val="A3A3A3"/>
                      </a:solidFill>
                      <a:prstDash val="solid"/>
                      <a:round/>
                      <a:headEnd type="none" w="sm" len="sm"/>
                      <a:tailEnd type="none" w="sm" len="sm"/>
                    </a:lnL>
                    <a:lnR w="12700" cap="flat" cmpd="sng">
                      <a:solidFill>
                        <a:srgbClr val="A3A3A3"/>
                      </a:solidFill>
                      <a:prstDash val="solid"/>
                      <a:round/>
                      <a:headEnd type="none" w="sm" len="sm"/>
                      <a:tailEnd type="none" w="sm" len="sm"/>
                    </a:lnR>
                    <a:lnT w="12700" cap="flat" cmpd="sng">
                      <a:solidFill>
                        <a:srgbClr val="A3A3A3"/>
                      </a:solidFill>
                      <a:prstDash val="solid"/>
                      <a:round/>
                      <a:headEnd type="none" w="sm" len="sm"/>
                      <a:tailEnd type="none" w="sm" len="sm"/>
                    </a:lnT>
                    <a:lnB w="12700" cap="flat" cmpd="sng">
                      <a:solidFill>
                        <a:srgbClr val="A3A3A3"/>
                      </a:solidFill>
                      <a:prstDash val="solid"/>
                      <a:round/>
                      <a:headEnd type="none" w="sm" len="sm"/>
                      <a:tailEnd type="none" w="sm" len="sm"/>
                    </a:lnB>
                  </a:tcPr>
                </a:tc>
                <a:extLst>
                  <a:ext uri="{0D108BD9-81ED-4DB2-BD59-A6C34878D82A}">
                    <a16:rowId xmlns:a16="http://schemas.microsoft.com/office/drawing/2014/main" val="10004"/>
                  </a:ext>
                </a:extLst>
              </a:tr>
              <a:tr h="299725">
                <a:tc>
                  <a:txBody>
                    <a:bodyPr/>
                    <a:lstStyle/>
                    <a:p>
                      <a:pPr marL="0" marR="0" lvl="0" indent="0" algn="ctr" rtl="0">
                        <a:lnSpc>
                          <a:spcPct val="115000"/>
                        </a:lnSpc>
                        <a:spcBef>
                          <a:spcPts val="0"/>
                        </a:spcBef>
                        <a:spcAft>
                          <a:spcPts val="0"/>
                        </a:spcAft>
                        <a:buClr>
                          <a:srgbClr val="000000"/>
                        </a:buClr>
                        <a:buSzPts val="1000"/>
                        <a:buFont typeface="Arial"/>
                        <a:buNone/>
                      </a:pPr>
                      <a:r>
                        <a:rPr lang="fr-CH" sz="1400" u="none" strike="noStrike" cap="none"/>
                        <a:t>31 August</a:t>
                      </a:r>
                      <a:endParaRPr sz="1400" u="none" strike="noStrike" cap="none"/>
                    </a:p>
                  </a:txBody>
                  <a:tcPr marL="50800" marR="50800" marT="50800" marB="50800">
                    <a:lnL w="12700" cap="flat" cmpd="sng">
                      <a:solidFill>
                        <a:srgbClr val="A3A3A3"/>
                      </a:solidFill>
                      <a:prstDash val="solid"/>
                      <a:round/>
                      <a:headEnd type="none" w="sm" len="sm"/>
                      <a:tailEnd type="none" w="sm" len="sm"/>
                    </a:lnL>
                    <a:lnR w="12700" cap="flat" cmpd="sng">
                      <a:solidFill>
                        <a:srgbClr val="A3A3A3"/>
                      </a:solidFill>
                      <a:prstDash val="solid"/>
                      <a:round/>
                      <a:headEnd type="none" w="sm" len="sm"/>
                      <a:tailEnd type="none" w="sm" len="sm"/>
                    </a:lnR>
                    <a:lnT w="12700" cap="flat" cmpd="sng">
                      <a:solidFill>
                        <a:srgbClr val="A3A3A3"/>
                      </a:solidFill>
                      <a:prstDash val="solid"/>
                      <a:round/>
                      <a:headEnd type="none" w="sm" len="sm"/>
                      <a:tailEnd type="none" w="sm" len="sm"/>
                    </a:lnT>
                    <a:lnB w="12700" cap="flat" cmpd="sng">
                      <a:solidFill>
                        <a:srgbClr val="A3A3A3"/>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000"/>
                        <a:buFont typeface="Arial"/>
                        <a:buNone/>
                      </a:pPr>
                      <a:r>
                        <a:rPr lang="fr-CH" sz="1400" u="none" strike="noStrike" cap="none"/>
                        <a:t>Family &amp; friends</a:t>
                      </a:r>
                      <a:endParaRPr sz="1400" u="none" strike="noStrike" cap="none"/>
                    </a:p>
                  </a:txBody>
                  <a:tcPr marL="50800" marR="50800" marT="50800" marB="50800">
                    <a:lnL w="12700" cap="flat" cmpd="sng">
                      <a:solidFill>
                        <a:srgbClr val="A3A3A3"/>
                      </a:solidFill>
                      <a:prstDash val="solid"/>
                      <a:round/>
                      <a:headEnd type="none" w="sm" len="sm"/>
                      <a:tailEnd type="none" w="sm" len="sm"/>
                    </a:lnL>
                    <a:lnR w="12700" cap="flat" cmpd="sng">
                      <a:solidFill>
                        <a:srgbClr val="A3A3A3"/>
                      </a:solidFill>
                      <a:prstDash val="solid"/>
                      <a:round/>
                      <a:headEnd type="none" w="sm" len="sm"/>
                      <a:tailEnd type="none" w="sm" len="sm"/>
                    </a:lnR>
                    <a:lnT w="12700" cap="flat" cmpd="sng">
                      <a:solidFill>
                        <a:srgbClr val="A3A3A3"/>
                      </a:solidFill>
                      <a:prstDash val="solid"/>
                      <a:round/>
                      <a:headEnd type="none" w="sm" len="sm"/>
                      <a:tailEnd type="none" w="sm" len="sm"/>
                    </a:lnT>
                    <a:lnB w="12700" cap="flat" cmpd="sng">
                      <a:solidFill>
                        <a:srgbClr val="A3A3A3"/>
                      </a:solidFill>
                      <a:prstDash val="solid"/>
                      <a:round/>
                      <a:headEnd type="none" w="sm" len="sm"/>
                      <a:tailEnd type="none" w="sm" len="sm"/>
                    </a:lnB>
                  </a:tcPr>
                </a:tc>
                <a:extLst>
                  <a:ext uri="{0D108BD9-81ED-4DB2-BD59-A6C34878D82A}">
                    <a16:rowId xmlns:a16="http://schemas.microsoft.com/office/drawing/2014/main" val="10005"/>
                  </a:ext>
                </a:extLst>
              </a:tr>
              <a:tr h="419100">
                <a:tc>
                  <a:txBody>
                    <a:bodyPr/>
                    <a:lstStyle/>
                    <a:p>
                      <a:pPr marL="0" marR="0" lvl="0" indent="0" algn="ctr" rtl="0">
                        <a:lnSpc>
                          <a:spcPct val="115000"/>
                        </a:lnSpc>
                        <a:spcBef>
                          <a:spcPts val="0"/>
                        </a:spcBef>
                        <a:spcAft>
                          <a:spcPts val="0"/>
                        </a:spcAft>
                        <a:buClr>
                          <a:srgbClr val="000000"/>
                        </a:buClr>
                        <a:buSzPts val="1000"/>
                        <a:buFont typeface="Arial"/>
                        <a:buNone/>
                      </a:pPr>
                      <a:r>
                        <a:rPr lang="fr-CH" sz="1400" u="none" strike="noStrike" cap="none"/>
                        <a:t>28 Sept</a:t>
                      </a:r>
                      <a:endParaRPr sz="1400" u="none" strike="noStrike" cap="none"/>
                    </a:p>
                  </a:txBody>
                  <a:tcPr marL="50800" marR="50800" marT="50800" marB="50800">
                    <a:lnL w="12700" cap="flat" cmpd="sng">
                      <a:solidFill>
                        <a:srgbClr val="A3A3A3"/>
                      </a:solidFill>
                      <a:prstDash val="solid"/>
                      <a:round/>
                      <a:headEnd type="none" w="sm" len="sm"/>
                      <a:tailEnd type="none" w="sm" len="sm"/>
                    </a:lnL>
                    <a:lnR w="12700" cap="flat" cmpd="sng">
                      <a:solidFill>
                        <a:srgbClr val="A3A3A3"/>
                      </a:solidFill>
                      <a:prstDash val="solid"/>
                      <a:round/>
                      <a:headEnd type="none" w="sm" len="sm"/>
                      <a:tailEnd type="none" w="sm" len="sm"/>
                    </a:lnR>
                    <a:lnT w="12700" cap="flat" cmpd="sng">
                      <a:solidFill>
                        <a:srgbClr val="A3A3A3"/>
                      </a:solidFill>
                      <a:prstDash val="solid"/>
                      <a:round/>
                      <a:headEnd type="none" w="sm" len="sm"/>
                      <a:tailEnd type="none" w="sm" len="sm"/>
                    </a:lnT>
                    <a:lnB w="12700" cap="flat" cmpd="sng">
                      <a:solidFill>
                        <a:srgbClr val="A3A3A3"/>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000"/>
                        <a:buFont typeface="Arial"/>
                        <a:buNone/>
                      </a:pPr>
                      <a:r>
                        <a:rPr lang="fr-CH" sz="1400" u="none" strike="noStrike" cap="none"/>
                        <a:t>Closing Regatta</a:t>
                      </a:r>
                      <a:endParaRPr sz="1400" u="none" strike="noStrike" cap="none"/>
                    </a:p>
                  </a:txBody>
                  <a:tcPr marL="50800" marR="50800" marT="50800" marB="50800">
                    <a:lnL w="12700" cap="flat" cmpd="sng">
                      <a:solidFill>
                        <a:srgbClr val="A3A3A3"/>
                      </a:solidFill>
                      <a:prstDash val="solid"/>
                      <a:round/>
                      <a:headEnd type="none" w="sm" len="sm"/>
                      <a:tailEnd type="none" w="sm" len="sm"/>
                    </a:lnL>
                    <a:lnR w="12700" cap="flat" cmpd="sng">
                      <a:solidFill>
                        <a:srgbClr val="A3A3A3"/>
                      </a:solidFill>
                      <a:prstDash val="solid"/>
                      <a:round/>
                      <a:headEnd type="none" w="sm" len="sm"/>
                      <a:tailEnd type="none" w="sm" len="sm"/>
                    </a:lnR>
                    <a:lnT w="12700" cap="flat" cmpd="sng">
                      <a:solidFill>
                        <a:srgbClr val="A3A3A3"/>
                      </a:solidFill>
                      <a:prstDash val="solid"/>
                      <a:round/>
                      <a:headEnd type="none" w="sm" len="sm"/>
                      <a:tailEnd type="none" w="sm" len="sm"/>
                    </a:lnT>
                    <a:lnB w="12700" cap="flat" cmpd="sng">
                      <a:solidFill>
                        <a:srgbClr val="A3A3A3"/>
                      </a:solidFill>
                      <a:prstDash val="solid"/>
                      <a:round/>
                      <a:headEnd type="none" w="sm" len="sm"/>
                      <a:tailEnd type="none" w="sm" len="sm"/>
                    </a:lnB>
                  </a:tcPr>
                </a:tc>
                <a:extLst>
                  <a:ext uri="{0D108BD9-81ED-4DB2-BD59-A6C34878D82A}">
                    <a16:rowId xmlns:a16="http://schemas.microsoft.com/office/drawing/2014/main" val="10006"/>
                  </a:ext>
                </a:extLst>
              </a:tr>
            </a:tbl>
          </a:graphicData>
        </a:graphic>
      </p:graphicFrame>
      <p:sp>
        <p:nvSpPr>
          <p:cNvPr id="227" name="Google Shape;227;p9"/>
          <p:cNvSpPr/>
          <p:nvPr/>
        </p:nvSpPr>
        <p:spPr>
          <a:xfrm>
            <a:off x="821002" y="1718374"/>
            <a:ext cx="4407300" cy="22200"/>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31"/>
        <p:cNvGrpSpPr/>
        <p:nvPr/>
      </p:nvGrpSpPr>
      <p:grpSpPr>
        <a:xfrm>
          <a:off x="0" y="0"/>
          <a:ext cx="0" cy="0"/>
          <a:chOff x="0" y="0"/>
          <a:chExt cx="0" cy="0"/>
        </a:xfrm>
      </p:grpSpPr>
      <p:sp>
        <p:nvSpPr>
          <p:cNvPr id="232" name="Google Shape;232;p10"/>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33" name="Google Shape;233;p10"/>
          <p:cNvSpPr txBox="1"/>
          <p:nvPr/>
        </p:nvSpPr>
        <p:spPr>
          <a:xfrm>
            <a:off x="128025" y="1469550"/>
            <a:ext cx="3101700" cy="3918900"/>
          </a:xfrm>
          <a:prstGeom prst="rect">
            <a:avLst/>
          </a:prstGeom>
          <a:noFill/>
          <a:ln>
            <a:noFill/>
          </a:ln>
        </p:spPr>
        <p:txBody>
          <a:bodyPr spcFirstLastPara="1" wrap="square" lIns="91425" tIns="45700" rIns="91425" bIns="45700" anchor="t" anchorCtr="0">
            <a:normAutofit fontScale="85000" lnSpcReduction="20000"/>
          </a:bodyPr>
          <a:lstStyle/>
          <a:p>
            <a:pPr marL="0" marR="0" lvl="0" indent="0" algn="ctr" rtl="0">
              <a:lnSpc>
                <a:spcPct val="90000"/>
              </a:lnSpc>
              <a:spcBef>
                <a:spcPts val="0"/>
              </a:spcBef>
              <a:spcAft>
                <a:spcPts val="0"/>
              </a:spcAft>
              <a:buClr>
                <a:srgbClr val="000000"/>
              </a:buClr>
              <a:buSzPct val="100000"/>
              <a:buFont typeface="Arial"/>
              <a:buNone/>
            </a:pPr>
            <a:r>
              <a:rPr lang="fr-CH" sz="2800" b="1" i="0" u="none" strike="noStrike" cap="none">
                <a:solidFill>
                  <a:srgbClr val="0070C0"/>
                </a:solidFill>
                <a:latin typeface="Calibri"/>
                <a:ea typeface="Calibri"/>
                <a:cs typeface="Calibri"/>
                <a:sym typeface="Calibri"/>
              </a:rPr>
              <a:t>30</a:t>
            </a:r>
            <a:r>
              <a:rPr lang="fr-CH" sz="2800" b="1" i="0" u="none" strike="noStrike" cap="none" baseline="30000">
                <a:solidFill>
                  <a:srgbClr val="0070C0"/>
                </a:solidFill>
                <a:latin typeface="Calibri"/>
                <a:ea typeface="Calibri"/>
                <a:cs typeface="Calibri"/>
                <a:sym typeface="Calibri"/>
              </a:rPr>
              <a:t>th</a:t>
            </a:r>
            <a:r>
              <a:rPr lang="fr-CH" sz="2800" b="1" i="0" u="none" strike="noStrike" cap="none">
                <a:solidFill>
                  <a:srgbClr val="0070C0"/>
                </a:solidFill>
                <a:latin typeface="Calibri"/>
                <a:ea typeface="Calibri"/>
                <a:cs typeface="Calibri"/>
                <a:sym typeface="Calibri"/>
              </a:rPr>
              <a:t> June to 4</a:t>
            </a:r>
            <a:r>
              <a:rPr lang="fr-CH" sz="2800" b="1" i="0" u="none" strike="noStrike" cap="none" baseline="30000">
                <a:solidFill>
                  <a:srgbClr val="0070C0"/>
                </a:solidFill>
                <a:latin typeface="Calibri"/>
                <a:ea typeface="Calibri"/>
                <a:cs typeface="Calibri"/>
                <a:sym typeface="Calibri"/>
              </a:rPr>
              <a:t>th</a:t>
            </a:r>
            <a:r>
              <a:rPr lang="fr-CH" sz="2800" b="1" i="0" u="none" strike="noStrike" cap="none">
                <a:solidFill>
                  <a:srgbClr val="0070C0"/>
                </a:solidFill>
                <a:latin typeface="Calibri"/>
                <a:ea typeface="Calibri"/>
                <a:cs typeface="Calibri"/>
                <a:sym typeface="Calibri"/>
              </a:rPr>
              <a:t> of July</a:t>
            </a:r>
            <a:endParaRPr sz="2000" b="1" i="0" u="none" strike="noStrike" cap="none">
              <a:solidFill>
                <a:srgbClr val="0070C0"/>
              </a:solidFill>
              <a:latin typeface="Calibri"/>
              <a:ea typeface="Calibri"/>
              <a:cs typeface="Calibri"/>
              <a:sym typeface="Calibri"/>
            </a:endParaRPr>
          </a:p>
          <a:p>
            <a:pPr marL="285750" marR="0" lvl="0" indent="-114300" algn="ctr" rtl="0">
              <a:lnSpc>
                <a:spcPct val="90000"/>
              </a:lnSpc>
              <a:spcBef>
                <a:spcPts val="600"/>
              </a:spcBef>
              <a:spcAft>
                <a:spcPts val="0"/>
              </a:spcAft>
              <a:buClr>
                <a:schemeClr val="dk1"/>
              </a:buClr>
              <a:buSzPct val="75630"/>
              <a:buFont typeface="Arial"/>
              <a:buNone/>
            </a:pPr>
            <a:endParaRPr sz="2800" b="0" i="0" u="none" strike="noStrike" cap="none">
              <a:solidFill>
                <a:schemeClr val="dk1"/>
              </a:solidFill>
              <a:latin typeface="Calibri"/>
              <a:ea typeface="Calibri"/>
              <a:cs typeface="Calibri"/>
              <a:sym typeface="Calibri"/>
            </a:endParaRPr>
          </a:p>
          <a:p>
            <a:pPr marL="0" marR="0" lvl="0" indent="0" algn="ctr" rtl="0">
              <a:lnSpc>
                <a:spcPct val="90000"/>
              </a:lnSpc>
              <a:spcBef>
                <a:spcPts val="600"/>
              </a:spcBef>
              <a:spcAft>
                <a:spcPts val="0"/>
              </a:spcAft>
              <a:buClr>
                <a:srgbClr val="000000"/>
              </a:buClr>
              <a:buSzPct val="100000"/>
              <a:buFont typeface="Arial"/>
              <a:buNone/>
            </a:pPr>
            <a:r>
              <a:rPr lang="fr-CH" sz="2800" b="0" i="0" u="none" strike="noStrike" cap="none">
                <a:solidFill>
                  <a:schemeClr val="dk1"/>
                </a:solidFill>
                <a:latin typeface="Calibri"/>
                <a:ea typeface="Calibri"/>
                <a:cs typeface="Calibri"/>
                <a:sym typeface="Calibri"/>
              </a:rPr>
              <a:t>Part of championnat </a:t>
            </a:r>
            <a:endParaRPr sz="1400" b="0" i="0" u="none" strike="noStrike" cap="none">
              <a:solidFill>
                <a:srgbClr val="000000"/>
              </a:solidFill>
              <a:latin typeface="Arial"/>
              <a:ea typeface="Arial"/>
              <a:cs typeface="Arial"/>
              <a:sym typeface="Arial"/>
            </a:endParaRPr>
          </a:p>
          <a:p>
            <a:pPr marL="0" marR="0" lvl="0" indent="0" algn="ctr" rtl="0">
              <a:lnSpc>
                <a:spcPct val="90000"/>
              </a:lnSpc>
              <a:spcBef>
                <a:spcPts val="600"/>
              </a:spcBef>
              <a:spcAft>
                <a:spcPts val="0"/>
              </a:spcAft>
              <a:buClr>
                <a:srgbClr val="000000"/>
              </a:buClr>
              <a:buSzPct val="100000"/>
              <a:buFont typeface="Arial"/>
              <a:buNone/>
            </a:pPr>
            <a:r>
              <a:rPr lang="fr-CH" sz="2800" b="0" i="0" u="none" strike="noStrike" cap="none">
                <a:solidFill>
                  <a:schemeClr val="dk1"/>
                </a:solidFill>
                <a:latin typeface="Calibri"/>
                <a:ea typeface="Calibri"/>
                <a:cs typeface="Calibri"/>
                <a:sym typeface="Calibri"/>
              </a:rPr>
              <a:t>du Petit Lac</a:t>
            </a:r>
            <a:endParaRPr sz="2000" b="0" i="0" u="none" strike="noStrike" cap="none">
              <a:solidFill>
                <a:srgbClr val="000000"/>
              </a:solidFill>
              <a:latin typeface="Calibri"/>
              <a:ea typeface="Calibri"/>
              <a:cs typeface="Calibri"/>
              <a:sym typeface="Calibri"/>
            </a:endParaRPr>
          </a:p>
          <a:p>
            <a:pPr marL="285750" marR="0" lvl="0" indent="-114300" algn="ctr" rtl="0">
              <a:lnSpc>
                <a:spcPct val="90000"/>
              </a:lnSpc>
              <a:spcBef>
                <a:spcPts val="600"/>
              </a:spcBef>
              <a:spcAft>
                <a:spcPts val="0"/>
              </a:spcAft>
              <a:buClr>
                <a:schemeClr val="dk1"/>
              </a:buClr>
              <a:buSzPct val="75630"/>
              <a:buFont typeface="Arial"/>
              <a:buNone/>
            </a:pPr>
            <a:endParaRPr sz="2800" b="0" i="0" u="none" strike="noStrike" cap="none">
              <a:solidFill>
                <a:schemeClr val="dk1"/>
              </a:solidFill>
              <a:latin typeface="Calibri"/>
              <a:ea typeface="Calibri"/>
              <a:cs typeface="Calibri"/>
              <a:sym typeface="Calibri"/>
            </a:endParaRPr>
          </a:p>
          <a:p>
            <a:pPr marL="0" marR="0" lvl="0" indent="0" algn="ctr" rtl="0">
              <a:lnSpc>
                <a:spcPct val="90000"/>
              </a:lnSpc>
              <a:spcBef>
                <a:spcPts val="600"/>
              </a:spcBef>
              <a:spcAft>
                <a:spcPts val="0"/>
              </a:spcAft>
              <a:buClr>
                <a:srgbClr val="000000"/>
              </a:buClr>
              <a:buSzPct val="100000"/>
              <a:buFont typeface="Arial"/>
              <a:buNone/>
            </a:pPr>
            <a:r>
              <a:rPr lang="fr-CH" sz="2800" b="0" i="0" u="none" strike="noStrike" cap="none">
                <a:solidFill>
                  <a:schemeClr val="dk1"/>
                </a:solidFill>
                <a:latin typeface="Calibri"/>
                <a:ea typeface="Calibri"/>
                <a:cs typeface="Calibri"/>
                <a:sym typeface="Calibri"/>
              </a:rPr>
              <a:t>Local beer, wine,</a:t>
            </a:r>
            <a:endParaRPr sz="1400" b="0" i="0" u="none" strike="noStrike" cap="none">
              <a:solidFill>
                <a:srgbClr val="000000"/>
              </a:solidFill>
              <a:latin typeface="Arial"/>
              <a:ea typeface="Arial"/>
              <a:cs typeface="Arial"/>
              <a:sym typeface="Arial"/>
            </a:endParaRPr>
          </a:p>
          <a:p>
            <a:pPr marL="0" marR="0" lvl="0" indent="0" algn="ctr" rtl="0">
              <a:lnSpc>
                <a:spcPct val="90000"/>
              </a:lnSpc>
              <a:spcBef>
                <a:spcPts val="600"/>
              </a:spcBef>
              <a:spcAft>
                <a:spcPts val="0"/>
              </a:spcAft>
              <a:buClr>
                <a:srgbClr val="000000"/>
              </a:buClr>
              <a:buSzPct val="100000"/>
              <a:buFont typeface="Arial"/>
              <a:buNone/>
            </a:pPr>
            <a:r>
              <a:rPr lang="fr-CH" sz="2800" b="0" i="0" u="none" strike="noStrike" cap="none">
                <a:solidFill>
                  <a:schemeClr val="dk1"/>
                </a:solidFill>
                <a:latin typeface="Calibri"/>
                <a:ea typeface="Calibri"/>
                <a:cs typeface="Calibri"/>
                <a:sym typeface="Calibri"/>
              </a:rPr>
              <a:t>catering.</a:t>
            </a:r>
            <a:endParaRPr sz="2000" b="0" i="0" u="none" strike="noStrike" cap="none">
              <a:solidFill>
                <a:srgbClr val="000000"/>
              </a:solidFill>
              <a:latin typeface="Calibri"/>
              <a:ea typeface="Calibri"/>
              <a:cs typeface="Calibri"/>
              <a:sym typeface="Calibri"/>
            </a:endParaRPr>
          </a:p>
          <a:p>
            <a:pPr marL="285750" marR="0" lvl="0" indent="-114300" algn="ctr" rtl="0">
              <a:lnSpc>
                <a:spcPct val="90000"/>
              </a:lnSpc>
              <a:spcBef>
                <a:spcPts val="600"/>
              </a:spcBef>
              <a:spcAft>
                <a:spcPts val="0"/>
              </a:spcAft>
              <a:buClr>
                <a:schemeClr val="dk1"/>
              </a:buClr>
              <a:buSzPct val="75630"/>
              <a:buFont typeface="Arial"/>
              <a:buNone/>
            </a:pPr>
            <a:endParaRPr sz="2800" b="0" i="0" u="none" strike="noStrike" cap="none">
              <a:solidFill>
                <a:schemeClr val="dk1"/>
              </a:solidFill>
              <a:latin typeface="Calibri"/>
              <a:ea typeface="Calibri"/>
              <a:cs typeface="Calibri"/>
              <a:sym typeface="Calibri"/>
            </a:endParaRPr>
          </a:p>
          <a:p>
            <a:pPr marL="0" marR="0" lvl="0" indent="0" algn="ctr" rtl="0">
              <a:lnSpc>
                <a:spcPct val="90000"/>
              </a:lnSpc>
              <a:spcBef>
                <a:spcPts val="600"/>
              </a:spcBef>
              <a:spcAft>
                <a:spcPts val="0"/>
              </a:spcAft>
              <a:buClr>
                <a:srgbClr val="000000"/>
              </a:buClr>
              <a:buSzPct val="100000"/>
              <a:buFont typeface="Arial"/>
              <a:buNone/>
            </a:pPr>
            <a:r>
              <a:rPr lang="fr-CH" sz="2800" b="0" i="0" u="none" strike="noStrike" cap="none">
                <a:solidFill>
                  <a:schemeClr val="dk1"/>
                </a:solidFill>
                <a:latin typeface="Calibri"/>
                <a:ea typeface="Calibri"/>
                <a:cs typeface="Calibri"/>
                <a:sym typeface="Calibri"/>
              </a:rPr>
              <a:t>Music and</a:t>
            </a:r>
            <a:endParaRPr sz="1400" b="0" i="0" u="none" strike="noStrike" cap="none">
              <a:solidFill>
                <a:srgbClr val="000000"/>
              </a:solidFill>
              <a:latin typeface="Arial"/>
              <a:ea typeface="Arial"/>
              <a:cs typeface="Arial"/>
              <a:sym typeface="Arial"/>
            </a:endParaRPr>
          </a:p>
          <a:p>
            <a:pPr marL="0" marR="0" lvl="0" indent="0" algn="ctr" rtl="0">
              <a:lnSpc>
                <a:spcPct val="90000"/>
              </a:lnSpc>
              <a:spcBef>
                <a:spcPts val="600"/>
              </a:spcBef>
              <a:spcAft>
                <a:spcPts val="0"/>
              </a:spcAft>
              <a:buClr>
                <a:srgbClr val="000000"/>
              </a:buClr>
              <a:buSzPct val="100000"/>
              <a:buFont typeface="Arial"/>
              <a:buNone/>
            </a:pPr>
            <a:r>
              <a:rPr lang="fr-CH" sz="2800" b="0" i="0" u="none" strike="noStrike" cap="none">
                <a:solidFill>
                  <a:schemeClr val="dk1"/>
                </a:solidFill>
                <a:latin typeface="Calibri"/>
                <a:ea typeface="Calibri"/>
                <a:cs typeface="Calibri"/>
                <a:sym typeface="Calibri"/>
              </a:rPr>
              <a:t>animations </a:t>
            </a:r>
            <a:endParaRPr sz="1400" b="0" i="0" u="none" strike="noStrike" cap="none">
              <a:solidFill>
                <a:srgbClr val="000000"/>
              </a:solidFill>
              <a:latin typeface="Arial"/>
              <a:ea typeface="Arial"/>
              <a:cs typeface="Arial"/>
              <a:sym typeface="Arial"/>
            </a:endParaRPr>
          </a:p>
          <a:p>
            <a:pPr marL="0" marR="0" lvl="0" indent="0" algn="ctr" rtl="0">
              <a:lnSpc>
                <a:spcPct val="90000"/>
              </a:lnSpc>
              <a:spcBef>
                <a:spcPts val="600"/>
              </a:spcBef>
              <a:spcAft>
                <a:spcPts val="0"/>
              </a:spcAft>
              <a:buClr>
                <a:srgbClr val="000000"/>
              </a:buClr>
              <a:buSzPct val="100000"/>
              <a:buFont typeface="Arial"/>
              <a:buNone/>
            </a:pPr>
            <a:r>
              <a:rPr lang="fr-CH" sz="2800" b="0" i="0" u="none" strike="noStrike" cap="none">
                <a:solidFill>
                  <a:schemeClr val="dk1"/>
                </a:solidFill>
                <a:latin typeface="Calibri"/>
                <a:ea typeface="Calibri"/>
                <a:cs typeface="Calibri"/>
                <a:sym typeface="Calibri"/>
              </a:rPr>
              <a:t>every evening.</a:t>
            </a:r>
            <a:endParaRPr sz="2000" b="0" i="0" u="none" strike="noStrike" cap="none">
              <a:solidFill>
                <a:srgbClr val="000000"/>
              </a:solidFill>
              <a:latin typeface="Calibri"/>
              <a:ea typeface="Calibri"/>
              <a:cs typeface="Calibri"/>
              <a:sym typeface="Calibri"/>
            </a:endParaRPr>
          </a:p>
        </p:txBody>
      </p:sp>
      <p:sp>
        <p:nvSpPr>
          <p:cNvPr id="234" name="Google Shape;234;p10"/>
          <p:cNvSpPr/>
          <p:nvPr/>
        </p:nvSpPr>
        <p:spPr>
          <a:xfrm>
            <a:off x="0" y="1016867"/>
            <a:ext cx="128016" cy="653903"/>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pic>
        <p:nvPicPr>
          <p:cNvPr id="235" name="Google Shape;235;p10" descr="Immagine che contiene logo&#10;&#10;Descrizione generata automaticamente"/>
          <p:cNvPicPr preferRelativeResize="0"/>
          <p:nvPr/>
        </p:nvPicPr>
        <p:blipFill rotWithShape="1">
          <a:blip r:embed="rId3">
            <a:alphaModFix/>
          </a:blip>
          <a:srcRect/>
          <a:stretch/>
        </p:blipFill>
        <p:spPr>
          <a:xfrm>
            <a:off x="3075632" y="868335"/>
            <a:ext cx="5121291" cy="5121291"/>
          </a:xfrm>
          <a:prstGeom prst="rect">
            <a:avLst/>
          </a:prstGeom>
          <a:noFill/>
          <a:ln>
            <a:noFill/>
          </a:ln>
        </p:spPr>
      </p:pic>
      <p:pic>
        <p:nvPicPr>
          <p:cNvPr id="236" name="Google Shape;236;p10"/>
          <p:cNvPicPr preferRelativeResize="0"/>
          <p:nvPr/>
        </p:nvPicPr>
        <p:blipFill rotWithShape="1">
          <a:blip r:embed="rId4">
            <a:alphaModFix/>
          </a:blip>
          <a:srcRect l="22480" r="24722"/>
          <a:stretch/>
        </p:blipFill>
        <p:spPr>
          <a:xfrm>
            <a:off x="7364078" y="-18"/>
            <a:ext cx="4827922" cy="6857999"/>
          </a:xfrm>
          <a:custGeom>
            <a:avLst/>
            <a:gdLst/>
            <a:ahLst/>
            <a:cxnLst/>
            <a:rect l="l" t="t" r="r" b="b"/>
            <a:pathLst>
              <a:path w="4827922" h="6858000" extrusionOk="0">
                <a:moveTo>
                  <a:pt x="4441" y="0"/>
                </a:moveTo>
                <a:lnTo>
                  <a:pt x="4827922" y="0"/>
                </a:lnTo>
                <a:lnTo>
                  <a:pt x="4827922" y="6858000"/>
                </a:lnTo>
                <a:lnTo>
                  <a:pt x="0" y="6858000"/>
                </a:lnTo>
                <a:lnTo>
                  <a:pt x="106674" y="6638378"/>
                </a:lnTo>
                <a:cubicBezTo>
                  <a:pt x="530028" y="5720938"/>
                  <a:pt x="777229" y="4614948"/>
                  <a:pt x="777229" y="3424428"/>
                </a:cubicBezTo>
                <a:cubicBezTo>
                  <a:pt x="777229" y="2233909"/>
                  <a:pt x="530028" y="1127919"/>
                  <a:pt x="106674" y="210478"/>
                </a:cubicBezTo>
                <a:close/>
              </a:path>
            </a:pathLst>
          </a:cu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40"/>
        <p:cNvGrpSpPr/>
        <p:nvPr/>
      </p:nvGrpSpPr>
      <p:grpSpPr>
        <a:xfrm>
          <a:off x="0" y="0"/>
          <a:ext cx="0" cy="0"/>
          <a:chOff x="0" y="0"/>
          <a:chExt cx="0" cy="0"/>
        </a:xfrm>
      </p:grpSpPr>
      <p:sp>
        <p:nvSpPr>
          <p:cNvPr id="241" name="Google Shape;241;p6"/>
          <p:cNvSpPr/>
          <p:nvPr/>
        </p:nvSpPr>
        <p:spPr>
          <a:xfrm>
            <a:off x="0" y="0"/>
            <a:ext cx="12192000" cy="6858000"/>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42" name="Google Shape;242;p6" descr="Immagine che contiene aria aperta, veliero&#10;&#10;Descrizione generata automaticamente"/>
          <p:cNvPicPr preferRelativeResize="0"/>
          <p:nvPr/>
        </p:nvPicPr>
        <p:blipFill rotWithShape="1">
          <a:blip r:embed="rId3">
            <a:alphaModFix/>
          </a:blip>
          <a:srcRect l="5785" t="2225" r="24689"/>
          <a:stretch/>
        </p:blipFill>
        <p:spPr>
          <a:xfrm>
            <a:off x="3522468" y="10"/>
            <a:ext cx="8669532" cy="6857990"/>
          </a:xfrm>
          <a:prstGeom prst="rect">
            <a:avLst/>
          </a:prstGeom>
          <a:noFill/>
          <a:ln>
            <a:noFill/>
          </a:ln>
        </p:spPr>
      </p:pic>
      <p:sp>
        <p:nvSpPr>
          <p:cNvPr id="243" name="Google Shape;243;p6"/>
          <p:cNvSpPr/>
          <p:nvPr/>
        </p:nvSpPr>
        <p:spPr>
          <a:xfrm>
            <a:off x="2" y="0"/>
            <a:ext cx="9756600" cy="6858000"/>
          </a:xfrm>
          <a:prstGeom prst="rect">
            <a:avLst/>
          </a:prstGeom>
          <a:gradFill>
            <a:gsLst>
              <a:gs pos="0">
                <a:srgbClr val="000000">
                  <a:alpha val="0"/>
                </a:srgbClr>
              </a:gs>
              <a:gs pos="19000">
                <a:srgbClr val="000000">
                  <a:alpha val="36078"/>
                </a:srgbClr>
              </a:gs>
              <a:gs pos="35000">
                <a:srgbClr val="000000">
                  <a:alpha val="76078"/>
                </a:srgbClr>
              </a:gs>
              <a:gs pos="58000">
                <a:schemeClr val="dk1"/>
              </a:gs>
              <a:gs pos="100000">
                <a:schemeClr val="dk1"/>
              </a:gs>
            </a:gsLst>
            <a:lin ang="108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44" name="Google Shape;244;p6"/>
          <p:cNvSpPr txBox="1">
            <a:spLocks noGrp="1"/>
          </p:cNvSpPr>
          <p:nvPr>
            <p:ph type="title"/>
          </p:nvPr>
        </p:nvSpPr>
        <p:spPr>
          <a:xfrm>
            <a:off x="371094" y="1161288"/>
            <a:ext cx="3438144" cy="1124712"/>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2800"/>
              <a:buFont typeface="Calibri"/>
              <a:buNone/>
            </a:pPr>
            <a:r>
              <a:rPr lang="fr-CH" sz="2800"/>
              <a:t>Level 0</a:t>
            </a:r>
            <a:endParaRPr sz="2800"/>
          </a:p>
        </p:txBody>
      </p:sp>
      <p:sp>
        <p:nvSpPr>
          <p:cNvPr id="245" name="Google Shape;245;p6"/>
          <p:cNvSpPr/>
          <p:nvPr/>
        </p:nvSpPr>
        <p:spPr>
          <a:xfrm rot="5400000">
            <a:off x="662559" y="605790"/>
            <a:ext cx="73152" cy="54864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246" name="Google Shape;246;p6"/>
          <p:cNvSpPr/>
          <p:nvPr/>
        </p:nvSpPr>
        <p:spPr>
          <a:xfrm>
            <a:off x="428244" y="2443480"/>
            <a:ext cx="3300984" cy="18288"/>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247" name="Google Shape;247;p6"/>
          <p:cNvSpPr txBox="1">
            <a:spLocks noGrp="1"/>
          </p:cNvSpPr>
          <p:nvPr>
            <p:ph type="body" idx="1"/>
          </p:nvPr>
        </p:nvSpPr>
        <p:spPr>
          <a:xfrm>
            <a:off x="371094" y="2718054"/>
            <a:ext cx="3438906" cy="3207258"/>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lt1"/>
              </a:buClr>
              <a:buSzPts val="1700"/>
              <a:buChar char="•"/>
            </a:pPr>
            <a:r>
              <a:rPr lang="fr-CH" sz="1700"/>
              <a:t>Theoretical Introduction</a:t>
            </a:r>
            <a:endParaRPr/>
          </a:p>
          <a:p>
            <a:pPr marL="228600" lvl="0" indent="-228600" algn="l" rtl="0">
              <a:lnSpc>
                <a:spcPct val="90000"/>
              </a:lnSpc>
              <a:spcBef>
                <a:spcPts val="1000"/>
              </a:spcBef>
              <a:spcAft>
                <a:spcPts val="0"/>
              </a:spcAft>
              <a:buClr>
                <a:schemeClr val="lt1"/>
              </a:buClr>
              <a:buSzPts val="1700"/>
              <a:buChar char="•"/>
            </a:pPr>
            <a:r>
              <a:rPr lang="fr-CH" sz="1700"/>
              <a:t>On the Water</a:t>
            </a:r>
            <a:endParaRPr/>
          </a:p>
          <a:p>
            <a:pPr marL="228600" lvl="0" indent="-228600" algn="l" rtl="0">
              <a:lnSpc>
                <a:spcPct val="90000"/>
              </a:lnSpc>
              <a:spcBef>
                <a:spcPts val="1000"/>
              </a:spcBef>
              <a:spcAft>
                <a:spcPts val="0"/>
              </a:spcAft>
              <a:buClr>
                <a:schemeClr val="lt1"/>
              </a:buClr>
              <a:buSzPts val="1700"/>
              <a:buChar char="•"/>
            </a:pPr>
            <a:r>
              <a:rPr lang="fr-CH" sz="1700"/>
              <a:t>Dates TBC : </a:t>
            </a:r>
            <a:endParaRPr/>
          </a:p>
          <a:p>
            <a:pPr marL="0" lvl="0" indent="0" algn="ctr" rtl="0">
              <a:lnSpc>
                <a:spcPct val="90000"/>
              </a:lnSpc>
              <a:spcBef>
                <a:spcPts val="1000"/>
              </a:spcBef>
              <a:spcAft>
                <a:spcPts val="0"/>
              </a:spcAft>
              <a:buClr>
                <a:schemeClr val="lt1"/>
              </a:buClr>
              <a:buSzPts val="1700"/>
              <a:buNone/>
            </a:pPr>
            <a:r>
              <a:rPr lang="fr-CH" sz="1700"/>
              <a:t>12th April (Sat)</a:t>
            </a:r>
            <a:endParaRPr/>
          </a:p>
          <a:p>
            <a:pPr marL="0" lvl="0" indent="0" algn="ctr" rtl="0">
              <a:lnSpc>
                <a:spcPct val="90000"/>
              </a:lnSpc>
              <a:spcBef>
                <a:spcPts val="1000"/>
              </a:spcBef>
              <a:spcAft>
                <a:spcPts val="0"/>
              </a:spcAft>
              <a:buSzPts val="1700"/>
              <a:buNone/>
            </a:pPr>
            <a:r>
              <a:rPr lang="fr-CH" sz="1700"/>
              <a:t>13th April (Sun)</a:t>
            </a:r>
            <a:endParaRPr/>
          </a:p>
          <a:p>
            <a:pPr marL="0" lvl="0" indent="0" algn="ctr" rtl="0">
              <a:lnSpc>
                <a:spcPct val="90000"/>
              </a:lnSpc>
              <a:spcBef>
                <a:spcPts val="1000"/>
              </a:spcBef>
              <a:spcAft>
                <a:spcPts val="0"/>
              </a:spcAft>
              <a:buSzPts val="1700"/>
              <a:buNone/>
            </a:pPr>
            <a:r>
              <a:rPr lang="fr-CH" sz="1700"/>
              <a:t>11th May (Sun)</a:t>
            </a:r>
            <a:endParaRPr/>
          </a:p>
        </p:txBody>
      </p:sp>
      <p:sp>
        <p:nvSpPr>
          <p:cNvPr id="248" name="Google Shape;248;p6"/>
          <p:cNvSpPr txBox="1"/>
          <p:nvPr/>
        </p:nvSpPr>
        <p:spPr>
          <a:xfrm>
            <a:off x="424815" y="5644079"/>
            <a:ext cx="6448175" cy="86177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accent5"/>
              </a:buClr>
              <a:buSzPts val="1800"/>
              <a:buFont typeface="Calibri"/>
              <a:buNone/>
            </a:pPr>
            <a:r>
              <a:rPr lang="fr-CH" sz="1800" b="0" i="1" u="none" strike="noStrike" cap="small">
                <a:solidFill>
                  <a:schemeClr val="accent5"/>
                </a:solidFill>
                <a:latin typeface="Calibri"/>
                <a:ea typeface="Calibri"/>
                <a:cs typeface="Calibri"/>
                <a:sym typeface="Calibri"/>
              </a:rPr>
              <a:t>Level 0 is not mandatory but recommended for:</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lt1"/>
              </a:buClr>
              <a:buSzPts val="1400"/>
              <a:buFont typeface="Calibri"/>
              <a:buNone/>
            </a:pPr>
            <a:r>
              <a:rPr lang="fr-CH" sz="1400" b="0" i="1" u="none" strike="noStrike" cap="small">
                <a:solidFill>
                  <a:schemeClr val="lt1"/>
                </a:solidFill>
                <a:latin typeface="Calibri"/>
                <a:ea typeface="Calibri"/>
                <a:cs typeface="Calibri"/>
                <a:sym typeface="Calibri"/>
              </a:rPr>
              <a:t>Recommended before Competent Crew course (CC).</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49" name="Google Shape;249;p6"/>
          <p:cNvSpPr txBox="1"/>
          <p:nvPr/>
        </p:nvSpPr>
        <p:spPr>
          <a:xfrm>
            <a:off x="4842875" y="4887225"/>
            <a:ext cx="3000000" cy="523200"/>
          </a:xfrm>
          <a:prstGeom prst="rect">
            <a:avLst/>
          </a:prstGeom>
          <a:noFill/>
          <a:ln>
            <a:noFill/>
          </a:ln>
        </p:spPr>
        <p:txBody>
          <a:bodyPr spcFirstLastPara="1" wrap="square" lIns="91425" tIns="91425" rIns="91425" bIns="91425" anchor="t" anchorCtr="0">
            <a:spAutoFit/>
          </a:bodyPr>
          <a:lstStyle/>
          <a:p>
            <a:pPr marL="0" marR="0" lvl="1" indent="0" algn="l" rtl="0">
              <a:lnSpc>
                <a:spcPct val="100000"/>
              </a:lnSpc>
              <a:spcBef>
                <a:spcPts val="0"/>
              </a:spcBef>
              <a:spcAft>
                <a:spcPts val="0"/>
              </a:spcAft>
              <a:buClr>
                <a:srgbClr val="000000"/>
              </a:buClr>
              <a:buSzPts val="1100"/>
              <a:buFont typeface="Arial"/>
              <a:buNone/>
            </a:pPr>
            <a:r>
              <a:rPr lang="fr-CH" sz="1100" b="0" i="0" u="none" strike="noStrike" cap="none">
                <a:solidFill>
                  <a:srgbClr val="A4C2F4"/>
                </a:solidFill>
                <a:latin typeface="Helvetica Neue"/>
                <a:ea typeface="Helvetica Neue"/>
                <a:cs typeface="Helvetica Neue"/>
                <a:sym typeface="Helvetica Neue"/>
              </a:rPr>
              <a:t>no sailing</a:t>
            </a:r>
            <a:r>
              <a:rPr lang="fr-CH" sz="1100" b="0" i="0" u="none" strike="noStrike" cap="none">
                <a:solidFill>
                  <a:srgbClr val="CFE2F3"/>
                </a:solidFill>
                <a:latin typeface="Helvetica Neue"/>
                <a:ea typeface="Helvetica Neue"/>
                <a:cs typeface="Helvetica Neue"/>
                <a:sym typeface="Helvetica Neue"/>
              </a:rPr>
              <a:t> </a:t>
            </a:r>
            <a:r>
              <a:rPr lang="fr-CH" sz="1100" b="0" i="0" u="none" strike="noStrike" cap="none">
                <a:solidFill>
                  <a:srgbClr val="A4C2F4"/>
                </a:solidFill>
                <a:latin typeface="Helvetica Neue"/>
                <a:ea typeface="Helvetica Neue"/>
                <a:cs typeface="Helvetica Neue"/>
                <a:sym typeface="Helvetica Neue"/>
              </a:rPr>
              <a:t>experience</a:t>
            </a:r>
            <a:r>
              <a:rPr lang="fr-CH" sz="1100" b="0" i="0" u="none" strike="noStrike" cap="none">
                <a:solidFill>
                  <a:schemeClr val="lt1"/>
                </a:solidFill>
                <a:latin typeface="Helvetica Neue"/>
                <a:ea typeface="Helvetica Neue"/>
                <a:cs typeface="Helvetica Neue"/>
                <a:sym typeface="Helvetica Neue"/>
              </a:rPr>
              <a:t>, and would like to get your first introduction to the world of sailing.</a:t>
            </a:r>
            <a:endParaRPr sz="1100" b="0" i="0" u="none" strike="noStrike" cap="none">
              <a:solidFill>
                <a:schemeClr val="lt1"/>
              </a:solidFill>
              <a:latin typeface="Helvetica Neue"/>
              <a:ea typeface="Helvetica Neue"/>
              <a:cs typeface="Helvetica Neue"/>
              <a:sym typeface="Helvetica Neue"/>
            </a:endParaRPr>
          </a:p>
        </p:txBody>
      </p:sp>
      <p:sp>
        <p:nvSpPr>
          <p:cNvPr id="250" name="Google Shape;250;p6"/>
          <p:cNvSpPr txBox="1"/>
          <p:nvPr/>
        </p:nvSpPr>
        <p:spPr>
          <a:xfrm>
            <a:off x="4842875" y="5813150"/>
            <a:ext cx="3000000" cy="692700"/>
          </a:xfrm>
          <a:prstGeom prst="rect">
            <a:avLst/>
          </a:prstGeom>
          <a:noFill/>
          <a:ln>
            <a:noFill/>
          </a:ln>
        </p:spPr>
        <p:txBody>
          <a:bodyPr spcFirstLastPara="1" wrap="square" lIns="91425" tIns="91425" rIns="91425" bIns="91425" anchor="t" anchorCtr="0">
            <a:spAutoFit/>
          </a:bodyPr>
          <a:lstStyle/>
          <a:p>
            <a:pPr marL="0" marR="0" lvl="1" indent="0" algn="l" rtl="0">
              <a:lnSpc>
                <a:spcPct val="100000"/>
              </a:lnSpc>
              <a:spcBef>
                <a:spcPts val="0"/>
              </a:spcBef>
              <a:spcAft>
                <a:spcPts val="0"/>
              </a:spcAft>
              <a:buClr>
                <a:srgbClr val="000000"/>
              </a:buClr>
              <a:buSzPts val="1100"/>
              <a:buFont typeface="Arial"/>
              <a:buNone/>
            </a:pPr>
            <a:r>
              <a:rPr lang="fr-CH" sz="1100" b="0" i="0" u="none" strike="noStrike" cap="none">
                <a:solidFill>
                  <a:srgbClr val="9FC5E8"/>
                </a:solidFill>
                <a:latin typeface="Helvetica Neue"/>
                <a:ea typeface="Helvetica Neue"/>
                <a:cs typeface="Helvetica Neue"/>
                <a:sym typeface="Helvetica Neue"/>
              </a:rPr>
              <a:t>have sailing experience </a:t>
            </a:r>
            <a:r>
              <a:rPr lang="fr-CH" sz="1100" b="0" i="0" u="none" strike="noStrike" cap="none">
                <a:solidFill>
                  <a:schemeClr val="lt1"/>
                </a:solidFill>
                <a:latin typeface="Helvetica Neue"/>
                <a:ea typeface="Helvetica Neue"/>
                <a:cs typeface="Helvetica Neue"/>
                <a:sym typeface="Helvetica Neue"/>
              </a:rPr>
              <a:t>and would like to meet other enthusiasts while getting a great introduction to the Club.</a:t>
            </a:r>
            <a:endParaRPr sz="1400" b="0" i="0" u="none" strike="noStrike" cap="none">
              <a:solidFill>
                <a:schemeClr val="lt1"/>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54"/>
        <p:cNvGrpSpPr/>
        <p:nvPr/>
      </p:nvGrpSpPr>
      <p:grpSpPr>
        <a:xfrm>
          <a:off x="0" y="0"/>
          <a:ext cx="0" cy="0"/>
          <a:chOff x="0" y="0"/>
          <a:chExt cx="0" cy="0"/>
        </a:xfrm>
      </p:grpSpPr>
      <p:sp>
        <p:nvSpPr>
          <p:cNvPr id="255" name="Google Shape;255;p7"/>
          <p:cNvSpPr/>
          <p:nvPr/>
        </p:nvSpPr>
        <p:spPr>
          <a:xfrm>
            <a:off x="0" y="0"/>
            <a:ext cx="12192000" cy="6858000"/>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56" name="Google Shape;256;p7" descr="Immagine che contiene albero, aria aperta, cielo, terreno&#10;&#10;Descrizione generata automaticamente"/>
          <p:cNvPicPr preferRelativeResize="0"/>
          <p:nvPr/>
        </p:nvPicPr>
        <p:blipFill rotWithShape="1">
          <a:blip r:embed="rId3">
            <a:alphaModFix/>
          </a:blip>
          <a:srcRect l="12423" r="22941" b="9091"/>
          <a:stretch/>
        </p:blipFill>
        <p:spPr>
          <a:xfrm>
            <a:off x="20" y="10"/>
            <a:ext cx="8668492" cy="6857990"/>
          </a:xfrm>
          <a:prstGeom prst="rect">
            <a:avLst/>
          </a:prstGeom>
          <a:noFill/>
          <a:ln>
            <a:noFill/>
          </a:ln>
        </p:spPr>
      </p:pic>
      <p:sp>
        <p:nvSpPr>
          <p:cNvPr id="257" name="Google Shape;257;p7"/>
          <p:cNvSpPr/>
          <p:nvPr/>
        </p:nvSpPr>
        <p:spPr>
          <a:xfrm flipH="1">
            <a:off x="2435399" y="0"/>
            <a:ext cx="9756601" cy="6858000"/>
          </a:xfrm>
          <a:prstGeom prst="rect">
            <a:avLst/>
          </a:prstGeom>
          <a:gradFill>
            <a:gsLst>
              <a:gs pos="0">
                <a:srgbClr val="000000">
                  <a:alpha val="0"/>
                </a:srgbClr>
              </a:gs>
              <a:gs pos="19000">
                <a:srgbClr val="000000">
                  <a:alpha val="40000"/>
                </a:srgbClr>
              </a:gs>
              <a:gs pos="35000">
                <a:srgbClr val="000000">
                  <a:alpha val="74117"/>
                </a:srgbClr>
              </a:gs>
              <a:gs pos="52999">
                <a:schemeClr val="dk1"/>
              </a:gs>
              <a:gs pos="100000">
                <a:schemeClr val="dk1"/>
              </a:gs>
            </a:gsLst>
            <a:lin ang="108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58" name="Google Shape;258;p7"/>
          <p:cNvSpPr txBox="1">
            <a:spLocks noGrp="1"/>
          </p:cNvSpPr>
          <p:nvPr>
            <p:ph type="title"/>
          </p:nvPr>
        </p:nvSpPr>
        <p:spPr>
          <a:xfrm>
            <a:off x="8395868" y="1161288"/>
            <a:ext cx="3438144" cy="1124712"/>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lt1"/>
              </a:buClr>
              <a:buSzPts val="2800"/>
              <a:buFont typeface="Calibri"/>
              <a:buNone/>
            </a:pPr>
            <a:r>
              <a:rPr lang="fr-CH" sz="3200"/>
              <a:t>Thursday Practice</a:t>
            </a:r>
            <a:endParaRPr sz="3200"/>
          </a:p>
        </p:txBody>
      </p:sp>
      <p:sp>
        <p:nvSpPr>
          <p:cNvPr id="259" name="Google Shape;259;p7"/>
          <p:cNvSpPr/>
          <p:nvPr/>
        </p:nvSpPr>
        <p:spPr>
          <a:xfrm rot="5400000">
            <a:off x="8687333" y="605790"/>
            <a:ext cx="73152" cy="54864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260" name="Google Shape;260;p7"/>
          <p:cNvSpPr/>
          <p:nvPr/>
        </p:nvSpPr>
        <p:spPr>
          <a:xfrm>
            <a:off x="8453018" y="2443480"/>
            <a:ext cx="3218688" cy="18288"/>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261" name="Google Shape;261;p7"/>
          <p:cNvSpPr txBox="1">
            <a:spLocks noGrp="1"/>
          </p:cNvSpPr>
          <p:nvPr>
            <p:ph type="body" idx="1"/>
          </p:nvPr>
        </p:nvSpPr>
        <p:spPr>
          <a:xfrm>
            <a:off x="8395868" y="2718054"/>
            <a:ext cx="3438906" cy="3207258"/>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lt1"/>
              </a:buClr>
              <a:buSzPts val="2200"/>
              <a:buChar char="•"/>
            </a:pPr>
            <a:r>
              <a:rPr lang="fr-CH" sz="2200"/>
              <a:t>Why so important?</a:t>
            </a:r>
            <a:endParaRPr sz="3300"/>
          </a:p>
          <a:p>
            <a:pPr marL="228600" lvl="0" indent="-228600" algn="l" rtl="0">
              <a:lnSpc>
                <a:spcPct val="90000"/>
              </a:lnSpc>
              <a:spcBef>
                <a:spcPts val="1000"/>
              </a:spcBef>
              <a:spcAft>
                <a:spcPts val="0"/>
              </a:spcAft>
              <a:buClr>
                <a:schemeClr val="lt1"/>
              </a:buClr>
              <a:buSzPts val="2200"/>
              <a:buChar char="•"/>
            </a:pPr>
            <a:r>
              <a:rPr lang="fr-CH" sz="2200"/>
              <a:t>What is it?</a:t>
            </a:r>
            <a:endParaRPr sz="3300"/>
          </a:p>
          <a:p>
            <a:pPr marL="228600" lvl="0" indent="-228600" algn="l" rtl="0">
              <a:lnSpc>
                <a:spcPct val="90000"/>
              </a:lnSpc>
              <a:spcBef>
                <a:spcPts val="1000"/>
              </a:spcBef>
              <a:spcAft>
                <a:spcPts val="0"/>
              </a:spcAft>
              <a:buClr>
                <a:schemeClr val="lt1"/>
              </a:buClr>
              <a:buSzPts val="2200"/>
              <a:buChar char="•"/>
            </a:pPr>
            <a:r>
              <a:rPr lang="fr-CH" sz="2200"/>
              <a:t>How to attend?</a:t>
            </a:r>
            <a:endParaRPr sz="33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65"/>
        <p:cNvGrpSpPr/>
        <p:nvPr/>
      </p:nvGrpSpPr>
      <p:grpSpPr>
        <a:xfrm>
          <a:off x="0" y="0"/>
          <a:ext cx="0" cy="0"/>
          <a:chOff x="0" y="0"/>
          <a:chExt cx="0" cy="0"/>
        </a:xfrm>
      </p:grpSpPr>
      <p:sp>
        <p:nvSpPr>
          <p:cNvPr id="266" name="Google Shape;266;p32"/>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pic>
        <p:nvPicPr>
          <p:cNvPr id="267" name="Google Shape;267;p32"/>
          <p:cNvPicPr preferRelativeResize="0"/>
          <p:nvPr/>
        </p:nvPicPr>
        <p:blipFill rotWithShape="1">
          <a:blip r:embed="rId3">
            <a:alphaModFix/>
          </a:blip>
          <a:srcRect t="6250"/>
          <a:stretch/>
        </p:blipFill>
        <p:spPr>
          <a:xfrm>
            <a:off x="20" y="10"/>
            <a:ext cx="12191980" cy="6857990"/>
          </a:xfrm>
          <a:prstGeom prst="rect">
            <a:avLst/>
          </a:prstGeom>
          <a:noFill/>
          <a:ln>
            <a:noFill/>
          </a:ln>
        </p:spPr>
      </p:pic>
      <p:sp>
        <p:nvSpPr>
          <p:cNvPr id="268" name="Google Shape;268;p32"/>
          <p:cNvSpPr/>
          <p:nvPr/>
        </p:nvSpPr>
        <p:spPr>
          <a:xfrm>
            <a:off x="1903615" y="4638503"/>
            <a:ext cx="8384770" cy="1332634"/>
          </a:xfrm>
          <a:prstGeom prst="rect">
            <a:avLst/>
          </a:prstGeom>
          <a:solidFill>
            <a:schemeClr val="lt1">
              <a:alpha val="93725"/>
            </a:schemeClr>
          </a:solidFill>
          <a:ln w="12700" cap="flat" cmpd="sng">
            <a:solidFill>
              <a:srgbClr val="EFEFE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269" name="Google Shape;269;p32"/>
          <p:cNvSpPr txBox="1">
            <a:spLocks noGrp="1"/>
          </p:cNvSpPr>
          <p:nvPr>
            <p:ph type="ctrTitle"/>
          </p:nvPr>
        </p:nvSpPr>
        <p:spPr>
          <a:xfrm>
            <a:off x="2103121" y="4727173"/>
            <a:ext cx="7985759" cy="86882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6000"/>
              <a:buFont typeface="Calibri"/>
              <a:buNone/>
            </a:pPr>
            <a:r>
              <a:rPr lang="fr-CH" sz="4000"/>
              <a:t>The Key System</a:t>
            </a:r>
            <a:endParaRPr sz="4000"/>
          </a:p>
        </p:txBody>
      </p:sp>
      <p:sp>
        <p:nvSpPr>
          <p:cNvPr id="270" name="Google Shape;270;p32"/>
          <p:cNvSpPr/>
          <p:nvPr/>
        </p:nvSpPr>
        <p:spPr>
          <a:xfrm>
            <a:off x="2483110" y="5628237"/>
            <a:ext cx="7225780" cy="685800"/>
          </a:xfrm>
          <a:prstGeom prst="roundRect">
            <a:avLst>
              <a:gd name="adj" fmla="val 0"/>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Calibri"/>
              <a:ea typeface="Calibri"/>
              <a:cs typeface="Calibri"/>
              <a:sym typeface="Calibri"/>
            </a:endParaRPr>
          </a:p>
        </p:txBody>
      </p:sp>
      <p:sp>
        <p:nvSpPr>
          <p:cNvPr id="271" name="Google Shape;271;p32"/>
          <p:cNvSpPr txBox="1">
            <a:spLocks noGrp="1"/>
          </p:cNvSpPr>
          <p:nvPr>
            <p:ph type="subTitle" idx="1"/>
          </p:nvPr>
        </p:nvSpPr>
        <p:spPr>
          <a:xfrm>
            <a:off x="2615738" y="5680637"/>
            <a:ext cx="6960524" cy="598516"/>
          </a:xfrm>
          <a:prstGeom prst="rect">
            <a:avLst/>
          </a:prstGeom>
          <a:noFill/>
          <a:ln>
            <a:noFill/>
          </a:ln>
        </p:spPr>
        <p:txBody>
          <a:bodyPr spcFirstLastPara="1" wrap="square" lIns="91425" tIns="45700" rIns="91425" bIns="45700" anchor="ctr" anchorCtr="0">
            <a:normAutofit/>
          </a:bodyPr>
          <a:lstStyle/>
          <a:p>
            <a:pPr marL="457200" lvl="0" indent="-406400" algn="ctr" rtl="0">
              <a:lnSpc>
                <a:spcPct val="90000"/>
              </a:lnSpc>
              <a:spcBef>
                <a:spcPts val="1000"/>
              </a:spcBef>
              <a:spcAft>
                <a:spcPts val="0"/>
              </a:spcAft>
              <a:buClr>
                <a:schemeClr val="dk1"/>
              </a:buClr>
              <a:buSzPts val="2400"/>
              <a:buNone/>
            </a:pPr>
            <a:r>
              <a:rPr lang="fr-CH" sz="2000">
                <a:solidFill>
                  <a:schemeClr val="lt1"/>
                </a:solidFill>
              </a:rPr>
              <a:t>How to become a skipper</a:t>
            </a:r>
            <a:endParaRPr sz="2000">
              <a:solidFill>
                <a:schemeClr val="lt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75"/>
        <p:cNvGrpSpPr/>
        <p:nvPr/>
      </p:nvGrpSpPr>
      <p:grpSpPr>
        <a:xfrm>
          <a:off x="0" y="0"/>
          <a:ext cx="0" cy="0"/>
          <a:chOff x="0" y="0"/>
          <a:chExt cx="0" cy="0"/>
        </a:xfrm>
      </p:grpSpPr>
      <p:sp>
        <p:nvSpPr>
          <p:cNvPr id="276" name="Google Shape;276;p14"/>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77" name="Google Shape;277;p14"/>
          <p:cNvSpPr txBox="1">
            <a:spLocks noGrp="1"/>
          </p:cNvSpPr>
          <p:nvPr>
            <p:ph type="title"/>
          </p:nvPr>
        </p:nvSpPr>
        <p:spPr>
          <a:xfrm>
            <a:off x="301724" y="272336"/>
            <a:ext cx="3971211" cy="210185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100000"/>
              <a:buFont typeface="Calibri"/>
              <a:buNone/>
            </a:pPr>
            <a:r>
              <a:rPr lang="fr-CH" sz="2800"/>
              <a:t>Maintenance and accidents :</a:t>
            </a:r>
            <a:br>
              <a:rPr lang="fr-CH" sz="2800"/>
            </a:br>
            <a:r>
              <a:rPr lang="fr-CH" sz="2800"/>
              <a:t> </a:t>
            </a:r>
            <a:br>
              <a:rPr lang="fr-CH" sz="2800"/>
            </a:br>
            <a:r>
              <a:rPr lang="fr-CH" sz="2800" b="1"/>
              <a:t>I break, </a:t>
            </a:r>
            <a:br>
              <a:rPr lang="fr-CH" sz="2800" b="1"/>
            </a:br>
            <a:r>
              <a:rPr lang="fr-CH" sz="2800" b="1"/>
              <a:t>I </a:t>
            </a:r>
            <a:r>
              <a:rPr lang="fr-CH" sz="2800" b="1" u="sng"/>
              <a:t>must</a:t>
            </a:r>
            <a:r>
              <a:rPr lang="fr-CH" sz="2800" b="1"/>
              <a:t> repair</a:t>
            </a:r>
            <a:br>
              <a:rPr lang="fr-CH" sz="2800" b="1"/>
            </a:br>
            <a:r>
              <a:rPr lang="fr-CH" sz="2800" b="1"/>
              <a:t> </a:t>
            </a:r>
            <a:br>
              <a:rPr lang="fr-CH" sz="2800" b="1"/>
            </a:br>
            <a:r>
              <a:rPr lang="fr-CH" sz="2800" b="1"/>
              <a:t>I see, </a:t>
            </a:r>
            <a:br>
              <a:rPr lang="fr-CH" sz="2800" b="1"/>
            </a:br>
            <a:r>
              <a:rPr lang="fr-CH" sz="2800" b="1"/>
              <a:t>I repair </a:t>
            </a:r>
            <a:endParaRPr sz="2800" b="1"/>
          </a:p>
        </p:txBody>
      </p:sp>
      <p:sp>
        <p:nvSpPr>
          <p:cNvPr id="278" name="Google Shape;278;p14"/>
          <p:cNvSpPr/>
          <p:nvPr/>
        </p:nvSpPr>
        <p:spPr>
          <a:xfrm>
            <a:off x="0" y="1134839"/>
            <a:ext cx="128016" cy="653903"/>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279" name="Google Shape;279;p14"/>
          <p:cNvSpPr/>
          <p:nvPr/>
        </p:nvSpPr>
        <p:spPr>
          <a:xfrm rot="5400000">
            <a:off x="2245238" y="1452646"/>
            <a:ext cx="1463040" cy="18288"/>
          </a:xfrm>
          <a:prstGeom prst="rect">
            <a:avLst/>
          </a:prstGeom>
          <a:solidFill>
            <a:srgbClr val="D5D5D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280" name="Google Shape;280;p14"/>
          <p:cNvSpPr txBox="1">
            <a:spLocks noGrp="1"/>
          </p:cNvSpPr>
          <p:nvPr>
            <p:ph type="body" idx="1"/>
          </p:nvPr>
        </p:nvSpPr>
        <p:spPr>
          <a:xfrm>
            <a:off x="3476053" y="410865"/>
            <a:ext cx="3243262" cy="2101850"/>
          </a:xfrm>
          <a:prstGeom prst="rect">
            <a:avLst/>
          </a:prstGeom>
          <a:noFill/>
          <a:ln>
            <a:noFill/>
          </a:ln>
        </p:spPr>
        <p:txBody>
          <a:bodyPr spcFirstLastPara="1" wrap="square" lIns="91425" tIns="45700" rIns="91425" bIns="45700" anchor="ctr" anchorCtr="0">
            <a:normAutofit/>
          </a:bodyPr>
          <a:lstStyle/>
          <a:p>
            <a:pPr marL="228600" lvl="0" indent="-228600" algn="l" rtl="0">
              <a:lnSpc>
                <a:spcPct val="90000"/>
              </a:lnSpc>
              <a:spcBef>
                <a:spcPts val="0"/>
              </a:spcBef>
              <a:spcAft>
                <a:spcPts val="0"/>
              </a:spcAft>
              <a:buClr>
                <a:schemeClr val="dk1"/>
              </a:buClr>
              <a:buSzPts val="1700"/>
              <a:buChar char="•"/>
            </a:pPr>
            <a:r>
              <a:rPr lang="fr-CH" sz="1700"/>
              <a:t>Why is so important?</a:t>
            </a:r>
            <a:endParaRPr/>
          </a:p>
          <a:p>
            <a:pPr marL="228600" lvl="0" indent="-228600" algn="l" rtl="0">
              <a:lnSpc>
                <a:spcPct val="90000"/>
              </a:lnSpc>
              <a:spcBef>
                <a:spcPts val="1000"/>
              </a:spcBef>
              <a:spcAft>
                <a:spcPts val="0"/>
              </a:spcAft>
              <a:buClr>
                <a:schemeClr val="dk1"/>
              </a:buClr>
              <a:buSzPts val="1700"/>
              <a:buChar char="•"/>
            </a:pPr>
            <a:r>
              <a:rPr lang="fr-CH" sz="1700"/>
              <a:t>How to do it?</a:t>
            </a:r>
            <a:endParaRPr/>
          </a:p>
          <a:p>
            <a:pPr marL="228600" lvl="0" indent="-228600" algn="l" rtl="0">
              <a:lnSpc>
                <a:spcPct val="90000"/>
              </a:lnSpc>
              <a:spcBef>
                <a:spcPts val="1000"/>
              </a:spcBef>
              <a:spcAft>
                <a:spcPts val="0"/>
              </a:spcAft>
              <a:buClr>
                <a:schemeClr val="dk1"/>
              </a:buClr>
              <a:buSzPts val="1700"/>
              <a:buChar char="•"/>
            </a:pPr>
            <a:r>
              <a:rPr lang="fr-CH" sz="1700"/>
              <a:t>Reporting System</a:t>
            </a:r>
            <a:endParaRPr/>
          </a:p>
        </p:txBody>
      </p:sp>
      <p:pic>
        <p:nvPicPr>
          <p:cNvPr id="281" name="Google Shape;281;p14" descr="Immagine che contiene acqua, barca, aria aperta, persona&#10;&#10;Descrizione generata automaticamente"/>
          <p:cNvPicPr preferRelativeResize="0"/>
          <p:nvPr/>
        </p:nvPicPr>
        <p:blipFill rotWithShape="1">
          <a:blip r:embed="rId3">
            <a:alphaModFix/>
          </a:blip>
          <a:srcRect t="20210" b="-1415"/>
          <a:stretch/>
        </p:blipFill>
        <p:spPr>
          <a:xfrm>
            <a:off x="20" y="2959630"/>
            <a:ext cx="6400781" cy="3898370"/>
          </a:xfrm>
          <a:prstGeom prst="rect">
            <a:avLst/>
          </a:prstGeom>
          <a:noFill/>
          <a:ln>
            <a:noFill/>
          </a:ln>
        </p:spPr>
      </p:pic>
      <p:pic>
        <p:nvPicPr>
          <p:cNvPr id="282" name="Google Shape;282;p14" descr="Immagine che contiene barca, cielo, aria aperta, acqua&#10;&#10;Descrizione generata automaticamente"/>
          <p:cNvPicPr preferRelativeResize="0"/>
          <p:nvPr/>
        </p:nvPicPr>
        <p:blipFill rotWithShape="1">
          <a:blip r:embed="rId4">
            <a:alphaModFix/>
          </a:blip>
          <a:srcRect t="8161"/>
          <a:stretch/>
        </p:blipFill>
        <p:spPr>
          <a:xfrm>
            <a:off x="6591299" y="1"/>
            <a:ext cx="5600701" cy="6857999"/>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86"/>
        <p:cNvGrpSpPr/>
        <p:nvPr/>
      </p:nvGrpSpPr>
      <p:grpSpPr>
        <a:xfrm>
          <a:off x="0" y="0"/>
          <a:ext cx="0" cy="0"/>
          <a:chOff x="0" y="0"/>
          <a:chExt cx="0" cy="0"/>
        </a:xfrm>
      </p:grpSpPr>
      <p:pic>
        <p:nvPicPr>
          <p:cNvPr id="287" name="Google Shape;287;p15" descr="Immagine che contiene acqua, aria aperta, barca, cielo&#10;&#10;Descrizione generata automaticamente"/>
          <p:cNvPicPr preferRelativeResize="0">
            <a:picLocks noGrp="1"/>
          </p:cNvPicPr>
          <p:nvPr>
            <p:ph type="body" idx="1"/>
          </p:nvPr>
        </p:nvPicPr>
        <p:blipFill rotWithShape="1">
          <a:blip r:embed="rId3">
            <a:alphaModFix/>
          </a:blip>
          <a:srcRect l="-17745" r="-13701" b="1413"/>
          <a:stretch/>
        </p:blipFill>
        <p:spPr>
          <a:xfrm>
            <a:off x="-1645900" y="0"/>
            <a:ext cx="12191980" cy="6857990"/>
          </a:xfrm>
          <a:prstGeom prst="rect">
            <a:avLst/>
          </a:prstGeom>
          <a:noFill/>
          <a:ln>
            <a:noFill/>
          </a:ln>
        </p:spPr>
      </p:pic>
      <p:sp>
        <p:nvSpPr>
          <p:cNvPr id="288" name="Google Shape;288;p15"/>
          <p:cNvSpPr/>
          <p:nvPr/>
        </p:nvSpPr>
        <p:spPr>
          <a:xfrm>
            <a:off x="0" y="4775200"/>
            <a:ext cx="4838700" cy="1323975"/>
          </a:xfrm>
          <a:custGeom>
            <a:avLst/>
            <a:gdLst/>
            <a:ahLst/>
            <a:cxnLst/>
            <a:rect l="l" t="t" r="r" b="b"/>
            <a:pathLst>
              <a:path w="4838700" h="1323975" extrusionOk="0">
                <a:moveTo>
                  <a:pt x="0" y="0"/>
                </a:moveTo>
                <a:lnTo>
                  <a:pt x="4838700" y="0"/>
                </a:lnTo>
                <a:lnTo>
                  <a:pt x="4838700" y="78123"/>
                </a:lnTo>
                <a:lnTo>
                  <a:pt x="4822272" y="81440"/>
                </a:lnTo>
                <a:cubicBezTo>
                  <a:pt x="4798341" y="91561"/>
                  <a:pt x="4781550" y="115257"/>
                  <a:pt x="4781550" y="142875"/>
                </a:cubicBezTo>
                <a:cubicBezTo>
                  <a:pt x="4781550" y="170493"/>
                  <a:pt x="4798341" y="194189"/>
                  <a:pt x="4822272" y="204311"/>
                </a:cubicBezTo>
                <a:lnTo>
                  <a:pt x="4838700" y="207627"/>
                </a:lnTo>
                <a:lnTo>
                  <a:pt x="4838700" y="287197"/>
                </a:lnTo>
                <a:lnTo>
                  <a:pt x="4822272" y="290514"/>
                </a:lnTo>
                <a:cubicBezTo>
                  <a:pt x="4798341" y="300635"/>
                  <a:pt x="4781550" y="324331"/>
                  <a:pt x="4781550" y="351949"/>
                </a:cubicBezTo>
                <a:cubicBezTo>
                  <a:pt x="4781550" y="379567"/>
                  <a:pt x="4798341" y="403263"/>
                  <a:pt x="4822272" y="413385"/>
                </a:cubicBezTo>
                <a:lnTo>
                  <a:pt x="4838700" y="416701"/>
                </a:lnTo>
                <a:lnTo>
                  <a:pt x="4838700" y="496271"/>
                </a:lnTo>
                <a:lnTo>
                  <a:pt x="4822272" y="499588"/>
                </a:lnTo>
                <a:cubicBezTo>
                  <a:pt x="4798341" y="509709"/>
                  <a:pt x="4781550" y="533405"/>
                  <a:pt x="4781550" y="561023"/>
                </a:cubicBezTo>
                <a:cubicBezTo>
                  <a:pt x="4781550" y="588641"/>
                  <a:pt x="4798341" y="612337"/>
                  <a:pt x="4822272" y="622459"/>
                </a:cubicBezTo>
                <a:lnTo>
                  <a:pt x="4838700" y="625775"/>
                </a:lnTo>
                <a:lnTo>
                  <a:pt x="4838700" y="705345"/>
                </a:lnTo>
                <a:lnTo>
                  <a:pt x="4822272" y="708662"/>
                </a:lnTo>
                <a:cubicBezTo>
                  <a:pt x="4798341" y="718783"/>
                  <a:pt x="4781550" y="742479"/>
                  <a:pt x="4781550" y="770097"/>
                </a:cubicBezTo>
                <a:cubicBezTo>
                  <a:pt x="4781550" y="797715"/>
                  <a:pt x="4798341" y="821411"/>
                  <a:pt x="4822272" y="831533"/>
                </a:cubicBezTo>
                <a:lnTo>
                  <a:pt x="4838700" y="834849"/>
                </a:lnTo>
                <a:lnTo>
                  <a:pt x="4838700" y="914419"/>
                </a:lnTo>
                <a:lnTo>
                  <a:pt x="4822272" y="917736"/>
                </a:lnTo>
                <a:cubicBezTo>
                  <a:pt x="4798341" y="927857"/>
                  <a:pt x="4781550" y="951553"/>
                  <a:pt x="4781550" y="979171"/>
                </a:cubicBezTo>
                <a:cubicBezTo>
                  <a:pt x="4781550" y="1006789"/>
                  <a:pt x="4798341" y="1030485"/>
                  <a:pt x="4822272" y="1040607"/>
                </a:cubicBezTo>
                <a:lnTo>
                  <a:pt x="4838700" y="1043923"/>
                </a:lnTo>
                <a:lnTo>
                  <a:pt x="4838700" y="1123491"/>
                </a:lnTo>
                <a:lnTo>
                  <a:pt x="4822272" y="1126808"/>
                </a:lnTo>
                <a:cubicBezTo>
                  <a:pt x="4798341" y="1136929"/>
                  <a:pt x="4781550" y="1160625"/>
                  <a:pt x="4781550" y="1188243"/>
                </a:cubicBezTo>
                <a:cubicBezTo>
                  <a:pt x="4781550" y="1215861"/>
                  <a:pt x="4798341" y="1239557"/>
                  <a:pt x="4822272" y="1249679"/>
                </a:cubicBezTo>
                <a:lnTo>
                  <a:pt x="4838700" y="1252995"/>
                </a:lnTo>
                <a:lnTo>
                  <a:pt x="4838700" y="1323975"/>
                </a:lnTo>
                <a:lnTo>
                  <a:pt x="0" y="1323975"/>
                </a:lnTo>
                <a:close/>
              </a:path>
            </a:pathLst>
          </a:custGeom>
          <a:solidFill>
            <a:srgbClr val="40404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89" name="Google Shape;289;p15"/>
          <p:cNvSpPr txBox="1">
            <a:spLocks noGrp="1"/>
          </p:cNvSpPr>
          <p:nvPr>
            <p:ph type="title"/>
          </p:nvPr>
        </p:nvSpPr>
        <p:spPr>
          <a:xfrm>
            <a:off x="1276350" y="4981575"/>
            <a:ext cx="3228976" cy="860426"/>
          </a:xfrm>
          <a:prstGeom prst="rect">
            <a:avLst/>
          </a:prstGeom>
          <a:noFill/>
          <a:ln>
            <a:noFill/>
          </a:ln>
        </p:spPr>
        <p:txBody>
          <a:bodyPr spcFirstLastPara="1" wrap="square" lIns="91425" tIns="45700" rIns="91425" bIns="45700" anchor="ctr" anchorCtr="0">
            <a:normAutofit/>
          </a:bodyPr>
          <a:lstStyle/>
          <a:p>
            <a:pPr marL="0" lvl="0" indent="0" algn="r" rtl="0">
              <a:lnSpc>
                <a:spcPct val="90000"/>
              </a:lnSpc>
              <a:spcBef>
                <a:spcPts val="0"/>
              </a:spcBef>
              <a:spcAft>
                <a:spcPts val="0"/>
              </a:spcAft>
              <a:buClr>
                <a:srgbClr val="FFFFFF"/>
              </a:buClr>
              <a:buSzPts val="2400"/>
              <a:buFont typeface="Calibri"/>
              <a:buNone/>
            </a:pPr>
            <a:r>
              <a:rPr lang="fr-CH" sz="2400">
                <a:solidFill>
                  <a:srgbClr val="FFFFFF"/>
                </a:solidFill>
              </a:rPr>
              <a:t>YCC Cruise</a:t>
            </a:r>
            <a:endParaRPr/>
          </a:p>
        </p:txBody>
      </p:sp>
      <p:cxnSp>
        <p:nvCxnSpPr>
          <p:cNvPr id="290" name="Google Shape;290;p15"/>
          <p:cNvCxnSpPr/>
          <p:nvPr/>
        </p:nvCxnSpPr>
        <p:spPr>
          <a:xfrm rot="10800000" flipH="1">
            <a:off x="-1" y="4876800"/>
            <a:ext cx="4791456" cy="3175"/>
          </a:xfrm>
          <a:prstGeom prst="straightConnector1">
            <a:avLst/>
          </a:prstGeom>
          <a:noFill/>
          <a:ln w="15875" cap="flat" cmpd="sng">
            <a:solidFill>
              <a:srgbClr val="FFFFFF"/>
            </a:solidFill>
            <a:prstDash val="solid"/>
            <a:miter lim="800000"/>
            <a:headEnd type="none" w="sm" len="sm"/>
            <a:tailEnd type="none" w="sm" len="sm"/>
          </a:ln>
        </p:spPr>
      </p:cxnSp>
      <p:cxnSp>
        <p:nvCxnSpPr>
          <p:cNvPr id="291" name="Google Shape;291;p15"/>
          <p:cNvCxnSpPr/>
          <p:nvPr/>
        </p:nvCxnSpPr>
        <p:spPr>
          <a:xfrm rot="10800000" flipH="1">
            <a:off x="-1" y="5969000"/>
            <a:ext cx="4791456" cy="3175"/>
          </a:xfrm>
          <a:prstGeom prst="straightConnector1">
            <a:avLst/>
          </a:prstGeom>
          <a:noFill/>
          <a:ln w="15875" cap="flat" cmpd="sng">
            <a:solidFill>
              <a:srgbClr val="FFFFFF"/>
            </a:solidFill>
            <a:prstDash val="solid"/>
            <a:miter lim="800000"/>
            <a:headEnd type="none" w="sm" len="sm"/>
            <a:tailEnd type="none" w="sm" len="sm"/>
          </a:ln>
        </p:spPr>
      </p:cxnSp>
      <p:sp>
        <p:nvSpPr>
          <p:cNvPr id="292" name="Google Shape;292;p15"/>
          <p:cNvSpPr txBox="1"/>
          <p:nvPr/>
        </p:nvSpPr>
        <p:spPr>
          <a:xfrm>
            <a:off x="9538271" y="2119253"/>
            <a:ext cx="2181000" cy="3370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600"/>
              <a:buFont typeface="Arial"/>
              <a:buNone/>
            </a:pPr>
            <a:r>
              <a:rPr lang="fr-CH" sz="3600" b="1" i="0" u="none" strike="noStrike" cap="none">
                <a:solidFill>
                  <a:schemeClr val="dk1"/>
                </a:solidFill>
                <a:latin typeface="Calibri"/>
                <a:ea typeface="Calibri"/>
                <a:cs typeface="Calibri"/>
                <a:sym typeface="Calibri"/>
              </a:rPr>
              <a:t>What is it.</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3600"/>
              <a:buFont typeface="Arial"/>
              <a:buNone/>
            </a:pPr>
            <a:endParaRPr sz="3600" b="1"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3600"/>
              <a:buFont typeface="Arial"/>
              <a:buNone/>
            </a:pPr>
            <a:r>
              <a:rPr lang="fr-CH" sz="3600" b="1" i="0" u="none" strike="noStrike" cap="none">
                <a:solidFill>
                  <a:schemeClr val="dk1"/>
                </a:solidFill>
                <a:latin typeface="Calibri"/>
                <a:ea typeface="Calibri"/>
                <a:cs typeface="Calibri"/>
                <a:sym typeface="Calibri"/>
              </a:rPr>
              <a:t>When.</a:t>
            </a:r>
            <a:endParaRPr sz="3600" b="1"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Arial"/>
              <a:buNone/>
            </a:pPr>
            <a:r>
              <a:rPr lang="fr-CH" sz="1100" b="0" i="0" u="none" strike="noStrike" cap="none">
                <a:solidFill>
                  <a:schemeClr val="dk1"/>
                </a:solidFill>
                <a:latin typeface="Arial"/>
                <a:ea typeface="Arial"/>
                <a:cs typeface="Arial"/>
                <a:sym typeface="Arial"/>
              </a:rPr>
              <a:t>September 6th to 13th</a:t>
            </a:r>
            <a:endParaRPr sz="3600" b="1"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3600"/>
              <a:buFont typeface="Arial"/>
              <a:buNone/>
            </a:pPr>
            <a:endParaRPr sz="3600" b="1"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3600"/>
              <a:buFont typeface="Arial"/>
              <a:buNone/>
            </a:pPr>
            <a:r>
              <a:rPr lang="fr-CH" sz="3600" b="1" i="0" u="none" strike="noStrike" cap="none">
                <a:solidFill>
                  <a:schemeClr val="dk1"/>
                </a:solidFill>
                <a:latin typeface="Calibri"/>
                <a:ea typeface="Calibri"/>
                <a:cs typeface="Calibri"/>
                <a:sym typeface="Calibri"/>
              </a:rPr>
              <a:t>Where.</a:t>
            </a:r>
            <a:endParaRPr sz="3600" b="1"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Arial"/>
              <a:buNone/>
            </a:pPr>
            <a:r>
              <a:rPr lang="fr-CH" sz="1100" b="0" i="0" u="none" strike="noStrike" cap="none">
                <a:solidFill>
                  <a:schemeClr val="dk1"/>
                </a:solidFill>
                <a:latin typeface="Arial"/>
                <a:ea typeface="Arial"/>
                <a:cs typeface="Arial"/>
                <a:sym typeface="Arial"/>
              </a:rPr>
              <a:t>Alimos Marina, near Athens, Greece</a:t>
            </a:r>
            <a:endParaRPr sz="3600" b="1" i="0" u="none" strike="noStrike" cap="none">
              <a:solidFill>
                <a:schemeClr val="dk1"/>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pic>
        <p:nvPicPr>
          <p:cNvPr id="297" name="Google Shape;297;g342dbb2dc1f_0_155"/>
          <p:cNvPicPr preferRelativeResize="0"/>
          <p:nvPr/>
        </p:nvPicPr>
        <p:blipFill rotWithShape="1">
          <a:blip r:embed="rId3">
            <a:alphaModFix/>
          </a:blip>
          <a:srcRect/>
          <a:stretch/>
        </p:blipFill>
        <p:spPr>
          <a:xfrm>
            <a:off x="80950" y="246888"/>
            <a:ext cx="12030075" cy="4143375"/>
          </a:xfrm>
          <a:prstGeom prst="rect">
            <a:avLst/>
          </a:prstGeom>
          <a:noFill/>
          <a:ln>
            <a:noFill/>
          </a:ln>
        </p:spPr>
      </p:pic>
      <p:pic>
        <p:nvPicPr>
          <p:cNvPr id="298" name="Google Shape;298;g342dbb2dc1f_0_155"/>
          <p:cNvPicPr preferRelativeResize="0"/>
          <p:nvPr/>
        </p:nvPicPr>
        <p:blipFill rotWithShape="1">
          <a:blip r:embed="rId4">
            <a:alphaModFix/>
          </a:blip>
          <a:srcRect/>
          <a:stretch/>
        </p:blipFill>
        <p:spPr>
          <a:xfrm>
            <a:off x="7130425" y="3752925"/>
            <a:ext cx="4148017" cy="2913125"/>
          </a:xfrm>
          <a:prstGeom prst="rect">
            <a:avLst/>
          </a:prstGeom>
          <a:noFill/>
          <a:ln>
            <a:noFill/>
          </a:ln>
        </p:spPr>
      </p:pic>
      <p:pic>
        <p:nvPicPr>
          <p:cNvPr id="299" name="Google Shape;299;g342dbb2dc1f_0_155"/>
          <p:cNvPicPr preferRelativeResize="0"/>
          <p:nvPr/>
        </p:nvPicPr>
        <p:blipFill rotWithShape="1">
          <a:blip r:embed="rId5">
            <a:alphaModFix/>
          </a:blip>
          <a:srcRect/>
          <a:stretch/>
        </p:blipFill>
        <p:spPr>
          <a:xfrm>
            <a:off x="410025" y="3752913"/>
            <a:ext cx="5336872" cy="291312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03"/>
        <p:cNvGrpSpPr/>
        <p:nvPr/>
      </p:nvGrpSpPr>
      <p:grpSpPr>
        <a:xfrm>
          <a:off x="0" y="0"/>
          <a:ext cx="0" cy="0"/>
          <a:chOff x="0" y="0"/>
          <a:chExt cx="0" cy="0"/>
        </a:xfrm>
      </p:grpSpPr>
      <p:pic>
        <p:nvPicPr>
          <p:cNvPr id="304" name="Google Shape;304;p16" descr="Immagine che contiene tavolo, interno, persone, pasto&#10;&#10;Descrizione generata automaticamente"/>
          <p:cNvPicPr preferRelativeResize="0">
            <a:picLocks noGrp="1"/>
          </p:cNvPicPr>
          <p:nvPr>
            <p:ph type="body" idx="1"/>
          </p:nvPr>
        </p:nvPicPr>
        <p:blipFill rotWithShape="1">
          <a:blip r:embed="rId3">
            <a:alphaModFix/>
          </a:blip>
          <a:srcRect l="7442" r="10335" b="-1"/>
          <a:stretch/>
        </p:blipFill>
        <p:spPr>
          <a:xfrm>
            <a:off x="20" y="10"/>
            <a:ext cx="12191980" cy="6857990"/>
          </a:xfrm>
          <a:prstGeom prst="rect">
            <a:avLst/>
          </a:prstGeom>
          <a:noFill/>
          <a:ln>
            <a:noFill/>
          </a:ln>
        </p:spPr>
      </p:pic>
      <p:sp>
        <p:nvSpPr>
          <p:cNvPr id="305" name="Google Shape;305;p16"/>
          <p:cNvSpPr/>
          <p:nvPr/>
        </p:nvSpPr>
        <p:spPr>
          <a:xfrm>
            <a:off x="0" y="5320142"/>
            <a:ext cx="12192000" cy="736551"/>
          </a:xfrm>
          <a:prstGeom prst="rect">
            <a:avLst/>
          </a:prstGeom>
          <a:solidFill>
            <a:schemeClr val="lt1">
              <a:alpha val="91372"/>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06" name="Google Shape;306;p16"/>
          <p:cNvSpPr txBox="1">
            <a:spLocks noGrp="1"/>
          </p:cNvSpPr>
          <p:nvPr>
            <p:ph type="title"/>
          </p:nvPr>
        </p:nvSpPr>
        <p:spPr>
          <a:xfrm>
            <a:off x="523875" y="5317240"/>
            <a:ext cx="11210925" cy="744836"/>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262626"/>
              </a:buClr>
              <a:buSzPts val="3600"/>
              <a:buFont typeface="Calibri"/>
              <a:buNone/>
            </a:pPr>
            <a:r>
              <a:rPr lang="fr-CH" sz="3600">
                <a:solidFill>
                  <a:srgbClr val="262626"/>
                </a:solidFill>
              </a:rPr>
              <a:t>The Committee</a:t>
            </a:r>
            <a:endParaRPr/>
          </a:p>
        </p:txBody>
      </p:sp>
      <p:cxnSp>
        <p:nvCxnSpPr>
          <p:cNvPr id="307" name="Google Shape;307;p16"/>
          <p:cNvCxnSpPr/>
          <p:nvPr/>
        </p:nvCxnSpPr>
        <p:spPr>
          <a:xfrm>
            <a:off x="0" y="5241983"/>
            <a:ext cx="12192000" cy="0"/>
          </a:xfrm>
          <a:prstGeom prst="straightConnector1">
            <a:avLst/>
          </a:prstGeom>
          <a:noFill/>
          <a:ln w="41275" cap="flat" cmpd="sng">
            <a:solidFill>
              <a:schemeClr val="lt1">
                <a:alpha val="88235"/>
              </a:schemeClr>
            </a:solidFill>
            <a:prstDash val="solid"/>
            <a:miter lim="800000"/>
            <a:headEnd type="none" w="sm" len="sm"/>
            <a:tailEnd type="none" w="sm" len="sm"/>
          </a:ln>
        </p:spPr>
      </p:cxnSp>
      <p:cxnSp>
        <p:nvCxnSpPr>
          <p:cNvPr id="308" name="Google Shape;308;p16"/>
          <p:cNvCxnSpPr/>
          <p:nvPr/>
        </p:nvCxnSpPr>
        <p:spPr>
          <a:xfrm>
            <a:off x="0" y="6134852"/>
            <a:ext cx="12192000" cy="0"/>
          </a:xfrm>
          <a:prstGeom prst="straightConnector1">
            <a:avLst/>
          </a:prstGeom>
          <a:noFill/>
          <a:ln w="41275" cap="flat" cmpd="sng">
            <a:solidFill>
              <a:schemeClr val="lt1">
                <a:alpha val="88235"/>
              </a:schemeClr>
            </a:solidFill>
            <a:prstDash val="solid"/>
            <a:miter lim="800000"/>
            <a:headEnd type="none" w="sm" len="sm"/>
            <a:tailEnd type="none" w="sm" len="sm"/>
          </a:ln>
        </p:spPr>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16"/>
        <p:cNvGrpSpPr/>
        <p:nvPr/>
      </p:nvGrpSpPr>
      <p:grpSpPr>
        <a:xfrm>
          <a:off x="0" y="0"/>
          <a:ext cx="0" cy="0"/>
          <a:chOff x="0" y="0"/>
          <a:chExt cx="0" cy="0"/>
        </a:xfrm>
      </p:grpSpPr>
      <p:sp>
        <p:nvSpPr>
          <p:cNvPr id="117" name="Google Shape;117;p2"/>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18" name="Google Shape;118;p2" descr="Immagine che contiene testo&#10;&#10;Descrizione generata automaticamente"/>
          <p:cNvPicPr preferRelativeResize="0"/>
          <p:nvPr/>
        </p:nvPicPr>
        <p:blipFill rotWithShape="1">
          <a:blip r:embed="rId3">
            <a:alphaModFix/>
          </a:blip>
          <a:srcRect l="20224" r="11015" b="3294"/>
          <a:stretch/>
        </p:blipFill>
        <p:spPr>
          <a:xfrm>
            <a:off x="3523488" y="10"/>
            <a:ext cx="8668512" cy="6857990"/>
          </a:xfrm>
          <a:prstGeom prst="rect">
            <a:avLst/>
          </a:prstGeom>
          <a:noFill/>
          <a:ln>
            <a:noFill/>
          </a:ln>
        </p:spPr>
      </p:pic>
      <p:sp>
        <p:nvSpPr>
          <p:cNvPr id="119" name="Google Shape;119;p2"/>
          <p:cNvSpPr/>
          <p:nvPr/>
        </p:nvSpPr>
        <p:spPr>
          <a:xfrm>
            <a:off x="2" y="0"/>
            <a:ext cx="9756601" cy="6858000"/>
          </a:xfrm>
          <a:prstGeom prst="rect">
            <a:avLst/>
          </a:prstGeom>
          <a:gradFill>
            <a:gsLst>
              <a:gs pos="0">
                <a:srgbClr val="FFFFFF">
                  <a:alpha val="0"/>
                </a:srgbClr>
              </a:gs>
              <a:gs pos="19000">
                <a:srgbClr val="FFFFFF">
                  <a:alpha val="36078"/>
                </a:srgbClr>
              </a:gs>
              <a:gs pos="35000">
                <a:srgbClr val="FFFFFF">
                  <a:alpha val="76078"/>
                </a:srgbClr>
              </a:gs>
              <a:gs pos="58000">
                <a:schemeClr val="lt1"/>
              </a:gs>
              <a:gs pos="100000">
                <a:schemeClr val="lt1"/>
              </a:gs>
            </a:gsLst>
            <a:lin ang="108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20" name="Google Shape;120;p2"/>
          <p:cNvSpPr txBox="1">
            <a:spLocks noGrp="1"/>
          </p:cNvSpPr>
          <p:nvPr>
            <p:ph type="title"/>
          </p:nvPr>
        </p:nvSpPr>
        <p:spPr>
          <a:xfrm>
            <a:off x="371094" y="1161288"/>
            <a:ext cx="3438144" cy="1124712"/>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dk1"/>
              </a:buClr>
              <a:buSzPts val="2800"/>
              <a:buFont typeface="Calibri"/>
              <a:buNone/>
            </a:pPr>
            <a:r>
              <a:rPr lang="fr-CH" sz="2900"/>
              <a:t>What being part of the YCC is about?</a:t>
            </a:r>
            <a:endParaRPr sz="2900"/>
          </a:p>
        </p:txBody>
      </p:sp>
      <p:sp>
        <p:nvSpPr>
          <p:cNvPr id="121" name="Google Shape;121;p2"/>
          <p:cNvSpPr/>
          <p:nvPr/>
        </p:nvSpPr>
        <p:spPr>
          <a:xfrm rot="5400000">
            <a:off x="662559" y="605790"/>
            <a:ext cx="73152" cy="54864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122" name="Google Shape;122;p2"/>
          <p:cNvSpPr/>
          <p:nvPr/>
        </p:nvSpPr>
        <p:spPr>
          <a:xfrm>
            <a:off x="428244" y="2443480"/>
            <a:ext cx="3300984" cy="9144"/>
          </a:xfrm>
          <a:prstGeom prst="rect">
            <a:avLst/>
          </a:prstGeom>
          <a:solidFill>
            <a:srgbClr val="D5D5D5"/>
          </a:solidFill>
          <a:ln w="9525" cap="flat" cmpd="sng">
            <a:solidFill>
              <a:srgbClr val="D5D5D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123" name="Google Shape;123;p2"/>
          <p:cNvSpPr txBox="1">
            <a:spLocks noGrp="1"/>
          </p:cNvSpPr>
          <p:nvPr>
            <p:ph type="body" idx="1"/>
          </p:nvPr>
        </p:nvSpPr>
        <p:spPr>
          <a:xfrm>
            <a:off x="371094" y="2718054"/>
            <a:ext cx="3438900" cy="3207300"/>
          </a:xfrm>
          <a:prstGeom prst="rect">
            <a:avLst/>
          </a:prstGeom>
          <a:noFill/>
          <a:ln>
            <a:noFill/>
          </a:ln>
        </p:spPr>
        <p:txBody>
          <a:bodyPr spcFirstLastPara="1" wrap="square" lIns="91425" tIns="45700" rIns="91425" bIns="45700" anchor="t" anchorCtr="0">
            <a:normAutofit/>
          </a:bodyPr>
          <a:lstStyle/>
          <a:p>
            <a:pPr marL="228600" lvl="0" indent="-120650" algn="l" rtl="0">
              <a:lnSpc>
                <a:spcPct val="90000"/>
              </a:lnSpc>
              <a:spcBef>
                <a:spcPts val="0"/>
              </a:spcBef>
              <a:spcAft>
                <a:spcPts val="0"/>
              </a:spcAft>
              <a:buClr>
                <a:schemeClr val="dk1"/>
              </a:buClr>
              <a:buSzPts val="1700"/>
              <a:buFont typeface="Calibri"/>
              <a:buNone/>
            </a:pPr>
            <a:endParaRPr sz="1700"/>
          </a:p>
          <a:p>
            <a:pPr marL="228600" lvl="0" indent="-228600" algn="l" rtl="0">
              <a:lnSpc>
                <a:spcPct val="90000"/>
              </a:lnSpc>
              <a:spcBef>
                <a:spcPts val="1000"/>
              </a:spcBef>
              <a:spcAft>
                <a:spcPts val="0"/>
              </a:spcAft>
              <a:buClr>
                <a:schemeClr val="dk1"/>
              </a:buClr>
              <a:buSzPts val="1900"/>
              <a:buFont typeface="Calibri"/>
              <a:buChar char="-"/>
            </a:pPr>
            <a:r>
              <a:rPr lang="fr-CH" sz="1900"/>
              <a:t>Not a rental club</a:t>
            </a:r>
            <a:endParaRPr sz="3000"/>
          </a:p>
          <a:p>
            <a:pPr marL="228600" lvl="0" indent="-228600" algn="l" rtl="0">
              <a:lnSpc>
                <a:spcPct val="90000"/>
              </a:lnSpc>
              <a:spcBef>
                <a:spcPts val="1000"/>
              </a:spcBef>
              <a:spcAft>
                <a:spcPts val="0"/>
              </a:spcAft>
              <a:buClr>
                <a:schemeClr val="dk1"/>
              </a:buClr>
              <a:buSzPts val="1900"/>
              <a:buFont typeface="Calibri"/>
              <a:buChar char="-"/>
            </a:pPr>
            <a:r>
              <a:rPr lang="fr-CH" sz="1900"/>
              <a:t>Spirit of Community</a:t>
            </a:r>
            <a:endParaRPr sz="3000"/>
          </a:p>
          <a:p>
            <a:pPr marL="228600" lvl="0" indent="-228600" algn="l" rtl="0">
              <a:lnSpc>
                <a:spcPct val="90000"/>
              </a:lnSpc>
              <a:spcBef>
                <a:spcPts val="1000"/>
              </a:spcBef>
              <a:spcAft>
                <a:spcPts val="0"/>
              </a:spcAft>
              <a:buClr>
                <a:schemeClr val="dk1"/>
              </a:buClr>
              <a:buSzPts val="1900"/>
              <a:buFont typeface="Calibri"/>
              <a:buChar char="-"/>
            </a:pPr>
            <a:r>
              <a:rPr lang="fr-CH" sz="1900"/>
              <a:t>Making Memories</a:t>
            </a:r>
            <a:endParaRPr sz="3000"/>
          </a:p>
          <a:p>
            <a:pPr marL="228600" lvl="0" indent="-228600" algn="l" rtl="0">
              <a:lnSpc>
                <a:spcPct val="90000"/>
              </a:lnSpc>
              <a:spcBef>
                <a:spcPts val="1000"/>
              </a:spcBef>
              <a:spcAft>
                <a:spcPts val="0"/>
              </a:spcAft>
              <a:buClr>
                <a:schemeClr val="dk1"/>
              </a:buClr>
              <a:buSzPts val="1900"/>
              <a:buFont typeface="Calibri"/>
              <a:buChar char="-"/>
            </a:pPr>
            <a:r>
              <a:rPr lang="fr-CH" sz="1900"/>
              <a:t>Finding new friends</a:t>
            </a:r>
            <a:endParaRPr sz="3000"/>
          </a:p>
          <a:p>
            <a:pPr marL="228600" lvl="0" indent="-228600" algn="l" rtl="0">
              <a:lnSpc>
                <a:spcPct val="90000"/>
              </a:lnSpc>
              <a:spcBef>
                <a:spcPts val="1000"/>
              </a:spcBef>
              <a:spcAft>
                <a:spcPts val="0"/>
              </a:spcAft>
              <a:buClr>
                <a:schemeClr val="dk1"/>
              </a:buClr>
              <a:buSzPts val="1900"/>
              <a:buFont typeface="Calibri"/>
              <a:buChar char="-"/>
            </a:pPr>
            <a:r>
              <a:rPr lang="fr-CH" sz="1900"/>
              <a:t>Sharing knowledges</a:t>
            </a:r>
            <a:endParaRPr sz="1900"/>
          </a:p>
          <a:p>
            <a:pPr marL="228600" lvl="0" indent="-228600" algn="l" rtl="0">
              <a:lnSpc>
                <a:spcPct val="90000"/>
              </a:lnSpc>
              <a:spcBef>
                <a:spcPts val="1000"/>
              </a:spcBef>
              <a:spcAft>
                <a:spcPts val="0"/>
              </a:spcAft>
              <a:buClr>
                <a:schemeClr val="dk1"/>
              </a:buClr>
              <a:buSzPts val="1900"/>
              <a:buFont typeface="Calibri"/>
              <a:buChar char="-"/>
            </a:pPr>
            <a:r>
              <a:rPr lang="fr-CH" sz="1900"/>
              <a:t>Learning</a:t>
            </a:r>
            <a:endParaRPr sz="3000"/>
          </a:p>
          <a:p>
            <a:pPr marL="228600" lvl="0" indent="-228600" algn="l" rtl="0">
              <a:lnSpc>
                <a:spcPct val="90000"/>
              </a:lnSpc>
              <a:spcBef>
                <a:spcPts val="1000"/>
              </a:spcBef>
              <a:spcAft>
                <a:spcPts val="0"/>
              </a:spcAft>
              <a:buClr>
                <a:schemeClr val="dk1"/>
              </a:buClr>
              <a:buSzPts val="1900"/>
              <a:buFont typeface="Calibri"/>
              <a:buChar char="-"/>
            </a:pPr>
            <a:r>
              <a:rPr lang="fr-CH" sz="1900"/>
              <a:t>Looking after the others</a:t>
            </a:r>
            <a:endParaRPr sz="30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Google Shape;313;g342dbb2dc1f_0_163"/>
          <p:cNvSpPr txBox="1">
            <a:spLocks noGrp="1"/>
          </p:cNvSpPr>
          <p:nvPr>
            <p:ph type="body" idx="1"/>
          </p:nvPr>
        </p:nvSpPr>
        <p:spPr>
          <a:xfrm>
            <a:off x="838200" y="307950"/>
            <a:ext cx="4275600" cy="5868900"/>
          </a:xfrm>
          <a:prstGeom prst="rect">
            <a:avLst/>
          </a:prstGeom>
          <a:noFill/>
          <a:ln>
            <a:noFill/>
          </a:ln>
        </p:spPr>
        <p:txBody>
          <a:bodyPr spcFirstLastPara="1" wrap="square" lIns="91425" tIns="45700" rIns="91425" bIns="45700" anchor="t" anchorCtr="0">
            <a:normAutofit/>
          </a:bodyPr>
          <a:lstStyle/>
          <a:p>
            <a:pPr marL="0" lvl="0" indent="0" algn="l" rtl="0">
              <a:lnSpc>
                <a:spcPct val="115000"/>
              </a:lnSpc>
              <a:spcBef>
                <a:spcPts val="0"/>
              </a:spcBef>
              <a:spcAft>
                <a:spcPts val="0"/>
              </a:spcAft>
              <a:buSzPts val="1800"/>
              <a:buNone/>
            </a:pPr>
            <a:r>
              <a:rPr lang="fr-CH" sz="1050" b="1">
                <a:solidFill>
                  <a:srgbClr val="000000"/>
                </a:solidFill>
                <a:highlight>
                  <a:srgbClr val="FFFFFF"/>
                </a:highlight>
                <a:latin typeface="Roboto"/>
                <a:ea typeface="Roboto"/>
                <a:cs typeface="Roboto"/>
                <a:sym typeface="Roboto"/>
              </a:rPr>
              <a:t>Alberto Pace</a:t>
            </a:r>
            <a:endParaRPr sz="1050" b="1">
              <a:solidFill>
                <a:srgbClr val="000000"/>
              </a:solidFill>
              <a:highlight>
                <a:srgbClr val="FFFFFF"/>
              </a:highlight>
              <a:latin typeface="Roboto"/>
              <a:ea typeface="Roboto"/>
              <a:cs typeface="Roboto"/>
              <a:sym typeface="Roboto"/>
            </a:endParaRPr>
          </a:p>
          <a:p>
            <a:pPr marL="0" lvl="0" indent="0" algn="l" rtl="0">
              <a:lnSpc>
                <a:spcPct val="115000"/>
              </a:lnSpc>
              <a:spcBef>
                <a:spcPts val="0"/>
              </a:spcBef>
              <a:spcAft>
                <a:spcPts val="0"/>
              </a:spcAft>
              <a:buSzPts val="1800"/>
              <a:buNone/>
            </a:pPr>
            <a:r>
              <a:rPr lang="fr-CH" sz="1050">
                <a:solidFill>
                  <a:srgbClr val="000000"/>
                </a:solidFill>
                <a:highlight>
                  <a:srgbClr val="FFFFFF"/>
                </a:highlight>
                <a:latin typeface="Roboto"/>
                <a:ea typeface="Roboto"/>
                <a:cs typeface="Roboto"/>
                <a:sym typeface="Roboto"/>
              </a:rPr>
              <a:t>President, Legal matters</a:t>
            </a:r>
            <a:endParaRPr sz="1050">
              <a:solidFill>
                <a:srgbClr val="000000"/>
              </a:solidFill>
              <a:highlight>
                <a:srgbClr val="FFFFFF"/>
              </a:highlight>
              <a:latin typeface="Roboto"/>
              <a:ea typeface="Roboto"/>
              <a:cs typeface="Roboto"/>
              <a:sym typeface="Roboto"/>
            </a:endParaRPr>
          </a:p>
          <a:p>
            <a:pPr marL="0" lvl="0" indent="0" algn="l" rtl="0">
              <a:lnSpc>
                <a:spcPct val="115000"/>
              </a:lnSpc>
              <a:spcBef>
                <a:spcPts val="0"/>
              </a:spcBef>
              <a:spcAft>
                <a:spcPts val="0"/>
              </a:spcAft>
              <a:buSzPts val="1800"/>
              <a:buNone/>
            </a:pPr>
            <a:r>
              <a:rPr lang="fr-CH" sz="1050" b="1">
                <a:solidFill>
                  <a:srgbClr val="000000"/>
                </a:solidFill>
                <a:highlight>
                  <a:srgbClr val="FFFFFF"/>
                </a:highlight>
                <a:latin typeface="Roboto"/>
                <a:ea typeface="Roboto"/>
                <a:cs typeface="Roboto"/>
                <a:sym typeface="Roboto"/>
              </a:rPr>
              <a:t>Torsten Layda</a:t>
            </a:r>
            <a:endParaRPr sz="1050" b="1">
              <a:solidFill>
                <a:srgbClr val="000000"/>
              </a:solidFill>
              <a:highlight>
                <a:srgbClr val="FFFFFF"/>
              </a:highlight>
              <a:latin typeface="Roboto"/>
              <a:ea typeface="Roboto"/>
              <a:cs typeface="Roboto"/>
              <a:sym typeface="Roboto"/>
            </a:endParaRPr>
          </a:p>
          <a:p>
            <a:pPr marL="0" lvl="0" indent="0" algn="l" rtl="0">
              <a:lnSpc>
                <a:spcPct val="115000"/>
              </a:lnSpc>
              <a:spcBef>
                <a:spcPts val="0"/>
              </a:spcBef>
              <a:spcAft>
                <a:spcPts val="0"/>
              </a:spcAft>
              <a:buSzPts val="1800"/>
              <a:buNone/>
            </a:pPr>
            <a:r>
              <a:rPr lang="fr-CH" sz="1050">
                <a:solidFill>
                  <a:srgbClr val="000000"/>
                </a:solidFill>
                <a:highlight>
                  <a:srgbClr val="FFFFFF"/>
                </a:highlight>
                <a:latin typeface="Roboto"/>
                <a:ea typeface="Roboto"/>
                <a:cs typeface="Roboto"/>
                <a:sym typeface="Roboto"/>
              </a:rPr>
              <a:t>Vice-President, Keelboat (SU,J, GS, D3) course coordinator</a:t>
            </a:r>
            <a:endParaRPr sz="1050">
              <a:solidFill>
                <a:srgbClr val="000000"/>
              </a:solidFill>
              <a:highlight>
                <a:srgbClr val="FFFFFF"/>
              </a:highlight>
              <a:latin typeface="Roboto"/>
              <a:ea typeface="Roboto"/>
              <a:cs typeface="Roboto"/>
              <a:sym typeface="Roboto"/>
            </a:endParaRPr>
          </a:p>
          <a:p>
            <a:pPr marL="0" lvl="0" indent="0" algn="l" rtl="0">
              <a:lnSpc>
                <a:spcPct val="115000"/>
              </a:lnSpc>
              <a:spcBef>
                <a:spcPts val="0"/>
              </a:spcBef>
              <a:spcAft>
                <a:spcPts val="0"/>
              </a:spcAft>
              <a:buSzPts val="1800"/>
              <a:buNone/>
            </a:pPr>
            <a:r>
              <a:rPr lang="fr-CH" sz="1050" b="1">
                <a:solidFill>
                  <a:srgbClr val="000000"/>
                </a:solidFill>
                <a:highlight>
                  <a:srgbClr val="FFFFFF"/>
                </a:highlight>
                <a:latin typeface="Roboto"/>
                <a:ea typeface="Roboto"/>
                <a:cs typeface="Roboto"/>
                <a:sym typeface="Roboto"/>
              </a:rPr>
              <a:t>Marine Pace</a:t>
            </a:r>
            <a:endParaRPr sz="1050" b="1">
              <a:solidFill>
                <a:srgbClr val="000000"/>
              </a:solidFill>
              <a:highlight>
                <a:srgbClr val="FFFFFF"/>
              </a:highlight>
              <a:latin typeface="Roboto"/>
              <a:ea typeface="Roboto"/>
              <a:cs typeface="Roboto"/>
              <a:sym typeface="Roboto"/>
            </a:endParaRPr>
          </a:p>
          <a:p>
            <a:pPr marL="0" lvl="0" indent="0" algn="l" rtl="0">
              <a:lnSpc>
                <a:spcPct val="115000"/>
              </a:lnSpc>
              <a:spcBef>
                <a:spcPts val="0"/>
              </a:spcBef>
              <a:spcAft>
                <a:spcPts val="0"/>
              </a:spcAft>
              <a:buSzPts val="1800"/>
              <a:buNone/>
            </a:pPr>
            <a:r>
              <a:rPr lang="fr-CH" sz="1050">
                <a:solidFill>
                  <a:srgbClr val="000000"/>
                </a:solidFill>
                <a:highlight>
                  <a:srgbClr val="FFFFFF"/>
                </a:highlight>
                <a:latin typeface="Roboto"/>
                <a:ea typeface="Roboto"/>
                <a:cs typeface="Roboto"/>
                <a:sym typeface="Roboto"/>
              </a:rPr>
              <a:t>Secretary, Newletters</a:t>
            </a:r>
            <a:endParaRPr sz="1050">
              <a:solidFill>
                <a:srgbClr val="000000"/>
              </a:solidFill>
              <a:highlight>
                <a:srgbClr val="FFFFFF"/>
              </a:highlight>
              <a:latin typeface="Roboto"/>
              <a:ea typeface="Roboto"/>
              <a:cs typeface="Roboto"/>
              <a:sym typeface="Roboto"/>
            </a:endParaRPr>
          </a:p>
          <a:p>
            <a:pPr marL="0" lvl="0" indent="0" algn="l" rtl="0">
              <a:lnSpc>
                <a:spcPct val="115000"/>
              </a:lnSpc>
              <a:spcBef>
                <a:spcPts val="0"/>
              </a:spcBef>
              <a:spcAft>
                <a:spcPts val="0"/>
              </a:spcAft>
              <a:buSzPts val="1800"/>
              <a:buNone/>
            </a:pPr>
            <a:r>
              <a:rPr lang="fr-CH" sz="1050" b="1">
                <a:solidFill>
                  <a:srgbClr val="000000"/>
                </a:solidFill>
                <a:highlight>
                  <a:srgbClr val="FFFFFF"/>
                </a:highlight>
                <a:latin typeface="Roboto"/>
                <a:ea typeface="Roboto"/>
                <a:cs typeface="Roboto"/>
                <a:sym typeface="Roboto"/>
              </a:rPr>
              <a:t>Diogo Monteiro</a:t>
            </a:r>
            <a:endParaRPr sz="1050" b="1">
              <a:solidFill>
                <a:srgbClr val="000000"/>
              </a:solidFill>
              <a:highlight>
                <a:srgbClr val="FFFFFF"/>
              </a:highlight>
              <a:latin typeface="Roboto"/>
              <a:ea typeface="Roboto"/>
              <a:cs typeface="Roboto"/>
              <a:sym typeface="Roboto"/>
            </a:endParaRPr>
          </a:p>
          <a:p>
            <a:pPr marL="0" lvl="0" indent="0" algn="l" rtl="0">
              <a:lnSpc>
                <a:spcPct val="115000"/>
              </a:lnSpc>
              <a:spcBef>
                <a:spcPts val="0"/>
              </a:spcBef>
              <a:spcAft>
                <a:spcPts val="0"/>
              </a:spcAft>
              <a:buSzPts val="1800"/>
              <a:buNone/>
            </a:pPr>
            <a:r>
              <a:rPr lang="fr-CH" sz="1050">
                <a:solidFill>
                  <a:srgbClr val="000000"/>
                </a:solidFill>
                <a:highlight>
                  <a:srgbClr val="FFFFFF"/>
                </a:highlight>
                <a:latin typeface="Roboto"/>
                <a:ea typeface="Roboto"/>
                <a:cs typeface="Roboto"/>
                <a:sym typeface="Roboto"/>
              </a:rPr>
              <a:t>Treasurer</a:t>
            </a:r>
            <a:endParaRPr sz="1050">
              <a:solidFill>
                <a:srgbClr val="000000"/>
              </a:solidFill>
              <a:highlight>
                <a:srgbClr val="FFFFFF"/>
              </a:highlight>
              <a:latin typeface="Roboto"/>
              <a:ea typeface="Roboto"/>
              <a:cs typeface="Roboto"/>
              <a:sym typeface="Roboto"/>
            </a:endParaRPr>
          </a:p>
          <a:p>
            <a:pPr marL="0" lvl="0" indent="0" algn="l" rtl="0">
              <a:lnSpc>
                <a:spcPct val="115000"/>
              </a:lnSpc>
              <a:spcBef>
                <a:spcPts val="0"/>
              </a:spcBef>
              <a:spcAft>
                <a:spcPts val="0"/>
              </a:spcAft>
              <a:buSzPts val="1800"/>
              <a:buNone/>
            </a:pPr>
            <a:r>
              <a:rPr lang="fr-CH" sz="1050" b="1">
                <a:solidFill>
                  <a:srgbClr val="000000"/>
                </a:solidFill>
                <a:highlight>
                  <a:srgbClr val="FFFFFF"/>
                </a:highlight>
                <a:latin typeface="Roboto"/>
                <a:ea typeface="Roboto"/>
                <a:cs typeface="Roboto"/>
                <a:sym typeface="Roboto"/>
              </a:rPr>
              <a:t>Michel Chevallier</a:t>
            </a:r>
            <a:endParaRPr sz="1050" b="1">
              <a:solidFill>
                <a:srgbClr val="000000"/>
              </a:solidFill>
              <a:highlight>
                <a:srgbClr val="FFFFFF"/>
              </a:highlight>
              <a:latin typeface="Roboto"/>
              <a:ea typeface="Roboto"/>
              <a:cs typeface="Roboto"/>
              <a:sym typeface="Roboto"/>
            </a:endParaRPr>
          </a:p>
          <a:p>
            <a:pPr marL="0" lvl="0" indent="0" algn="l" rtl="0">
              <a:lnSpc>
                <a:spcPct val="115000"/>
              </a:lnSpc>
              <a:spcBef>
                <a:spcPts val="0"/>
              </a:spcBef>
              <a:spcAft>
                <a:spcPts val="0"/>
              </a:spcAft>
              <a:buSzPts val="1800"/>
              <a:buNone/>
            </a:pPr>
            <a:r>
              <a:rPr lang="fr-CH" sz="1050">
                <a:solidFill>
                  <a:srgbClr val="000000"/>
                </a:solidFill>
                <a:highlight>
                  <a:srgbClr val="FFFFFF"/>
                </a:highlight>
                <a:latin typeface="Roboto"/>
                <a:ea typeface="Roboto"/>
                <a:cs typeface="Roboto"/>
                <a:sym typeface="Roboto"/>
              </a:rPr>
              <a:t>Courses and tests coordinator</a:t>
            </a:r>
            <a:endParaRPr sz="1050">
              <a:solidFill>
                <a:srgbClr val="000000"/>
              </a:solidFill>
              <a:highlight>
                <a:srgbClr val="FFFFFF"/>
              </a:highlight>
              <a:latin typeface="Roboto"/>
              <a:ea typeface="Roboto"/>
              <a:cs typeface="Roboto"/>
              <a:sym typeface="Roboto"/>
            </a:endParaRPr>
          </a:p>
          <a:p>
            <a:pPr marL="0" lvl="0" indent="0" algn="l" rtl="0">
              <a:lnSpc>
                <a:spcPct val="115000"/>
              </a:lnSpc>
              <a:spcBef>
                <a:spcPts val="0"/>
              </a:spcBef>
              <a:spcAft>
                <a:spcPts val="0"/>
              </a:spcAft>
              <a:buSzPts val="1800"/>
              <a:buNone/>
            </a:pPr>
            <a:r>
              <a:rPr lang="fr-CH" sz="1050" b="1">
                <a:solidFill>
                  <a:srgbClr val="000000"/>
                </a:solidFill>
                <a:highlight>
                  <a:srgbClr val="FFFFFF"/>
                </a:highlight>
                <a:latin typeface="Roboto"/>
                <a:ea typeface="Roboto"/>
                <a:cs typeface="Roboto"/>
                <a:sym typeface="Roboto"/>
              </a:rPr>
              <a:t>Bartlomiej Urbaniec</a:t>
            </a:r>
            <a:endParaRPr sz="1050" b="1">
              <a:solidFill>
                <a:srgbClr val="000000"/>
              </a:solidFill>
              <a:highlight>
                <a:srgbClr val="FFFFFF"/>
              </a:highlight>
              <a:latin typeface="Roboto"/>
              <a:ea typeface="Roboto"/>
              <a:cs typeface="Roboto"/>
              <a:sym typeface="Roboto"/>
            </a:endParaRPr>
          </a:p>
          <a:p>
            <a:pPr marL="0" lvl="0" indent="0" algn="l" rtl="0">
              <a:lnSpc>
                <a:spcPct val="115000"/>
              </a:lnSpc>
              <a:spcBef>
                <a:spcPts val="0"/>
              </a:spcBef>
              <a:spcAft>
                <a:spcPts val="0"/>
              </a:spcAft>
              <a:buSzPts val="1800"/>
              <a:buNone/>
            </a:pPr>
            <a:r>
              <a:rPr lang="fr-CH" sz="1050">
                <a:solidFill>
                  <a:srgbClr val="000000"/>
                </a:solidFill>
                <a:highlight>
                  <a:srgbClr val="FFFFFF"/>
                </a:highlight>
                <a:latin typeface="Roboto"/>
                <a:ea typeface="Roboto"/>
                <a:cs typeface="Roboto"/>
                <a:sym typeface="Roboto"/>
              </a:rPr>
              <a:t>Computing infrastructure, Motor boat maintenance</a:t>
            </a:r>
            <a:endParaRPr sz="1050">
              <a:solidFill>
                <a:srgbClr val="000000"/>
              </a:solidFill>
              <a:highlight>
                <a:srgbClr val="FFFFFF"/>
              </a:highlight>
              <a:latin typeface="Roboto"/>
              <a:ea typeface="Roboto"/>
              <a:cs typeface="Roboto"/>
              <a:sym typeface="Roboto"/>
            </a:endParaRPr>
          </a:p>
          <a:p>
            <a:pPr marL="0" lvl="0" indent="0" algn="l" rtl="0">
              <a:lnSpc>
                <a:spcPct val="115000"/>
              </a:lnSpc>
              <a:spcBef>
                <a:spcPts val="0"/>
              </a:spcBef>
              <a:spcAft>
                <a:spcPts val="0"/>
              </a:spcAft>
              <a:buSzPts val="1800"/>
              <a:buNone/>
            </a:pPr>
            <a:r>
              <a:rPr lang="fr-CH" sz="1050" b="1">
                <a:solidFill>
                  <a:srgbClr val="000000"/>
                </a:solidFill>
                <a:highlight>
                  <a:srgbClr val="FFFFFF"/>
                </a:highlight>
                <a:latin typeface="Roboto"/>
                <a:ea typeface="Roboto"/>
                <a:cs typeface="Roboto"/>
                <a:sym typeface="Roboto"/>
              </a:rPr>
              <a:t>Yazan Savoy</a:t>
            </a:r>
            <a:endParaRPr sz="1050" b="1">
              <a:solidFill>
                <a:srgbClr val="000000"/>
              </a:solidFill>
              <a:highlight>
                <a:srgbClr val="FFFFFF"/>
              </a:highlight>
              <a:latin typeface="Roboto"/>
              <a:ea typeface="Roboto"/>
              <a:cs typeface="Roboto"/>
              <a:sym typeface="Roboto"/>
            </a:endParaRPr>
          </a:p>
          <a:p>
            <a:pPr marL="0" lvl="0" indent="0" algn="l" rtl="0">
              <a:lnSpc>
                <a:spcPct val="115000"/>
              </a:lnSpc>
              <a:spcBef>
                <a:spcPts val="0"/>
              </a:spcBef>
              <a:spcAft>
                <a:spcPts val="0"/>
              </a:spcAft>
              <a:buSzPts val="1800"/>
              <a:buNone/>
            </a:pPr>
            <a:r>
              <a:rPr lang="fr-CH" sz="1050">
                <a:solidFill>
                  <a:srgbClr val="000000"/>
                </a:solidFill>
                <a:highlight>
                  <a:srgbClr val="FFFFFF"/>
                </a:highlight>
                <a:latin typeface="Roboto"/>
                <a:ea typeface="Roboto"/>
                <a:cs typeface="Roboto"/>
                <a:sym typeface="Roboto"/>
              </a:rPr>
              <a:t>Yngling Maintenance Coordinator. D3 maintenance</a:t>
            </a:r>
            <a:endParaRPr sz="1050">
              <a:solidFill>
                <a:srgbClr val="000000"/>
              </a:solidFill>
              <a:highlight>
                <a:srgbClr val="FFFFFF"/>
              </a:highlight>
              <a:latin typeface="Roboto"/>
              <a:ea typeface="Roboto"/>
              <a:cs typeface="Roboto"/>
              <a:sym typeface="Roboto"/>
            </a:endParaRPr>
          </a:p>
          <a:p>
            <a:pPr marL="0" lvl="0" indent="0" algn="l" rtl="0">
              <a:lnSpc>
                <a:spcPct val="115000"/>
              </a:lnSpc>
              <a:spcBef>
                <a:spcPts val="0"/>
              </a:spcBef>
              <a:spcAft>
                <a:spcPts val="0"/>
              </a:spcAft>
              <a:buSzPts val="1800"/>
              <a:buNone/>
            </a:pPr>
            <a:r>
              <a:rPr lang="fr-CH" sz="1050" b="1">
                <a:solidFill>
                  <a:srgbClr val="000000"/>
                </a:solidFill>
                <a:highlight>
                  <a:srgbClr val="FFFFFF"/>
                </a:highlight>
                <a:latin typeface="Roboto"/>
                <a:ea typeface="Roboto"/>
                <a:cs typeface="Roboto"/>
                <a:sym typeface="Roboto"/>
              </a:rPr>
              <a:t>Stefan Biereigel</a:t>
            </a:r>
            <a:endParaRPr sz="1050" b="1">
              <a:solidFill>
                <a:srgbClr val="000000"/>
              </a:solidFill>
              <a:highlight>
                <a:srgbClr val="FFFFFF"/>
              </a:highlight>
              <a:latin typeface="Roboto"/>
              <a:ea typeface="Roboto"/>
              <a:cs typeface="Roboto"/>
              <a:sym typeface="Roboto"/>
            </a:endParaRPr>
          </a:p>
          <a:p>
            <a:pPr marL="0" lvl="0" indent="0" algn="l" rtl="0">
              <a:lnSpc>
                <a:spcPct val="115000"/>
              </a:lnSpc>
              <a:spcBef>
                <a:spcPts val="0"/>
              </a:spcBef>
              <a:spcAft>
                <a:spcPts val="0"/>
              </a:spcAft>
              <a:buSzPts val="1800"/>
              <a:buNone/>
            </a:pPr>
            <a:r>
              <a:rPr lang="fr-CH" sz="1050">
                <a:solidFill>
                  <a:srgbClr val="000000"/>
                </a:solidFill>
                <a:highlight>
                  <a:srgbClr val="FFFFFF"/>
                </a:highlight>
                <a:latin typeface="Roboto"/>
                <a:ea typeface="Roboto"/>
                <a:cs typeface="Roboto"/>
                <a:sym typeface="Roboto"/>
              </a:rPr>
              <a:t>Dinghy Course Coordinator</a:t>
            </a:r>
            <a:endParaRPr sz="1050">
              <a:solidFill>
                <a:srgbClr val="000000"/>
              </a:solidFill>
              <a:highlight>
                <a:srgbClr val="FFFFFF"/>
              </a:highlight>
              <a:latin typeface="Roboto"/>
              <a:ea typeface="Roboto"/>
              <a:cs typeface="Roboto"/>
              <a:sym typeface="Roboto"/>
            </a:endParaRPr>
          </a:p>
          <a:p>
            <a:pPr marL="0" lvl="0" indent="0" algn="l" rtl="0">
              <a:lnSpc>
                <a:spcPct val="115000"/>
              </a:lnSpc>
              <a:spcBef>
                <a:spcPts val="0"/>
              </a:spcBef>
              <a:spcAft>
                <a:spcPts val="0"/>
              </a:spcAft>
              <a:buSzPts val="1800"/>
              <a:buNone/>
            </a:pPr>
            <a:r>
              <a:rPr lang="fr-CH" sz="1050" b="1">
                <a:solidFill>
                  <a:srgbClr val="000000"/>
                </a:solidFill>
                <a:highlight>
                  <a:srgbClr val="FFFFFF"/>
                </a:highlight>
                <a:latin typeface="Roboto"/>
                <a:ea typeface="Roboto"/>
                <a:cs typeface="Roboto"/>
                <a:sym typeface="Roboto"/>
              </a:rPr>
              <a:t>Michael Van Eck</a:t>
            </a:r>
            <a:endParaRPr sz="1050" b="1">
              <a:solidFill>
                <a:srgbClr val="000000"/>
              </a:solidFill>
              <a:highlight>
                <a:srgbClr val="FFFFFF"/>
              </a:highlight>
              <a:latin typeface="Roboto"/>
              <a:ea typeface="Roboto"/>
              <a:cs typeface="Roboto"/>
              <a:sym typeface="Roboto"/>
            </a:endParaRPr>
          </a:p>
          <a:p>
            <a:pPr marL="0" lvl="0" indent="0" algn="l" rtl="0">
              <a:lnSpc>
                <a:spcPct val="115000"/>
              </a:lnSpc>
              <a:spcBef>
                <a:spcPts val="0"/>
              </a:spcBef>
              <a:spcAft>
                <a:spcPts val="0"/>
              </a:spcAft>
              <a:buSzPts val="1800"/>
              <a:buNone/>
            </a:pPr>
            <a:r>
              <a:rPr lang="fr-CH" sz="1050">
                <a:solidFill>
                  <a:srgbClr val="000000"/>
                </a:solidFill>
                <a:highlight>
                  <a:srgbClr val="FFFFFF"/>
                </a:highlight>
                <a:latin typeface="Roboto"/>
                <a:ea typeface="Roboto"/>
                <a:cs typeface="Roboto"/>
                <a:sym typeface="Roboto"/>
              </a:rPr>
              <a:t>Motorboat maintenance coordinator, 'Carte Grise' LIbrarian</a:t>
            </a:r>
            <a:endParaRPr sz="1050">
              <a:solidFill>
                <a:srgbClr val="000000"/>
              </a:solidFill>
              <a:highlight>
                <a:srgbClr val="FFFFFF"/>
              </a:highlight>
              <a:latin typeface="Roboto"/>
              <a:ea typeface="Roboto"/>
              <a:cs typeface="Roboto"/>
              <a:sym typeface="Roboto"/>
            </a:endParaRPr>
          </a:p>
          <a:p>
            <a:pPr marL="0" lvl="0" indent="0" algn="l" rtl="0">
              <a:lnSpc>
                <a:spcPct val="115000"/>
              </a:lnSpc>
              <a:spcBef>
                <a:spcPts val="0"/>
              </a:spcBef>
              <a:spcAft>
                <a:spcPts val="0"/>
              </a:spcAft>
              <a:buSzPts val="1800"/>
              <a:buNone/>
            </a:pPr>
            <a:r>
              <a:rPr lang="fr-CH" sz="1050" b="1">
                <a:solidFill>
                  <a:srgbClr val="000000"/>
                </a:solidFill>
                <a:highlight>
                  <a:srgbClr val="FFFFFF"/>
                </a:highlight>
                <a:latin typeface="Roboto"/>
                <a:ea typeface="Roboto"/>
                <a:cs typeface="Roboto"/>
                <a:sym typeface="Roboto"/>
              </a:rPr>
              <a:t>Gonzalo Fernandez Penacoba</a:t>
            </a:r>
            <a:endParaRPr sz="1050" b="1">
              <a:solidFill>
                <a:srgbClr val="000000"/>
              </a:solidFill>
              <a:highlight>
                <a:srgbClr val="FFFFFF"/>
              </a:highlight>
              <a:latin typeface="Roboto"/>
              <a:ea typeface="Roboto"/>
              <a:cs typeface="Roboto"/>
              <a:sym typeface="Roboto"/>
            </a:endParaRPr>
          </a:p>
          <a:p>
            <a:pPr marL="0" lvl="0" indent="0" algn="l" rtl="0">
              <a:lnSpc>
                <a:spcPct val="115000"/>
              </a:lnSpc>
              <a:spcBef>
                <a:spcPts val="0"/>
              </a:spcBef>
              <a:spcAft>
                <a:spcPts val="0"/>
              </a:spcAft>
              <a:buSzPts val="1800"/>
              <a:buNone/>
            </a:pPr>
            <a:r>
              <a:rPr lang="fr-CH" sz="1050">
                <a:solidFill>
                  <a:srgbClr val="000000"/>
                </a:solidFill>
                <a:highlight>
                  <a:srgbClr val="FFFFFF"/>
                </a:highlight>
                <a:latin typeface="Roboto"/>
                <a:ea typeface="Roboto"/>
                <a:cs typeface="Roboto"/>
                <a:sym typeface="Roboto"/>
              </a:rPr>
              <a:t>Catamaran courses, catamaran maintenance coordinator</a:t>
            </a:r>
            <a:endParaRPr sz="1050">
              <a:solidFill>
                <a:srgbClr val="000000"/>
              </a:solidFill>
              <a:highlight>
                <a:srgbClr val="FFFFFF"/>
              </a:highlight>
              <a:latin typeface="Roboto"/>
              <a:ea typeface="Roboto"/>
              <a:cs typeface="Roboto"/>
              <a:sym typeface="Roboto"/>
            </a:endParaRPr>
          </a:p>
          <a:p>
            <a:pPr marL="0" lvl="0" indent="0" algn="l" rtl="0">
              <a:lnSpc>
                <a:spcPct val="115000"/>
              </a:lnSpc>
              <a:spcBef>
                <a:spcPts val="0"/>
              </a:spcBef>
              <a:spcAft>
                <a:spcPts val="0"/>
              </a:spcAft>
              <a:buSzPts val="1800"/>
              <a:buNone/>
            </a:pPr>
            <a:r>
              <a:rPr lang="fr-CH" sz="1050" b="1">
                <a:solidFill>
                  <a:srgbClr val="000000"/>
                </a:solidFill>
                <a:highlight>
                  <a:srgbClr val="FFFFFF"/>
                </a:highlight>
                <a:latin typeface="Roboto"/>
                <a:ea typeface="Roboto"/>
                <a:cs typeface="Roboto"/>
                <a:sym typeface="Roboto"/>
              </a:rPr>
              <a:t>Gijs De Rijk</a:t>
            </a:r>
            <a:endParaRPr sz="1050" b="1">
              <a:solidFill>
                <a:srgbClr val="000000"/>
              </a:solidFill>
              <a:highlight>
                <a:srgbClr val="FFFFFF"/>
              </a:highlight>
              <a:latin typeface="Roboto"/>
              <a:ea typeface="Roboto"/>
              <a:cs typeface="Roboto"/>
              <a:sym typeface="Roboto"/>
            </a:endParaRPr>
          </a:p>
          <a:p>
            <a:pPr marL="0" lvl="0" indent="0" algn="l" rtl="0">
              <a:lnSpc>
                <a:spcPct val="115000"/>
              </a:lnSpc>
              <a:spcBef>
                <a:spcPts val="0"/>
              </a:spcBef>
              <a:spcAft>
                <a:spcPts val="0"/>
              </a:spcAft>
              <a:buSzPts val="1800"/>
              <a:buNone/>
            </a:pPr>
            <a:r>
              <a:rPr lang="fr-CH" sz="1050">
                <a:solidFill>
                  <a:srgbClr val="000000"/>
                </a:solidFill>
                <a:highlight>
                  <a:srgbClr val="FFFFFF"/>
                </a:highlight>
                <a:latin typeface="Roboto"/>
                <a:ea typeface="Roboto"/>
                <a:cs typeface="Roboto"/>
                <a:sym typeface="Roboto"/>
              </a:rPr>
              <a:t>GS maintenance coordinator, launching/berthing fleet coordinator, moorings, GS courses</a:t>
            </a:r>
            <a:endParaRPr sz="1050">
              <a:solidFill>
                <a:srgbClr val="000000"/>
              </a:solidFill>
              <a:highlight>
                <a:srgbClr val="FFFFFF"/>
              </a:highlight>
              <a:latin typeface="Roboto"/>
              <a:ea typeface="Roboto"/>
              <a:cs typeface="Roboto"/>
              <a:sym typeface="Roboto"/>
            </a:endParaRPr>
          </a:p>
          <a:p>
            <a:pPr marL="0" lvl="0" indent="0" algn="l" rtl="0">
              <a:lnSpc>
                <a:spcPct val="115000"/>
              </a:lnSpc>
              <a:spcBef>
                <a:spcPts val="0"/>
              </a:spcBef>
              <a:spcAft>
                <a:spcPts val="0"/>
              </a:spcAft>
              <a:buSzPts val="1800"/>
              <a:buNone/>
            </a:pPr>
            <a:r>
              <a:rPr lang="fr-CH" sz="1050" b="1">
                <a:solidFill>
                  <a:srgbClr val="000000"/>
                </a:solidFill>
                <a:highlight>
                  <a:srgbClr val="FFFFFF"/>
                </a:highlight>
                <a:latin typeface="Roboto"/>
                <a:ea typeface="Roboto"/>
                <a:cs typeface="Roboto"/>
                <a:sym typeface="Roboto"/>
              </a:rPr>
              <a:t>Anne-laure Lamure</a:t>
            </a:r>
            <a:endParaRPr sz="1050" b="1">
              <a:solidFill>
                <a:srgbClr val="000000"/>
              </a:solidFill>
              <a:highlight>
                <a:srgbClr val="FFFFFF"/>
              </a:highlight>
              <a:latin typeface="Roboto"/>
              <a:ea typeface="Roboto"/>
              <a:cs typeface="Roboto"/>
              <a:sym typeface="Roboto"/>
            </a:endParaRPr>
          </a:p>
          <a:p>
            <a:pPr marL="0" lvl="0" indent="0" algn="l" rtl="0">
              <a:lnSpc>
                <a:spcPct val="115000"/>
              </a:lnSpc>
              <a:spcBef>
                <a:spcPts val="0"/>
              </a:spcBef>
              <a:spcAft>
                <a:spcPts val="0"/>
              </a:spcAft>
              <a:buSzPts val="1800"/>
              <a:buNone/>
            </a:pPr>
            <a:r>
              <a:rPr lang="fr-CH" sz="1050">
                <a:solidFill>
                  <a:srgbClr val="000000"/>
                </a:solidFill>
                <a:highlight>
                  <a:srgbClr val="FFFFFF"/>
                </a:highlight>
                <a:latin typeface="Roboto"/>
                <a:ea typeface="Roboto"/>
                <a:cs typeface="Roboto"/>
                <a:sym typeface="Roboto"/>
              </a:rPr>
              <a:t>Semaine du Soir coordinator, catamaran maintenance</a:t>
            </a:r>
            <a:endParaRPr sz="1050">
              <a:solidFill>
                <a:srgbClr val="000000"/>
              </a:solidFill>
              <a:highlight>
                <a:srgbClr val="FFFFFF"/>
              </a:highlight>
              <a:latin typeface="Roboto"/>
              <a:ea typeface="Roboto"/>
              <a:cs typeface="Roboto"/>
              <a:sym typeface="Roboto"/>
            </a:endParaRPr>
          </a:p>
          <a:p>
            <a:pPr marL="0" lvl="0" indent="0" algn="l" rtl="0">
              <a:lnSpc>
                <a:spcPct val="115000"/>
              </a:lnSpc>
              <a:spcBef>
                <a:spcPts val="0"/>
              </a:spcBef>
              <a:spcAft>
                <a:spcPts val="0"/>
              </a:spcAft>
              <a:buSzPts val="1800"/>
              <a:buNone/>
            </a:pPr>
            <a:r>
              <a:rPr lang="fr-CH" sz="1050" b="1">
                <a:solidFill>
                  <a:srgbClr val="000000"/>
                </a:solidFill>
                <a:highlight>
                  <a:srgbClr val="FFFFFF"/>
                </a:highlight>
                <a:latin typeface="Roboto"/>
                <a:ea typeface="Roboto"/>
                <a:cs typeface="Roboto"/>
                <a:sym typeface="Roboto"/>
              </a:rPr>
              <a:t>Hermann Winrich Pommerenke</a:t>
            </a:r>
            <a:endParaRPr sz="1050" b="1">
              <a:solidFill>
                <a:srgbClr val="000000"/>
              </a:solidFill>
              <a:highlight>
                <a:srgbClr val="FFFFFF"/>
              </a:highlight>
              <a:latin typeface="Roboto"/>
              <a:ea typeface="Roboto"/>
              <a:cs typeface="Roboto"/>
              <a:sym typeface="Roboto"/>
            </a:endParaRPr>
          </a:p>
          <a:p>
            <a:pPr marL="0" lvl="0" indent="0" algn="l" rtl="0">
              <a:lnSpc>
                <a:spcPct val="115000"/>
              </a:lnSpc>
              <a:spcBef>
                <a:spcPts val="0"/>
              </a:spcBef>
              <a:spcAft>
                <a:spcPts val="0"/>
              </a:spcAft>
              <a:buSzPts val="1800"/>
              <a:buNone/>
            </a:pPr>
            <a:r>
              <a:rPr lang="fr-CH" sz="1050">
                <a:solidFill>
                  <a:srgbClr val="000000"/>
                </a:solidFill>
                <a:highlight>
                  <a:srgbClr val="FFFFFF"/>
                </a:highlight>
                <a:latin typeface="Roboto"/>
                <a:ea typeface="Roboto"/>
                <a:cs typeface="Roboto"/>
                <a:sym typeface="Roboto"/>
              </a:rPr>
              <a:t>Dinghy maintenance coordinator</a:t>
            </a:r>
            <a:endParaRPr sz="1050">
              <a:solidFill>
                <a:srgbClr val="000000"/>
              </a:solidFill>
              <a:highlight>
                <a:srgbClr val="FFFFFF"/>
              </a:highlight>
              <a:latin typeface="Roboto"/>
              <a:ea typeface="Roboto"/>
              <a:cs typeface="Roboto"/>
              <a:sym typeface="Roboto"/>
            </a:endParaRPr>
          </a:p>
          <a:p>
            <a:pPr marL="0" lvl="0" indent="0" algn="l" rtl="0">
              <a:lnSpc>
                <a:spcPct val="115000"/>
              </a:lnSpc>
              <a:spcBef>
                <a:spcPts val="0"/>
              </a:spcBef>
              <a:spcAft>
                <a:spcPts val="0"/>
              </a:spcAft>
              <a:buSzPts val="1800"/>
              <a:buNone/>
            </a:pPr>
            <a:endParaRPr sz="1050">
              <a:solidFill>
                <a:srgbClr val="000000"/>
              </a:solidFill>
              <a:highlight>
                <a:srgbClr val="FFFFFF"/>
              </a:highlight>
              <a:latin typeface="Roboto"/>
              <a:ea typeface="Roboto"/>
              <a:cs typeface="Roboto"/>
              <a:sym typeface="Roboto"/>
            </a:endParaRPr>
          </a:p>
          <a:p>
            <a:pPr marL="0" lvl="0" indent="0" algn="l" rtl="0">
              <a:lnSpc>
                <a:spcPct val="90000"/>
              </a:lnSpc>
              <a:spcBef>
                <a:spcPts val="1000"/>
              </a:spcBef>
              <a:spcAft>
                <a:spcPts val="0"/>
              </a:spcAft>
              <a:buSzPts val="1800"/>
              <a:buNone/>
            </a:pPr>
            <a:endParaRPr/>
          </a:p>
        </p:txBody>
      </p:sp>
      <p:sp>
        <p:nvSpPr>
          <p:cNvPr id="314" name="Google Shape;314;g342dbb2dc1f_0_163"/>
          <p:cNvSpPr txBox="1"/>
          <p:nvPr/>
        </p:nvSpPr>
        <p:spPr>
          <a:xfrm>
            <a:off x="6268725" y="307950"/>
            <a:ext cx="4663800" cy="5703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1"/>
              </a:buClr>
              <a:buSzPts val="1100"/>
              <a:buFont typeface="Arial"/>
              <a:buNone/>
            </a:pPr>
            <a:r>
              <a:rPr lang="fr-CH" sz="1050" b="1" i="0" u="none" strike="noStrike" cap="none">
                <a:solidFill>
                  <a:schemeClr val="dk1"/>
                </a:solidFill>
                <a:highlight>
                  <a:schemeClr val="lt1"/>
                </a:highlight>
                <a:latin typeface="Roboto"/>
                <a:ea typeface="Roboto"/>
                <a:cs typeface="Roboto"/>
                <a:sym typeface="Roboto"/>
              </a:rPr>
              <a:t>Mario Campanelli</a:t>
            </a:r>
            <a:endParaRPr sz="1050" b="1" i="0" u="none" strike="noStrike" cap="none">
              <a:solidFill>
                <a:schemeClr val="dk1"/>
              </a:solidFill>
              <a:highlight>
                <a:schemeClr val="lt1"/>
              </a:highlight>
              <a:latin typeface="Roboto"/>
              <a:ea typeface="Roboto"/>
              <a:cs typeface="Roboto"/>
              <a:sym typeface="Roboto"/>
            </a:endParaRPr>
          </a:p>
          <a:p>
            <a:pPr marL="0" marR="0" lvl="0" indent="0" algn="l" rtl="0">
              <a:lnSpc>
                <a:spcPct val="115000"/>
              </a:lnSpc>
              <a:spcBef>
                <a:spcPts val="0"/>
              </a:spcBef>
              <a:spcAft>
                <a:spcPts val="0"/>
              </a:spcAft>
              <a:buClr>
                <a:schemeClr val="dk1"/>
              </a:buClr>
              <a:buSzPts val="1100"/>
              <a:buFont typeface="Arial"/>
              <a:buNone/>
            </a:pPr>
            <a:r>
              <a:rPr lang="fr-CH" sz="1050" b="0" i="0" u="none" strike="noStrike" cap="none">
                <a:solidFill>
                  <a:schemeClr val="dk1"/>
                </a:solidFill>
                <a:highlight>
                  <a:schemeClr val="lt1"/>
                </a:highlight>
                <a:latin typeface="Roboto"/>
                <a:ea typeface="Roboto"/>
                <a:cs typeface="Roboto"/>
                <a:sym typeface="Roboto"/>
              </a:rPr>
              <a:t>Spinnaker Course Coordinator</a:t>
            </a:r>
            <a:endParaRPr sz="1050" b="0" i="0" u="none" strike="noStrike" cap="none">
              <a:solidFill>
                <a:schemeClr val="dk1"/>
              </a:solidFill>
              <a:highlight>
                <a:schemeClr val="lt1"/>
              </a:highlight>
              <a:latin typeface="Roboto"/>
              <a:ea typeface="Roboto"/>
              <a:cs typeface="Roboto"/>
              <a:sym typeface="Roboto"/>
            </a:endParaRPr>
          </a:p>
          <a:p>
            <a:pPr marL="0" marR="0" lvl="0" indent="0" algn="l" rtl="0">
              <a:lnSpc>
                <a:spcPct val="115000"/>
              </a:lnSpc>
              <a:spcBef>
                <a:spcPts val="0"/>
              </a:spcBef>
              <a:spcAft>
                <a:spcPts val="0"/>
              </a:spcAft>
              <a:buClr>
                <a:schemeClr val="dk1"/>
              </a:buClr>
              <a:buSzPts val="1100"/>
              <a:buFont typeface="Arial"/>
              <a:buNone/>
            </a:pPr>
            <a:r>
              <a:rPr lang="fr-CH" sz="1050" b="1" i="0" u="none" strike="noStrike" cap="none">
                <a:solidFill>
                  <a:schemeClr val="dk1"/>
                </a:solidFill>
                <a:highlight>
                  <a:schemeClr val="lt1"/>
                </a:highlight>
                <a:latin typeface="Roboto"/>
                <a:ea typeface="Roboto"/>
                <a:cs typeface="Roboto"/>
                <a:sym typeface="Roboto"/>
              </a:rPr>
              <a:t>Francesco Monti</a:t>
            </a:r>
            <a:endParaRPr sz="1050" b="1" i="0" u="none" strike="noStrike" cap="none">
              <a:solidFill>
                <a:schemeClr val="dk1"/>
              </a:solidFill>
              <a:highlight>
                <a:schemeClr val="lt1"/>
              </a:highlight>
              <a:latin typeface="Roboto"/>
              <a:ea typeface="Roboto"/>
              <a:cs typeface="Roboto"/>
              <a:sym typeface="Roboto"/>
            </a:endParaRPr>
          </a:p>
          <a:p>
            <a:pPr marL="0" marR="0" lvl="0" indent="0" algn="l" rtl="0">
              <a:lnSpc>
                <a:spcPct val="115000"/>
              </a:lnSpc>
              <a:spcBef>
                <a:spcPts val="0"/>
              </a:spcBef>
              <a:spcAft>
                <a:spcPts val="0"/>
              </a:spcAft>
              <a:buClr>
                <a:schemeClr val="dk1"/>
              </a:buClr>
              <a:buSzPts val="1100"/>
              <a:buFont typeface="Arial"/>
              <a:buNone/>
            </a:pPr>
            <a:r>
              <a:rPr lang="fr-CH" sz="1050" b="0" i="0" u="none" strike="noStrike" cap="none">
                <a:solidFill>
                  <a:schemeClr val="dk1"/>
                </a:solidFill>
                <a:highlight>
                  <a:schemeClr val="lt1"/>
                </a:highlight>
                <a:latin typeface="Roboto"/>
                <a:ea typeface="Roboto"/>
                <a:cs typeface="Roboto"/>
                <a:sym typeface="Roboto"/>
              </a:rPr>
              <a:t>Surprise and J keelboats maintenance coordinator, Webmaster, SdS helper</a:t>
            </a:r>
            <a:endParaRPr sz="1050" b="0" i="0" u="none" strike="noStrike" cap="none">
              <a:solidFill>
                <a:schemeClr val="dk1"/>
              </a:solidFill>
              <a:highlight>
                <a:schemeClr val="lt1"/>
              </a:highlight>
              <a:latin typeface="Roboto"/>
              <a:ea typeface="Roboto"/>
              <a:cs typeface="Roboto"/>
              <a:sym typeface="Roboto"/>
            </a:endParaRPr>
          </a:p>
          <a:p>
            <a:pPr marL="0" marR="0" lvl="0" indent="0" algn="l" rtl="0">
              <a:lnSpc>
                <a:spcPct val="115000"/>
              </a:lnSpc>
              <a:spcBef>
                <a:spcPts val="0"/>
              </a:spcBef>
              <a:spcAft>
                <a:spcPts val="0"/>
              </a:spcAft>
              <a:buClr>
                <a:schemeClr val="dk1"/>
              </a:buClr>
              <a:buSzPts val="1100"/>
              <a:buFont typeface="Arial"/>
              <a:buNone/>
            </a:pPr>
            <a:r>
              <a:rPr lang="fr-CH" sz="1050" b="1" i="0" u="none" strike="noStrike" cap="none">
                <a:solidFill>
                  <a:schemeClr val="dk1"/>
                </a:solidFill>
                <a:highlight>
                  <a:schemeClr val="lt1"/>
                </a:highlight>
                <a:latin typeface="Roboto"/>
                <a:ea typeface="Roboto"/>
                <a:cs typeface="Roboto"/>
                <a:sym typeface="Roboto"/>
              </a:rPr>
              <a:t>Haude Morel</a:t>
            </a:r>
            <a:endParaRPr sz="1050" b="1" i="0" u="none" strike="noStrike" cap="none">
              <a:solidFill>
                <a:schemeClr val="dk1"/>
              </a:solidFill>
              <a:highlight>
                <a:schemeClr val="lt1"/>
              </a:highlight>
              <a:latin typeface="Roboto"/>
              <a:ea typeface="Roboto"/>
              <a:cs typeface="Roboto"/>
              <a:sym typeface="Roboto"/>
            </a:endParaRPr>
          </a:p>
          <a:p>
            <a:pPr marL="0" marR="0" lvl="0" indent="0" algn="l" rtl="0">
              <a:lnSpc>
                <a:spcPct val="115000"/>
              </a:lnSpc>
              <a:spcBef>
                <a:spcPts val="0"/>
              </a:spcBef>
              <a:spcAft>
                <a:spcPts val="0"/>
              </a:spcAft>
              <a:buClr>
                <a:schemeClr val="dk1"/>
              </a:buClr>
              <a:buSzPts val="1100"/>
              <a:buFont typeface="Arial"/>
              <a:buNone/>
            </a:pPr>
            <a:r>
              <a:rPr lang="fr-CH" sz="1050" b="0" i="0" u="none" strike="noStrike" cap="none">
                <a:solidFill>
                  <a:schemeClr val="dk1"/>
                </a:solidFill>
                <a:highlight>
                  <a:schemeClr val="lt1"/>
                </a:highlight>
                <a:latin typeface="Roboto"/>
                <a:ea typeface="Roboto"/>
                <a:cs typeface="Roboto"/>
                <a:sym typeface="Roboto"/>
              </a:rPr>
              <a:t>Insurances</a:t>
            </a:r>
            <a:endParaRPr sz="1050" b="0" i="0" u="none" strike="noStrike" cap="none">
              <a:solidFill>
                <a:schemeClr val="dk1"/>
              </a:solidFill>
              <a:highlight>
                <a:schemeClr val="lt1"/>
              </a:highlight>
              <a:latin typeface="Roboto"/>
              <a:ea typeface="Roboto"/>
              <a:cs typeface="Roboto"/>
              <a:sym typeface="Roboto"/>
            </a:endParaRPr>
          </a:p>
          <a:p>
            <a:pPr marL="0" marR="0" lvl="0" indent="0" algn="l" rtl="0">
              <a:lnSpc>
                <a:spcPct val="115000"/>
              </a:lnSpc>
              <a:spcBef>
                <a:spcPts val="0"/>
              </a:spcBef>
              <a:spcAft>
                <a:spcPts val="0"/>
              </a:spcAft>
              <a:buClr>
                <a:schemeClr val="dk1"/>
              </a:buClr>
              <a:buSzPts val="1100"/>
              <a:buFont typeface="Arial"/>
              <a:buNone/>
            </a:pPr>
            <a:r>
              <a:rPr lang="fr-CH" sz="1050" b="1" i="0" u="none" strike="noStrike" cap="none">
                <a:solidFill>
                  <a:schemeClr val="dk1"/>
                </a:solidFill>
                <a:highlight>
                  <a:schemeClr val="lt1"/>
                </a:highlight>
                <a:latin typeface="Roboto"/>
                <a:ea typeface="Roboto"/>
                <a:cs typeface="Roboto"/>
                <a:sym typeface="Roboto"/>
              </a:rPr>
              <a:t>Timothy Foster</a:t>
            </a:r>
            <a:endParaRPr sz="1050" b="1" i="0" u="none" strike="noStrike" cap="none">
              <a:solidFill>
                <a:schemeClr val="dk1"/>
              </a:solidFill>
              <a:highlight>
                <a:schemeClr val="lt1"/>
              </a:highlight>
              <a:latin typeface="Roboto"/>
              <a:ea typeface="Roboto"/>
              <a:cs typeface="Roboto"/>
              <a:sym typeface="Roboto"/>
            </a:endParaRPr>
          </a:p>
          <a:p>
            <a:pPr marL="0" marR="0" lvl="0" indent="0" algn="l" rtl="0">
              <a:lnSpc>
                <a:spcPct val="115000"/>
              </a:lnSpc>
              <a:spcBef>
                <a:spcPts val="0"/>
              </a:spcBef>
              <a:spcAft>
                <a:spcPts val="0"/>
              </a:spcAft>
              <a:buClr>
                <a:schemeClr val="dk1"/>
              </a:buClr>
              <a:buSzPts val="1100"/>
              <a:buFont typeface="Arial"/>
              <a:buNone/>
            </a:pPr>
            <a:r>
              <a:rPr lang="fr-CH" sz="1050" b="0" i="0" u="none" strike="noStrike" cap="none">
                <a:solidFill>
                  <a:schemeClr val="dk1"/>
                </a:solidFill>
                <a:highlight>
                  <a:schemeClr val="lt1"/>
                </a:highlight>
                <a:latin typeface="Roboto"/>
                <a:ea typeface="Roboto"/>
                <a:cs typeface="Roboto"/>
                <a:sym typeface="Roboto"/>
              </a:rPr>
              <a:t>Versoix moorings, General maintenance coordinator, maintenance tests</a:t>
            </a:r>
            <a:endParaRPr sz="1050" b="0" i="0" u="none" strike="noStrike" cap="none">
              <a:solidFill>
                <a:schemeClr val="dk1"/>
              </a:solidFill>
              <a:highlight>
                <a:schemeClr val="lt1"/>
              </a:highlight>
              <a:latin typeface="Roboto"/>
              <a:ea typeface="Roboto"/>
              <a:cs typeface="Roboto"/>
              <a:sym typeface="Roboto"/>
            </a:endParaRPr>
          </a:p>
          <a:p>
            <a:pPr marL="0" marR="0" lvl="0" indent="0" algn="l" rtl="0">
              <a:lnSpc>
                <a:spcPct val="115000"/>
              </a:lnSpc>
              <a:spcBef>
                <a:spcPts val="0"/>
              </a:spcBef>
              <a:spcAft>
                <a:spcPts val="0"/>
              </a:spcAft>
              <a:buClr>
                <a:schemeClr val="dk1"/>
              </a:buClr>
              <a:buSzPts val="1100"/>
              <a:buFont typeface="Arial"/>
              <a:buNone/>
            </a:pPr>
            <a:r>
              <a:rPr lang="fr-CH" sz="1050" b="1" i="0" u="none" strike="noStrike" cap="none">
                <a:solidFill>
                  <a:schemeClr val="dk1"/>
                </a:solidFill>
                <a:highlight>
                  <a:schemeClr val="lt1"/>
                </a:highlight>
                <a:latin typeface="Roboto"/>
                <a:ea typeface="Roboto"/>
                <a:cs typeface="Roboto"/>
                <a:sym typeface="Roboto"/>
              </a:rPr>
              <a:t>Mariarosaria D'alfonso</a:t>
            </a:r>
            <a:endParaRPr sz="1050" b="1" i="0" u="none" strike="noStrike" cap="none">
              <a:solidFill>
                <a:schemeClr val="dk1"/>
              </a:solidFill>
              <a:highlight>
                <a:schemeClr val="lt1"/>
              </a:highlight>
              <a:latin typeface="Roboto"/>
              <a:ea typeface="Roboto"/>
              <a:cs typeface="Roboto"/>
              <a:sym typeface="Roboto"/>
            </a:endParaRPr>
          </a:p>
          <a:p>
            <a:pPr marL="0" marR="0" lvl="0" indent="0" algn="l" rtl="0">
              <a:lnSpc>
                <a:spcPct val="115000"/>
              </a:lnSpc>
              <a:spcBef>
                <a:spcPts val="0"/>
              </a:spcBef>
              <a:spcAft>
                <a:spcPts val="0"/>
              </a:spcAft>
              <a:buClr>
                <a:schemeClr val="dk1"/>
              </a:buClr>
              <a:buSzPts val="1100"/>
              <a:buFont typeface="Arial"/>
              <a:buNone/>
            </a:pPr>
            <a:r>
              <a:rPr lang="fr-CH" sz="1050" b="0" i="0" u="none" strike="noStrike" cap="none">
                <a:solidFill>
                  <a:schemeClr val="dk1"/>
                </a:solidFill>
                <a:highlight>
                  <a:schemeClr val="lt1"/>
                </a:highlight>
                <a:latin typeface="Roboto"/>
                <a:ea typeface="Roboto"/>
                <a:cs typeface="Roboto"/>
                <a:sym typeface="Roboto"/>
              </a:rPr>
              <a:t>Internal Regattas</a:t>
            </a:r>
            <a:endParaRPr sz="1050" b="0" i="0" u="none" strike="noStrike" cap="none">
              <a:solidFill>
                <a:schemeClr val="dk1"/>
              </a:solidFill>
              <a:highlight>
                <a:schemeClr val="lt1"/>
              </a:highlight>
              <a:latin typeface="Roboto"/>
              <a:ea typeface="Roboto"/>
              <a:cs typeface="Roboto"/>
              <a:sym typeface="Roboto"/>
            </a:endParaRPr>
          </a:p>
          <a:p>
            <a:pPr marL="0" marR="0" lvl="0" indent="0" algn="l" rtl="0">
              <a:lnSpc>
                <a:spcPct val="115000"/>
              </a:lnSpc>
              <a:spcBef>
                <a:spcPts val="0"/>
              </a:spcBef>
              <a:spcAft>
                <a:spcPts val="0"/>
              </a:spcAft>
              <a:buClr>
                <a:schemeClr val="dk1"/>
              </a:buClr>
              <a:buSzPts val="1100"/>
              <a:buFont typeface="Arial"/>
              <a:buNone/>
            </a:pPr>
            <a:r>
              <a:rPr lang="fr-CH" sz="1050" b="1" i="0" u="none" strike="noStrike" cap="none">
                <a:solidFill>
                  <a:schemeClr val="dk1"/>
                </a:solidFill>
                <a:highlight>
                  <a:schemeClr val="lt1"/>
                </a:highlight>
                <a:latin typeface="Roboto"/>
                <a:ea typeface="Roboto"/>
                <a:cs typeface="Roboto"/>
                <a:sym typeface="Roboto"/>
              </a:rPr>
              <a:t>Marcel Arditi</a:t>
            </a:r>
            <a:endParaRPr sz="1050" b="1" i="0" u="none" strike="noStrike" cap="none">
              <a:solidFill>
                <a:schemeClr val="dk1"/>
              </a:solidFill>
              <a:highlight>
                <a:schemeClr val="lt1"/>
              </a:highlight>
              <a:latin typeface="Roboto"/>
              <a:ea typeface="Roboto"/>
              <a:cs typeface="Roboto"/>
              <a:sym typeface="Roboto"/>
            </a:endParaRPr>
          </a:p>
          <a:p>
            <a:pPr marL="0" marR="0" lvl="0" indent="0" algn="l" rtl="0">
              <a:lnSpc>
                <a:spcPct val="115000"/>
              </a:lnSpc>
              <a:spcBef>
                <a:spcPts val="0"/>
              </a:spcBef>
              <a:spcAft>
                <a:spcPts val="0"/>
              </a:spcAft>
              <a:buClr>
                <a:schemeClr val="dk1"/>
              </a:buClr>
              <a:buSzPts val="1100"/>
              <a:buFont typeface="Arial"/>
              <a:buNone/>
            </a:pPr>
            <a:r>
              <a:rPr lang="fr-CH" sz="1050" b="0" i="0" u="none" strike="noStrike" cap="none">
                <a:solidFill>
                  <a:schemeClr val="dk1"/>
                </a:solidFill>
                <a:highlight>
                  <a:schemeClr val="lt1"/>
                </a:highlight>
                <a:latin typeface="Roboto"/>
                <a:ea typeface="Roboto"/>
                <a:cs typeface="Roboto"/>
                <a:sym typeface="Roboto"/>
              </a:rPr>
              <a:t>M tests coordinator</a:t>
            </a:r>
            <a:endParaRPr sz="1050" b="0" i="0" u="none" strike="noStrike" cap="none">
              <a:solidFill>
                <a:schemeClr val="dk1"/>
              </a:solidFill>
              <a:highlight>
                <a:schemeClr val="lt1"/>
              </a:highlight>
              <a:latin typeface="Roboto"/>
              <a:ea typeface="Roboto"/>
              <a:cs typeface="Roboto"/>
              <a:sym typeface="Roboto"/>
            </a:endParaRPr>
          </a:p>
          <a:p>
            <a:pPr marL="0" marR="0" lvl="0" indent="0" algn="l" rtl="0">
              <a:lnSpc>
                <a:spcPct val="115000"/>
              </a:lnSpc>
              <a:spcBef>
                <a:spcPts val="0"/>
              </a:spcBef>
              <a:spcAft>
                <a:spcPts val="0"/>
              </a:spcAft>
              <a:buClr>
                <a:schemeClr val="dk1"/>
              </a:buClr>
              <a:buSzPts val="1100"/>
              <a:buFont typeface="Arial"/>
              <a:buNone/>
            </a:pPr>
            <a:r>
              <a:rPr lang="fr-CH" sz="1050" b="1" i="0" u="none" strike="noStrike" cap="none">
                <a:solidFill>
                  <a:schemeClr val="dk1"/>
                </a:solidFill>
                <a:highlight>
                  <a:schemeClr val="lt1"/>
                </a:highlight>
                <a:latin typeface="Roboto"/>
                <a:ea typeface="Roboto"/>
                <a:cs typeface="Roboto"/>
                <a:sym typeface="Roboto"/>
              </a:rPr>
              <a:t>Lajos Cseppento</a:t>
            </a:r>
            <a:endParaRPr sz="1050" b="1" i="0" u="none" strike="noStrike" cap="none">
              <a:solidFill>
                <a:schemeClr val="dk1"/>
              </a:solidFill>
              <a:highlight>
                <a:schemeClr val="lt1"/>
              </a:highlight>
              <a:latin typeface="Roboto"/>
              <a:ea typeface="Roboto"/>
              <a:cs typeface="Roboto"/>
              <a:sym typeface="Roboto"/>
            </a:endParaRPr>
          </a:p>
          <a:p>
            <a:pPr marL="0" marR="0" lvl="0" indent="0" algn="l" rtl="0">
              <a:lnSpc>
                <a:spcPct val="115000"/>
              </a:lnSpc>
              <a:spcBef>
                <a:spcPts val="0"/>
              </a:spcBef>
              <a:spcAft>
                <a:spcPts val="0"/>
              </a:spcAft>
              <a:buClr>
                <a:schemeClr val="dk1"/>
              </a:buClr>
              <a:buSzPts val="1100"/>
              <a:buFont typeface="Arial"/>
              <a:buNone/>
            </a:pPr>
            <a:r>
              <a:rPr lang="fr-CH" sz="1050" b="0" i="0" u="none" strike="noStrike" cap="none">
                <a:solidFill>
                  <a:schemeClr val="dk1"/>
                </a:solidFill>
                <a:highlight>
                  <a:schemeClr val="lt1"/>
                </a:highlight>
                <a:latin typeface="Roboto"/>
                <a:ea typeface="Roboto"/>
                <a:cs typeface="Roboto"/>
                <a:sym typeface="Roboto"/>
              </a:rPr>
              <a:t>Surveillance shifts coordinator, surveillance software</a:t>
            </a:r>
            <a:endParaRPr sz="1050" b="0" i="0" u="none" strike="noStrike" cap="none">
              <a:solidFill>
                <a:schemeClr val="dk1"/>
              </a:solidFill>
              <a:highlight>
                <a:schemeClr val="lt1"/>
              </a:highlight>
              <a:latin typeface="Roboto"/>
              <a:ea typeface="Roboto"/>
              <a:cs typeface="Roboto"/>
              <a:sym typeface="Roboto"/>
            </a:endParaRPr>
          </a:p>
          <a:p>
            <a:pPr marL="0" marR="0" lvl="0" indent="0" algn="l" rtl="0">
              <a:lnSpc>
                <a:spcPct val="115000"/>
              </a:lnSpc>
              <a:spcBef>
                <a:spcPts val="0"/>
              </a:spcBef>
              <a:spcAft>
                <a:spcPts val="0"/>
              </a:spcAft>
              <a:buClr>
                <a:schemeClr val="dk1"/>
              </a:buClr>
              <a:buSzPts val="1100"/>
              <a:buFont typeface="Arial"/>
              <a:buNone/>
            </a:pPr>
            <a:r>
              <a:rPr lang="fr-CH" sz="1050" b="1" i="0" u="none" strike="noStrike" cap="none">
                <a:solidFill>
                  <a:schemeClr val="dk1"/>
                </a:solidFill>
                <a:highlight>
                  <a:schemeClr val="lt1"/>
                </a:highlight>
                <a:latin typeface="Roboto"/>
                <a:ea typeface="Roboto"/>
                <a:cs typeface="Roboto"/>
                <a:sym typeface="Roboto"/>
              </a:rPr>
              <a:t>Vittorio Parma</a:t>
            </a:r>
            <a:endParaRPr sz="1050" b="1" i="0" u="none" strike="noStrike" cap="none">
              <a:solidFill>
                <a:schemeClr val="dk1"/>
              </a:solidFill>
              <a:highlight>
                <a:schemeClr val="lt1"/>
              </a:highlight>
              <a:latin typeface="Roboto"/>
              <a:ea typeface="Roboto"/>
              <a:cs typeface="Roboto"/>
              <a:sym typeface="Roboto"/>
            </a:endParaRPr>
          </a:p>
          <a:p>
            <a:pPr marL="0" marR="0" lvl="0" indent="0" algn="l" rtl="0">
              <a:lnSpc>
                <a:spcPct val="115000"/>
              </a:lnSpc>
              <a:spcBef>
                <a:spcPts val="0"/>
              </a:spcBef>
              <a:spcAft>
                <a:spcPts val="0"/>
              </a:spcAft>
              <a:buClr>
                <a:schemeClr val="dk1"/>
              </a:buClr>
              <a:buSzPts val="1100"/>
              <a:buFont typeface="Arial"/>
              <a:buNone/>
            </a:pPr>
            <a:r>
              <a:rPr lang="fr-CH" sz="1050" b="0" i="0" u="none" strike="noStrike" cap="none">
                <a:solidFill>
                  <a:schemeClr val="dk1"/>
                </a:solidFill>
                <a:highlight>
                  <a:schemeClr val="lt1"/>
                </a:highlight>
                <a:latin typeface="Roboto"/>
                <a:ea typeface="Roboto"/>
                <a:cs typeface="Roboto"/>
                <a:sym typeface="Roboto"/>
              </a:rPr>
              <a:t>BA5 access and safety officer, crane coordinator, D3 maintenance coordinator</a:t>
            </a:r>
            <a:endParaRPr sz="1050" b="0" i="0" u="none" strike="noStrike" cap="none">
              <a:solidFill>
                <a:schemeClr val="dk1"/>
              </a:solidFill>
              <a:highlight>
                <a:schemeClr val="lt1"/>
              </a:highlight>
              <a:latin typeface="Roboto"/>
              <a:ea typeface="Roboto"/>
              <a:cs typeface="Roboto"/>
              <a:sym typeface="Roboto"/>
            </a:endParaRPr>
          </a:p>
          <a:p>
            <a:pPr marL="0" marR="0" lvl="0" indent="0" algn="l" rtl="0">
              <a:lnSpc>
                <a:spcPct val="115000"/>
              </a:lnSpc>
              <a:spcBef>
                <a:spcPts val="0"/>
              </a:spcBef>
              <a:spcAft>
                <a:spcPts val="0"/>
              </a:spcAft>
              <a:buClr>
                <a:schemeClr val="dk1"/>
              </a:buClr>
              <a:buSzPts val="1100"/>
              <a:buFont typeface="Arial"/>
              <a:buNone/>
            </a:pPr>
            <a:r>
              <a:rPr lang="fr-CH" sz="1050" b="1" i="0" u="none" strike="noStrike" cap="none">
                <a:solidFill>
                  <a:schemeClr val="dk1"/>
                </a:solidFill>
                <a:highlight>
                  <a:schemeClr val="lt1"/>
                </a:highlight>
                <a:latin typeface="Roboto"/>
                <a:ea typeface="Roboto"/>
                <a:cs typeface="Roboto"/>
                <a:sym typeface="Roboto"/>
              </a:rPr>
              <a:t>Silvia Costantini</a:t>
            </a:r>
            <a:endParaRPr sz="1050" b="1" i="0" u="none" strike="noStrike" cap="none">
              <a:solidFill>
                <a:schemeClr val="dk1"/>
              </a:solidFill>
              <a:highlight>
                <a:schemeClr val="lt1"/>
              </a:highlight>
              <a:latin typeface="Roboto"/>
              <a:ea typeface="Roboto"/>
              <a:cs typeface="Roboto"/>
              <a:sym typeface="Roboto"/>
            </a:endParaRPr>
          </a:p>
          <a:p>
            <a:pPr marL="0" marR="0" lvl="0" indent="0" algn="l" rtl="0">
              <a:lnSpc>
                <a:spcPct val="115000"/>
              </a:lnSpc>
              <a:spcBef>
                <a:spcPts val="0"/>
              </a:spcBef>
              <a:spcAft>
                <a:spcPts val="0"/>
              </a:spcAft>
              <a:buClr>
                <a:schemeClr val="dk1"/>
              </a:buClr>
              <a:buSzPts val="1100"/>
              <a:buFont typeface="Arial"/>
              <a:buNone/>
            </a:pPr>
            <a:r>
              <a:rPr lang="fr-CH" sz="1050" b="0" i="0" u="none" strike="noStrike" cap="none">
                <a:solidFill>
                  <a:schemeClr val="dk1"/>
                </a:solidFill>
                <a:highlight>
                  <a:schemeClr val="lt1"/>
                </a:highlight>
                <a:latin typeface="Roboto"/>
                <a:ea typeface="Roboto"/>
                <a:cs typeface="Roboto"/>
                <a:sym typeface="Roboto"/>
              </a:rPr>
              <a:t>Yngling course coordinator</a:t>
            </a:r>
            <a:endParaRPr sz="1050" b="0" i="0" u="none" strike="noStrike" cap="none">
              <a:solidFill>
                <a:schemeClr val="dk1"/>
              </a:solidFill>
              <a:highlight>
                <a:schemeClr val="lt1"/>
              </a:highlight>
              <a:latin typeface="Roboto"/>
              <a:ea typeface="Roboto"/>
              <a:cs typeface="Roboto"/>
              <a:sym typeface="Roboto"/>
            </a:endParaRPr>
          </a:p>
          <a:p>
            <a:pPr marL="0" marR="0" lvl="0" indent="0" algn="l" rtl="0">
              <a:lnSpc>
                <a:spcPct val="115000"/>
              </a:lnSpc>
              <a:spcBef>
                <a:spcPts val="0"/>
              </a:spcBef>
              <a:spcAft>
                <a:spcPts val="0"/>
              </a:spcAft>
              <a:buClr>
                <a:schemeClr val="dk1"/>
              </a:buClr>
              <a:buSzPts val="1100"/>
              <a:buFont typeface="Arial"/>
              <a:buNone/>
            </a:pPr>
            <a:r>
              <a:rPr lang="fr-CH" sz="1050" b="1" i="0" u="none" strike="noStrike" cap="none">
                <a:solidFill>
                  <a:schemeClr val="dk1"/>
                </a:solidFill>
                <a:highlight>
                  <a:schemeClr val="lt1"/>
                </a:highlight>
                <a:latin typeface="Roboto"/>
                <a:ea typeface="Roboto"/>
                <a:cs typeface="Roboto"/>
                <a:sym typeface="Roboto"/>
              </a:rPr>
              <a:t>Michal Kwiatek</a:t>
            </a:r>
            <a:endParaRPr sz="1050" b="1" i="0" u="none" strike="noStrike" cap="none">
              <a:solidFill>
                <a:schemeClr val="dk1"/>
              </a:solidFill>
              <a:highlight>
                <a:schemeClr val="lt1"/>
              </a:highlight>
              <a:latin typeface="Roboto"/>
              <a:ea typeface="Roboto"/>
              <a:cs typeface="Roboto"/>
              <a:sym typeface="Roboto"/>
            </a:endParaRPr>
          </a:p>
          <a:p>
            <a:pPr marL="0" marR="0" lvl="0" indent="0" algn="l" rtl="0">
              <a:lnSpc>
                <a:spcPct val="115000"/>
              </a:lnSpc>
              <a:spcBef>
                <a:spcPts val="0"/>
              </a:spcBef>
              <a:spcAft>
                <a:spcPts val="0"/>
              </a:spcAft>
              <a:buClr>
                <a:schemeClr val="dk1"/>
              </a:buClr>
              <a:buSzPts val="1100"/>
              <a:buFont typeface="Arial"/>
              <a:buNone/>
            </a:pPr>
            <a:r>
              <a:rPr lang="fr-CH" sz="1050" b="0" i="0" u="none" strike="noStrike" cap="none">
                <a:solidFill>
                  <a:schemeClr val="dk1"/>
                </a:solidFill>
                <a:highlight>
                  <a:schemeClr val="lt1"/>
                </a:highlight>
                <a:latin typeface="Roboto"/>
                <a:ea typeface="Roboto"/>
                <a:cs typeface="Roboto"/>
                <a:sym typeface="Roboto"/>
              </a:rPr>
              <a:t>Trailers maintenance coordinator, RIB maintenance, Data privacy</a:t>
            </a:r>
            <a:endParaRPr sz="1050" b="0" i="0" u="none" strike="noStrike" cap="none">
              <a:solidFill>
                <a:schemeClr val="dk1"/>
              </a:solidFill>
              <a:highlight>
                <a:schemeClr val="lt1"/>
              </a:highlight>
              <a:latin typeface="Roboto"/>
              <a:ea typeface="Roboto"/>
              <a:cs typeface="Roboto"/>
              <a:sym typeface="Roboto"/>
            </a:endParaRPr>
          </a:p>
          <a:p>
            <a:pPr marL="0" marR="0" lvl="0" indent="0" algn="l" rtl="0">
              <a:lnSpc>
                <a:spcPct val="115000"/>
              </a:lnSpc>
              <a:spcBef>
                <a:spcPts val="0"/>
              </a:spcBef>
              <a:spcAft>
                <a:spcPts val="0"/>
              </a:spcAft>
              <a:buClr>
                <a:schemeClr val="dk1"/>
              </a:buClr>
              <a:buSzPts val="1100"/>
              <a:buFont typeface="Arial"/>
              <a:buNone/>
            </a:pPr>
            <a:r>
              <a:rPr lang="fr-CH" sz="1050" b="1" i="0" u="none" strike="noStrike" cap="none">
                <a:solidFill>
                  <a:schemeClr val="dk1"/>
                </a:solidFill>
                <a:highlight>
                  <a:schemeClr val="lt1"/>
                </a:highlight>
                <a:latin typeface="Roboto"/>
                <a:ea typeface="Roboto"/>
                <a:cs typeface="Roboto"/>
                <a:sym typeface="Roboto"/>
              </a:rPr>
              <a:t>Nathalie Birt</a:t>
            </a:r>
            <a:endParaRPr sz="1050" b="1" i="0" u="none" strike="noStrike" cap="none">
              <a:solidFill>
                <a:schemeClr val="dk1"/>
              </a:solidFill>
              <a:highlight>
                <a:schemeClr val="lt1"/>
              </a:highlight>
              <a:latin typeface="Roboto"/>
              <a:ea typeface="Roboto"/>
              <a:cs typeface="Roboto"/>
              <a:sym typeface="Roboto"/>
            </a:endParaRPr>
          </a:p>
          <a:p>
            <a:pPr marL="0" marR="0" lvl="0" indent="0" algn="l" rtl="0">
              <a:lnSpc>
                <a:spcPct val="115000"/>
              </a:lnSpc>
              <a:spcBef>
                <a:spcPts val="0"/>
              </a:spcBef>
              <a:spcAft>
                <a:spcPts val="0"/>
              </a:spcAft>
              <a:buClr>
                <a:schemeClr val="dk1"/>
              </a:buClr>
              <a:buSzPts val="1100"/>
              <a:buFont typeface="Arial"/>
              <a:buNone/>
            </a:pPr>
            <a:r>
              <a:rPr lang="fr-CH" sz="1050" b="0" i="0" u="none" strike="noStrike" cap="none">
                <a:solidFill>
                  <a:schemeClr val="dk1"/>
                </a:solidFill>
                <a:highlight>
                  <a:schemeClr val="lt1"/>
                </a:highlight>
                <a:latin typeface="Roboto"/>
                <a:ea typeface="Roboto"/>
                <a:cs typeface="Roboto"/>
                <a:sym typeface="Roboto"/>
              </a:rPr>
              <a:t>External regattas, regatta training, Link with Swiss Sailing League</a:t>
            </a:r>
            <a:endParaRPr sz="1050" b="0" i="0" u="none" strike="noStrike" cap="none">
              <a:solidFill>
                <a:schemeClr val="dk1"/>
              </a:solidFill>
              <a:highlight>
                <a:schemeClr val="lt1"/>
              </a:highlight>
              <a:latin typeface="Roboto"/>
              <a:ea typeface="Roboto"/>
              <a:cs typeface="Roboto"/>
              <a:sym typeface="Roboto"/>
            </a:endParaRPr>
          </a:p>
          <a:p>
            <a:pPr marL="0" marR="0" lvl="0" indent="0" algn="l" rtl="0">
              <a:lnSpc>
                <a:spcPct val="115000"/>
              </a:lnSpc>
              <a:spcBef>
                <a:spcPts val="0"/>
              </a:spcBef>
              <a:spcAft>
                <a:spcPts val="0"/>
              </a:spcAft>
              <a:buClr>
                <a:schemeClr val="dk1"/>
              </a:buClr>
              <a:buSzPts val="1100"/>
              <a:buFont typeface="Arial"/>
              <a:buNone/>
            </a:pPr>
            <a:r>
              <a:rPr lang="fr-CH" sz="1050" b="1" i="0" u="none" strike="noStrike" cap="none">
                <a:solidFill>
                  <a:schemeClr val="dk1"/>
                </a:solidFill>
                <a:highlight>
                  <a:schemeClr val="lt1"/>
                </a:highlight>
                <a:latin typeface="Roboto"/>
                <a:ea typeface="Roboto"/>
                <a:cs typeface="Roboto"/>
                <a:sym typeface="Roboto"/>
              </a:rPr>
              <a:t>Alessandro Parrella</a:t>
            </a:r>
            <a:endParaRPr sz="1050" b="1" i="0" u="none" strike="noStrike" cap="none">
              <a:solidFill>
                <a:schemeClr val="dk1"/>
              </a:solidFill>
              <a:highlight>
                <a:schemeClr val="lt1"/>
              </a:highlight>
              <a:latin typeface="Roboto"/>
              <a:ea typeface="Roboto"/>
              <a:cs typeface="Roboto"/>
              <a:sym typeface="Roboto"/>
            </a:endParaRPr>
          </a:p>
          <a:p>
            <a:pPr marL="0" marR="0" lvl="0" indent="0" algn="l" rtl="0">
              <a:lnSpc>
                <a:spcPct val="115000"/>
              </a:lnSpc>
              <a:spcBef>
                <a:spcPts val="0"/>
              </a:spcBef>
              <a:spcAft>
                <a:spcPts val="0"/>
              </a:spcAft>
              <a:buClr>
                <a:schemeClr val="dk1"/>
              </a:buClr>
              <a:buSzPts val="1100"/>
              <a:buFont typeface="Arial"/>
              <a:buNone/>
            </a:pPr>
            <a:r>
              <a:rPr lang="fr-CH" sz="1050" b="0" i="0" u="none" strike="noStrike" cap="none">
                <a:solidFill>
                  <a:schemeClr val="dk1"/>
                </a:solidFill>
                <a:highlight>
                  <a:schemeClr val="lt1"/>
                </a:highlight>
                <a:latin typeface="Roboto"/>
                <a:ea typeface="Roboto"/>
                <a:cs typeface="Roboto"/>
                <a:sym typeface="Roboto"/>
              </a:rPr>
              <a:t>Social activities</a:t>
            </a:r>
            <a:endParaRPr sz="1050" b="0" i="0" u="none" strike="noStrike" cap="none">
              <a:solidFill>
                <a:schemeClr val="dk1"/>
              </a:solidFill>
              <a:highlight>
                <a:schemeClr val="lt1"/>
              </a:highlight>
              <a:latin typeface="Roboto"/>
              <a:ea typeface="Roboto"/>
              <a:cs typeface="Roboto"/>
              <a:sym typeface="Roboto"/>
            </a:endParaRPr>
          </a:p>
          <a:p>
            <a:pPr marL="0" marR="0" lvl="0" indent="0" algn="l" rtl="0">
              <a:lnSpc>
                <a:spcPct val="115000"/>
              </a:lnSpc>
              <a:spcBef>
                <a:spcPts val="0"/>
              </a:spcBef>
              <a:spcAft>
                <a:spcPts val="0"/>
              </a:spcAft>
              <a:buClr>
                <a:schemeClr val="dk1"/>
              </a:buClr>
              <a:buSzPts val="1100"/>
              <a:buFont typeface="Arial"/>
              <a:buNone/>
            </a:pPr>
            <a:r>
              <a:rPr lang="fr-CH" sz="1050" b="1" i="0" u="none" strike="noStrike" cap="none">
                <a:solidFill>
                  <a:schemeClr val="dk1"/>
                </a:solidFill>
                <a:highlight>
                  <a:schemeClr val="lt1"/>
                </a:highlight>
                <a:latin typeface="Roboto"/>
                <a:ea typeface="Roboto"/>
                <a:cs typeface="Roboto"/>
                <a:sym typeface="Roboto"/>
              </a:rPr>
              <a:t>Federico Pagliarini</a:t>
            </a:r>
            <a:endParaRPr sz="1050" b="1" i="0" u="none" strike="noStrike" cap="none">
              <a:solidFill>
                <a:schemeClr val="dk1"/>
              </a:solidFill>
              <a:highlight>
                <a:schemeClr val="lt1"/>
              </a:highlight>
              <a:latin typeface="Roboto"/>
              <a:ea typeface="Roboto"/>
              <a:cs typeface="Roboto"/>
              <a:sym typeface="Roboto"/>
            </a:endParaRPr>
          </a:p>
          <a:p>
            <a:pPr marL="0" marR="0" lvl="0" indent="0" algn="l" rtl="0">
              <a:lnSpc>
                <a:spcPct val="115000"/>
              </a:lnSpc>
              <a:spcBef>
                <a:spcPts val="0"/>
              </a:spcBef>
              <a:spcAft>
                <a:spcPts val="0"/>
              </a:spcAft>
              <a:buClr>
                <a:schemeClr val="dk1"/>
              </a:buClr>
              <a:buSzPts val="1100"/>
              <a:buFont typeface="Arial"/>
              <a:buNone/>
            </a:pPr>
            <a:r>
              <a:rPr lang="fr-CH" sz="1050" b="0" i="0" u="none" strike="noStrike" cap="none">
                <a:solidFill>
                  <a:schemeClr val="dk1"/>
                </a:solidFill>
                <a:highlight>
                  <a:schemeClr val="lt1"/>
                </a:highlight>
                <a:latin typeface="Roboto"/>
                <a:ea typeface="Roboto"/>
                <a:cs typeface="Roboto"/>
                <a:sym typeface="Roboto"/>
              </a:rPr>
              <a:t>Club contact person, Thursday Outing coordinator</a:t>
            </a:r>
            <a:endParaRPr sz="1050" b="0" i="0" u="none" strike="noStrike" cap="none">
              <a:solidFill>
                <a:schemeClr val="dk1"/>
              </a:solidFill>
              <a:highlight>
                <a:schemeClr val="lt1"/>
              </a:highlight>
              <a:latin typeface="Roboto"/>
              <a:ea typeface="Roboto"/>
              <a:cs typeface="Roboto"/>
              <a:sym typeface="Roboto"/>
            </a:endParaRPr>
          </a:p>
          <a:p>
            <a:pPr marL="0" marR="0" lvl="0" indent="0" algn="l" rtl="0">
              <a:lnSpc>
                <a:spcPct val="115000"/>
              </a:lnSpc>
              <a:spcBef>
                <a:spcPts val="0"/>
              </a:spcBef>
              <a:spcAft>
                <a:spcPts val="0"/>
              </a:spcAft>
              <a:buClr>
                <a:schemeClr val="dk1"/>
              </a:buClr>
              <a:buSzPts val="1100"/>
              <a:buFont typeface="Arial"/>
              <a:buNone/>
            </a:pPr>
            <a:r>
              <a:rPr lang="fr-CH" sz="1050" b="1" i="0" u="none" strike="noStrike" cap="none">
                <a:solidFill>
                  <a:schemeClr val="dk1"/>
                </a:solidFill>
                <a:highlight>
                  <a:schemeClr val="lt1"/>
                </a:highlight>
                <a:latin typeface="Roboto"/>
                <a:ea typeface="Roboto"/>
                <a:cs typeface="Roboto"/>
                <a:sym typeface="Roboto"/>
              </a:rPr>
              <a:t>Marco Benvenuti</a:t>
            </a:r>
            <a:endParaRPr sz="1050" b="1" i="0" u="none" strike="noStrike" cap="none">
              <a:solidFill>
                <a:schemeClr val="dk1"/>
              </a:solidFill>
              <a:highlight>
                <a:schemeClr val="lt1"/>
              </a:highlight>
              <a:latin typeface="Roboto"/>
              <a:ea typeface="Roboto"/>
              <a:cs typeface="Roboto"/>
              <a:sym typeface="Roboto"/>
            </a:endParaRPr>
          </a:p>
          <a:p>
            <a:pPr marL="0" marR="0" lvl="0" indent="0" algn="l" rtl="0">
              <a:lnSpc>
                <a:spcPct val="115000"/>
              </a:lnSpc>
              <a:spcBef>
                <a:spcPts val="0"/>
              </a:spcBef>
              <a:spcAft>
                <a:spcPts val="0"/>
              </a:spcAft>
              <a:buClr>
                <a:schemeClr val="dk1"/>
              </a:buClr>
              <a:buSzPts val="1100"/>
              <a:buFont typeface="Arial"/>
              <a:buNone/>
            </a:pPr>
            <a:r>
              <a:rPr lang="fr-CH" sz="1050" b="0" i="0" u="none" strike="noStrike" cap="none">
                <a:solidFill>
                  <a:schemeClr val="dk1"/>
                </a:solidFill>
                <a:highlight>
                  <a:schemeClr val="lt1"/>
                </a:highlight>
                <a:latin typeface="Roboto"/>
                <a:ea typeface="Roboto"/>
                <a:cs typeface="Roboto"/>
                <a:sym typeface="Roboto"/>
              </a:rPr>
              <a:t>YCC Cruises</a:t>
            </a:r>
            <a:endParaRPr sz="2800" b="0" i="0" u="none" strike="noStrike" cap="none">
              <a:solidFill>
                <a:schemeClr val="dk1"/>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318"/>
        <p:cNvGrpSpPr/>
        <p:nvPr/>
      </p:nvGrpSpPr>
      <p:grpSpPr>
        <a:xfrm>
          <a:off x="0" y="0"/>
          <a:ext cx="0" cy="0"/>
          <a:chOff x="0" y="0"/>
          <a:chExt cx="0" cy="0"/>
        </a:xfrm>
      </p:grpSpPr>
      <p:sp>
        <p:nvSpPr>
          <p:cNvPr id="319" name="Google Shape;319;p17"/>
          <p:cNvSpPr/>
          <p:nvPr/>
        </p:nvSpPr>
        <p:spPr>
          <a:xfrm>
            <a:off x="0" y="0"/>
            <a:ext cx="12188952" cy="6858000"/>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320" name="Google Shape;320;p17" descr="Immagine che contiene persona, persone, folla, gruppo&#10;&#10;Descrizione generata automaticamente"/>
          <p:cNvPicPr preferRelativeResize="0"/>
          <p:nvPr/>
        </p:nvPicPr>
        <p:blipFill rotWithShape="1">
          <a:blip r:embed="rId3">
            <a:alphaModFix amt="40000"/>
          </a:blip>
          <a:srcRect l="3943" r="13831" b="-1"/>
          <a:stretch/>
        </p:blipFill>
        <p:spPr>
          <a:xfrm>
            <a:off x="-19" y="-6"/>
            <a:ext cx="12192000" cy="6858000"/>
          </a:xfrm>
          <a:prstGeom prst="rect">
            <a:avLst/>
          </a:prstGeom>
          <a:noFill/>
          <a:ln>
            <a:noFill/>
          </a:ln>
        </p:spPr>
      </p:pic>
      <p:pic>
        <p:nvPicPr>
          <p:cNvPr id="321" name="Google Shape;321;p17" descr="Immagine che contiene aria aperta, acqua, cielo, molo&#10;&#10;Descrizione generata automaticamente"/>
          <p:cNvPicPr preferRelativeResize="0"/>
          <p:nvPr/>
        </p:nvPicPr>
        <p:blipFill rotWithShape="1">
          <a:blip r:embed="rId4">
            <a:alphaModFix/>
          </a:blip>
          <a:srcRect r="26632" b="2"/>
          <a:stretch/>
        </p:blipFill>
        <p:spPr>
          <a:xfrm>
            <a:off x="20" y="10"/>
            <a:ext cx="6105116" cy="6240777"/>
          </a:xfrm>
          <a:custGeom>
            <a:avLst/>
            <a:gdLst/>
            <a:ahLst/>
            <a:cxnLst/>
            <a:rect l="l" t="t" r="r" b="b"/>
            <a:pathLst>
              <a:path w="6105136" h="6240787" extrusionOk="0">
                <a:moveTo>
                  <a:pt x="0" y="0"/>
                </a:moveTo>
                <a:lnTo>
                  <a:pt x="4523152" y="0"/>
                </a:lnTo>
                <a:lnTo>
                  <a:pt x="4608623" y="39946"/>
                </a:lnTo>
                <a:cubicBezTo>
                  <a:pt x="4678991" y="74838"/>
                  <a:pt x="4748927" y="110669"/>
                  <a:pt x="4823827" y="132755"/>
                </a:cubicBezTo>
                <a:cubicBezTo>
                  <a:pt x="4855776" y="142154"/>
                  <a:pt x="4894198" y="175047"/>
                  <a:pt x="4905422" y="207003"/>
                </a:cubicBezTo>
                <a:cubicBezTo>
                  <a:pt x="4941685" y="310386"/>
                  <a:pt x="5665659" y="600325"/>
                  <a:pt x="5580181" y="692427"/>
                </a:cubicBezTo>
                <a:cubicBezTo>
                  <a:pt x="5544781" y="730492"/>
                  <a:pt x="5499020" y="757748"/>
                  <a:pt x="5451100" y="795341"/>
                </a:cubicBezTo>
                <a:cubicBezTo>
                  <a:pt x="5523197" y="866299"/>
                  <a:pt x="5604356" y="897314"/>
                  <a:pt x="5690699" y="918459"/>
                </a:cubicBezTo>
                <a:cubicBezTo>
                  <a:pt x="5716602" y="925039"/>
                  <a:pt x="5742073" y="938195"/>
                  <a:pt x="5744662" y="970151"/>
                </a:cubicBezTo>
                <a:cubicBezTo>
                  <a:pt x="5747252" y="1003514"/>
                  <a:pt x="5720917" y="1016670"/>
                  <a:pt x="5698902" y="1032179"/>
                </a:cubicBezTo>
                <a:cubicBezTo>
                  <a:pt x="5668250" y="1053794"/>
                  <a:pt x="5638462" y="1072593"/>
                  <a:pt x="5599609" y="1075412"/>
                </a:cubicBezTo>
                <a:cubicBezTo>
                  <a:pt x="5535715" y="1079641"/>
                  <a:pt x="5505065" y="1139790"/>
                  <a:pt x="5467939" y="1184902"/>
                </a:cubicBezTo>
                <a:cubicBezTo>
                  <a:pt x="5447216" y="1210280"/>
                  <a:pt x="5436855" y="1261499"/>
                  <a:pt x="5473118" y="1270428"/>
                </a:cubicBezTo>
                <a:cubicBezTo>
                  <a:pt x="5560323" y="1292044"/>
                  <a:pt x="5553415" y="1354544"/>
                  <a:pt x="5551259" y="1425502"/>
                </a:cubicBezTo>
                <a:cubicBezTo>
                  <a:pt x="5548236" y="1513377"/>
                  <a:pt x="5496862" y="1553789"/>
                  <a:pt x="5433832" y="1587625"/>
                </a:cubicBezTo>
                <a:cubicBezTo>
                  <a:pt x="5412247" y="1599371"/>
                  <a:pt x="5381597" y="1598900"/>
                  <a:pt x="5373392" y="1635554"/>
                </a:cubicBezTo>
                <a:cubicBezTo>
                  <a:pt x="5408793" y="1670331"/>
                  <a:pt x="5451964" y="1642134"/>
                  <a:pt x="5489956" y="1652001"/>
                </a:cubicBezTo>
                <a:cubicBezTo>
                  <a:pt x="5521470" y="1659991"/>
                  <a:pt x="5573707" y="1655762"/>
                  <a:pt x="5530536" y="1719670"/>
                </a:cubicBezTo>
                <a:cubicBezTo>
                  <a:pt x="5518014" y="1737997"/>
                  <a:pt x="5532692" y="1752096"/>
                  <a:pt x="5548668" y="1753506"/>
                </a:cubicBezTo>
                <a:cubicBezTo>
                  <a:pt x="5676454" y="1768073"/>
                  <a:pt x="5617741" y="1897301"/>
                  <a:pt x="5658753" y="1965440"/>
                </a:cubicBezTo>
                <a:cubicBezTo>
                  <a:pt x="5669976" y="1984234"/>
                  <a:pt x="5657889" y="2016659"/>
                  <a:pt x="5640189" y="2024647"/>
                </a:cubicBezTo>
                <a:cubicBezTo>
                  <a:pt x="5527080" y="2077279"/>
                  <a:pt x="5511540" y="2202748"/>
                  <a:pt x="5456712" y="2310829"/>
                </a:cubicBezTo>
                <a:cubicBezTo>
                  <a:pt x="5516289" y="2353591"/>
                  <a:pt x="5587520" y="2362989"/>
                  <a:pt x="5651844" y="2390715"/>
                </a:cubicBezTo>
                <a:cubicBezTo>
                  <a:pt x="5718760" y="2419850"/>
                  <a:pt x="5718760" y="2441466"/>
                  <a:pt x="5663501" y="2526050"/>
                </a:cubicBezTo>
                <a:cubicBezTo>
                  <a:pt x="5807259" y="2544380"/>
                  <a:pt x="5807259" y="2544380"/>
                  <a:pt x="5762794" y="2677365"/>
                </a:cubicBezTo>
                <a:cubicBezTo>
                  <a:pt x="5883243" y="2689583"/>
                  <a:pt x="5962676" y="2752552"/>
                  <a:pt x="5981237" y="2890238"/>
                </a:cubicBezTo>
                <a:cubicBezTo>
                  <a:pt x="5990305" y="2956967"/>
                  <a:pt x="6044700" y="2988450"/>
                  <a:pt x="6105136" y="3033093"/>
                </a:cubicBezTo>
                <a:cubicBezTo>
                  <a:pt x="6030022" y="3076327"/>
                  <a:pt x="5979081" y="3166550"/>
                  <a:pt x="5891443" y="3071156"/>
                </a:cubicBezTo>
                <a:cubicBezTo>
                  <a:pt x="5859498" y="3036383"/>
                  <a:pt x="5862517" y="3080554"/>
                  <a:pt x="5858202" y="3093243"/>
                </a:cubicBezTo>
                <a:cubicBezTo>
                  <a:pt x="5847842" y="3124256"/>
                  <a:pt x="5869424" y="3144934"/>
                  <a:pt x="5883673" y="3168428"/>
                </a:cubicBezTo>
                <a:cubicBezTo>
                  <a:pt x="5897486" y="3191926"/>
                  <a:pt x="5913893" y="3216830"/>
                  <a:pt x="5917778" y="3243149"/>
                </a:cubicBezTo>
                <a:cubicBezTo>
                  <a:pt x="5920365" y="3261475"/>
                  <a:pt x="5907848" y="3288257"/>
                  <a:pt x="5894034" y="3301887"/>
                </a:cubicBezTo>
                <a:cubicBezTo>
                  <a:pt x="5821506" y="3373784"/>
                  <a:pt x="5864677" y="3535437"/>
                  <a:pt x="5727393" y="3556115"/>
                </a:cubicBezTo>
                <a:cubicBezTo>
                  <a:pt x="5665659" y="3565510"/>
                  <a:pt x="5635872" y="3624721"/>
                  <a:pt x="5590543" y="3657145"/>
                </a:cubicBezTo>
                <a:cubicBezTo>
                  <a:pt x="5432970" y="3770396"/>
                  <a:pt x="5327632" y="3916071"/>
                  <a:pt x="5278850" y="4116255"/>
                </a:cubicBezTo>
                <a:cubicBezTo>
                  <a:pt x="5265468" y="4171705"/>
                  <a:pt x="5214092" y="4216350"/>
                  <a:pt x="5180851" y="4265220"/>
                </a:cubicBezTo>
                <a:cubicBezTo>
                  <a:pt x="5196826" y="4300933"/>
                  <a:pt x="5284029" y="4223867"/>
                  <a:pt x="5253380" y="4317849"/>
                </a:cubicBezTo>
                <a:cubicBezTo>
                  <a:pt x="5230067" y="4388339"/>
                  <a:pt x="5170490" y="4432042"/>
                  <a:pt x="5114368" y="4473866"/>
                </a:cubicBezTo>
                <a:cubicBezTo>
                  <a:pt x="5050475" y="4521325"/>
                  <a:pt x="4979676" y="4559388"/>
                  <a:pt x="4950749" y="4647262"/>
                </a:cubicBezTo>
                <a:cubicBezTo>
                  <a:pt x="4944706" y="4666061"/>
                  <a:pt x="4925279" y="4685796"/>
                  <a:pt x="4908013" y="4693317"/>
                </a:cubicBezTo>
                <a:cubicBezTo>
                  <a:pt x="4007468" y="6239820"/>
                  <a:pt x="1790648" y="6250156"/>
                  <a:pt x="1535079" y="6239347"/>
                </a:cubicBezTo>
                <a:cubicBezTo>
                  <a:pt x="1225543" y="6225721"/>
                  <a:pt x="932844" y="6130326"/>
                  <a:pt x="645760" y="6011438"/>
                </a:cubicBezTo>
                <a:cubicBezTo>
                  <a:pt x="524448" y="5961158"/>
                  <a:pt x="411775" y="5889730"/>
                  <a:pt x="293915" y="5834280"/>
                </a:cubicBezTo>
                <a:cubicBezTo>
                  <a:pt x="212539" y="5795981"/>
                  <a:pt x="140444" y="5740295"/>
                  <a:pt x="68403" y="5686489"/>
                </a:cubicBezTo>
                <a:lnTo>
                  <a:pt x="0" y="5638313"/>
                </a:lnTo>
                <a:close/>
              </a:path>
            </a:pathLst>
          </a:custGeom>
          <a:noFill/>
          <a:ln>
            <a:noFill/>
          </a:ln>
        </p:spPr>
      </p:pic>
      <p:sp>
        <p:nvSpPr>
          <p:cNvPr id="322" name="Google Shape;322;p17"/>
          <p:cNvSpPr txBox="1">
            <a:spLocks noGrp="1"/>
          </p:cNvSpPr>
          <p:nvPr>
            <p:ph type="title"/>
          </p:nvPr>
        </p:nvSpPr>
        <p:spPr>
          <a:xfrm>
            <a:off x="5065595" y="4224938"/>
            <a:ext cx="6288199" cy="1459355"/>
          </a:xfrm>
          <a:prstGeom prst="rect">
            <a:avLst/>
          </a:prstGeom>
          <a:noFill/>
          <a:ln>
            <a:noFill/>
          </a:ln>
        </p:spPr>
        <p:txBody>
          <a:bodyPr spcFirstLastPara="1" wrap="square" lIns="91425" tIns="45700" rIns="91425" bIns="45700" anchor="b" anchorCtr="0">
            <a:normAutofit/>
          </a:bodyPr>
          <a:lstStyle/>
          <a:p>
            <a:pPr marL="0" lvl="0" indent="0" algn="r" rtl="0">
              <a:lnSpc>
                <a:spcPct val="90000"/>
              </a:lnSpc>
              <a:spcBef>
                <a:spcPts val="0"/>
              </a:spcBef>
              <a:spcAft>
                <a:spcPts val="0"/>
              </a:spcAft>
              <a:buClr>
                <a:schemeClr val="lt1"/>
              </a:buClr>
              <a:buSzPts val="4400"/>
              <a:buFont typeface="Calibri"/>
              <a:buNone/>
            </a:pPr>
            <a:r>
              <a:rPr lang="fr-CH"/>
              <a:t>Launching of the fleet</a:t>
            </a:r>
            <a:br>
              <a:rPr lang="fr-CH"/>
            </a:br>
            <a:endParaRPr>
              <a:solidFill>
                <a:schemeClr val="lt1"/>
              </a:solidFill>
              <a:latin typeface="Calibri"/>
              <a:ea typeface="Calibri"/>
              <a:cs typeface="Calibri"/>
              <a:sym typeface="Calibri"/>
            </a:endParaRPr>
          </a:p>
        </p:txBody>
      </p:sp>
      <p:pic>
        <p:nvPicPr>
          <p:cNvPr id="323" name="Google Shape;323;p17" descr="Immagine che contiene cielo, albero, aria aperta&#10;&#10;Descrizione generata automaticamente"/>
          <p:cNvPicPr preferRelativeResize="0">
            <a:picLocks noGrp="1"/>
          </p:cNvPicPr>
          <p:nvPr>
            <p:ph type="body" idx="1"/>
          </p:nvPr>
        </p:nvPicPr>
        <p:blipFill rotWithShape="1">
          <a:blip r:embed="rId5">
            <a:alphaModFix/>
          </a:blip>
          <a:srcRect r="4420" b="4"/>
          <a:stretch/>
        </p:blipFill>
        <p:spPr>
          <a:xfrm>
            <a:off x="6155158" y="232015"/>
            <a:ext cx="4941485" cy="3877363"/>
          </a:xfrm>
          <a:prstGeom prst="rect">
            <a:avLst/>
          </a:prstGeom>
          <a:noFill/>
          <a:ln>
            <a:noFill/>
          </a:ln>
        </p:spPr>
      </p:pic>
      <p:sp>
        <p:nvSpPr>
          <p:cNvPr id="324" name="Google Shape;324;p17"/>
          <p:cNvSpPr txBox="1"/>
          <p:nvPr/>
        </p:nvSpPr>
        <p:spPr>
          <a:xfrm>
            <a:off x="9559554" y="4954615"/>
            <a:ext cx="1753942"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fr-CH" sz="1800" b="0" i="0" u="none" strike="noStrike" cap="none">
                <a:solidFill>
                  <a:schemeClr val="lt1"/>
                </a:solidFill>
                <a:latin typeface="Calibri"/>
                <a:ea typeface="Calibri"/>
                <a:cs typeface="Calibri"/>
                <a:sym typeface="Calibri"/>
              </a:rPr>
              <a:t>it starts with you</a:t>
            </a:r>
            <a:endParaRPr sz="1800" b="0" i="0" u="none" strike="noStrike" cap="none">
              <a:solidFill>
                <a:schemeClr val="lt1"/>
              </a:solidFill>
              <a:latin typeface="Calibri"/>
              <a:ea typeface="Calibri"/>
              <a:cs typeface="Calibri"/>
              <a:sym typeface="Calibri"/>
            </a:endParaRPr>
          </a:p>
        </p:txBody>
      </p:sp>
      <p:sp>
        <p:nvSpPr>
          <p:cNvPr id="325" name="Google Shape;325;p17"/>
          <p:cNvSpPr txBox="1"/>
          <p:nvPr/>
        </p:nvSpPr>
        <p:spPr>
          <a:xfrm>
            <a:off x="8445750" y="5253200"/>
            <a:ext cx="3110100" cy="431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fr-CH" sz="1600" b="0" i="0" u="none" strike="noStrike" cap="none">
                <a:solidFill>
                  <a:schemeClr val="lt1"/>
                </a:solidFill>
                <a:latin typeface="Calibri"/>
                <a:ea typeface="Calibri"/>
                <a:cs typeface="Calibri"/>
                <a:sym typeface="Calibri"/>
              </a:rPr>
              <a:t>SATURDAY, 5th April,  from 8 am !!</a:t>
            </a:r>
            <a:endParaRPr sz="1600" b="0" i="0" u="none" strike="noStrike" cap="none">
              <a:solidFill>
                <a:schemeClr val="lt1"/>
              </a:solidFill>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329"/>
        <p:cNvGrpSpPr/>
        <p:nvPr/>
      </p:nvGrpSpPr>
      <p:grpSpPr>
        <a:xfrm>
          <a:off x="0" y="0"/>
          <a:ext cx="0" cy="0"/>
          <a:chOff x="0" y="0"/>
          <a:chExt cx="0" cy="0"/>
        </a:xfrm>
      </p:grpSpPr>
      <p:sp>
        <p:nvSpPr>
          <p:cNvPr id="330" name="Google Shape;330;g342dbb2dc1f_0_133"/>
          <p:cNvSpPr/>
          <p:nvPr/>
        </p:nvSpPr>
        <p:spPr>
          <a:xfrm>
            <a:off x="0" y="0"/>
            <a:ext cx="12192000" cy="6858000"/>
          </a:xfrm>
          <a:prstGeom prst="rect">
            <a:avLst/>
          </a:prstGeom>
          <a:solidFill>
            <a:srgbClr val="00000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pic>
        <p:nvPicPr>
          <p:cNvPr id="331" name="Google Shape;331;g342dbb2dc1f_0_133" descr="Immagine che contiene cielo, barca, aria aperta, acqua&#10;&#10;Descrizione generata automaticamente"/>
          <p:cNvPicPr preferRelativeResize="0"/>
          <p:nvPr/>
        </p:nvPicPr>
        <p:blipFill rotWithShape="1">
          <a:blip r:embed="rId3">
            <a:alphaModFix amt="35000"/>
          </a:blip>
          <a:srcRect t="15371" b="353"/>
          <a:stretch/>
        </p:blipFill>
        <p:spPr>
          <a:xfrm>
            <a:off x="20" y="1"/>
            <a:ext cx="12191981" cy="6857997"/>
          </a:xfrm>
          <a:prstGeom prst="rect">
            <a:avLst/>
          </a:prstGeom>
          <a:noFill/>
          <a:ln>
            <a:noFill/>
          </a:ln>
        </p:spPr>
      </p:pic>
      <p:sp>
        <p:nvSpPr>
          <p:cNvPr id="332" name="Google Shape;332;g342dbb2dc1f_0_133"/>
          <p:cNvSpPr txBox="1">
            <a:spLocks noGrp="1"/>
          </p:cNvSpPr>
          <p:nvPr>
            <p:ph type="title"/>
          </p:nvPr>
        </p:nvSpPr>
        <p:spPr>
          <a:xfrm>
            <a:off x="786899" y="649737"/>
            <a:ext cx="6053100" cy="4726200"/>
          </a:xfrm>
          <a:prstGeom prst="rect">
            <a:avLst/>
          </a:prstGeom>
          <a:noFill/>
          <a:ln>
            <a:noFill/>
          </a:ln>
        </p:spPr>
        <p:txBody>
          <a:bodyPr spcFirstLastPara="1" wrap="square" lIns="91425" tIns="45700" rIns="91425" bIns="45700" anchor="ctr" anchorCtr="0">
            <a:normAutofit/>
          </a:bodyPr>
          <a:lstStyle/>
          <a:p>
            <a:pPr marL="0" lvl="0" indent="0" algn="r" rtl="0">
              <a:lnSpc>
                <a:spcPct val="90000"/>
              </a:lnSpc>
              <a:spcBef>
                <a:spcPts val="0"/>
              </a:spcBef>
              <a:spcAft>
                <a:spcPts val="0"/>
              </a:spcAft>
              <a:buSzPts val="1800"/>
              <a:buNone/>
            </a:pPr>
            <a:r>
              <a:rPr lang="fr-CH" sz="6900"/>
              <a:t>How to join and stay in contact with YCC?</a:t>
            </a:r>
            <a:endParaRPr sz="6900"/>
          </a:p>
        </p:txBody>
      </p:sp>
      <p:cxnSp>
        <p:nvCxnSpPr>
          <p:cNvPr id="333" name="Google Shape;333;g342dbb2dc1f_0_133"/>
          <p:cNvCxnSpPr/>
          <p:nvPr/>
        </p:nvCxnSpPr>
        <p:spPr>
          <a:xfrm>
            <a:off x="7212899" y="2286000"/>
            <a:ext cx="0" cy="2286000"/>
          </a:xfrm>
          <a:prstGeom prst="straightConnector1">
            <a:avLst/>
          </a:prstGeom>
          <a:noFill/>
          <a:ln w="15875" cap="flat" cmpd="sng">
            <a:solidFill>
              <a:srgbClr val="FFFFFF"/>
            </a:solidFill>
            <a:prstDash val="solid"/>
            <a:round/>
            <a:headEnd type="none" w="sm" len="sm"/>
            <a:tailEnd type="none" w="sm" len="sm"/>
          </a:ln>
        </p:spPr>
      </p:cxnSp>
      <p:sp>
        <p:nvSpPr>
          <p:cNvPr id="334" name="Google Shape;334;g342dbb2dc1f_0_133"/>
          <p:cNvSpPr txBox="1">
            <a:spLocks noGrp="1"/>
          </p:cNvSpPr>
          <p:nvPr>
            <p:ph type="body" idx="1"/>
          </p:nvPr>
        </p:nvSpPr>
        <p:spPr>
          <a:xfrm>
            <a:off x="7534491" y="1065912"/>
            <a:ext cx="3860100" cy="47262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chemeClr val="dk1"/>
              </a:buClr>
              <a:buSzPts val="1100"/>
              <a:buFont typeface="Arial"/>
              <a:buNone/>
            </a:pPr>
            <a:endParaRPr sz="1800">
              <a:latin typeface="Arial"/>
              <a:ea typeface="Arial"/>
              <a:cs typeface="Arial"/>
              <a:sym typeface="Arial"/>
            </a:endParaRPr>
          </a:p>
          <a:p>
            <a:pPr marL="0" lvl="0" indent="0" algn="l" rtl="0">
              <a:lnSpc>
                <a:spcPct val="90000"/>
              </a:lnSpc>
              <a:spcBef>
                <a:spcPts val="1000"/>
              </a:spcBef>
              <a:spcAft>
                <a:spcPts val="0"/>
              </a:spcAft>
              <a:buNone/>
            </a:pPr>
            <a:endParaRPr sz="2000">
              <a:solidFill>
                <a:srgbClr val="FFFFFF"/>
              </a:solidFill>
            </a:endParaRPr>
          </a:p>
          <a:p>
            <a:pPr marL="457200" lvl="0" indent="-342900" algn="l" rtl="0">
              <a:lnSpc>
                <a:spcPct val="90000"/>
              </a:lnSpc>
              <a:spcBef>
                <a:spcPts val="1000"/>
              </a:spcBef>
              <a:spcAft>
                <a:spcPts val="0"/>
              </a:spcAft>
              <a:buClr>
                <a:schemeClr val="lt1"/>
              </a:buClr>
              <a:buSzPts val="1800"/>
              <a:buChar char="•"/>
            </a:pPr>
            <a:r>
              <a:rPr lang="fr-CH" sz="2000">
                <a:solidFill>
                  <a:srgbClr val="FFFFFF"/>
                </a:solidFill>
              </a:rPr>
              <a:t>Website:</a:t>
            </a:r>
            <a:br>
              <a:rPr lang="fr-CH" sz="2000">
                <a:solidFill>
                  <a:srgbClr val="FFFFFF"/>
                </a:solidFill>
              </a:rPr>
            </a:br>
            <a:r>
              <a:rPr lang="fr-CH" sz="1500" u="sng">
                <a:latin typeface="Arial"/>
                <a:ea typeface="Arial"/>
                <a:cs typeface="Arial"/>
                <a:sym typeface="Arial"/>
                <a:hlinkClick r:id="rId4"/>
              </a:rPr>
              <a:t>https://yachting.web.cern.ch/</a:t>
            </a:r>
            <a:endParaRPr sz="2000">
              <a:solidFill>
                <a:srgbClr val="FFFFFF"/>
              </a:solidFill>
            </a:endParaRPr>
          </a:p>
          <a:p>
            <a:pPr marL="457200" lvl="0" indent="0" algn="l" rtl="0">
              <a:lnSpc>
                <a:spcPct val="90000"/>
              </a:lnSpc>
              <a:spcBef>
                <a:spcPts val="1000"/>
              </a:spcBef>
              <a:spcAft>
                <a:spcPts val="0"/>
              </a:spcAft>
              <a:buNone/>
            </a:pPr>
            <a:endParaRPr sz="2000">
              <a:solidFill>
                <a:srgbClr val="FFFFFF"/>
              </a:solidFill>
            </a:endParaRPr>
          </a:p>
          <a:p>
            <a:pPr marL="457200" lvl="0" indent="-342900" algn="l" rtl="0">
              <a:lnSpc>
                <a:spcPct val="90000"/>
              </a:lnSpc>
              <a:spcBef>
                <a:spcPts val="1000"/>
              </a:spcBef>
              <a:spcAft>
                <a:spcPts val="0"/>
              </a:spcAft>
              <a:buClr>
                <a:schemeClr val="lt1"/>
              </a:buClr>
              <a:buSzPts val="1800"/>
              <a:buChar char="•"/>
            </a:pPr>
            <a:r>
              <a:rPr lang="fr-CH" sz="2000">
                <a:solidFill>
                  <a:srgbClr val="FFFFFF"/>
                </a:solidFill>
              </a:rPr>
              <a:t>Instagram</a:t>
            </a:r>
            <a:endParaRPr/>
          </a:p>
          <a:p>
            <a:pPr marL="457200" lvl="0" indent="-228600" algn="l" rtl="0">
              <a:lnSpc>
                <a:spcPct val="90000"/>
              </a:lnSpc>
              <a:spcBef>
                <a:spcPts val="1000"/>
              </a:spcBef>
              <a:spcAft>
                <a:spcPts val="0"/>
              </a:spcAft>
              <a:buClr>
                <a:schemeClr val="lt1"/>
              </a:buClr>
              <a:buSzPts val="1800"/>
              <a:buNone/>
            </a:pPr>
            <a:endParaRPr sz="2000">
              <a:solidFill>
                <a:srgbClr val="FFFFFF"/>
              </a:solidFill>
            </a:endParaRPr>
          </a:p>
          <a:p>
            <a:pPr marL="457200" lvl="0" indent="-342900" algn="l" rtl="0">
              <a:lnSpc>
                <a:spcPct val="90000"/>
              </a:lnSpc>
              <a:spcBef>
                <a:spcPts val="1000"/>
              </a:spcBef>
              <a:spcAft>
                <a:spcPts val="0"/>
              </a:spcAft>
              <a:buClr>
                <a:schemeClr val="lt1"/>
              </a:buClr>
              <a:buSzPts val="1800"/>
              <a:buChar char="•"/>
            </a:pPr>
            <a:r>
              <a:rPr lang="fr-CH" sz="2000">
                <a:solidFill>
                  <a:srgbClr val="FFFFFF"/>
                </a:solidFill>
              </a:rPr>
              <a:t>youtube</a:t>
            </a:r>
            <a:endParaRPr/>
          </a:p>
          <a:p>
            <a:pPr marL="457200" lvl="0" indent="-228600" algn="l" rtl="0">
              <a:lnSpc>
                <a:spcPct val="90000"/>
              </a:lnSpc>
              <a:spcBef>
                <a:spcPts val="1000"/>
              </a:spcBef>
              <a:spcAft>
                <a:spcPts val="0"/>
              </a:spcAft>
              <a:buClr>
                <a:schemeClr val="lt1"/>
              </a:buClr>
              <a:buSzPts val="1800"/>
              <a:buNone/>
            </a:pPr>
            <a:endParaRPr sz="2000">
              <a:solidFill>
                <a:srgbClr val="FFFFFF"/>
              </a:solidFill>
            </a:endParaRPr>
          </a:p>
          <a:p>
            <a:pPr marL="457200" lvl="0" indent="-342900" algn="l" rtl="0">
              <a:lnSpc>
                <a:spcPct val="90000"/>
              </a:lnSpc>
              <a:spcBef>
                <a:spcPts val="1000"/>
              </a:spcBef>
              <a:spcAft>
                <a:spcPts val="0"/>
              </a:spcAft>
              <a:buClr>
                <a:schemeClr val="lt1"/>
              </a:buClr>
              <a:buSzPts val="1800"/>
              <a:buChar char="•"/>
            </a:pPr>
            <a:r>
              <a:rPr lang="fr-CH" sz="2000">
                <a:solidFill>
                  <a:srgbClr val="FFFFFF"/>
                </a:solidFill>
              </a:rPr>
              <a:t>Whatsapp</a:t>
            </a:r>
            <a:endParaRPr sz="2000">
              <a:solidFill>
                <a:srgbClr val="FFFFFF"/>
              </a:solidFill>
            </a:endParaRPr>
          </a:p>
          <a:p>
            <a:pPr marL="114300" lvl="0" indent="0" algn="l" rtl="0">
              <a:lnSpc>
                <a:spcPct val="90000"/>
              </a:lnSpc>
              <a:spcBef>
                <a:spcPts val="1000"/>
              </a:spcBef>
              <a:spcAft>
                <a:spcPts val="0"/>
              </a:spcAft>
              <a:buSzPts val="1800"/>
              <a:buNone/>
            </a:pPr>
            <a:endParaRPr sz="2000">
              <a:solidFill>
                <a:srgbClr val="FFFFFF"/>
              </a:solidFill>
            </a:endParaRPr>
          </a:p>
          <a:p>
            <a:pPr marL="457200" lvl="0" indent="-228600" algn="l" rtl="0">
              <a:lnSpc>
                <a:spcPct val="90000"/>
              </a:lnSpc>
              <a:spcBef>
                <a:spcPts val="1000"/>
              </a:spcBef>
              <a:spcAft>
                <a:spcPts val="0"/>
              </a:spcAft>
              <a:buClr>
                <a:schemeClr val="lt1"/>
              </a:buClr>
              <a:buSzPts val="1800"/>
              <a:buNone/>
            </a:pPr>
            <a:endParaRPr sz="2000">
              <a:solidFill>
                <a:srgbClr val="FFFFFF"/>
              </a:solidFill>
            </a:endParaRPr>
          </a:p>
        </p:txBody>
      </p:sp>
      <p:pic>
        <p:nvPicPr>
          <p:cNvPr id="335" name="Google Shape;335;g342dbb2dc1f_0_133" title="qr code YCC.jpg"/>
          <p:cNvPicPr preferRelativeResize="0"/>
          <p:nvPr/>
        </p:nvPicPr>
        <p:blipFill rotWithShape="1">
          <a:blip r:embed="rId5">
            <a:alphaModFix/>
          </a:blip>
          <a:srcRect l="20536" t="26469" r="19832" b="22537"/>
          <a:stretch/>
        </p:blipFill>
        <p:spPr>
          <a:xfrm>
            <a:off x="4630312" y="5159075"/>
            <a:ext cx="1196913" cy="1394048"/>
          </a:xfrm>
          <a:prstGeom prst="rect">
            <a:avLst/>
          </a:prstGeom>
          <a:noFill/>
          <a:ln>
            <a:noFill/>
          </a:ln>
        </p:spPr>
      </p:pic>
      <p:pic>
        <p:nvPicPr>
          <p:cNvPr id="336" name="Google Shape;336;g342dbb2dc1f_0_133" title="QR code YCC comunity.jpg"/>
          <p:cNvPicPr preferRelativeResize="0"/>
          <p:nvPr/>
        </p:nvPicPr>
        <p:blipFill rotWithShape="1">
          <a:blip r:embed="rId6">
            <a:alphaModFix/>
          </a:blip>
          <a:srcRect/>
          <a:stretch/>
        </p:blipFill>
        <p:spPr>
          <a:xfrm>
            <a:off x="2423137" y="5159050"/>
            <a:ext cx="1473876" cy="1473876"/>
          </a:xfrm>
          <a:prstGeom prst="rect">
            <a:avLst/>
          </a:prstGeom>
          <a:noFill/>
          <a:ln>
            <a:noFill/>
          </a:ln>
        </p:spPr>
      </p:pic>
      <p:pic>
        <p:nvPicPr>
          <p:cNvPr id="337" name="Google Shape;337;g342dbb2dc1f_0_133"/>
          <p:cNvPicPr preferRelativeResize="0"/>
          <p:nvPr/>
        </p:nvPicPr>
        <p:blipFill>
          <a:blip r:embed="rId7">
            <a:alphaModFix/>
          </a:blip>
          <a:stretch>
            <a:fillRect/>
          </a:stretch>
        </p:blipFill>
        <p:spPr>
          <a:xfrm>
            <a:off x="372525" y="5175087"/>
            <a:ext cx="1441850" cy="1441849"/>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41"/>
        <p:cNvGrpSpPr/>
        <p:nvPr/>
      </p:nvGrpSpPr>
      <p:grpSpPr>
        <a:xfrm>
          <a:off x="0" y="0"/>
          <a:ext cx="0" cy="0"/>
          <a:chOff x="0" y="0"/>
          <a:chExt cx="0" cy="0"/>
        </a:xfrm>
      </p:grpSpPr>
      <p:sp>
        <p:nvSpPr>
          <p:cNvPr id="342" name="Google Shape;342;p33"/>
          <p:cNvSpPr/>
          <p:nvPr/>
        </p:nvSpPr>
        <p:spPr>
          <a:xfrm>
            <a:off x="-1" y="0"/>
            <a:ext cx="12188952"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pic>
        <p:nvPicPr>
          <p:cNvPr id="343" name="Google Shape;343;p33" descr="Immagine che contiene testo, natante, trasporto, acqua&#10;&#10;Descrizione generata automaticamente"/>
          <p:cNvPicPr preferRelativeResize="0"/>
          <p:nvPr/>
        </p:nvPicPr>
        <p:blipFill rotWithShape="1">
          <a:blip r:embed="rId3">
            <a:alphaModFix/>
          </a:blip>
          <a:srcRect l="2941" r="2940" b="-1"/>
          <a:stretch/>
        </p:blipFill>
        <p:spPr>
          <a:xfrm>
            <a:off x="2522358" y="10"/>
            <a:ext cx="9669642" cy="6857990"/>
          </a:xfrm>
          <a:prstGeom prst="rect">
            <a:avLst/>
          </a:prstGeom>
          <a:noFill/>
          <a:ln>
            <a:noFill/>
          </a:ln>
        </p:spPr>
      </p:pic>
      <p:sp>
        <p:nvSpPr>
          <p:cNvPr id="344" name="Google Shape;344;p33"/>
          <p:cNvSpPr/>
          <p:nvPr/>
        </p:nvSpPr>
        <p:spPr>
          <a:xfrm>
            <a:off x="0" y="0"/>
            <a:ext cx="7066978" cy="6858000"/>
          </a:xfrm>
          <a:prstGeom prst="rect">
            <a:avLst/>
          </a:prstGeom>
          <a:gradFill>
            <a:gsLst>
              <a:gs pos="0">
                <a:srgbClr val="FFFFFF">
                  <a:alpha val="0"/>
                </a:srgbClr>
              </a:gs>
              <a:gs pos="19000">
                <a:srgbClr val="FFFFFF">
                  <a:alpha val="36470"/>
                </a:srgbClr>
              </a:gs>
              <a:gs pos="35000">
                <a:srgbClr val="FFFFFF">
                  <a:alpha val="75686"/>
                </a:srgbClr>
              </a:gs>
              <a:gs pos="48000">
                <a:schemeClr val="lt1"/>
              </a:gs>
              <a:gs pos="100000">
                <a:schemeClr val="lt1"/>
              </a:gs>
            </a:gsLst>
            <a:lin ang="108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345" name="Google Shape;345;p33"/>
          <p:cNvSpPr txBox="1">
            <a:spLocks noGrp="1"/>
          </p:cNvSpPr>
          <p:nvPr>
            <p:ph type="title"/>
          </p:nvPr>
        </p:nvSpPr>
        <p:spPr>
          <a:xfrm>
            <a:off x="535665" y="754333"/>
            <a:ext cx="3973385" cy="2968582"/>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SzPts val="1800"/>
              <a:buNone/>
            </a:pPr>
            <a:r>
              <a:rPr lang="fr-CH" sz="5200">
                <a:solidFill>
                  <a:schemeClr val="dk1"/>
                </a:solidFill>
                <a:latin typeface="Arial"/>
                <a:ea typeface="Arial"/>
                <a:cs typeface="Arial"/>
                <a:sym typeface="Arial"/>
              </a:rPr>
              <a:t>Questions?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7"/>
        <p:cNvGrpSpPr/>
        <p:nvPr/>
      </p:nvGrpSpPr>
      <p:grpSpPr>
        <a:xfrm>
          <a:off x="0" y="0"/>
          <a:ext cx="0" cy="0"/>
          <a:chOff x="0" y="0"/>
          <a:chExt cx="0" cy="0"/>
        </a:xfrm>
      </p:grpSpPr>
      <p:pic>
        <p:nvPicPr>
          <p:cNvPr id="128" name="Google Shape;128;p3" title="DJI_0783.JPG"/>
          <p:cNvPicPr preferRelativeResize="0"/>
          <p:nvPr/>
        </p:nvPicPr>
        <p:blipFill rotWithShape="1">
          <a:blip r:embed="rId3">
            <a:alphaModFix/>
          </a:blip>
          <a:srcRect/>
          <a:stretch/>
        </p:blipFill>
        <p:spPr>
          <a:xfrm>
            <a:off x="26400" y="-62175"/>
            <a:ext cx="12192000" cy="6858000"/>
          </a:xfrm>
          <a:prstGeom prst="rect">
            <a:avLst/>
          </a:prstGeom>
          <a:noFill/>
          <a:ln>
            <a:noFill/>
          </a:ln>
        </p:spPr>
      </p:pic>
      <p:sp>
        <p:nvSpPr>
          <p:cNvPr id="129" name="Google Shape;129;p3"/>
          <p:cNvSpPr/>
          <p:nvPr/>
        </p:nvSpPr>
        <p:spPr>
          <a:xfrm>
            <a:off x="26400" y="5623900"/>
            <a:ext cx="12192000" cy="2199300"/>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130" name="Google Shape;130;p3"/>
          <p:cNvGrpSpPr/>
          <p:nvPr/>
        </p:nvGrpSpPr>
        <p:grpSpPr>
          <a:xfrm>
            <a:off x="0" y="5049671"/>
            <a:ext cx="12192000" cy="1060792"/>
            <a:chOff x="0" y="2959818"/>
            <a:chExt cx="12192000" cy="757168"/>
          </a:xfrm>
        </p:grpSpPr>
        <p:sp>
          <p:nvSpPr>
            <p:cNvPr id="131" name="Google Shape;131;p3"/>
            <p:cNvSpPr/>
            <p:nvPr/>
          </p:nvSpPr>
          <p:spPr>
            <a:xfrm>
              <a:off x="0" y="2959818"/>
              <a:ext cx="12192000" cy="757168"/>
            </a:xfrm>
            <a:custGeom>
              <a:avLst/>
              <a:gdLst/>
              <a:ahLst/>
              <a:cxnLst/>
              <a:rect l="l" t="t" r="r" b="b"/>
              <a:pathLst>
                <a:path w="12192000" h="757168" extrusionOk="0">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a:noFill/>
            </a:ln>
            <a:effectLst>
              <a:outerShdw blurRad="381000" dist="152400" dir="5400000" algn="t" rotWithShape="0">
                <a:srgbClr val="000000">
                  <a:alpha val="823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32" name="Google Shape;132;p3"/>
            <p:cNvSpPr/>
            <p:nvPr/>
          </p:nvSpPr>
          <p:spPr>
            <a:xfrm>
              <a:off x="0" y="2959818"/>
              <a:ext cx="12192000" cy="757168"/>
            </a:xfrm>
            <a:custGeom>
              <a:avLst/>
              <a:gdLst/>
              <a:ahLst/>
              <a:cxnLst/>
              <a:rect l="l" t="t" r="r" b="b"/>
              <a:pathLst>
                <a:path w="12192000" h="757168" extrusionOk="0">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rotWithShape="1">
              <a:blip r:embed="rId4">
                <a:alphaModFix amt="57000"/>
              </a:blip>
              <a:tile tx="0" ty="0" sx="100000" sy="100000" flip="none" algn="tl"/>
            </a:bli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sp>
        <p:nvSpPr>
          <p:cNvPr id="133" name="Google Shape;133;p3"/>
          <p:cNvSpPr txBox="1">
            <a:spLocks noGrp="1"/>
          </p:cNvSpPr>
          <p:nvPr>
            <p:ph type="body" idx="1"/>
          </p:nvPr>
        </p:nvSpPr>
        <p:spPr>
          <a:xfrm>
            <a:off x="639275" y="1427700"/>
            <a:ext cx="2492700" cy="787800"/>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chemeClr val="lt1"/>
              </a:buClr>
              <a:buSzPts val="2400"/>
              <a:buNone/>
            </a:pPr>
            <a:r>
              <a:rPr lang="fr-CH" sz="2400">
                <a:solidFill>
                  <a:schemeClr val="lt1"/>
                </a:solidFill>
              </a:rPr>
              <a:t>YCC Regatta Box</a:t>
            </a:r>
            <a:endParaRPr sz="2400">
              <a:solidFill>
                <a:schemeClr val="lt1"/>
              </a:solidFill>
            </a:endParaRPr>
          </a:p>
          <a:p>
            <a:pPr marL="0" lvl="0" indent="0" algn="ctr" rtl="0">
              <a:lnSpc>
                <a:spcPct val="90000"/>
              </a:lnSpc>
              <a:spcBef>
                <a:spcPts val="0"/>
              </a:spcBef>
              <a:spcAft>
                <a:spcPts val="0"/>
              </a:spcAft>
              <a:buClr>
                <a:schemeClr val="lt1"/>
              </a:buClr>
              <a:buSzPts val="2400"/>
              <a:buNone/>
            </a:pPr>
            <a:r>
              <a:rPr lang="fr-CH" sz="2400">
                <a:solidFill>
                  <a:schemeClr val="lt1"/>
                </a:solidFill>
              </a:rPr>
              <a:t>CNV school </a:t>
            </a:r>
            <a:endParaRPr sz="2400">
              <a:solidFill>
                <a:schemeClr val="lt1"/>
              </a:solidFill>
            </a:endParaRPr>
          </a:p>
        </p:txBody>
      </p:sp>
      <p:sp>
        <p:nvSpPr>
          <p:cNvPr id="134" name="Google Shape;134;p3"/>
          <p:cNvSpPr txBox="1"/>
          <p:nvPr/>
        </p:nvSpPr>
        <p:spPr>
          <a:xfrm>
            <a:off x="8476328" y="1954411"/>
            <a:ext cx="2391900" cy="499800"/>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rgbClr val="000000"/>
              </a:buClr>
              <a:buSzPts val="2400"/>
              <a:buFont typeface="Arial"/>
              <a:buNone/>
            </a:pPr>
            <a:r>
              <a:rPr lang="fr-CH" sz="2400" b="0" i="0" u="none" strike="noStrike" cap="none">
                <a:solidFill>
                  <a:schemeClr val="lt1"/>
                </a:solidFill>
                <a:latin typeface="Calibri"/>
                <a:ea typeface="Calibri"/>
                <a:cs typeface="Calibri"/>
                <a:sym typeface="Calibri"/>
              </a:rPr>
              <a:t>The CNV Resto</a:t>
            </a:r>
            <a:endParaRPr sz="1400" b="0" i="0" u="none" strike="noStrike" cap="none">
              <a:solidFill>
                <a:srgbClr val="000000"/>
              </a:solidFill>
              <a:latin typeface="Arial"/>
              <a:ea typeface="Arial"/>
              <a:cs typeface="Arial"/>
              <a:sym typeface="Arial"/>
            </a:endParaRPr>
          </a:p>
        </p:txBody>
      </p:sp>
      <p:sp>
        <p:nvSpPr>
          <p:cNvPr id="135" name="Google Shape;135;p3"/>
          <p:cNvSpPr txBox="1">
            <a:spLocks noGrp="1"/>
          </p:cNvSpPr>
          <p:nvPr>
            <p:ph type="title"/>
          </p:nvPr>
        </p:nvSpPr>
        <p:spPr>
          <a:xfrm>
            <a:off x="4608986" y="186798"/>
            <a:ext cx="3026847" cy="634995"/>
          </a:xfrm>
          <a:prstGeom prst="rect">
            <a:avLst/>
          </a:prstGeom>
          <a:solidFill>
            <a:srgbClr val="C55A11">
              <a:alpha val="48235"/>
            </a:srgbClr>
          </a:solid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chemeClr val="lt1"/>
              </a:buClr>
              <a:buSzPct val="100000"/>
              <a:buFont typeface="Calibri"/>
              <a:buNone/>
            </a:pPr>
            <a:r>
              <a:rPr lang="fr-CH" sz="4000">
                <a:solidFill>
                  <a:schemeClr val="lt1"/>
                </a:solidFill>
                <a:latin typeface="Calibri"/>
                <a:ea typeface="Calibri"/>
                <a:cs typeface="Calibri"/>
                <a:sym typeface="Calibri"/>
              </a:rPr>
              <a:t>MELTING POTS</a:t>
            </a:r>
            <a:endParaRPr sz="4000">
              <a:solidFill>
                <a:schemeClr val="lt1"/>
              </a:solidFill>
            </a:endParaRPr>
          </a:p>
        </p:txBody>
      </p:sp>
      <p:sp>
        <p:nvSpPr>
          <p:cNvPr id="136" name="Google Shape;136;p3"/>
          <p:cNvSpPr/>
          <p:nvPr/>
        </p:nvSpPr>
        <p:spPr>
          <a:xfrm rot="-1923401">
            <a:off x="2305981" y="2322672"/>
            <a:ext cx="426183" cy="852779"/>
          </a:xfrm>
          <a:prstGeom prst="downArrow">
            <a:avLst>
              <a:gd name="adj1" fmla="val 50000"/>
              <a:gd name="adj2" fmla="val 50000"/>
            </a:avLst>
          </a:prstGeom>
          <a:solidFill>
            <a:srgbClr val="FF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137" name="Google Shape;137;p3"/>
          <p:cNvSpPr/>
          <p:nvPr/>
        </p:nvSpPr>
        <p:spPr>
          <a:xfrm rot="4007449">
            <a:off x="8738975" y="2322744"/>
            <a:ext cx="426299" cy="852599"/>
          </a:xfrm>
          <a:prstGeom prst="downArrow">
            <a:avLst>
              <a:gd name="adj1" fmla="val 50000"/>
              <a:gd name="adj2" fmla="val 50000"/>
            </a:avLst>
          </a:prstGeom>
          <a:solidFill>
            <a:srgbClr val="FF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1"/>
        <p:cNvGrpSpPr/>
        <p:nvPr/>
      </p:nvGrpSpPr>
      <p:grpSpPr>
        <a:xfrm>
          <a:off x="0" y="0"/>
          <a:ext cx="0" cy="0"/>
          <a:chOff x="0" y="0"/>
          <a:chExt cx="0" cy="0"/>
        </a:xfrm>
      </p:grpSpPr>
      <p:pic>
        <p:nvPicPr>
          <p:cNvPr id="142" name="Google Shape;142;p11" descr="Immagine che contiene acqua, barca, aria aperta, attraccato&#10;&#10;Descrizione generata automaticamente"/>
          <p:cNvPicPr preferRelativeResize="0">
            <a:picLocks noGrp="1"/>
          </p:cNvPicPr>
          <p:nvPr>
            <p:ph type="body" idx="1"/>
          </p:nvPr>
        </p:nvPicPr>
        <p:blipFill rotWithShape="1">
          <a:blip r:embed="rId3">
            <a:alphaModFix/>
          </a:blip>
          <a:srcRect/>
          <a:stretch/>
        </p:blipFill>
        <p:spPr>
          <a:xfrm>
            <a:off x="20" y="10"/>
            <a:ext cx="12191980" cy="6857990"/>
          </a:xfrm>
          <a:prstGeom prst="rect">
            <a:avLst/>
          </a:prstGeom>
          <a:noFill/>
          <a:ln>
            <a:noFill/>
          </a:ln>
        </p:spPr>
      </p:pic>
      <p:sp>
        <p:nvSpPr>
          <p:cNvPr id="143" name="Google Shape;143;p11"/>
          <p:cNvSpPr/>
          <p:nvPr/>
        </p:nvSpPr>
        <p:spPr>
          <a:xfrm>
            <a:off x="0" y="5320142"/>
            <a:ext cx="12192000" cy="736551"/>
          </a:xfrm>
          <a:prstGeom prst="rect">
            <a:avLst/>
          </a:prstGeom>
          <a:solidFill>
            <a:schemeClr val="lt1">
              <a:alpha val="91372"/>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44" name="Google Shape;144;p11"/>
          <p:cNvSpPr txBox="1">
            <a:spLocks noGrp="1"/>
          </p:cNvSpPr>
          <p:nvPr>
            <p:ph type="title"/>
          </p:nvPr>
        </p:nvSpPr>
        <p:spPr>
          <a:xfrm>
            <a:off x="523875" y="5317240"/>
            <a:ext cx="11210925" cy="744836"/>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262626"/>
              </a:buClr>
              <a:buSzPts val="3600"/>
              <a:buFont typeface="Calibri"/>
              <a:buNone/>
            </a:pPr>
            <a:r>
              <a:rPr lang="fr-CH" sz="3600">
                <a:solidFill>
                  <a:srgbClr val="262626"/>
                </a:solidFill>
              </a:rPr>
              <a:t>The Fleet</a:t>
            </a:r>
            <a:endParaRPr/>
          </a:p>
        </p:txBody>
      </p:sp>
      <p:cxnSp>
        <p:nvCxnSpPr>
          <p:cNvPr id="145" name="Google Shape;145;p11"/>
          <p:cNvCxnSpPr/>
          <p:nvPr/>
        </p:nvCxnSpPr>
        <p:spPr>
          <a:xfrm>
            <a:off x="0" y="5241983"/>
            <a:ext cx="12192000" cy="0"/>
          </a:xfrm>
          <a:prstGeom prst="straightConnector1">
            <a:avLst/>
          </a:prstGeom>
          <a:noFill/>
          <a:ln w="41275" cap="flat" cmpd="sng">
            <a:solidFill>
              <a:schemeClr val="lt1">
                <a:alpha val="88235"/>
              </a:schemeClr>
            </a:solidFill>
            <a:prstDash val="solid"/>
            <a:miter lim="800000"/>
            <a:headEnd type="none" w="sm" len="sm"/>
            <a:tailEnd type="none" w="sm" len="sm"/>
          </a:ln>
        </p:spPr>
      </p:cxnSp>
      <p:cxnSp>
        <p:nvCxnSpPr>
          <p:cNvPr id="146" name="Google Shape;146;p11"/>
          <p:cNvCxnSpPr/>
          <p:nvPr/>
        </p:nvCxnSpPr>
        <p:spPr>
          <a:xfrm>
            <a:off x="0" y="6134852"/>
            <a:ext cx="12192000" cy="0"/>
          </a:xfrm>
          <a:prstGeom prst="straightConnector1">
            <a:avLst/>
          </a:prstGeom>
          <a:noFill/>
          <a:ln w="41275" cap="flat" cmpd="sng">
            <a:solidFill>
              <a:schemeClr val="lt1">
                <a:alpha val="88235"/>
              </a:schemeClr>
            </a:solidFill>
            <a:prstDash val="solid"/>
            <a:miter lim="800000"/>
            <a:headEnd type="none" w="sm" len="sm"/>
            <a:tailEnd type="none" w="sm" len="sm"/>
          </a:ln>
        </p:spPr>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0"/>
        <p:cNvGrpSpPr/>
        <p:nvPr/>
      </p:nvGrpSpPr>
      <p:grpSpPr>
        <a:xfrm>
          <a:off x="0" y="0"/>
          <a:ext cx="0" cy="0"/>
          <a:chOff x="0" y="0"/>
          <a:chExt cx="0" cy="0"/>
        </a:xfrm>
      </p:grpSpPr>
      <p:sp>
        <p:nvSpPr>
          <p:cNvPr id="151" name="Google Shape;151;p12"/>
          <p:cNvSpPr/>
          <p:nvPr/>
        </p:nvSpPr>
        <p:spPr>
          <a:xfrm>
            <a:off x="1524" y="0"/>
            <a:ext cx="12188952" cy="6858000"/>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52" name="Google Shape;152;p12" descr="Immagine che contiene acqua, barca, aria aperta, attraccato&#10;&#10;Descrizione generata automaticamente"/>
          <p:cNvPicPr preferRelativeResize="0"/>
          <p:nvPr/>
        </p:nvPicPr>
        <p:blipFill rotWithShape="1">
          <a:blip r:embed="rId3">
            <a:alphaModFix/>
          </a:blip>
          <a:srcRect t="19"/>
          <a:stretch/>
        </p:blipFill>
        <p:spPr>
          <a:xfrm>
            <a:off x="0" y="0"/>
            <a:ext cx="12192000" cy="6858000"/>
          </a:xfrm>
          <a:prstGeom prst="rect">
            <a:avLst/>
          </a:prstGeom>
          <a:noFill/>
          <a:ln>
            <a:noFill/>
          </a:ln>
        </p:spPr>
      </p:pic>
      <p:sp>
        <p:nvSpPr>
          <p:cNvPr id="153" name="Google Shape;153;p12"/>
          <p:cNvSpPr txBox="1">
            <a:spLocks noGrp="1"/>
          </p:cNvSpPr>
          <p:nvPr>
            <p:ph type="title"/>
          </p:nvPr>
        </p:nvSpPr>
        <p:spPr>
          <a:xfrm>
            <a:off x="9423699" y="5317240"/>
            <a:ext cx="2311101" cy="744836"/>
          </a:xfrm>
          <a:prstGeom prst="rect">
            <a:avLst/>
          </a:prstGeom>
          <a:noFill/>
          <a:ln>
            <a:noFill/>
          </a:ln>
        </p:spPr>
        <p:txBody>
          <a:bodyPr spcFirstLastPara="1" wrap="square" lIns="91425" tIns="45700" rIns="91425" bIns="45700" anchor="ctr" anchorCtr="0">
            <a:normAutofit/>
          </a:bodyPr>
          <a:lstStyle/>
          <a:p>
            <a:pPr marL="0" lvl="0" indent="0" algn="r" rtl="0">
              <a:lnSpc>
                <a:spcPct val="90000"/>
              </a:lnSpc>
              <a:spcBef>
                <a:spcPts val="0"/>
              </a:spcBef>
              <a:spcAft>
                <a:spcPts val="0"/>
              </a:spcAft>
              <a:buClr>
                <a:schemeClr val="lt1"/>
              </a:buClr>
              <a:buSzPts val="3600"/>
              <a:buFont typeface="Calibri"/>
              <a:buNone/>
            </a:pPr>
            <a:r>
              <a:rPr lang="fr-CH" sz="3600">
                <a:solidFill>
                  <a:schemeClr val="lt1"/>
                </a:solidFill>
              </a:rPr>
              <a:t>Keel Boats</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pic>
        <p:nvPicPr>
          <p:cNvPr id="158" name="Google Shape;158;p13"/>
          <p:cNvPicPr preferRelativeResize="0"/>
          <p:nvPr/>
        </p:nvPicPr>
        <p:blipFill rotWithShape="1">
          <a:blip r:embed="rId3">
            <a:alphaModFix/>
          </a:blip>
          <a:srcRect/>
          <a:stretch/>
        </p:blipFill>
        <p:spPr>
          <a:xfrm>
            <a:off x="0" y="0"/>
            <a:ext cx="12192000" cy="6858001"/>
          </a:xfrm>
          <a:prstGeom prst="rect">
            <a:avLst/>
          </a:prstGeom>
          <a:noFill/>
          <a:ln>
            <a:noFill/>
          </a:ln>
        </p:spPr>
      </p:pic>
      <p:sp>
        <p:nvSpPr>
          <p:cNvPr id="159" name="Google Shape;159;p13"/>
          <p:cNvSpPr txBox="1">
            <a:spLocks noGrp="1"/>
          </p:cNvSpPr>
          <p:nvPr>
            <p:ph type="title"/>
          </p:nvPr>
        </p:nvSpPr>
        <p:spPr>
          <a:xfrm>
            <a:off x="7842323" y="6113164"/>
            <a:ext cx="3087445" cy="744836"/>
          </a:xfrm>
          <a:prstGeom prst="rect">
            <a:avLst/>
          </a:prstGeom>
          <a:noFill/>
          <a:ln>
            <a:noFill/>
          </a:ln>
        </p:spPr>
        <p:txBody>
          <a:bodyPr spcFirstLastPara="1" wrap="square" lIns="91425" tIns="45700" rIns="91425" bIns="45700" anchor="ctr" anchorCtr="0">
            <a:normAutofit fontScale="90000"/>
          </a:bodyPr>
          <a:lstStyle/>
          <a:p>
            <a:pPr marL="0" lvl="0" indent="0" algn="r" rtl="0">
              <a:lnSpc>
                <a:spcPct val="90000"/>
              </a:lnSpc>
              <a:spcBef>
                <a:spcPts val="0"/>
              </a:spcBef>
              <a:spcAft>
                <a:spcPts val="0"/>
              </a:spcAft>
              <a:buClr>
                <a:schemeClr val="lt1"/>
              </a:buClr>
              <a:buSzPct val="100000"/>
              <a:buFont typeface="Calibri"/>
              <a:buNone/>
            </a:pPr>
            <a:r>
              <a:rPr lang="fr-CH" sz="3600">
                <a:solidFill>
                  <a:schemeClr val="lt1"/>
                </a:solidFill>
              </a:rPr>
              <a:t>Dinghies and CAT</a:t>
            </a:r>
            <a:br>
              <a:rPr lang="fr-CH" sz="3600">
                <a:solidFill>
                  <a:schemeClr val="lt1"/>
                </a:solidFill>
              </a:rPr>
            </a:br>
            <a:r>
              <a:rPr lang="fr-CH" sz="1600">
                <a:solidFill>
                  <a:schemeClr val="lt1"/>
                </a:solidFill>
              </a:rPr>
              <a:t>(toolbox)</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3"/>
        <p:cNvGrpSpPr/>
        <p:nvPr/>
      </p:nvGrpSpPr>
      <p:grpSpPr>
        <a:xfrm>
          <a:off x="0" y="0"/>
          <a:ext cx="0" cy="0"/>
          <a:chOff x="0" y="0"/>
          <a:chExt cx="0" cy="0"/>
        </a:xfrm>
      </p:grpSpPr>
      <p:sp>
        <p:nvSpPr>
          <p:cNvPr id="164" name="Google Shape;164;p4"/>
          <p:cNvSpPr/>
          <p:nvPr/>
        </p:nvSpPr>
        <p:spPr>
          <a:xfrm>
            <a:off x="1524" y="0"/>
            <a:ext cx="12188952" cy="6858000"/>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65" name="Google Shape;165;p4" descr="Immagine che contiene aria aperta, natura, spiaggia&#10;&#10;Descrizione generata automaticamente"/>
          <p:cNvPicPr preferRelativeResize="0">
            <a:picLocks noGrp="1"/>
          </p:cNvPicPr>
          <p:nvPr>
            <p:ph type="body" idx="1"/>
          </p:nvPr>
        </p:nvPicPr>
        <p:blipFill rotWithShape="1">
          <a:blip r:embed="rId3">
            <a:alphaModFix/>
          </a:blip>
          <a:srcRect b="15"/>
          <a:stretch/>
        </p:blipFill>
        <p:spPr>
          <a:xfrm>
            <a:off x="-5" y="607"/>
            <a:ext cx="12192000" cy="6856800"/>
          </a:xfrm>
          <a:prstGeom prst="rect">
            <a:avLst/>
          </a:prstGeom>
          <a:noFill/>
          <a:ln>
            <a:noFill/>
          </a:ln>
        </p:spPr>
      </p:pic>
      <p:cxnSp>
        <p:nvCxnSpPr>
          <p:cNvPr id="166" name="Google Shape;166;p4"/>
          <p:cNvCxnSpPr/>
          <p:nvPr/>
        </p:nvCxnSpPr>
        <p:spPr>
          <a:xfrm>
            <a:off x="11128786" y="2886635"/>
            <a:ext cx="0" cy="1084729"/>
          </a:xfrm>
          <a:prstGeom prst="straightConnector1">
            <a:avLst/>
          </a:prstGeom>
          <a:noFill/>
          <a:ln w="76200" cap="flat" cmpd="sng">
            <a:solidFill>
              <a:schemeClr val="accent2"/>
            </a:solidFill>
            <a:prstDash val="solid"/>
            <a:miter lim="800000"/>
            <a:headEnd type="none" w="sm" len="sm"/>
            <a:tailEnd type="triangle" w="med" len="med"/>
          </a:ln>
        </p:spPr>
      </p:cxnSp>
      <p:cxnSp>
        <p:nvCxnSpPr>
          <p:cNvPr id="167" name="Google Shape;167;p4"/>
          <p:cNvCxnSpPr/>
          <p:nvPr/>
        </p:nvCxnSpPr>
        <p:spPr>
          <a:xfrm>
            <a:off x="9591125" y="1578275"/>
            <a:ext cx="2100" cy="1425900"/>
          </a:xfrm>
          <a:prstGeom prst="straightConnector1">
            <a:avLst/>
          </a:prstGeom>
          <a:noFill/>
          <a:ln w="76200" cap="flat" cmpd="sng">
            <a:solidFill>
              <a:schemeClr val="accent2"/>
            </a:solidFill>
            <a:prstDash val="solid"/>
            <a:miter lim="800000"/>
            <a:headEnd type="none" w="sm" len="sm"/>
            <a:tailEnd type="triangle" w="med" len="med"/>
          </a:ln>
        </p:spPr>
      </p:cxnSp>
      <p:cxnSp>
        <p:nvCxnSpPr>
          <p:cNvPr id="168" name="Google Shape;168;p4"/>
          <p:cNvCxnSpPr/>
          <p:nvPr/>
        </p:nvCxnSpPr>
        <p:spPr>
          <a:xfrm>
            <a:off x="7361400" y="2111300"/>
            <a:ext cx="862800" cy="658800"/>
          </a:xfrm>
          <a:prstGeom prst="straightConnector1">
            <a:avLst/>
          </a:prstGeom>
          <a:noFill/>
          <a:ln w="76200" cap="flat" cmpd="sng">
            <a:solidFill>
              <a:schemeClr val="accent2"/>
            </a:solidFill>
            <a:prstDash val="solid"/>
            <a:miter lim="800000"/>
            <a:headEnd type="none" w="sm" len="sm"/>
            <a:tailEnd type="triangle" w="med" len="med"/>
          </a:ln>
        </p:spPr>
      </p:cxnSp>
      <p:cxnSp>
        <p:nvCxnSpPr>
          <p:cNvPr id="169" name="Google Shape;169;p4"/>
          <p:cNvCxnSpPr/>
          <p:nvPr/>
        </p:nvCxnSpPr>
        <p:spPr>
          <a:xfrm rot="10800000" flipH="1">
            <a:off x="5693414" y="4164914"/>
            <a:ext cx="1213800" cy="627600"/>
          </a:xfrm>
          <a:prstGeom prst="straightConnector1">
            <a:avLst/>
          </a:prstGeom>
          <a:noFill/>
          <a:ln w="76200" cap="flat" cmpd="sng">
            <a:solidFill>
              <a:schemeClr val="accent2"/>
            </a:solidFill>
            <a:prstDash val="solid"/>
            <a:miter lim="800000"/>
            <a:headEnd type="none" w="sm" len="sm"/>
            <a:tailEnd type="triangle" w="med" len="med"/>
          </a:ln>
        </p:spPr>
      </p:cxnSp>
      <p:sp>
        <p:nvSpPr>
          <p:cNvPr id="170" name="Google Shape;170;p4"/>
          <p:cNvSpPr txBox="1"/>
          <p:nvPr/>
        </p:nvSpPr>
        <p:spPr>
          <a:xfrm>
            <a:off x="8505796" y="661931"/>
            <a:ext cx="2174700" cy="646500"/>
          </a:xfrm>
          <a:prstGeom prst="rect">
            <a:avLst/>
          </a:prstGeom>
          <a:solidFill>
            <a:schemeClr val="accent2">
              <a:alpha val="48235"/>
            </a:schemeClr>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fr-CH" sz="1800" b="0" i="0" u="none" strike="noStrike" cap="none">
                <a:solidFill>
                  <a:schemeClr val="lt1"/>
                </a:solidFill>
                <a:latin typeface="Calibri"/>
                <a:ea typeface="Calibri"/>
                <a:cs typeface="Calibri"/>
                <a:sym typeface="Calibri"/>
              </a:rPr>
              <a:t>Meeting Point</a:t>
            </a:r>
            <a:endParaRPr sz="1800" b="0" i="0" u="none" strike="noStrike" cap="none">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800"/>
              <a:buFont typeface="Arial"/>
              <a:buNone/>
            </a:pPr>
            <a:r>
              <a:rPr lang="fr-CH" sz="1800" b="0" i="0" u="none" strike="noStrike" cap="none">
                <a:solidFill>
                  <a:schemeClr val="lt1"/>
                </a:solidFill>
                <a:latin typeface="Calibri"/>
                <a:ea typeface="Calibri"/>
                <a:cs typeface="Calibri"/>
                <a:sym typeface="Calibri"/>
              </a:rPr>
              <a:t>YCC Metal container</a:t>
            </a:r>
            <a:endParaRPr sz="1400" b="0" i="0" u="none" strike="noStrike" cap="none">
              <a:solidFill>
                <a:srgbClr val="000000"/>
              </a:solidFill>
              <a:latin typeface="Arial"/>
              <a:ea typeface="Arial"/>
              <a:cs typeface="Arial"/>
              <a:sym typeface="Arial"/>
            </a:endParaRPr>
          </a:p>
        </p:txBody>
      </p:sp>
      <p:sp>
        <p:nvSpPr>
          <p:cNvPr id="171" name="Google Shape;171;p4"/>
          <p:cNvSpPr txBox="1"/>
          <p:nvPr/>
        </p:nvSpPr>
        <p:spPr>
          <a:xfrm>
            <a:off x="5922959" y="1598844"/>
            <a:ext cx="2402100" cy="369300"/>
          </a:xfrm>
          <a:prstGeom prst="rect">
            <a:avLst/>
          </a:prstGeom>
          <a:solidFill>
            <a:schemeClr val="accent4">
              <a:alpha val="48235"/>
            </a:schemeClr>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fr-CH" sz="1800" b="0" i="0" u="none" strike="noStrike" cap="none">
                <a:solidFill>
                  <a:schemeClr val="lt1"/>
                </a:solidFill>
                <a:latin typeface="Calibri"/>
                <a:ea typeface="Calibri"/>
                <a:cs typeface="Calibri"/>
                <a:sym typeface="Calibri"/>
              </a:rPr>
              <a:t>Dinghy and Catamarans</a:t>
            </a:r>
            <a:endParaRPr sz="1800" b="0" i="0" u="none" strike="noStrike" cap="none">
              <a:solidFill>
                <a:schemeClr val="lt1"/>
              </a:solidFill>
              <a:latin typeface="Calibri"/>
              <a:ea typeface="Calibri"/>
              <a:cs typeface="Calibri"/>
              <a:sym typeface="Calibri"/>
            </a:endParaRPr>
          </a:p>
        </p:txBody>
      </p:sp>
      <p:sp>
        <p:nvSpPr>
          <p:cNvPr id="172" name="Google Shape;172;p4"/>
          <p:cNvSpPr txBox="1"/>
          <p:nvPr/>
        </p:nvSpPr>
        <p:spPr>
          <a:xfrm rot="-1649602">
            <a:off x="5424967" y="4080855"/>
            <a:ext cx="1159330" cy="369267"/>
          </a:xfrm>
          <a:prstGeom prst="rect">
            <a:avLst/>
          </a:prstGeom>
          <a:solidFill>
            <a:schemeClr val="accent4">
              <a:alpha val="48235"/>
            </a:schemeClr>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fr-CH" sz="1800" b="0" i="0" u="none" strike="noStrike" cap="none">
                <a:solidFill>
                  <a:schemeClr val="lt1"/>
                </a:solidFill>
                <a:latin typeface="Calibri"/>
                <a:ea typeface="Calibri"/>
                <a:cs typeface="Calibri"/>
                <a:sym typeface="Calibri"/>
              </a:rPr>
              <a:t>Keel Boats</a:t>
            </a:r>
            <a:endParaRPr sz="1800" b="0" i="0" u="none" strike="noStrike" cap="none">
              <a:solidFill>
                <a:schemeClr val="lt1"/>
              </a:solidFill>
              <a:latin typeface="Calibri"/>
              <a:ea typeface="Calibri"/>
              <a:cs typeface="Calibri"/>
              <a:sym typeface="Calibri"/>
            </a:endParaRPr>
          </a:p>
        </p:txBody>
      </p:sp>
      <p:sp>
        <p:nvSpPr>
          <p:cNvPr id="173" name="Google Shape;173;p4"/>
          <p:cNvSpPr txBox="1"/>
          <p:nvPr/>
        </p:nvSpPr>
        <p:spPr>
          <a:xfrm>
            <a:off x="10331522" y="1578275"/>
            <a:ext cx="1594500" cy="1200600"/>
          </a:xfrm>
          <a:prstGeom prst="rect">
            <a:avLst/>
          </a:prstGeom>
          <a:solidFill>
            <a:schemeClr val="accent4">
              <a:alpha val="48235"/>
            </a:schemeClr>
          </a:solid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fr-CH" sz="1800" b="0" i="0" u="none" strike="noStrike" cap="none">
                <a:solidFill>
                  <a:schemeClr val="lt1"/>
                </a:solidFill>
                <a:latin typeface="Calibri"/>
                <a:ea typeface="Calibri"/>
                <a:cs typeface="Calibri"/>
                <a:sym typeface="Calibri"/>
              </a:rPr>
              <a:t>Key System</a:t>
            </a:r>
            <a:endParaRPr sz="1800" b="0" i="0" u="none" strike="noStrike" cap="none">
              <a:solidFill>
                <a:schemeClr val="lt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800"/>
              <a:buFont typeface="Arial"/>
              <a:buNone/>
            </a:pPr>
            <a:r>
              <a:rPr lang="fr-CH" sz="1800" b="0" i="0" u="none" strike="noStrike" cap="none">
                <a:solidFill>
                  <a:schemeClr val="lt1"/>
                </a:solidFill>
                <a:latin typeface="Calibri"/>
                <a:ea typeface="Calibri"/>
                <a:cs typeface="Calibri"/>
                <a:sym typeface="Calibri"/>
              </a:rPr>
              <a:t>CNV </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800"/>
              <a:buFont typeface="Arial"/>
              <a:buNone/>
            </a:pPr>
            <a:r>
              <a:rPr lang="fr-CH" sz="1800" b="0" i="0" u="none" strike="noStrike" cap="none">
                <a:solidFill>
                  <a:schemeClr val="lt1"/>
                </a:solidFill>
                <a:latin typeface="Calibri"/>
                <a:ea typeface="Calibri"/>
                <a:cs typeface="Calibri"/>
                <a:sym typeface="Calibri"/>
              </a:rPr>
              <a:t>Pizzaaaa</a:t>
            </a:r>
            <a:endParaRPr sz="1800" b="0" i="0" u="none" strike="noStrike" cap="none">
              <a:solidFill>
                <a:schemeClr val="lt1"/>
              </a:solidFill>
              <a:latin typeface="Calibri"/>
              <a:ea typeface="Calibri"/>
              <a:cs typeface="Calibri"/>
              <a:sym typeface="Calibri"/>
            </a:endParaRPr>
          </a:p>
        </p:txBody>
      </p:sp>
      <p:cxnSp>
        <p:nvCxnSpPr>
          <p:cNvPr id="174" name="Google Shape;174;p4"/>
          <p:cNvCxnSpPr/>
          <p:nvPr/>
        </p:nvCxnSpPr>
        <p:spPr>
          <a:xfrm rot="10800000" flipH="1">
            <a:off x="9735671" y="5019825"/>
            <a:ext cx="1195655" cy="240642"/>
          </a:xfrm>
          <a:prstGeom prst="straightConnector1">
            <a:avLst/>
          </a:prstGeom>
          <a:noFill/>
          <a:ln w="76200" cap="flat" cmpd="sng">
            <a:solidFill>
              <a:schemeClr val="accent2"/>
            </a:solidFill>
            <a:prstDash val="solid"/>
            <a:miter lim="800000"/>
            <a:headEnd type="none" w="sm" len="sm"/>
            <a:tailEnd type="triangle" w="med" len="med"/>
          </a:ln>
        </p:spPr>
      </p:cxnSp>
      <p:sp>
        <p:nvSpPr>
          <p:cNvPr id="175" name="Google Shape;175;p4"/>
          <p:cNvSpPr txBox="1"/>
          <p:nvPr/>
        </p:nvSpPr>
        <p:spPr>
          <a:xfrm rot="-572701">
            <a:off x="9378462" y="4835158"/>
            <a:ext cx="1162178" cy="369332"/>
          </a:xfrm>
          <a:prstGeom prst="rect">
            <a:avLst/>
          </a:prstGeom>
          <a:solidFill>
            <a:schemeClr val="accent4">
              <a:alpha val="48235"/>
            </a:schemeClr>
          </a:solid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fr-CH" sz="1800" b="0" i="0" u="none" strike="noStrike" cap="none">
                <a:solidFill>
                  <a:schemeClr val="lt1"/>
                </a:solidFill>
                <a:latin typeface="Calibri"/>
                <a:ea typeface="Calibri"/>
                <a:cs typeface="Calibri"/>
                <a:sym typeface="Calibri"/>
              </a:rPr>
              <a:t>Event Tent</a:t>
            </a:r>
            <a:endParaRPr sz="1800" b="0" i="0" u="none" strike="noStrike" cap="none">
              <a:solidFill>
                <a:schemeClr val="lt1"/>
              </a:solidFill>
              <a:latin typeface="Calibri"/>
              <a:ea typeface="Calibri"/>
              <a:cs typeface="Calibri"/>
              <a:sym typeface="Calibri"/>
            </a:endParaRPr>
          </a:p>
        </p:txBody>
      </p:sp>
      <p:cxnSp>
        <p:nvCxnSpPr>
          <p:cNvPr id="176" name="Google Shape;176;p4"/>
          <p:cNvCxnSpPr/>
          <p:nvPr/>
        </p:nvCxnSpPr>
        <p:spPr>
          <a:xfrm>
            <a:off x="4652682" y="2461701"/>
            <a:ext cx="909022" cy="317358"/>
          </a:xfrm>
          <a:prstGeom prst="straightConnector1">
            <a:avLst/>
          </a:prstGeom>
          <a:noFill/>
          <a:ln w="76200" cap="flat" cmpd="sng">
            <a:solidFill>
              <a:schemeClr val="accent2"/>
            </a:solidFill>
            <a:prstDash val="solid"/>
            <a:miter lim="800000"/>
            <a:headEnd type="none" w="sm" len="sm"/>
            <a:tailEnd type="triangle" w="med" len="med"/>
          </a:ln>
        </p:spPr>
      </p:cxnSp>
      <p:sp>
        <p:nvSpPr>
          <p:cNvPr id="177" name="Google Shape;177;p4"/>
          <p:cNvSpPr txBox="1"/>
          <p:nvPr/>
        </p:nvSpPr>
        <p:spPr>
          <a:xfrm>
            <a:off x="3660826" y="2277035"/>
            <a:ext cx="904094" cy="369332"/>
          </a:xfrm>
          <a:prstGeom prst="rect">
            <a:avLst/>
          </a:prstGeom>
          <a:solidFill>
            <a:schemeClr val="accent4">
              <a:alpha val="48235"/>
            </a:schemeClr>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fr-CH" sz="1800" b="0" i="0" u="none" strike="noStrike" cap="none">
                <a:solidFill>
                  <a:schemeClr val="lt1"/>
                </a:solidFill>
                <a:latin typeface="Calibri"/>
                <a:ea typeface="Calibri"/>
                <a:cs typeface="Calibri"/>
                <a:sym typeface="Calibri"/>
              </a:rPr>
              <a:t>Janisico</a:t>
            </a:r>
            <a:endParaRPr sz="1800" b="0" i="0" u="none" strike="noStrike" cap="none">
              <a:solidFill>
                <a:schemeClr val="lt1"/>
              </a:solidFill>
              <a:latin typeface="Calibri"/>
              <a:ea typeface="Calibri"/>
              <a:cs typeface="Calibri"/>
              <a:sym typeface="Calibri"/>
            </a:endParaRPr>
          </a:p>
        </p:txBody>
      </p:sp>
      <p:cxnSp>
        <p:nvCxnSpPr>
          <p:cNvPr id="178" name="Google Shape;178;p4"/>
          <p:cNvCxnSpPr/>
          <p:nvPr/>
        </p:nvCxnSpPr>
        <p:spPr>
          <a:xfrm>
            <a:off x="2441986" y="2402541"/>
            <a:ext cx="0" cy="981634"/>
          </a:xfrm>
          <a:prstGeom prst="straightConnector1">
            <a:avLst/>
          </a:prstGeom>
          <a:noFill/>
          <a:ln w="76200" cap="flat" cmpd="sng">
            <a:solidFill>
              <a:schemeClr val="accent2"/>
            </a:solidFill>
            <a:prstDash val="solid"/>
            <a:miter lim="800000"/>
            <a:headEnd type="none" w="sm" len="sm"/>
            <a:tailEnd type="triangle" w="med" len="med"/>
          </a:ln>
        </p:spPr>
      </p:cxnSp>
      <p:sp>
        <p:nvSpPr>
          <p:cNvPr id="179" name="Google Shape;179;p4"/>
          <p:cNvSpPr txBox="1"/>
          <p:nvPr/>
        </p:nvSpPr>
        <p:spPr>
          <a:xfrm>
            <a:off x="1921673" y="1850322"/>
            <a:ext cx="819904" cy="369332"/>
          </a:xfrm>
          <a:prstGeom prst="rect">
            <a:avLst/>
          </a:prstGeom>
          <a:solidFill>
            <a:schemeClr val="accent4">
              <a:alpha val="48235"/>
            </a:schemeClr>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fr-CH" sz="1800" b="0" i="0" u="none" strike="noStrike" cap="none">
                <a:solidFill>
                  <a:schemeClr val="lt1"/>
                </a:solidFill>
                <a:latin typeface="Calibri"/>
                <a:ea typeface="Calibri"/>
                <a:cs typeface="Calibri"/>
                <a:sym typeface="Calibri"/>
              </a:rPr>
              <a:t>Gibsea</a:t>
            </a:r>
            <a:endParaRPr sz="1800" b="0" i="0" u="none" strike="noStrike" cap="none">
              <a:solidFill>
                <a:schemeClr val="lt1"/>
              </a:solidFill>
              <a:latin typeface="Calibri"/>
              <a:ea typeface="Calibri"/>
              <a:cs typeface="Calibri"/>
              <a:sym typeface="Calibri"/>
            </a:endParaRPr>
          </a:p>
        </p:txBody>
      </p:sp>
      <p:cxnSp>
        <p:nvCxnSpPr>
          <p:cNvPr id="180" name="Google Shape;180;p4"/>
          <p:cNvCxnSpPr/>
          <p:nvPr/>
        </p:nvCxnSpPr>
        <p:spPr>
          <a:xfrm>
            <a:off x="9333525" y="3506000"/>
            <a:ext cx="596100" cy="465300"/>
          </a:xfrm>
          <a:prstGeom prst="straightConnector1">
            <a:avLst/>
          </a:prstGeom>
          <a:noFill/>
          <a:ln w="76200" cap="flat" cmpd="sng">
            <a:solidFill>
              <a:schemeClr val="accent2"/>
            </a:solidFill>
            <a:prstDash val="solid"/>
            <a:miter lim="800000"/>
            <a:headEnd type="none" w="sm" len="sm"/>
            <a:tailEnd type="triangle" w="med" len="med"/>
          </a:ln>
        </p:spPr>
      </p:cxnSp>
      <p:sp>
        <p:nvSpPr>
          <p:cNvPr id="181" name="Google Shape;181;p4"/>
          <p:cNvSpPr txBox="1"/>
          <p:nvPr/>
        </p:nvSpPr>
        <p:spPr>
          <a:xfrm>
            <a:off x="7814450" y="3146625"/>
            <a:ext cx="1425900" cy="646500"/>
          </a:xfrm>
          <a:prstGeom prst="rect">
            <a:avLst/>
          </a:prstGeom>
          <a:solidFill>
            <a:schemeClr val="accent4">
              <a:alpha val="48235"/>
            </a:schemeClr>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fr-CH" sz="1800" b="0" i="0" u="none" strike="noStrike" cap="none">
                <a:solidFill>
                  <a:schemeClr val="lt1"/>
                </a:solidFill>
                <a:latin typeface="Calibri"/>
                <a:ea typeface="Calibri"/>
                <a:cs typeface="Calibri"/>
                <a:sym typeface="Calibri"/>
              </a:rPr>
              <a:t>Miss R</a:t>
            </a:r>
            <a:endParaRPr sz="1800" b="0" i="0" u="none" strike="noStrike" cap="none">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800"/>
              <a:buFont typeface="Arial"/>
              <a:buNone/>
            </a:pPr>
            <a:r>
              <a:rPr lang="fr-CH" sz="1800" b="0" i="0" u="none" strike="noStrike" cap="none">
                <a:solidFill>
                  <a:schemeClr val="lt1"/>
                </a:solidFill>
                <a:latin typeface="Calibri"/>
                <a:ea typeface="Calibri"/>
                <a:cs typeface="Calibri"/>
                <a:sym typeface="Calibri"/>
              </a:rPr>
              <a:t>Mamma Mia</a:t>
            </a: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85"/>
        <p:cNvGrpSpPr/>
        <p:nvPr/>
      </p:nvGrpSpPr>
      <p:grpSpPr>
        <a:xfrm>
          <a:off x="0" y="0"/>
          <a:ext cx="0" cy="0"/>
          <a:chOff x="0" y="0"/>
          <a:chExt cx="0" cy="0"/>
        </a:xfrm>
      </p:grpSpPr>
      <p:pic>
        <p:nvPicPr>
          <p:cNvPr id="186" name="Google Shape;186;p5" descr="Immagine che contiene cielo, aria aperta, acqua, montagna&#10;&#10;Descrizione generata automaticamente"/>
          <p:cNvPicPr preferRelativeResize="0">
            <a:picLocks noGrp="1"/>
          </p:cNvPicPr>
          <p:nvPr>
            <p:ph type="body" idx="1"/>
          </p:nvPr>
        </p:nvPicPr>
        <p:blipFill rotWithShape="1">
          <a:blip r:embed="rId3">
            <a:alphaModFix/>
          </a:blip>
          <a:srcRect/>
          <a:stretch/>
        </p:blipFill>
        <p:spPr>
          <a:xfrm>
            <a:off x="20" y="10"/>
            <a:ext cx="12191980" cy="6857990"/>
          </a:xfrm>
          <a:prstGeom prst="rect">
            <a:avLst/>
          </a:prstGeom>
          <a:noFill/>
          <a:ln>
            <a:noFill/>
          </a:ln>
        </p:spPr>
      </p:pic>
      <p:sp>
        <p:nvSpPr>
          <p:cNvPr id="187" name="Google Shape;187;p5"/>
          <p:cNvSpPr/>
          <p:nvPr/>
        </p:nvSpPr>
        <p:spPr>
          <a:xfrm>
            <a:off x="0" y="5320142"/>
            <a:ext cx="12192000" cy="736551"/>
          </a:xfrm>
          <a:prstGeom prst="rect">
            <a:avLst/>
          </a:prstGeom>
          <a:solidFill>
            <a:schemeClr val="lt1">
              <a:alpha val="91372"/>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8" name="Google Shape;188;p5"/>
          <p:cNvSpPr txBox="1">
            <a:spLocks noGrp="1"/>
          </p:cNvSpPr>
          <p:nvPr>
            <p:ph type="title"/>
          </p:nvPr>
        </p:nvSpPr>
        <p:spPr>
          <a:xfrm>
            <a:off x="523875" y="5317240"/>
            <a:ext cx="11210925" cy="744836"/>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262626"/>
              </a:buClr>
              <a:buSzPts val="3600"/>
              <a:buFont typeface="Calibri"/>
              <a:buNone/>
            </a:pPr>
            <a:r>
              <a:rPr lang="fr-CH" sz="3600">
                <a:solidFill>
                  <a:srgbClr val="262626"/>
                </a:solidFill>
              </a:rPr>
              <a:t>How to Learn and Sail in the club</a:t>
            </a:r>
            <a:endParaRPr/>
          </a:p>
        </p:txBody>
      </p:sp>
      <p:cxnSp>
        <p:nvCxnSpPr>
          <p:cNvPr id="189" name="Google Shape;189;p5"/>
          <p:cNvCxnSpPr/>
          <p:nvPr/>
        </p:nvCxnSpPr>
        <p:spPr>
          <a:xfrm>
            <a:off x="0" y="5241983"/>
            <a:ext cx="12192000" cy="0"/>
          </a:xfrm>
          <a:prstGeom prst="straightConnector1">
            <a:avLst/>
          </a:prstGeom>
          <a:noFill/>
          <a:ln w="41275" cap="flat" cmpd="sng">
            <a:solidFill>
              <a:schemeClr val="lt1">
                <a:alpha val="88235"/>
              </a:schemeClr>
            </a:solidFill>
            <a:prstDash val="solid"/>
            <a:miter lim="800000"/>
            <a:headEnd type="none" w="sm" len="sm"/>
            <a:tailEnd type="none" w="sm" len="sm"/>
          </a:ln>
        </p:spPr>
      </p:cxnSp>
      <p:cxnSp>
        <p:nvCxnSpPr>
          <p:cNvPr id="190" name="Google Shape;190;p5"/>
          <p:cNvCxnSpPr/>
          <p:nvPr/>
        </p:nvCxnSpPr>
        <p:spPr>
          <a:xfrm>
            <a:off x="0" y="6134852"/>
            <a:ext cx="12192000" cy="0"/>
          </a:xfrm>
          <a:prstGeom prst="straightConnector1">
            <a:avLst/>
          </a:prstGeom>
          <a:noFill/>
          <a:ln w="41275" cap="flat" cmpd="sng">
            <a:solidFill>
              <a:schemeClr val="lt1">
                <a:alpha val="88235"/>
              </a:schemeClr>
            </a:solidFill>
            <a:prstDash val="solid"/>
            <a:miter lim="800000"/>
            <a:headEnd type="none" w="sm" len="sm"/>
            <a:tailEnd type="none" w="sm" len="sm"/>
          </a:ln>
        </p:spPr>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94"/>
        <p:cNvGrpSpPr/>
        <p:nvPr/>
      </p:nvGrpSpPr>
      <p:grpSpPr>
        <a:xfrm>
          <a:off x="0" y="0"/>
          <a:ext cx="0" cy="0"/>
          <a:chOff x="0" y="0"/>
          <a:chExt cx="0" cy="0"/>
        </a:xfrm>
      </p:grpSpPr>
      <p:sp>
        <p:nvSpPr>
          <p:cNvPr id="195" name="Google Shape;195;p8"/>
          <p:cNvSpPr/>
          <p:nvPr/>
        </p:nvSpPr>
        <p:spPr>
          <a:xfrm>
            <a:off x="0" y="0"/>
            <a:ext cx="12192000" cy="6858000"/>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96" name="Google Shape;196;p8" descr="Immagine che contiene acqua, cielo, aria aperta, barca&#10;&#10;Descrizione generata automaticamente"/>
          <p:cNvPicPr preferRelativeResize="0">
            <a:picLocks noGrp="1"/>
          </p:cNvPicPr>
          <p:nvPr>
            <p:ph type="body" idx="1"/>
          </p:nvPr>
        </p:nvPicPr>
        <p:blipFill rotWithShape="1">
          <a:blip r:embed="rId3">
            <a:alphaModFix/>
          </a:blip>
          <a:srcRect r="35353" b="9091"/>
          <a:stretch/>
        </p:blipFill>
        <p:spPr>
          <a:xfrm>
            <a:off x="3522468" y="10"/>
            <a:ext cx="8669532" cy="6857990"/>
          </a:xfrm>
          <a:prstGeom prst="rect">
            <a:avLst/>
          </a:prstGeom>
          <a:noFill/>
          <a:ln>
            <a:noFill/>
          </a:ln>
        </p:spPr>
      </p:pic>
      <p:sp>
        <p:nvSpPr>
          <p:cNvPr id="197" name="Google Shape;197;p8"/>
          <p:cNvSpPr/>
          <p:nvPr/>
        </p:nvSpPr>
        <p:spPr>
          <a:xfrm>
            <a:off x="2" y="0"/>
            <a:ext cx="9756601" cy="6858000"/>
          </a:xfrm>
          <a:prstGeom prst="rect">
            <a:avLst/>
          </a:prstGeom>
          <a:gradFill>
            <a:gsLst>
              <a:gs pos="0">
                <a:srgbClr val="000000">
                  <a:alpha val="0"/>
                </a:srgbClr>
              </a:gs>
              <a:gs pos="19000">
                <a:srgbClr val="000000">
                  <a:alpha val="36078"/>
                </a:srgbClr>
              </a:gs>
              <a:gs pos="35000">
                <a:srgbClr val="000000">
                  <a:alpha val="76078"/>
                </a:srgbClr>
              </a:gs>
              <a:gs pos="58000">
                <a:schemeClr val="dk1"/>
              </a:gs>
              <a:gs pos="100000">
                <a:schemeClr val="dk1"/>
              </a:gs>
            </a:gsLst>
            <a:lin ang="108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8" name="Google Shape;198;p8"/>
          <p:cNvSpPr txBox="1">
            <a:spLocks noGrp="1"/>
          </p:cNvSpPr>
          <p:nvPr>
            <p:ph type="title"/>
          </p:nvPr>
        </p:nvSpPr>
        <p:spPr>
          <a:xfrm>
            <a:off x="371094" y="1161288"/>
            <a:ext cx="3438144" cy="1124712"/>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2800"/>
              <a:buFont typeface="Calibri"/>
              <a:buNone/>
            </a:pPr>
            <a:r>
              <a:rPr lang="fr-CH" sz="3400"/>
              <a:t>Club Activities</a:t>
            </a:r>
            <a:endParaRPr sz="5000"/>
          </a:p>
        </p:txBody>
      </p:sp>
      <p:sp>
        <p:nvSpPr>
          <p:cNvPr id="199" name="Google Shape;199;p8"/>
          <p:cNvSpPr/>
          <p:nvPr/>
        </p:nvSpPr>
        <p:spPr>
          <a:xfrm rot="5400000">
            <a:off x="662559" y="605790"/>
            <a:ext cx="73152" cy="54864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200" name="Google Shape;200;p8"/>
          <p:cNvSpPr/>
          <p:nvPr/>
        </p:nvSpPr>
        <p:spPr>
          <a:xfrm>
            <a:off x="428244" y="2443480"/>
            <a:ext cx="3300984" cy="18288"/>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201" name="Google Shape;201;p8"/>
          <p:cNvSpPr txBox="1"/>
          <p:nvPr/>
        </p:nvSpPr>
        <p:spPr>
          <a:xfrm>
            <a:off x="371100" y="2718050"/>
            <a:ext cx="4698300" cy="3728400"/>
          </a:xfrm>
          <a:prstGeom prst="rect">
            <a:avLst/>
          </a:prstGeom>
          <a:noFill/>
          <a:ln>
            <a:noFill/>
          </a:ln>
        </p:spPr>
        <p:txBody>
          <a:bodyPr spcFirstLastPara="1" wrap="square" lIns="91425" tIns="45700" rIns="91425" bIns="45700" anchor="t" anchorCtr="0">
            <a:normAutofit lnSpcReduction="20000"/>
          </a:bodyPr>
          <a:lstStyle/>
          <a:p>
            <a:pPr marL="228600" marR="0" lvl="0" indent="-228600" algn="l" rtl="0">
              <a:lnSpc>
                <a:spcPct val="120000"/>
              </a:lnSpc>
              <a:spcBef>
                <a:spcPts val="0"/>
              </a:spcBef>
              <a:spcAft>
                <a:spcPts val="0"/>
              </a:spcAft>
              <a:buClr>
                <a:schemeClr val="lt1"/>
              </a:buClr>
              <a:buSzPts val="2100"/>
              <a:buFont typeface="Arial"/>
              <a:buChar char="•"/>
            </a:pPr>
            <a:r>
              <a:rPr lang="fr-CH" sz="2100" b="0" i="0" u="none" strike="noStrike" cap="none">
                <a:solidFill>
                  <a:schemeClr val="lt1"/>
                </a:solidFill>
                <a:latin typeface="Calibri"/>
                <a:ea typeface="Calibri"/>
                <a:cs typeface="Calibri"/>
                <a:sym typeface="Calibri"/>
              </a:rPr>
              <a:t>YCC courses</a:t>
            </a:r>
            <a:endParaRPr sz="2100" b="0" i="0" u="none" strike="noStrike" cap="none">
              <a:solidFill>
                <a:schemeClr val="lt1"/>
              </a:solidFill>
              <a:latin typeface="Calibri"/>
              <a:ea typeface="Calibri"/>
              <a:cs typeface="Calibri"/>
              <a:sym typeface="Calibri"/>
            </a:endParaRPr>
          </a:p>
          <a:p>
            <a:pPr marL="228600" marR="0" lvl="0" indent="-228600" algn="l" rtl="0">
              <a:lnSpc>
                <a:spcPct val="120000"/>
              </a:lnSpc>
              <a:spcBef>
                <a:spcPts val="0"/>
              </a:spcBef>
              <a:spcAft>
                <a:spcPts val="0"/>
              </a:spcAft>
              <a:buClr>
                <a:schemeClr val="lt1"/>
              </a:buClr>
              <a:buSzPts val="2100"/>
              <a:buFont typeface="Arial"/>
              <a:buChar char="•"/>
            </a:pPr>
            <a:r>
              <a:rPr lang="fr-CH" sz="2100" b="0" i="0" u="none" strike="noStrike" cap="none">
                <a:solidFill>
                  <a:schemeClr val="lt1"/>
                </a:solidFill>
                <a:latin typeface="Calibri"/>
                <a:ea typeface="Calibri"/>
                <a:cs typeface="Calibri"/>
                <a:sym typeface="Calibri"/>
              </a:rPr>
              <a:t>CNV courses (</a:t>
            </a:r>
            <a:r>
              <a:rPr lang="fr-CH" sz="2100" b="0" i="0" u="none" strike="sngStrike" cap="none">
                <a:solidFill>
                  <a:schemeClr val="lt1"/>
                </a:solidFill>
                <a:latin typeface="Calibri"/>
                <a:ea typeface="Calibri"/>
                <a:cs typeface="Calibri"/>
                <a:sym typeface="Calibri"/>
              </a:rPr>
              <a:t>630</a:t>
            </a:r>
            <a:r>
              <a:rPr lang="fr-CH" sz="2100" b="0" i="0" u="none" strike="noStrike" cap="none">
                <a:solidFill>
                  <a:schemeClr val="lt1"/>
                </a:solidFill>
                <a:latin typeface="Calibri"/>
                <a:ea typeface="Calibri"/>
                <a:cs typeface="Calibri"/>
                <a:sym typeface="Calibri"/>
              </a:rPr>
              <a:t> - 510 CHF)</a:t>
            </a:r>
            <a:endParaRPr sz="2100" b="0" i="0" u="none" strike="noStrike" cap="none">
              <a:solidFill>
                <a:schemeClr val="lt1"/>
              </a:solidFill>
              <a:latin typeface="Calibri"/>
              <a:ea typeface="Calibri"/>
              <a:cs typeface="Calibri"/>
              <a:sym typeface="Calibri"/>
            </a:endParaRPr>
          </a:p>
          <a:p>
            <a:pPr marL="228600" marR="0" lvl="0" indent="-228600" algn="l" rtl="0">
              <a:lnSpc>
                <a:spcPct val="120000"/>
              </a:lnSpc>
              <a:spcBef>
                <a:spcPts val="0"/>
              </a:spcBef>
              <a:spcAft>
                <a:spcPts val="0"/>
              </a:spcAft>
              <a:buClr>
                <a:schemeClr val="lt1"/>
              </a:buClr>
              <a:buSzPts val="2100"/>
              <a:buFont typeface="Arial"/>
              <a:buChar char="•"/>
            </a:pPr>
            <a:r>
              <a:rPr lang="fr-CH" sz="2100" b="0" i="0" u="none" strike="noStrike" cap="none">
                <a:solidFill>
                  <a:schemeClr val="lt1"/>
                </a:solidFill>
                <a:latin typeface="Calibri"/>
                <a:ea typeface="Calibri"/>
                <a:cs typeface="Calibri"/>
                <a:sym typeface="Calibri"/>
              </a:rPr>
              <a:t>Dinghy Training</a:t>
            </a:r>
            <a:endParaRPr sz="2100" b="0" i="0" u="none" strike="noStrike" cap="none">
              <a:solidFill>
                <a:schemeClr val="lt1"/>
              </a:solidFill>
              <a:latin typeface="Calibri"/>
              <a:ea typeface="Calibri"/>
              <a:cs typeface="Calibri"/>
              <a:sym typeface="Calibri"/>
            </a:endParaRPr>
          </a:p>
          <a:p>
            <a:pPr marL="228600" marR="0" lvl="0" indent="-228600" algn="l" rtl="0">
              <a:lnSpc>
                <a:spcPct val="120000"/>
              </a:lnSpc>
              <a:spcBef>
                <a:spcPts val="0"/>
              </a:spcBef>
              <a:spcAft>
                <a:spcPts val="0"/>
              </a:spcAft>
              <a:buClr>
                <a:schemeClr val="lt1"/>
              </a:buClr>
              <a:buSzPts val="2100"/>
              <a:buFont typeface="Arial"/>
              <a:buChar char="•"/>
            </a:pPr>
            <a:r>
              <a:rPr lang="fr-CH" sz="2100" b="0" i="0" u="none" strike="noStrike" cap="none">
                <a:solidFill>
                  <a:schemeClr val="lt1"/>
                </a:solidFill>
                <a:latin typeface="Calibri"/>
                <a:ea typeface="Calibri"/>
                <a:cs typeface="Calibri"/>
                <a:sym typeface="Calibri"/>
              </a:rPr>
              <a:t>Yngling Training </a:t>
            </a:r>
            <a:endParaRPr sz="2100" b="0" i="0" u="none" strike="noStrike" cap="none">
              <a:solidFill>
                <a:schemeClr val="lt1"/>
              </a:solidFill>
              <a:latin typeface="Calibri"/>
              <a:ea typeface="Calibri"/>
              <a:cs typeface="Calibri"/>
              <a:sym typeface="Calibri"/>
            </a:endParaRPr>
          </a:p>
          <a:p>
            <a:pPr marL="228600" marR="0" lvl="0" indent="-228600" algn="l" rtl="0">
              <a:lnSpc>
                <a:spcPct val="120000"/>
              </a:lnSpc>
              <a:spcBef>
                <a:spcPts val="0"/>
              </a:spcBef>
              <a:spcAft>
                <a:spcPts val="0"/>
              </a:spcAft>
              <a:buClr>
                <a:schemeClr val="lt1"/>
              </a:buClr>
              <a:buSzPts val="2100"/>
              <a:buFont typeface="Arial"/>
              <a:buChar char="•"/>
            </a:pPr>
            <a:r>
              <a:rPr lang="fr-CH" sz="2100" b="0" i="0" u="none" strike="noStrike" cap="none">
                <a:solidFill>
                  <a:schemeClr val="lt1"/>
                </a:solidFill>
                <a:latin typeface="Calibri"/>
                <a:ea typeface="Calibri"/>
                <a:cs typeface="Calibri"/>
                <a:sym typeface="Calibri"/>
              </a:rPr>
              <a:t>Regatta Training</a:t>
            </a:r>
            <a:endParaRPr sz="1800" b="0" i="0" u="none" strike="noStrike" cap="none">
              <a:solidFill>
                <a:srgbClr val="000000"/>
              </a:solidFill>
              <a:latin typeface="Arial"/>
              <a:ea typeface="Arial"/>
              <a:cs typeface="Arial"/>
              <a:sym typeface="Arial"/>
            </a:endParaRPr>
          </a:p>
          <a:p>
            <a:pPr marL="228600" marR="0" lvl="0" indent="-228600" algn="l" rtl="0">
              <a:lnSpc>
                <a:spcPct val="120000"/>
              </a:lnSpc>
              <a:spcBef>
                <a:spcPts val="0"/>
              </a:spcBef>
              <a:spcAft>
                <a:spcPts val="0"/>
              </a:spcAft>
              <a:buClr>
                <a:schemeClr val="lt1"/>
              </a:buClr>
              <a:buSzPts val="2100"/>
              <a:buFont typeface="Arial"/>
              <a:buChar char="•"/>
            </a:pPr>
            <a:r>
              <a:rPr lang="fr-CH" sz="2100" b="0" i="0" u="none" strike="noStrike" cap="none">
                <a:solidFill>
                  <a:schemeClr val="lt1"/>
                </a:solidFill>
                <a:latin typeface="Calibri"/>
                <a:ea typeface="Calibri"/>
                <a:cs typeface="Calibri"/>
                <a:sym typeface="Calibri"/>
              </a:rPr>
              <a:t>External Regattas</a:t>
            </a:r>
            <a:endParaRPr sz="2100" b="0" i="0" u="none" strike="noStrike" cap="none">
              <a:solidFill>
                <a:schemeClr val="lt1"/>
              </a:solidFill>
              <a:latin typeface="Calibri"/>
              <a:ea typeface="Calibri"/>
              <a:cs typeface="Calibri"/>
              <a:sym typeface="Calibri"/>
            </a:endParaRPr>
          </a:p>
          <a:p>
            <a:pPr marL="228600" marR="0" lvl="0" indent="-228600" algn="l" rtl="0">
              <a:lnSpc>
                <a:spcPct val="120000"/>
              </a:lnSpc>
              <a:spcBef>
                <a:spcPts val="0"/>
              </a:spcBef>
              <a:spcAft>
                <a:spcPts val="0"/>
              </a:spcAft>
              <a:buClr>
                <a:schemeClr val="lt1"/>
              </a:buClr>
              <a:buSzPts val="2100"/>
              <a:buFont typeface="Arial"/>
              <a:buChar char="•"/>
            </a:pPr>
            <a:r>
              <a:rPr lang="fr-CH" sz="2100" b="0" i="0" u="none" strike="noStrike" cap="none">
                <a:solidFill>
                  <a:schemeClr val="lt1"/>
                </a:solidFill>
                <a:latin typeface="Calibri"/>
                <a:ea typeface="Calibri"/>
                <a:cs typeface="Calibri"/>
                <a:sym typeface="Calibri"/>
              </a:rPr>
              <a:t>Internal Regattas</a:t>
            </a:r>
            <a:endParaRPr sz="2100" b="0" i="0" u="none" strike="noStrike" cap="none">
              <a:solidFill>
                <a:schemeClr val="lt1"/>
              </a:solidFill>
              <a:latin typeface="Calibri"/>
              <a:ea typeface="Calibri"/>
              <a:cs typeface="Calibri"/>
              <a:sym typeface="Calibri"/>
            </a:endParaRPr>
          </a:p>
          <a:p>
            <a:pPr marL="228600" marR="0" lvl="0" indent="-228600" algn="l" rtl="0">
              <a:lnSpc>
                <a:spcPct val="120000"/>
              </a:lnSpc>
              <a:spcBef>
                <a:spcPts val="0"/>
              </a:spcBef>
              <a:spcAft>
                <a:spcPts val="0"/>
              </a:spcAft>
              <a:buClr>
                <a:schemeClr val="lt1"/>
              </a:buClr>
              <a:buSzPts val="2100"/>
              <a:buFont typeface="Arial"/>
              <a:buChar char="•"/>
            </a:pPr>
            <a:r>
              <a:rPr lang="fr-CH" sz="2100" b="0" i="0" u="none" strike="noStrike" cap="none">
                <a:solidFill>
                  <a:schemeClr val="lt1"/>
                </a:solidFill>
                <a:latin typeface="Calibri"/>
                <a:ea typeface="Calibri"/>
                <a:cs typeface="Calibri"/>
                <a:sym typeface="Calibri"/>
              </a:rPr>
              <a:t>Level 0</a:t>
            </a:r>
            <a:endParaRPr sz="2100" b="0" i="0" u="none" strike="noStrike" cap="none">
              <a:solidFill>
                <a:schemeClr val="lt1"/>
              </a:solidFill>
              <a:latin typeface="Calibri"/>
              <a:ea typeface="Calibri"/>
              <a:cs typeface="Calibri"/>
              <a:sym typeface="Calibri"/>
            </a:endParaRPr>
          </a:p>
          <a:p>
            <a:pPr marL="228600" marR="0" lvl="0" indent="-228600" algn="l" rtl="0">
              <a:lnSpc>
                <a:spcPct val="120000"/>
              </a:lnSpc>
              <a:spcBef>
                <a:spcPts val="0"/>
              </a:spcBef>
              <a:spcAft>
                <a:spcPts val="0"/>
              </a:spcAft>
              <a:buClr>
                <a:schemeClr val="lt1"/>
              </a:buClr>
              <a:buSzPts val="2100"/>
              <a:buFont typeface="Arial"/>
              <a:buChar char="•"/>
            </a:pPr>
            <a:r>
              <a:rPr lang="fr-CH" sz="2100" b="0" i="0" u="none" strike="noStrike" cap="none">
                <a:solidFill>
                  <a:schemeClr val="lt1"/>
                </a:solidFill>
                <a:latin typeface="Calibri"/>
                <a:ea typeface="Calibri"/>
                <a:cs typeface="Calibri"/>
                <a:sym typeface="Calibri"/>
              </a:rPr>
              <a:t>Thursday Practice</a:t>
            </a:r>
            <a:endParaRPr sz="2100" b="0" i="0" u="none" strike="noStrike" cap="none">
              <a:solidFill>
                <a:schemeClr val="lt1"/>
              </a:solidFill>
              <a:latin typeface="Calibri"/>
              <a:ea typeface="Calibri"/>
              <a:cs typeface="Calibri"/>
              <a:sym typeface="Calibri"/>
            </a:endParaRPr>
          </a:p>
          <a:p>
            <a:pPr marL="228600" marR="0" lvl="0" indent="-228600" algn="l" rtl="0">
              <a:lnSpc>
                <a:spcPct val="120000"/>
              </a:lnSpc>
              <a:spcBef>
                <a:spcPts val="0"/>
              </a:spcBef>
              <a:spcAft>
                <a:spcPts val="0"/>
              </a:spcAft>
              <a:buClr>
                <a:schemeClr val="lt1"/>
              </a:buClr>
              <a:buSzPts val="2100"/>
              <a:buFont typeface="Arial"/>
              <a:buChar char="•"/>
            </a:pPr>
            <a:r>
              <a:rPr lang="fr-CH" sz="2100" b="0" i="0" u="none" strike="noStrike" cap="none">
                <a:solidFill>
                  <a:schemeClr val="lt1"/>
                </a:solidFill>
                <a:latin typeface="Calibri"/>
                <a:ea typeface="Calibri"/>
                <a:cs typeface="Calibri"/>
                <a:sym typeface="Calibri"/>
              </a:rPr>
              <a:t>Private Outings</a:t>
            </a:r>
            <a:endParaRPr sz="2100" b="0" i="0" u="none" strike="noStrike" cap="none">
              <a:solidFill>
                <a:schemeClr val="lt1"/>
              </a:solidFill>
              <a:latin typeface="Calibri"/>
              <a:ea typeface="Calibri"/>
              <a:cs typeface="Calibri"/>
              <a:sym typeface="Calibri"/>
            </a:endParaRPr>
          </a:p>
          <a:p>
            <a:pPr marL="228600" marR="0" lvl="0" indent="-228600" algn="l" rtl="0">
              <a:lnSpc>
                <a:spcPct val="120000"/>
              </a:lnSpc>
              <a:spcBef>
                <a:spcPts val="0"/>
              </a:spcBef>
              <a:spcAft>
                <a:spcPts val="0"/>
              </a:spcAft>
              <a:buClr>
                <a:schemeClr val="lt1"/>
              </a:buClr>
              <a:buSzPts val="2100"/>
              <a:buFont typeface="Arial"/>
              <a:buChar char="•"/>
            </a:pPr>
            <a:r>
              <a:rPr lang="fr-CH" sz="2100" b="0" i="0" u="none" strike="noStrike" cap="none">
                <a:solidFill>
                  <a:schemeClr val="lt1"/>
                </a:solidFill>
                <a:latin typeface="Calibri"/>
                <a:ea typeface="Calibri"/>
                <a:cs typeface="Calibri"/>
                <a:sym typeface="Calibri"/>
              </a:rPr>
              <a:t>Social Activities (Flotilla)</a:t>
            </a:r>
            <a:endParaRPr sz="2100" b="0" i="0" u="none" strike="noStrike" cap="none">
              <a:solidFill>
                <a:schemeClr val="lt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Tema di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2236</Words>
  <Application>Microsoft Office PowerPoint</Application>
  <PresentationFormat>Widescreen</PresentationFormat>
  <Paragraphs>378</Paragraphs>
  <Slides>23</Slides>
  <Notes>23</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23</vt:i4>
      </vt:variant>
    </vt:vector>
  </HeadingPairs>
  <TitlesOfParts>
    <vt:vector size="30" baseType="lpstr">
      <vt:lpstr>Roboto</vt:lpstr>
      <vt:lpstr>Arial</vt:lpstr>
      <vt:lpstr>Verdana</vt:lpstr>
      <vt:lpstr>Calibri</vt:lpstr>
      <vt:lpstr>Helvetica Neue</vt:lpstr>
      <vt:lpstr>Tema di Office</vt:lpstr>
      <vt:lpstr>Tema di Office</vt:lpstr>
      <vt:lpstr>Welcome to the Yachting Club of CERN</vt:lpstr>
      <vt:lpstr>What being part of the YCC is about?</vt:lpstr>
      <vt:lpstr>MELTING POTS</vt:lpstr>
      <vt:lpstr>The Fleet</vt:lpstr>
      <vt:lpstr>Keel Boats</vt:lpstr>
      <vt:lpstr>Dinghies and CAT (toolbox)</vt:lpstr>
      <vt:lpstr>PowerPoint Presentation</vt:lpstr>
      <vt:lpstr>How to Learn and Sail in the club</vt:lpstr>
      <vt:lpstr>Club Activities</vt:lpstr>
      <vt:lpstr>The Flottilla event and Apero</vt:lpstr>
      <vt:lpstr>Internal Regattas</vt:lpstr>
      <vt:lpstr>PowerPoint Presentation</vt:lpstr>
      <vt:lpstr>Level 0</vt:lpstr>
      <vt:lpstr>Thursday Practice</vt:lpstr>
      <vt:lpstr>The Key System</vt:lpstr>
      <vt:lpstr>Maintenance and accidents :   I break,  I must repair   I see,  I repair </vt:lpstr>
      <vt:lpstr>YCC Cruise</vt:lpstr>
      <vt:lpstr>PowerPoint Presentation</vt:lpstr>
      <vt:lpstr>The Committee</vt:lpstr>
      <vt:lpstr>PowerPoint Presentation</vt:lpstr>
      <vt:lpstr>Launching of the fleet </vt:lpstr>
      <vt:lpstr>How to join and stay in contact with YCC?</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Federico Pagliarini</dc:creator>
  <cp:lastModifiedBy>Nathalie Perkins</cp:lastModifiedBy>
  <cp:revision>1</cp:revision>
  <dcterms:created xsi:type="dcterms:W3CDTF">2023-03-18T01:00:28Z</dcterms:created>
  <dcterms:modified xsi:type="dcterms:W3CDTF">2025-04-15T09:15:23Z</dcterms:modified>
</cp:coreProperties>
</file>