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</p:sldIdLst>
  <p:sldSz cx="13004800" cy="9753600" type="custom"/>
  <p:notesSz cx="13004800" cy="9753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1" Type="http://schemas.openxmlformats.org/officeDocument/2006/relationships/image" Target="../media/image101.png"/><Relationship Id="rId102" Type="http://schemas.openxmlformats.org/officeDocument/2006/relationships/image" Target="../media/image102.png"/><Relationship Id="rId104" Type="http://schemas.openxmlformats.org/officeDocument/2006/relationships/image" Target="../media/image104.png"/><Relationship Id="rId105" Type="http://schemas.openxmlformats.org/officeDocument/2006/relationships/image" Target="../media/image105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19" Type="http://schemas.openxmlformats.org/officeDocument/2006/relationships/image" Target="../media/image219.png"/><Relationship Id="rId220" Type="http://schemas.openxmlformats.org/officeDocument/2006/relationships/image" Target="../media/image220.png"/><Relationship Id="rId222" Type="http://schemas.openxmlformats.org/officeDocument/2006/relationships/image" Target="../media/image222.png"/><Relationship Id="rId223" Type="http://schemas.openxmlformats.org/officeDocument/2006/relationships/image" Target="../media/image223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28" Type="http://schemas.openxmlformats.org/officeDocument/2006/relationships/image" Target="../media/image228.png"/><Relationship Id="rId229" Type="http://schemas.openxmlformats.org/officeDocument/2006/relationships/image" Target="../media/image229.png"/><Relationship Id="rId231" Type="http://schemas.openxmlformats.org/officeDocument/2006/relationships/image" Target="../media/image231.png"/><Relationship Id="rId234" Type="http://schemas.openxmlformats.org/officeDocument/2006/relationships/image" Target="../media/image234.png"/><Relationship Id="rId235" Type="http://schemas.openxmlformats.org/officeDocument/2006/relationships/image" Target="../media/image235.png"/><Relationship Id="rId237" Type="http://schemas.openxmlformats.org/officeDocument/2006/relationships/image" Target="../media/image237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44" Type="http://schemas.openxmlformats.org/officeDocument/2006/relationships/image" Target="../media/image244.png"/><Relationship Id="rId245" Type="http://schemas.openxmlformats.org/officeDocument/2006/relationships/image" Target="../media/image245.png"/><Relationship Id="rId247" Type="http://schemas.openxmlformats.org/officeDocument/2006/relationships/image" Target="../media/image247.png"/><Relationship Id="rId248" Type="http://schemas.openxmlformats.org/officeDocument/2006/relationships/image" Target="../media/image248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53" Type="http://schemas.openxmlformats.org/officeDocument/2006/relationships/image" Target="../media/image253.png"/><Relationship Id="rId254" Type="http://schemas.openxmlformats.org/officeDocument/2006/relationships/image" Target="../media/image254.png"/><Relationship Id="rId256" Type="http://schemas.openxmlformats.org/officeDocument/2006/relationships/image" Target="../media/image256.png"/><Relationship Id="rId259" Type="http://schemas.openxmlformats.org/officeDocument/2006/relationships/image" Target="../media/image259.png"/><Relationship Id="rId260" Type="http://schemas.openxmlformats.org/officeDocument/2006/relationships/image" Target="../media/image260.png"/><Relationship Id="rId262" Type="http://schemas.openxmlformats.org/officeDocument/2006/relationships/image" Target="../media/image262.png"/><Relationship Id="rId263" Type="http://schemas.openxmlformats.org/officeDocument/2006/relationships/image" Target="../media/image263.png"/><Relationship Id="rId264" Type="http://schemas.openxmlformats.org/officeDocument/2006/relationships/image" Target="../media/image264.png"/><Relationship Id="rId265" Type="http://schemas.openxmlformats.org/officeDocument/2006/relationships/image" Target="../media/image265.png"/><Relationship Id="rId266" Type="http://schemas.openxmlformats.org/officeDocument/2006/relationships/image" Target="../media/image266.png"/><Relationship Id="rId267" Type="http://schemas.openxmlformats.org/officeDocument/2006/relationships/image" Target="../media/image267.png"/><Relationship Id="rId268" Type="http://schemas.openxmlformats.org/officeDocument/2006/relationships/image" Target="../media/image268.png"/><Relationship Id="rId278" Type="http://schemas.openxmlformats.org/officeDocument/2006/relationships/image" Target="../media/image278.png"/><Relationship Id="rId279" Type="http://schemas.openxmlformats.org/officeDocument/2006/relationships/image" Target="../media/image279.png"/><Relationship Id="rId281" Type="http://schemas.openxmlformats.org/officeDocument/2006/relationships/image" Target="../media/image281.png"/><Relationship Id="rId283" Type="http://schemas.openxmlformats.org/officeDocument/2006/relationships/image" Target="../media/image283.png"/><Relationship Id="rId285" Type="http://schemas.openxmlformats.org/officeDocument/2006/relationships/image" Target="../media/image285.png"/><Relationship Id="rId287" Type="http://schemas.openxmlformats.org/officeDocument/2006/relationships/image" Target="../media/image287.png"/><Relationship Id="rId288" Type="http://schemas.openxmlformats.org/officeDocument/2006/relationships/image" Target="../media/image288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06" Type="http://schemas.openxmlformats.org/officeDocument/2006/relationships/image" Target="../media/image306.png"/><Relationship Id="rId307" Type="http://schemas.openxmlformats.org/officeDocument/2006/relationships/image" Target="../media/image307.png"/><Relationship Id="rId309" Type="http://schemas.openxmlformats.org/officeDocument/2006/relationships/image" Target="../media/image309.png"/><Relationship Id="rId310" Type="http://schemas.openxmlformats.org/officeDocument/2006/relationships/image" Target="../media/image310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15" Type="http://schemas.openxmlformats.org/officeDocument/2006/relationships/image" Target="../media/image315.png"/><Relationship Id="rId316" Type="http://schemas.openxmlformats.org/officeDocument/2006/relationships/image" Target="../media/image316.png"/><Relationship Id="rId318" Type="http://schemas.openxmlformats.org/officeDocument/2006/relationships/image" Target="../media/image318.png"/><Relationship Id="rId319" Type="http://schemas.openxmlformats.org/officeDocument/2006/relationships/image" Target="../media/image319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24" Type="http://schemas.openxmlformats.org/officeDocument/2006/relationships/image" Target="../media/image324.png"/><Relationship Id="rId325" Type="http://schemas.openxmlformats.org/officeDocument/2006/relationships/image" Target="../media/image325.png"/><Relationship Id="rId327" Type="http://schemas.openxmlformats.org/officeDocument/2006/relationships/image" Target="../media/image327.png"/><Relationship Id="rId328" Type="http://schemas.openxmlformats.org/officeDocument/2006/relationships/image" Target="../media/image328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33" Type="http://schemas.openxmlformats.org/officeDocument/2006/relationships/image" Target="../media/image333.png"/><Relationship Id="rId334" Type="http://schemas.openxmlformats.org/officeDocument/2006/relationships/image" Target="../media/image334.png"/><Relationship Id="rId336" Type="http://schemas.openxmlformats.org/officeDocument/2006/relationships/image" Target="../media/image336.png"/><Relationship Id="rId337" Type="http://schemas.openxmlformats.org/officeDocument/2006/relationships/image" Target="../media/image337.png"/><Relationship Id="rId338" Type="http://schemas.openxmlformats.org/officeDocument/2006/relationships/image" Target="../media/image338.png"/><Relationship Id="rId339" Type="http://schemas.openxmlformats.org/officeDocument/2006/relationships/image" Target="../media/image339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44" Type="http://schemas.openxmlformats.org/officeDocument/2006/relationships/image" Target="../media/image344.png"/><Relationship Id="rId345" Type="http://schemas.openxmlformats.org/officeDocument/2006/relationships/image" Target="../media/image345.png"/><Relationship Id="rId347" Type="http://schemas.openxmlformats.org/officeDocument/2006/relationships/image" Target="../media/image347.png"/><Relationship Id="rId348" Type="http://schemas.openxmlformats.org/officeDocument/2006/relationships/image" Target="../media/image348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53" Type="http://schemas.openxmlformats.org/officeDocument/2006/relationships/image" Target="../media/image353.png"/><Relationship Id="rId354" Type="http://schemas.openxmlformats.org/officeDocument/2006/relationships/image" Target="../media/image354.png"/><Relationship Id="rId356" Type="http://schemas.openxmlformats.org/officeDocument/2006/relationships/image" Target="../media/image356.png"/><Relationship Id="rId357" Type="http://schemas.openxmlformats.org/officeDocument/2006/relationships/image" Target="../media/image357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10" Type="http://schemas.openxmlformats.org/officeDocument/2006/relationships/image" Target="../media/image110.png"/><Relationship Id="rId111" Type="http://schemas.openxmlformats.org/officeDocument/2006/relationships/image" Target="../media/image111.png"/><Relationship Id="rId113" Type="http://schemas.openxmlformats.org/officeDocument/2006/relationships/image" Target="../media/image113.png"/><Relationship Id="rId115" Type="http://schemas.openxmlformats.org/officeDocument/2006/relationships/image" Target="../media/image115.png"/><Relationship Id="rId116" Type="http://schemas.openxmlformats.org/officeDocument/2006/relationships/image" Target="../media/image116.png"/><Relationship Id="rId117" Type="http://schemas.openxmlformats.org/officeDocument/2006/relationships/image" Target="../media/image117.png"/><Relationship Id="rId118" Type="http://schemas.openxmlformats.org/officeDocument/2006/relationships/image" Target="../media/image118.png"/><Relationship Id="rId119" Type="http://schemas.openxmlformats.org/officeDocument/2006/relationships/image" Target="../media/image119.png"/><Relationship Id="rId120" Type="http://schemas.openxmlformats.org/officeDocument/2006/relationships/image" Target="../media/image120.png"/><Relationship Id="rId121" Type="http://schemas.openxmlformats.org/officeDocument/2006/relationships/image" Target="../media/image121.png"/><Relationship Id="rId122" Type="http://schemas.openxmlformats.org/officeDocument/2006/relationships/image" Target="../media/image122.png"/><Relationship Id="rId123" Type="http://schemas.openxmlformats.org/officeDocument/2006/relationships/image" Target="../media/image123.png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62" Type="http://schemas.openxmlformats.org/officeDocument/2006/relationships/image" Target="../media/image362.png"/><Relationship Id="rId363" Type="http://schemas.openxmlformats.org/officeDocument/2006/relationships/image" Target="../media/image363.png"/><Relationship Id="rId365" Type="http://schemas.openxmlformats.org/officeDocument/2006/relationships/image" Target="../media/image365.png"/><Relationship Id="rId366" Type="http://schemas.openxmlformats.org/officeDocument/2006/relationships/image" Target="../media/image366.png"/><Relationship Id="rId367" Type="http://schemas.openxmlformats.org/officeDocument/2006/relationships/image" Target="../media/image367.png"/><Relationship Id="rId368" Type="http://schemas.openxmlformats.org/officeDocument/2006/relationships/image" Target="../media/image368.png"/><Relationship Id="rId369" Type="http://schemas.openxmlformats.org/officeDocument/2006/relationships/image" Target="../media/image369.png"/><Relationship Id="rId370" Type="http://schemas.openxmlformats.org/officeDocument/2006/relationships/image" Target="../media/image370.png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76" Type="http://schemas.openxmlformats.org/officeDocument/2006/relationships/image" Target="../media/image376.png"/><Relationship Id="rId377" Type="http://schemas.openxmlformats.org/officeDocument/2006/relationships/image" Target="../media/image377.png"/><Relationship Id="rId379" Type="http://schemas.openxmlformats.org/officeDocument/2006/relationships/image" Target="../media/image379.png"/><Relationship Id="rId380" Type="http://schemas.openxmlformats.org/officeDocument/2006/relationships/image" Target="../media/image380.png"/><Relationship Id="rId381" Type="http://schemas.openxmlformats.org/officeDocument/2006/relationships/image" Target="../media/image381.png"/><Relationship Id="rId382" Type="http://schemas.openxmlformats.org/officeDocument/2006/relationships/image" Target="../media/image382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29" Type="http://schemas.openxmlformats.org/officeDocument/2006/relationships/image" Target="../media/image129.png"/><Relationship Id="rId130" Type="http://schemas.openxmlformats.org/officeDocument/2006/relationships/image" Target="../media/image130.png"/><Relationship Id="rId132" Type="http://schemas.openxmlformats.org/officeDocument/2006/relationships/image" Target="../media/image132.png"/><Relationship Id="rId134" Type="http://schemas.openxmlformats.org/officeDocument/2006/relationships/image" Target="../media/image134.png"/><Relationship Id="rId135" Type="http://schemas.openxmlformats.org/officeDocument/2006/relationships/image" Target="../media/image135.png"/><Relationship Id="rId136" Type="http://schemas.openxmlformats.org/officeDocument/2006/relationships/image" Target="../media/image136.png"/><Relationship Id="rId137" Type="http://schemas.openxmlformats.org/officeDocument/2006/relationships/image" Target="../media/image137.png"/><Relationship Id="rId138" Type="http://schemas.openxmlformats.org/officeDocument/2006/relationships/image" Target="../media/image119.png"/><Relationship Id="rId139" Type="http://schemas.openxmlformats.org/officeDocument/2006/relationships/image" Target="../media/image139.png"/><Relationship Id="rId140" Type="http://schemas.openxmlformats.org/officeDocument/2006/relationships/image" Target="../media/image140.png"/><Relationship Id="rId141" Type="http://schemas.openxmlformats.org/officeDocument/2006/relationships/image" Target="../media/image122.png"/><Relationship Id="rId142" Type="http://schemas.openxmlformats.org/officeDocument/2006/relationships/image" Target="../media/image142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48" Type="http://schemas.openxmlformats.org/officeDocument/2006/relationships/image" Target="../media/image148.png"/><Relationship Id="rId149" Type="http://schemas.openxmlformats.org/officeDocument/2006/relationships/image" Target="../media/image149.png"/><Relationship Id="rId151" Type="http://schemas.openxmlformats.org/officeDocument/2006/relationships/image" Target="../media/image151.png"/><Relationship Id="rId152" Type="http://schemas.openxmlformats.org/officeDocument/2006/relationships/image" Target="../media/image152.png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57" Type="http://schemas.openxmlformats.org/officeDocument/2006/relationships/image" Target="../media/image157.png"/><Relationship Id="rId158" Type="http://schemas.openxmlformats.org/officeDocument/2006/relationships/image" Target="../media/image158.png"/><Relationship Id="rId160" Type="http://schemas.openxmlformats.org/officeDocument/2006/relationships/image" Target="../media/image160.png"/><Relationship Id="rId161" Type="http://schemas.openxmlformats.org/officeDocument/2006/relationships/image" Target="../media/image161.png"/><Relationship Id="rId162" Type="http://schemas.openxmlformats.org/officeDocument/2006/relationships/image" Target="../media/image162.png"/><Relationship Id="rId163" Type="http://schemas.openxmlformats.org/officeDocument/2006/relationships/image" Target="../media/image163.png"/><Relationship Id="rId164" Type="http://schemas.openxmlformats.org/officeDocument/2006/relationships/image" Target="../media/image164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70" Type="http://schemas.openxmlformats.org/officeDocument/2006/relationships/image" Target="../media/image170.png"/><Relationship Id="rId171" Type="http://schemas.openxmlformats.org/officeDocument/2006/relationships/image" Target="../media/image171.png"/><Relationship Id="rId173" Type="http://schemas.openxmlformats.org/officeDocument/2006/relationships/image" Target="../media/image173.png"/><Relationship Id="rId174" Type="http://schemas.openxmlformats.org/officeDocument/2006/relationships/image" Target="../media/image174.png"/><Relationship Id="rId175" Type="http://schemas.openxmlformats.org/officeDocument/2006/relationships/image" Target="../media/image175.png"/><Relationship Id="rId176" Type="http://schemas.openxmlformats.org/officeDocument/2006/relationships/image" Target="../media/image176.png"/><Relationship Id="rId177" Type="http://schemas.openxmlformats.org/officeDocument/2006/relationships/image" Target="../media/image177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82" Type="http://schemas.openxmlformats.org/officeDocument/2006/relationships/image" Target="../media/image182.png"/><Relationship Id="rId183" Type="http://schemas.openxmlformats.org/officeDocument/2006/relationships/image" Target="../media/image183.png"/><Relationship Id="rId185" Type="http://schemas.openxmlformats.org/officeDocument/2006/relationships/image" Target="../media/image185.png"/><Relationship Id="rId187" Type="http://schemas.openxmlformats.org/officeDocument/2006/relationships/image" Target="../media/image187.png"/><Relationship Id="rId188" Type="http://schemas.openxmlformats.org/officeDocument/2006/relationships/image" Target="../media/image188.png"/><Relationship Id="rId189" Type="http://schemas.openxmlformats.org/officeDocument/2006/relationships/image" Target="../media/image189.png"/><Relationship Id="rId190" Type="http://schemas.openxmlformats.org/officeDocument/2006/relationships/image" Target="../media/image190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96" Type="http://schemas.openxmlformats.org/officeDocument/2006/relationships/image" Target="../media/image196.png"/><Relationship Id="rId197" Type="http://schemas.openxmlformats.org/officeDocument/2006/relationships/image" Target="../media/image197.png"/><Relationship Id="rId199" Type="http://schemas.openxmlformats.org/officeDocument/2006/relationships/image" Target="../media/image199.png"/><Relationship Id="rId201" Type="http://schemas.openxmlformats.org/officeDocument/2006/relationships/image" Target="../media/image201.png"/><Relationship Id="rId202" Type="http://schemas.openxmlformats.org/officeDocument/2006/relationships/image" Target="../media/image202.png"/><Relationship Id="rId203" Type="http://schemas.openxmlformats.org/officeDocument/2006/relationships/image" Target="../media/image203.png"/><Relationship Id="rId204" Type="http://schemas.openxmlformats.org/officeDocument/2006/relationships/image" Target="../media/image204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10" Type="http://schemas.openxmlformats.org/officeDocument/2006/relationships/image" Target="../media/image210.png"/><Relationship Id="rId211" Type="http://schemas.openxmlformats.org/officeDocument/2006/relationships/image" Target="../media/image211.png"/><Relationship Id="rId213" Type="http://schemas.openxmlformats.org/officeDocument/2006/relationships/image" Target="../media/image213.png"/><Relationship Id="rId214" Type="http://schemas.openxmlformats.org/officeDocument/2006/relationships/image" Target="../media/image214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spect="0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spect="0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4" name="Picture 104"/>
          <p:cNvPicPr>
            <a:picLocks noChangeAspect="0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105" name="Picture 105"/>
          <p:cNvPicPr>
            <a:picLocks noChangeAspect="0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-14945" y="3666132"/>
            <a:ext cx="13017500" cy="2441202"/>
          </a:xfrm>
          <a:prstGeom prst="rect">
            <a:avLst/>
          </a:prstGeom>
          <a:noFill/>
          <a:extLst/>
        </p:spPr>
      </p:pic>
      <p:sp>
        <p:nvSpPr>
          <p:cNvPr id="106" name="Rectangle 106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457269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</a:t>
            </a:r>
            <a:r>
              <a:rPr lang="en-US" sz="3030" baseline="2500" b="1" i="0" dirty="0" spc="14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3030" baseline="2500" b="1" i="0" dirty="0" spc="17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07" name="Rectangle 107"/>
          <p:cNvSpPr/>
          <p:nvPr/>
        </p:nvSpPr>
        <p:spPr>
          <a:xfrm rot="0" flipH="0" flipV="0">
            <a:off x="2806722" y="1686785"/>
            <a:ext cx="7404569" cy="14223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6902"/>
            <a:r>
              <a:rPr lang="en-US" sz="6000" baseline="0" b="1" i="0" dirty="0" spc="-44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60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ervetuloa CERNiin!</a:t>
            </a:r>
          </a:p>
          <a:p>
            <a:pPr marL="0">
              <a:lnSpc>
                <a:spcPts val="5199"/>
              </a:lnSpc>
            </a:pPr>
            <a:r>
              <a:rPr lang="en-US" sz="4300" baseline="0" b="1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CERN, kiihdyttimet ja kokeet</a:t>
            </a:r>
          </a:p>
        </p:txBody>
      </p:sp>
      <p:sp>
        <p:nvSpPr>
          <p:cNvPr id="108" name="Rectangle 108"/>
          <p:cNvSpPr/>
          <p:nvPr/>
        </p:nvSpPr>
        <p:spPr>
          <a:xfrm rot="0" flipH="0" flipV="0">
            <a:off x="3917719" y="6635557"/>
            <a:ext cx="4763261" cy="23241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058417"/>
            <a:r>
              <a:rPr lang="en-US" sz="30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Santeri Laurila</a:t>
            </a:r>
          </a:p>
          <a:p>
            <a:pPr marL="0">
              <a:lnSpc>
                <a:spcPts val="5100"/>
              </a:lnSpc>
            </a:pPr>
            <a:r>
              <a:rPr lang="en-US" sz="30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Fysiikan tutkimuslaitos (HIP) </a:t>
            </a:r>
          </a:p>
          <a:p>
            <a:pPr marL="836294">
              <a:lnSpc>
                <a:spcPts val="5100"/>
              </a:lnSpc>
            </a:pPr>
            <a:r>
              <a:rPr lang="en-US" sz="30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Helsingin yliopisto </a:t>
            </a:r>
          </a:p>
          <a:p>
            <a:pPr marL="1863089">
              <a:lnSpc>
                <a:spcPts val="5100"/>
              </a:lnSpc>
            </a:pPr>
            <a:r>
              <a:rPr lang="en-US" sz="30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CERN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218" name="Freeform 218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9" name="Picture 219"/>
          <p:cNvPicPr>
            <a:picLocks noChangeAspect="0" noChangeArrowheads="1"/>
          </p:cNvPicPr>
          <p:nvPr/>
        </p:nvPicPr>
        <p:blipFill>
          <a:blip r:embed="rId2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220" name="Picture 220"/>
          <p:cNvPicPr>
            <a:picLocks noChangeAspect="0" noChangeArrowheads="1"/>
          </p:cNvPicPr>
          <p:nvPr/>
        </p:nvPicPr>
        <p:blipFill>
          <a:blip r:embed="rId2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221" name="Freeform 221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2" name="Picture 222"/>
          <p:cNvPicPr>
            <a:picLocks noChangeAspect="0" noChangeArrowheads="1"/>
          </p:cNvPicPr>
          <p:nvPr/>
        </p:nvPicPr>
        <p:blipFill>
          <a:blip r:embed="rId2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223" name="Picture 223"/>
          <p:cNvPicPr>
            <a:picLocks noChangeAspect="0" noChangeArrowheads="1"/>
          </p:cNvPicPr>
          <p:nvPr/>
        </p:nvPicPr>
        <p:blipFill>
          <a:blip r:embed="rId2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89280"/>
            <a:ext cx="13004800" cy="8348002"/>
          </a:xfrm>
          <a:prstGeom prst="rect">
            <a:avLst/>
          </a:prstGeom>
          <a:noFill/>
          <a:extLst/>
        </p:spPr>
      </p:pic>
      <p:sp>
        <p:nvSpPr>
          <p:cNvPr id="224" name="Rectangle 224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225" name="Rectangle 225"/>
          <p:cNvSpPr/>
          <p:nvPr/>
        </p:nvSpPr>
        <p:spPr>
          <a:xfrm rot="0" flipH="0" flipV="0">
            <a:off x="5730871" y="171465"/>
            <a:ext cx="1565605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-1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LHC</a:t>
            </a:r>
          </a:p>
        </p:txBody>
      </p:sp>
      <p:sp>
        <p:nvSpPr>
          <p:cNvPr id="226" name="Rectangle 226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227" name="Freeform 227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8" name="Picture 228"/>
          <p:cNvPicPr>
            <a:picLocks noChangeAspect="0" noChangeArrowheads="1"/>
          </p:cNvPicPr>
          <p:nvPr/>
        </p:nvPicPr>
        <p:blipFill>
          <a:blip r:embed="rId2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229" name="Picture 229"/>
          <p:cNvPicPr>
            <a:picLocks noChangeAspect="0" noChangeArrowheads="1"/>
          </p:cNvPicPr>
          <p:nvPr/>
        </p:nvPicPr>
        <p:blipFill>
          <a:blip r:embed="rId2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230" name="Freeform 230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1" name="Picture 231"/>
          <p:cNvPicPr>
            <a:picLocks noChangeAspect="0" noChangeArrowheads="1"/>
          </p:cNvPicPr>
          <p:nvPr/>
        </p:nvPicPr>
        <p:blipFill>
          <a:blip r:embed="rId2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sp>
        <p:nvSpPr>
          <p:cNvPr id="232" name="Freeform 232"/>
          <p:cNvSpPr/>
          <p:nvPr/>
        </p:nvSpPr>
        <p:spPr>
          <a:xfrm rot="1793373" flipH="0" flipV="1">
            <a:off x="4250646" y="5842606"/>
            <a:ext cx="592606" cy="0"/>
          </a:xfrm>
          <a:custGeom>
            <a:pathLst>
              <a:path w="592607" h="0">
                <a:moveTo>
                  <a:pt x="0" y="0"/>
                </a:moveTo>
                <a:lnTo>
                  <a:pt x="592607" y="0"/>
                </a:lnTo>
              </a:path>
            </a:pathLst>
          </a:custGeom>
          <a:noFill/>
          <a:ln w="50799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0">
            <a:off x="4638675" y="5769763"/>
            <a:ext cx="295224" cy="145681"/>
          </a:xfrm>
          <a:custGeom>
            <a:pathLst>
              <a:path w="295224" h="145681">
                <a:moveTo>
                  <a:pt x="0" y="145681"/>
                </a:moveTo>
                <a:lnTo>
                  <a:pt x="295224" y="145681"/>
                </a:lnTo>
                <a:lnTo>
                  <a:pt x="295224" y="0"/>
                </a:lnTo>
                <a:lnTo>
                  <a:pt x="0" y="0"/>
                </a:lnTo>
                <a:lnTo>
                  <a:pt x="0" y="14568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4" name="Picture 234"/>
          <p:cNvPicPr>
            <a:picLocks noChangeAspect="0" noChangeArrowheads="1"/>
          </p:cNvPicPr>
          <p:nvPr/>
        </p:nvPicPr>
        <p:blipFill>
          <a:blip r:embed="rId2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-18550" y="1004818"/>
            <a:ext cx="7318584" cy="3655980"/>
          </a:xfrm>
          <a:prstGeom prst="rect">
            <a:avLst/>
          </a:prstGeom>
          <a:noFill/>
          <a:extLst/>
        </p:spPr>
      </p:pic>
      <p:pic>
        <p:nvPicPr>
          <p:cNvPr id="235" name="Picture 235"/>
          <p:cNvPicPr>
            <a:picLocks noChangeAspect="0" noChangeArrowheads="1"/>
          </p:cNvPicPr>
          <p:nvPr/>
        </p:nvPicPr>
        <p:blipFill>
          <a:blip r:embed="rId2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345171" y="1006742"/>
            <a:ext cx="5659628" cy="3652240"/>
          </a:xfrm>
          <a:prstGeom prst="rect">
            <a:avLst/>
          </a:prstGeom>
          <a:noFill/>
          <a:extLst/>
        </p:spPr>
      </p:pic>
      <p:sp>
        <p:nvSpPr>
          <p:cNvPr id="236" name="Freeform 236"/>
          <p:cNvSpPr/>
          <p:nvPr/>
        </p:nvSpPr>
        <p:spPr>
          <a:xfrm rot="0" flipH="0" flipV="1">
            <a:off x="917472" y="6463608"/>
            <a:ext cx="11419205" cy="2347252"/>
          </a:xfrm>
          <a:custGeom>
            <a:pathLst>
              <a:path w="11419205" h="2347252">
                <a:moveTo>
                  <a:pt x="0" y="2347252"/>
                </a:moveTo>
                <a:lnTo>
                  <a:pt x="11419205" y="2347252"/>
                </a:lnTo>
                <a:lnTo>
                  <a:pt x="11419205" y="0"/>
                </a:lnTo>
                <a:lnTo>
                  <a:pt x="0" y="0"/>
                </a:lnTo>
                <a:lnTo>
                  <a:pt x="0" y="2347252"/>
                </a:lnTo>
                <a:close/>
              </a:path>
            </a:pathLst>
          </a:custGeom>
          <a:noFill/>
          <a:ln w="38100" cap="flat" cmpd="sng">
            <a:solidFill>
              <a:srgbClr val="163A9D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7" name="Picture 237"/>
          <p:cNvPicPr>
            <a:picLocks noChangeAspect="0" noChangeArrowheads="1"/>
          </p:cNvPicPr>
          <p:nvPr/>
        </p:nvPicPr>
        <p:blipFill>
          <a:blip r:embed="rId2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766555" y="6450040"/>
            <a:ext cx="2623493" cy="2374262"/>
          </a:xfrm>
          <a:prstGeom prst="rect">
            <a:avLst/>
          </a:prstGeom>
          <a:noFill/>
          <a:extLst/>
        </p:spPr>
      </p:pic>
      <p:sp>
        <p:nvSpPr>
          <p:cNvPr id="238" name="Rectangle 238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239" name="Rectangle 239"/>
          <p:cNvSpPr/>
          <p:nvPr/>
        </p:nvSpPr>
        <p:spPr>
          <a:xfrm rot="0" flipH="0" flipV="0">
            <a:off x="2406794" y="171465"/>
            <a:ext cx="8213597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LHC-Hiukkastörmäytin</a:t>
            </a:r>
          </a:p>
        </p:txBody>
      </p:sp>
      <p:sp>
        <p:nvSpPr>
          <p:cNvPr id="240" name="Rectangle 240"/>
          <p:cNvSpPr/>
          <p:nvPr/>
        </p:nvSpPr>
        <p:spPr>
          <a:xfrm rot="0" flipH="0" flipV="0">
            <a:off x="6558684" y="9448806"/>
            <a:ext cx="268604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-108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11</a:t>
            </a:r>
          </a:p>
        </p:txBody>
      </p:sp>
      <p:sp>
        <p:nvSpPr>
          <p:cNvPr id="241" name="Rectangle 241"/>
          <p:cNvSpPr/>
          <p:nvPr/>
        </p:nvSpPr>
        <p:spPr>
          <a:xfrm rot="0" flipH="0" flipV="0">
            <a:off x="1067191" y="6659597"/>
            <a:ext cx="9831618" cy="18778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70567" algn="l"/>
              </a:tabLst>
            </a:pPr>
            <a:r>
              <a:rPr lang="en-US" sz="2230" baseline="0" b="0" i="0" dirty="0" spc="0">
                <a:solidFill>
                  <a:srgbClr val="163A9D"/>
                </a:solidFill>
                <a:latin typeface="Arial" pitchFamily="0" charset="1"/>
                <a:cs typeface="Arial" pitchFamily="0" charset="1"/>
              </a:rPr>
              <a:t>✤	</a:t>
            </a:r>
            <a:r>
              <a:rPr lang="en-US" sz="5198" baseline="-10442" b="0" i="0" dirty="0" spc="-188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V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arattu hiukkanen magneettikentässä: </a:t>
            </a:r>
            <a:r>
              <a:rPr lang="en-US" sz="5198" baseline="-10442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F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= </a:t>
            </a:r>
            <a:r>
              <a:rPr lang="en-US" sz="5198" baseline="-10442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q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5198" baseline="-10442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v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x </a:t>
            </a:r>
            <a:r>
              <a:rPr lang="en-US" sz="5198" baseline="-10442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B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 </a:t>
            </a:r>
          </a:p>
          <a:p>
            <a:pPr marL="0">
              <a:lnSpc>
                <a:spcPts val="5354"/>
              </a:lnSpc>
              <a:tabLst>
                <a:tab pos="470567" algn="l"/>
              </a:tabLst>
            </a:pPr>
            <a:r>
              <a:rPr lang="en-US" sz="2230" baseline="0" b="0" i="0" dirty="0" spc="0">
                <a:solidFill>
                  <a:srgbClr val="163A9D"/>
                </a:solidFill>
                <a:latin typeface="Arial" pitchFamily="0" charset="1"/>
                <a:cs typeface="Arial" pitchFamily="0" charset="1"/>
              </a:rPr>
              <a:t>✤	</a:t>
            </a:r>
            <a:r>
              <a:rPr lang="en-US" sz="5198" baseline="-106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Keskeiskiihtyvyys: </a:t>
            </a:r>
            <a:r>
              <a:rPr lang="en-US" sz="5198" baseline="-10642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a = v</a:t>
            </a:r>
            <a:r>
              <a:rPr lang="en-US" sz="3465" baseline="20085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2</a:t>
            </a:r>
            <a:r>
              <a:rPr lang="en-US" sz="5198" baseline="-10642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/R</a:t>
            </a:r>
            <a:r>
              <a:rPr lang="en-US" sz="5198" baseline="-10642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</a:p>
          <a:p>
            <a:pPr marL="0">
              <a:lnSpc>
                <a:spcPts val="5340"/>
              </a:lnSpc>
              <a:tabLst>
                <a:tab pos="470567" algn="l"/>
              </a:tabLst>
            </a:pPr>
            <a:r>
              <a:rPr lang="en-US" sz="2230" baseline="0" b="0" i="0" dirty="0" spc="0">
                <a:solidFill>
                  <a:srgbClr val="163A9D"/>
                </a:solidFill>
                <a:latin typeface="Arial" pitchFamily="0" charset="1"/>
                <a:cs typeface="Arial" pitchFamily="0" charset="1"/>
              </a:rPr>
              <a:t>✤	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Newton: </a:t>
            </a:r>
            <a:r>
              <a:rPr lang="en-US" sz="5198" baseline="-10442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F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=</a:t>
            </a:r>
            <a:r>
              <a:rPr lang="en-US" sz="5198" baseline="-10442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m</a:t>
            </a:r>
            <a:r>
              <a:rPr lang="en-US" sz="5198" baseline="-10442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➝</a:t>
            </a:r>
            <a:r>
              <a:rPr lang="en-US" sz="5198" baseline="-10442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5198" baseline="-10442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v = q x B x R / m</a:t>
            </a:r>
          </a:p>
        </p:txBody>
      </p:sp>
      <p:sp>
        <p:nvSpPr>
          <p:cNvPr id="242" name="Rectangle 242"/>
          <p:cNvSpPr/>
          <p:nvPr/>
        </p:nvSpPr>
        <p:spPr>
          <a:xfrm rot="0" flipH="0" flipV="0">
            <a:off x="245535" y="5013715"/>
            <a:ext cx="12184710" cy="7237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LHC on suurin ihmiskunnan rakentama laite – mutta miksi sen täytyy olla niin suuri? </a:t>
            </a:r>
          </a:p>
          <a:p>
            <a:pPr marL="0">
              <a:lnSpc>
                <a:spcPts val="3099"/>
              </a:lnSpc>
            </a:pPr>
            <a:r>
              <a:rPr lang="en-US" sz="2600" baseline="0" b="0" i="1" dirty="0" spc="-288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avoite on antaa p</a:t>
            </a:r>
            <a:r>
              <a:rPr lang="en-US" sz="2600" baseline="0" b="0" i="1" dirty="0" spc="-46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otoneille mahdollisimman paljon liike-energiaa!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243" name="Freeform 243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4" name="Picture 244"/>
          <p:cNvPicPr>
            <a:picLocks noChangeAspect="0" noChangeArrowheads="1"/>
          </p:cNvPicPr>
          <p:nvPr/>
        </p:nvPicPr>
        <p:blipFill>
          <a:blip r:embed="rId2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245" name="Picture 245"/>
          <p:cNvPicPr>
            <a:picLocks noChangeAspect="0" noChangeArrowheads="1"/>
          </p:cNvPicPr>
          <p:nvPr/>
        </p:nvPicPr>
        <p:blipFill>
          <a:blip r:embed="rId2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246" name="Freeform 246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7" name="Picture 247"/>
          <p:cNvPicPr>
            <a:picLocks noChangeAspect="0" noChangeArrowheads="1"/>
          </p:cNvPicPr>
          <p:nvPr/>
        </p:nvPicPr>
        <p:blipFill>
          <a:blip r:embed="rId2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248" name="Picture 248"/>
          <p:cNvPicPr>
            <a:picLocks noChangeAspect="0" noChangeArrowheads="1"/>
          </p:cNvPicPr>
          <p:nvPr/>
        </p:nvPicPr>
        <p:blipFill>
          <a:blip r:embed="rId2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5200"/>
            <a:ext cx="13004800" cy="8407400"/>
          </a:xfrm>
          <a:prstGeom prst="rect">
            <a:avLst/>
          </a:prstGeom>
          <a:noFill/>
          <a:extLst/>
        </p:spPr>
      </p:pic>
      <p:sp>
        <p:nvSpPr>
          <p:cNvPr id="249" name="Rectangle 249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250" name="Rectangle 250"/>
          <p:cNvSpPr/>
          <p:nvPr/>
        </p:nvSpPr>
        <p:spPr>
          <a:xfrm rot="0" flipH="0" flipV="0">
            <a:off x="4355326" y="171465"/>
            <a:ext cx="4317491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LHC-tunneli</a:t>
            </a:r>
          </a:p>
        </p:txBody>
      </p:sp>
      <p:sp>
        <p:nvSpPr>
          <p:cNvPr id="251" name="Rectangle 251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252" name="Freeform 252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3" name="Picture 253"/>
          <p:cNvPicPr>
            <a:picLocks noChangeAspect="0" noChangeArrowheads="1"/>
          </p:cNvPicPr>
          <p:nvPr/>
        </p:nvPicPr>
        <p:blipFill>
          <a:blip r:embed="rId2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254" name="Picture 254"/>
          <p:cNvPicPr>
            <a:picLocks noChangeAspect="0" noChangeArrowheads="1"/>
          </p:cNvPicPr>
          <p:nvPr/>
        </p:nvPicPr>
        <p:blipFill>
          <a:blip r:embed="rId2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255" name="Freeform 255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6" name="Picture 256"/>
          <p:cNvPicPr>
            <a:picLocks noChangeAspect="0" noChangeArrowheads="1"/>
          </p:cNvPicPr>
          <p:nvPr/>
        </p:nvPicPr>
        <p:blipFill>
          <a:blip r:embed="rId2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sp>
        <p:nvSpPr>
          <p:cNvPr id="257" name="Freeform 257"/>
          <p:cNvSpPr/>
          <p:nvPr/>
        </p:nvSpPr>
        <p:spPr>
          <a:xfrm rot="1793373" flipH="0" flipV="1">
            <a:off x="4250646" y="5842606"/>
            <a:ext cx="592606" cy="0"/>
          </a:xfrm>
          <a:custGeom>
            <a:pathLst>
              <a:path w="592607" h="0">
                <a:moveTo>
                  <a:pt x="0" y="0"/>
                </a:moveTo>
                <a:lnTo>
                  <a:pt x="592607" y="0"/>
                </a:lnTo>
              </a:path>
            </a:pathLst>
          </a:custGeom>
          <a:noFill/>
          <a:ln w="50799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 rot="0" flipH="0" flipV="0">
            <a:off x="4638675" y="5769763"/>
            <a:ext cx="295224" cy="145681"/>
          </a:xfrm>
          <a:custGeom>
            <a:pathLst>
              <a:path w="295224" h="145681">
                <a:moveTo>
                  <a:pt x="0" y="145681"/>
                </a:moveTo>
                <a:lnTo>
                  <a:pt x="295224" y="145681"/>
                </a:lnTo>
                <a:lnTo>
                  <a:pt x="295224" y="0"/>
                </a:lnTo>
                <a:lnTo>
                  <a:pt x="0" y="0"/>
                </a:lnTo>
                <a:lnTo>
                  <a:pt x="0" y="14568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9" name="Picture 259"/>
          <p:cNvPicPr>
            <a:picLocks noChangeAspect="0" noChangeArrowheads="1"/>
          </p:cNvPicPr>
          <p:nvPr/>
        </p:nvPicPr>
        <p:blipFill>
          <a:blip r:embed="rId2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52729"/>
            <a:ext cx="13004800" cy="8397951"/>
          </a:xfrm>
          <a:prstGeom prst="rect">
            <a:avLst/>
          </a:prstGeom>
          <a:noFill/>
          <a:extLst/>
        </p:spPr>
      </p:pic>
      <p:pic>
        <p:nvPicPr>
          <p:cNvPr id="260" name="Picture 260"/>
          <p:cNvPicPr>
            <a:picLocks noChangeAspect="0" noChangeArrowheads="1"/>
          </p:cNvPicPr>
          <p:nvPr/>
        </p:nvPicPr>
        <p:blipFill>
          <a:blip r:embed="rId2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256425"/>
            <a:ext cx="677975" cy="94255"/>
          </a:xfrm>
          <a:prstGeom prst="rect">
            <a:avLst/>
          </a:prstGeom>
          <a:noFill/>
          <a:extLst/>
        </p:spPr>
      </p:pic>
      <p:sp>
        <p:nvSpPr>
          <p:cNvPr id="261" name="Freeform 261"/>
          <p:cNvSpPr/>
          <p:nvPr/>
        </p:nvSpPr>
        <p:spPr>
          <a:xfrm rot="0" flipH="0" flipV="0">
            <a:off x="910075" y="9269127"/>
            <a:ext cx="11628005" cy="0"/>
          </a:xfrm>
          <a:custGeom>
            <a:pathLst>
              <a:path w="7239000" h="0">
                <a:moveTo>
                  <a:pt x="0" y="0"/>
                </a:moveTo>
                <a:lnTo>
                  <a:pt x="7239000" y="0"/>
                </a:lnTo>
              </a:path>
            </a:pathLst>
          </a:custGeom>
          <a:noFill/>
          <a:ln w="19584" cap="flat" cmpd="sng">
            <a:solidFill>
              <a:srgbClr val="2B6AA2">
                <a:alpha val="74119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2" name="Picture 262"/>
          <p:cNvPicPr>
            <a:picLocks noChangeAspect="0" noChangeArrowheads="1"/>
          </p:cNvPicPr>
          <p:nvPr/>
        </p:nvPicPr>
        <p:blipFill>
          <a:blip r:embed="rId2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52729"/>
            <a:ext cx="13004800" cy="8407171"/>
          </a:xfrm>
          <a:prstGeom prst="rect">
            <a:avLst/>
          </a:prstGeom>
          <a:noFill/>
          <a:extLst/>
        </p:spPr>
      </p:pic>
      <p:pic>
        <p:nvPicPr>
          <p:cNvPr id="263" name="Picture 263"/>
          <p:cNvPicPr>
            <a:picLocks noChangeAspect="0" noChangeArrowheads="1"/>
          </p:cNvPicPr>
          <p:nvPr/>
        </p:nvPicPr>
        <p:blipFill>
          <a:blip r:embed="rId2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009109"/>
            <a:ext cx="13004800" cy="8341570"/>
          </a:xfrm>
          <a:prstGeom prst="rect">
            <a:avLst/>
          </a:prstGeom>
          <a:noFill/>
          <a:extLst/>
        </p:spPr>
      </p:pic>
      <p:pic>
        <p:nvPicPr>
          <p:cNvPr id="264" name="Picture 264"/>
          <p:cNvPicPr>
            <a:picLocks noChangeAspect="0" noChangeArrowheads="1"/>
          </p:cNvPicPr>
          <p:nvPr/>
        </p:nvPicPr>
        <p:blipFill>
          <a:blip r:embed="rId2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52729"/>
            <a:ext cx="13004800" cy="8407171"/>
          </a:xfrm>
          <a:prstGeom prst="rect">
            <a:avLst/>
          </a:prstGeom>
          <a:noFill/>
          <a:extLst/>
        </p:spPr>
      </p:pic>
      <p:pic>
        <p:nvPicPr>
          <p:cNvPr id="265" name="Picture 265"/>
          <p:cNvPicPr>
            <a:picLocks noChangeAspect="0" noChangeArrowheads="1"/>
          </p:cNvPicPr>
          <p:nvPr/>
        </p:nvPicPr>
        <p:blipFill>
          <a:blip r:embed="rId2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067" y="1031601"/>
            <a:ext cx="1848241" cy="1850688"/>
          </a:xfrm>
          <a:prstGeom prst="rect">
            <a:avLst/>
          </a:prstGeom>
          <a:noFill/>
          <a:extLst/>
        </p:spPr>
      </p:pic>
      <p:pic>
        <p:nvPicPr>
          <p:cNvPr id="266" name="Picture 266"/>
          <p:cNvPicPr>
            <a:picLocks noChangeAspect="0" noChangeArrowheads="1"/>
          </p:cNvPicPr>
          <p:nvPr/>
        </p:nvPicPr>
        <p:blipFill>
          <a:blip r:embed="rId2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067" y="3229908"/>
            <a:ext cx="1735632" cy="1735632"/>
          </a:xfrm>
          <a:prstGeom prst="rect">
            <a:avLst/>
          </a:prstGeom>
          <a:noFill/>
          <a:extLst/>
        </p:spPr>
      </p:pic>
      <p:pic>
        <p:nvPicPr>
          <p:cNvPr id="267" name="Picture 267"/>
          <p:cNvPicPr>
            <a:picLocks noChangeAspect="0" noChangeArrowheads="1"/>
          </p:cNvPicPr>
          <p:nvPr/>
        </p:nvPicPr>
        <p:blipFill>
          <a:blip r:embed="rId2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8123" y="5428212"/>
            <a:ext cx="1733184" cy="1716049"/>
          </a:xfrm>
          <a:prstGeom prst="rect">
            <a:avLst/>
          </a:prstGeom>
          <a:noFill/>
          <a:extLst/>
        </p:spPr>
      </p:pic>
      <p:pic>
        <p:nvPicPr>
          <p:cNvPr id="268" name="Picture 268"/>
          <p:cNvPicPr>
            <a:picLocks noChangeAspect="0" noChangeArrowheads="1"/>
          </p:cNvPicPr>
          <p:nvPr/>
        </p:nvPicPr>
        <p:blipFill>
          <a:blip r:embed="rId2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067" y="7393956"/>
            <a:ext cx="1823760" cy="1853137"/>
          </a:xfrm>
          <a:prstGeom prst="rect">
            <a:avLst/>
          </a:prstGeom>
          <a:noFill/>
          <a:extLst/>
        </p:spPr>
      </p:pic>
      <p:sp>
        <p:nvSpPr>
          <p:cNvPr id="269" name="Freeform 269"/>
          <p:cNvSpPr/>
          <p:nvPr/>
        </p:nvSpPr>
        <p:spPr>
          <a:xfrm rot="0" flipH="0" flipV="0">
            <a:off x="3186715" y="3439616"/>
            <a:ext cx="1122413" cy="1051419"/>
          </a:xfrm>
          <a:custGeom>
            <a:pathLst>
              <a:path w="1122413" h="1051419">
                <a:moveTo>
                  <a:pt x="0" y="769899"/>
                </a:moveTo>
                <a:lnTo>
                  <a:pt x="198907" y="459816"/>
                </a:lnTo>
                <a:lnTo>
                  <a:pt x="198907" y="623227"/>
                </a:lnTo>
                <a:cubicBezTo>
                  <a:pt x="622198" y="562229"/>
                  <a:pt x="950645" y="314363"/>
                  <a:pt x="1024902" y="0"/>
                </a:cubicBezTo>
                <a:cubicBezTo>
                  <a:pt x="1122413" y="413106"/>
                  <a:pt x="755205" y="808049"/>
                  <a:pt x="198907" y="888212"/>
                </a:cubicBezTo>
                <a:lnTo>
                  <a:pt x="198907" y="1051419"/>
                </a:lnTo>
                <a:close/>
                <a:moveTo>
                  <a:pt x="0" y="769899"/>
                </a:moveTo>
              </a:path>
            </a:pathLst>
          </a:custGeom>
          <a:solidFill>
            <a:srgbClr val="D4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Freeform 270"/>
          <p:cNvSpPr/>
          <p:nvPr/>
        </p:nvSpPr>
        <p:spPr>
          <a:xfrm rot="0" flipH="0" flipV="0">
            <a:off x="3186720" y="2537119"/>
            <a:ext cx="1040396" cy="1035100"/>
          </a:xfrm>
          <a:custGeom>
            <a:pathLst>
              <a:path w="1040396" h="1035100">
                <a:moveTo>
                  <a:pt x="1040396" y="1035100"/>
                </a:moveTo>
                <a:cubicBezTo>
                  <a:pt x="1040396" y="609765"/>
                  <a:pt x="574662" y="265201"/>
                  <a:pt x="0" y="265201"/>
                </a:cubicBezTo>
                <a:lnTo>
                  <a:pt x="0" y="0"/>
                </a:lnTo>
                <a:cubicBezTo>
                  <a:pt x="574662" y="0"/>
                  <a:pt x="1040396" y="344767"/>
                  <a:pt x="1040396" y="769899"/>
                </a:cubicBezTo>
                <a:close/>
                <a:moveTo>
                  <a:pt x="1040396" y="1035100"/>
                </a:moveTo>
              </a:path>
            </a:pathLst>
          </a:custGeom>
          <a:solidFill>
            <a:srgbClr val="ABCDC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Freeform 271"/>
          <p:cNvSpPr/>
          <p:nvPr/>
        </p:nvSpPr>
        <p:spPr>
          <a:xfrm rot="0" flipH="0" flipV="0">
            <a:off x="3186716" y="2537124"/>
            <a:ext cx="1040400" cy="1953912"/>
          </a:xfrm>
          <a:custGeom>
            <a:pathLst>
              <a:path w="647700" h="1216406">
                <a:moveTo>
                  <a:pt x="647700" y="644398"/>
                </a:moveTo>
                <a:cubicBezTo>
                  <a:pt x="647700" y="379603"/>
                  <a:pt x="357760" y="165100"/>
                  <a:pt x="0" y="165100"/>
                </a:cubicBezTo>
                <a:lnTo>
                  <a:pt x="0" y="0"/>
                </a:lnTo>
                <a:cubicBezTo>
                  <a:pt x="357760" y="0"/>
                  <a:pt x="647700" y="214630"/>
                  <a:pt x="647700" y="479298"/>
                </a:cubicBezTo>
                <a:lnTo>
                  <a:pt x="647700" y="644398"/>
                </a:lnTo>
                <a:cubicBezTo>
                  <a:pt x="647700" y="873759"/>
                  <a:pt x="428117" y="1070991"/>
                  <a:pt x="123825" y="1114806"/>
                </a:cubicBezTo>
                <a:lnTo>
                  <a:pt x="123825" y="1216406"/>
                </a:lnTo>
                <a:lnTo>
                  <a:pt x="0" y="1041145"/>
                </a:lnTo>
                <a:lnTo>
                  <a:pt x="123825" y="848106"/>
                </a:lnTo>
                <a:lnTo>
                  <a:pt x="123825" y="949832"/>
                </a:lnTo>
                <a:cubicBezTo>
                  <a:pt x="387350" y="911859"/>
                  <a:pt x="591820" y="757554"/>
                  <a:pt x="638049" y="561848"/>
                </a:cubicBezTo>
              </a:path>
            </a:pathLst>
          </a:custGeom>
          <a:noFill/>
          <a:ln w="4896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 rot="0" flipH="0" flipV="0">
            <a:off x="3186715" y="5520416"/>
            <a:ext cx="1122413" cy="1051419"/>
          </a:xfrm>
          <a:custGeom>
            <a:pathLst>
              <a:path w="1122413" h="1051419">
                <a:moveTo>
                  <a:pt x="0" y="769899"/>
                </a:moveTo>
                <a:lnTo>
                  <a:pt x="198907" y="459816"/>
                </a:lnTo>
                <a:lnTo>
                  <a:pt x="198907" y="623227"/>
                </a:lnTo>
                <a:cubicBezTo>
                  <a:pt x="622198" y="562229"/>
                  <a:pt x="950645" y="314363"/>
                  <a:pt x="1024902" y="0"/>
                </a:cubicBezTo>
                <a:cubicBezTo>
                  <a:pt x="1122413" y="413106"/>
                  <a:pt x="755205" y="808049"/>
                  <a:pt x="198907" y="888224"/>
                </a:cubicBezTo>
                <a:lnTo>
                  <a:pt x="198907" y="1051419"/>
                </a:lnTo>
                <a:close/>
                <a:moveTo>
                  <a:pt x="0" y="769899"/>
                </a:moveTo>
              </a:path>
            </a:pathLst>
          </a:custGeom>
          <a:solidFill>
            <a:srgbClr val="D4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Freeform 273"/>
          <p:cNvSpPr/>
          <p:nvPr/>
        </p:nvSpPr>
        <p:spPr>
          <a:xfrm rot="0" flipH="0" flipV="0">
            <a:off x="3186720" y="4617919"/>
            <a:ext cx="1040396" cy="1035100"/>
          </a:xfrm>
          <a:custGeom>
            <a:pathLst>
              <a:path w="1040396" h="1035100">
                <a:moveTo>
                  <a:pt x="1040396" y="1035100"/>
                </a:moveTo>
                <a:cubicBezTo>
                  <a:pt x="1040396" y="609765"/>
                  <a:pt x="574662" y="265201"/>
                  <a:pt x="0" y="265201"/>
                </a:cubicBezTo>
                <a:lnTo>
                  <a:pt x="0" y="0"/>
                </a:lnTo>
                <a:cubicBezTo>
                  <a:pt x="574662" y="0"/>
                  <a:pt x="1040396" y="344767"/>
                  <a:pt x="1040396" y="769899"/>
                </a:cubicBezTo>
                <a:close/>
                <a:moveTo>
                  <a:pt x="1040396" y="1035100"/>
                </a:moveTo>
              </a:path>
            </a:pathLst>
          </a:custGeom>
          <a:solidFill>
            <a:srgbClr val="ABCDC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rot="0" flipH="0" flipV="0">
            <a:off x="3186716" y="4617925"/>
            <a:ext cx="1040400" cy="1953912"/>
          </a:xfrm>
          <a:custGeom>
            <a:pathLst>
              <a:path w="647700" h="1216406">
                <a:moveTo>
                  <a:pt x="647700" y="644398"/>
                </a:moveTo>
                <a:cubicBezTo>
                  <a:pt x="647700" y="379603"/>
                  <a:pt x="357760" y="165100"/>
                  <a:pt x="0" y="165100"/>
                </a:cubicBezTo>
                <a:lnTo>
                  <a:pt x="0" y="0"/>
                </a:lnTo>
                <a:cubicBezTo>
                  <a:pt x="357760" y="0"/>
                  <a:pt x="647700" y="214630"/>
                  <a:pt x="647700" y="479298"/>
                </a:cubicBezTo>
                <a:lnTo>
                  <a:pt x="647700" y="644398"/>
                </a:lnTo>
                <a:cubicBezTo>
                  <a:pt x="647700" y="873759"/>
                  <a:pt x="428117" y="1070991"/>
                  <a:pt x="123825" y="1114806"/>
                </a:cubicBezTo>
                <a:lnTo>
                  <a:pt x="123825" y="1216406"/>
                </a:lnTo>
                <a:lnTo>
                  <a:pt x="0" y="1041145"/>
                </a:lnTo>
                <a:lnTo>
                  <a:pt x="123825" y="848106"/>
                </a:lnTo>
                <a:lnTo>
                  <a:pt x="123825" y="949832"/>
                </a:lnTo>
                <a:cubicBezTo>
                  <a:pt x="387350" y="911859"/>
                  <a:pt x="591820" y="757554"/>
                  <a:pt x="638049" y="561848"/>
                </a:cubicBezTo>
              </a:path>
            </a:pathLst>
          </a:custGeom>
          <a:noFill/>
          <a:ln w="4896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 rot="0" flipH="0" flipV="0">
            <a:off x="3186715" y="7951283"/>
            <a:ext cx="1122413" cy="1051496"/>
          </a:xfrm>
          <a:custGeom>
            <a:pathLst>
              <a:path w="1122413" h="1051496">
                <a:moveTo>
                  <a:pt x="0" y="769899"/>
                </a:moveTo>
                <a:lnTo>
                  <a:pt x="198907" y="459918"/>
                </a:lnTo>
                <a:lnTo>
                  <a:pt x="198907" y="623138"/>
                </a:lnTo>
                <a:cubicBezTo>
                  <a:pt x="622198" y="562140"/>
                  <a:pt x="950645" y="314312"/>
                  <a:pt x="1024902" y="0"/>
                </a:cubicBezTo>
                <a:cubicBezTo>
                  <a:pt x="1122413" y="413144"/>
                  <a:pt x="755205" y="808087"/>
                  <a:pt x="198907" y="888275"/>
                </a:cubicBezTo>
                <a:lnTo>
                  <a:pt x="198907" y="1051496"/>
                </a:lnTo>
                <a:close/>
                <a:moveTo>
                  <a:pt x="0" y="769899"/>
                </a:moveTo>
              </a:path>
            </a:pathLst>
          </a:custGeom>
          <a:solidFill>
            <a:srgbClr val="D4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 rot="0" flipH="0" flipV="0">
            <a:off x="3186720" y="7048785"/>
            <a:ext cx="1040396" cy="1035100"/>
          </a:xfrm>
          <a:custGeom>
            <a:pathLst>
              <a:path w="1040396" h="1035100">
                <a:moveTo>
                  <a:pt x="1040396" y="1035100"/>
                </a:moveTo>
                <a:cubicBezTo>
                  <a:pt x="1040396" y="609765"/>
                  <a:pt x="574662" y="265201"/>
                  <a:pt x="0" y="265201"/>
                </a:cubicBezTo>
                <a:lnTo>
                  <a:pt x="0" y="0"/>
                </a:lnTo>
                <a:cubicBezTo>
                  <a:pt x="574662" y="0"/>
                  <a:pt x="1040396" y="344767"/>
                  <a:pt x="1040396" y="769899"/>
                </a:cubicBezTo>
                <a:close/>
                <a:moveTo>
                  <a:pt x="1040396" y="1035100"/>
                </a:moveTo>
              </a:path>
            </a:pathLst>
          </a:custGeom>
          <a:solidFill>
            <a:srgbClr val="ABCDC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 rot="0" flipH="0" flipV="0">
            <a:off x="3186716" y="7048790"/>
            <a:ext cx="1040400" cy="1953993"/>
          </a:xfrm>
          <a:custGeom>
            <a:pathLst>
              <a:path w="647700" h="1216456">
                <a:moveTo>
                  <a:pt x="647700" y="644398"/>
                </a:moveTo>
                <a:cubicBezTo>
                  <a:pt x="647700" y="379603"/>
                  <a:pt x="357760" y="165100"/>
                  <a:pt x="0" y="165100"/>
                </a:cubicBezTo>
                <a:lnTo>
                  <a:pt x="0" y="0"/>
                </a:lnTo>
                <a:cubicBezTo>
                  <a:pt x="357760" y="0"/>
                  <a:pt x="647700" y="214630"/>
                  <a:pt x="647700" y="479298"/>
                </a:cubicBezTo>
                <a:lnTo>
                  <a:pt x="647700" y="644398"/>
                </a:lnTo>
                <a:cubicBezTo>
                  <a:pt x="647700" y="873759"/>
                  <a:pt x="428117" y="1070991"/>
                  <a:pt x="123825" y="1114844"/>
                </a:cubicBezTo>
                <a:lnTo>
                  <a:pt x="123825" y="1216456"/>
                </a:lnTo>
                <a:lnTo>
                  <a:pt x="0" y="1041145"/>
                </a:lnTo>
                <a:lnTo>
                  <a:pt x="123825" y="848169"/>
                </a:lnTo>
                <a:lnTo>
                  <a:pt x="123825" y="949782"/>
                </a:lnTo>
                <a:cubicBezTo>
                  <a:pt x="387350" y="911809"/>
                  <a:pt x="591820" y="757516"/>
                  <a:pt x="638049" y="561848"/>
                </a:cubicBezTo>
              </a:path>
            </a:pathLst>
          </a:custGeom>
          <a:noFill/>
          <a:ln w="4896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8" name="Picture 278"/>
          <p:cNvPicPr>
            <a:picLocks noChangeAspect="0" noChangeArrowheads="1"/>
          </p:cNvPicPr>
          <p:nvPr/>
        </p:nvPicPr>
        <p:blipFill>
          <a:blip r:embed="rId2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455906"/>
            <a:ext cx="1184706" cy="718184"/>
          </a:xfrm>
          <a:prstGeom prst="rect">
            <a:avLst/>
          </a:prstGeom>
          <a:noFill/>
          <a:extLst/>
        </p:spPr>
      </p:pic>
      <p:pic>
        <p:nvPicPr>
          <p:cNvPr id="279" name="Picture 279"/>
          <p:cNvPicPr>
            <a:picLocks noChangeAspect="0" noChangeArrowheads="1"/>
          </p:cNvPicPr>
          <p:nvPr/>
        </p:nvPicPr>
        <p:blipFill>
          <a:blip r:embed="rId2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8654212"/>
            <a:ext cx="1674317" cy="696468"/>
          </a:xfrm>
          <a:prstGeom prst="rect">
            <a:avLst/>
          </a:prstGeom>
          <a:noFill/>
          <a:extLst/>
        </p:spPr>
      </p:pic>
      <p:sp>
        <p:nvSpPr>
          <p:cNvPr id="280" name="Freeform 280"/>
          <p:cNvSpPr/>
          <p:nvPr/>
        </p:nvSpPr>
        <p:spPr>
          <a:xfrm rot="0" flipH="0" flipV="0">
            <a:off x="58165" y="4270299"/>
            <a:ext cx="1258278" cy="643827"/>
          </a:xfrm>
          <a:custGeom>
            <a:pathLst>
              <a:path w="1258278" h="643827">
                <a:moveTo>
                  <a:pt x="0" y="643827"/>
                </a:moveTo>
                <a:lnTo>
                  <a:pt x="1258278" y="643827"/>
                </a:lnTo>
                <a:lnTo>
                  <a:pt x="1258278" y="0"/>
                </a:lnTo>
                <a:lnTo>
                  <a:pt x="0" y="0"/>
                </a:lnTo>
                <a:lnTo>
                  <a:pt x="0" y="643827"/>
                </a:lnTo>
                <a:close/>
              </a:path>
            </a:pathLst>
          </a:custGeom>
          <a:solidFill>
            <a:srgbClr val="000000">
              <a:alpha val="50199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1" name="Picture 281"/>
          <p:cNvPicPr>
            <a:picLocks noChangeAspect="0" noChangeArrowheads="1"/>
          </p:cNvPicPr>
          <p:nvPr/>
        </p:nvPicPr>
        <p:blipFill>
          <a:blip r:embed="rId2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506223" y="1078113"/>
            <a:ext cx="1630368" cy="1921681"/>
          </a:xfrm>
          <a:prstGeom prst="rect">
            <a:avLst/>
          </a:prstGeom>
          <a:noFill/>
          <a:extLst/>
        </p:spPr>
      </p:pic>
      <p:sp>
        <p:nvSpPr>
          <p:cNvPr id="282" name="Freeform 282"/>
          <p:cNvSpPr/>
          <p:nvPr/>
        </p:nvSpPr>
        <p:spPr>
          <a:xfrm rot="0" flipH="0" flipV="0">
            <a:off x="8496431" y="1068323"/>
            <a:ext cx="1649952" cy="1941266"/>
          </a:xfrm>
          <a:custGeom>
            <a:pathLst>
              <a:path w="1027176" h="1208533">
                <a:moveTo>
                  <a:pt x="0" y="1208533"/>
                </a:moveTo>
                <a:lnTo>
                  <a:pt x="1027176" y="1208533"/>
                </a:lnTo>
                <a:lnTo>
                  <a:pt x="1027176" y="0"/>
                </a:lnTo>
                <a:lnTo>
                  <a:pt x="0" y="0"/>
                </a:lnTo>
                <a:lnTo>
                  <a:pt x="0" y="1208533"/>
                </a:lnTo>
                <a:close/>
              </a:path>
            </a:pathLst>
          </a:custGeom>
          <a:noFill/>
          <a:ln w="19584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3" name="Picture 283"/>
          <p:cNvPicPr>
            <a:picLocks noChangeAspect="0" noChangeArrowheads="1"/>
          </p:cNvPicPr>
          <p:nvPr/>
        </p:nvPicPr>
        <p:blipFill>
          <a:blip r:embed="rId2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506223" y="3185842"/>
            <a:ext cx="1569168" cy="1848241"/>
          </a:xfrm>
          <a:prstGeom prst="rect">
            <a:avLst/>
          </a:prstGeom>
          <a:noFill/>
          <a:extLst/>
        </p:spPr>
      </p:pic>
      <p:sp>
        <p:nvSpPr>
          <p:cNvPr id="284" name="Freeform 284"/>
          <p:cNvSpPr/>
          <p:nvPr/>
        </p:nvSpPr>
        <p:spPr>
          <a:xfrm rot="0" flipH="0" flipV="0">
            <a:off x="8496431" y="3176052"/>
            <a:ext cx="1588752" cy="1867824"/>
          </a:xfrm>
          <a:custGeom>
            <a:pathLst>
              <a:path w="989076" h="1162812">
                <a:moveTo>
                  <a:pt x="0" y="1162812"/>
                </a:moveTo>
                <a:lnTo>
                  <a:pt x="989076" y="1162812"/>
                </a:lnTo>
                <a:lnTo>
                  <a:pt x="989076" y="0"/>
                </a:lnTo>
                <a:lnTo>
                  <a:pt x="0" y="0"/>
                </a:lnTo>
                <a:lnTo>
                  <a:pt x="0" y="1162812"/>
                </a:lnTo>
                <a:close/>
              </a:path>
            </a:pathLst>
          </a:custGeom>
          <a:noFill/>
          <a:ln w="19584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5" name="Picture 285"/>
          <p:cNvPicPr>
            <a:picLocks noChangeAspect="0" noChangeArrowheads="1"/>
          </p:cNvPicPr>
          <p:nvPr/>
        </p:nvPicPr>
        <p:blipFill>
          <a:blip r:embed="rId2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079055" y="6302148"/>
            <a:ext cx="3659762" cy="2384353"/>
          </a:xfrm>
          <a:prstGeom prst="rect">
            <a:avLst/>
          </a:prstGeom>
          <a:noFill/>
          <a:extLst/>
        </p:spPr>
      </p:pic>
      <p:sp>
        <p:nvSpPr>
          <p:cNvPr id="286" name="Freeform 286"/>
          <p:cNvSpPr/>
          <p:nvPr/>
        </p:nvSpPr>
        <p:spPr>
          <a:xfrm rot="0" flipH="0" flipV="0">
            <a:off x="9063143" y="6286238"/>
            <a:ext cx="3691585" cy="2416178"/>
          </a:xfrm>
          <a:custGeom>
            <a:pathLst>
              <a:path w="2298192" h="1504189">
                <a:moveTo>
                  <a:pt x="0" y="1504189"/>
                </a:moveTo>
                <a:lnTo>
                  <a:pt x="2298192" y="1504189"/>
                </a:lnTo>
                <a:lnTo>
                  <a:pt x="2298192" y="0"/>
                </a:lnTo>
                <a:lnTo>
                  <a:pt x="0" y="0"/>
                </a:lnTo>
                <a:lnTo>
                  <a:pt x="0" y="1504189"/>
                </a:lnTo>
                <a:close/>
              </a:path>
            </a:pathLst>
          </a:custGeom>
          <a:noFill/>
          <a:ln w="31824" cap="flat" cmpd="sng">
            <a:solidFill>
              <a:srgbClr val="0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7" name="Picture 287"/>
          <p:cNvPicPr>
            <a:picLocks noChangeAspect="0" noChangeArrowheads="1"/>
          </p:cNvPicPr>
          <p:nvPr/>
        </p:nvPicPr>
        <p:blipFill>
          <a:blip r:embed="rId2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3141320"/>
            <a:ext cx="12700" cy="25400"/>
          </a:xfrm>
          <a:prstGeom prst="rect">
            <a:avLst/>
          </a:prstGeom>
          <a:noFill/>
          <a:extLst/>
        </p:spPr>
      </p:pic>
      <p:pic>
        <p:nvPicPr>
          <p:cNvPr id="288" name="Picture 288"/>
          <p:cNvPicPr>
            <a:picLocks noChangeAspect="0" noChangeArrowheads="1"/>
          </p:cNvPicPr>
          <p:nvPr/>
        </p:nvPicPr>
        <p:blipFill>
          <a:blip r:embed="rId2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1706704" y="2102243"/>
            <a:ext cx="1254527" cy="1627249"/>
          </a:xfrm>
          <a:prstGeom prst="rect">
            <a:avLst/>
          </a:prstGeom>
          <a:noFill/>
          <a:extLst/>
        </p:spPr>
      </p:pic>
      <p:sp>
        <p:nvSpPr>
          <p:cNvPr id="289" name="Freeform 289"/>
          <p:cNvSpPr/>
          <p:nvPr/>
        </p:nvSpPr>
        <p:spPr>
          <a:xfrm rot="0" flipH="0" flipV="1">
            <a:off x="11706704" y="2102244"/>
            <a:ext cx="1254531" cy="1627251"/>
          </a:xfrm>
          <a:custGeom>
            <a:pathLst>
              <a:path w="1254531" h="1627251">
                <a:moveTo>
                  <a:pt x="0" y="1627251"/>
                </a:moveTo>
                <a:lnTo>
                  <a:pt x="1254531" y="1627251"/>
                </a:lnTo>
                <a:lnTo>
                  <a:pt x="1254531" y="0"/>
                </a:lnTo>
                <a:lnTo>
                  <a:pt x="0" y="0"/>
                </a:lnTo>
                <a:close/>
                <a:moveTo>
                  <a:pt x="0" y="1627251"/>
                </a:moveTo>
              </a:path>
            </a:pathLst>
          </a:custGeom>
          <a:noFill/>
          <a:ln w="25400" cap="flat" cmpd="sng">
            <a:solidFill>
              <a:srgbClr val="BC231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Rectangle 290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291" name="Rectangle 291"/>
          <p:cNvSpPr/>
          <p:nvPr/>
        </p:nvSpPr>
        <p:spPr>
          <a:xfrm rot="0" flipH="0" flipV="0">
            <a:off x="2745192" y="171465"/>
            <a:ext cx="7537704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Mitä iloa energiasta?</a:t>
            </a:r>
          </a:p>
        </p:txBody>
      </p:sp>
      <p:sp>
        <p:nvSpPr>
          <p:cNvPr id="292" name="Rectangle 292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13</a:t>
            </a:r>
          </a:p>
        </p:txBody>
      </p:sp>
      <p:sp>
        <p:nvSpPr>
          <p:cNvPr id="293" name="Rectangle 293"/>
          <p:cNvSpPr/>
          <p:nvPr/>
        </p:nvSpPr>
        <p:spPr>
          <a:xfrm rot="0" flipH="0" flipV="0">
            <a:off x="5546998" y="1301903"/>
            <a:ext cx="2365136" cy="78831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70300"/>
            <a:r>
              <a:rPr lang="en-US" sz="38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3855" baseline="0" b="1" i="0" dirty="0" spc="-15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38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LLS</a:t>
            </a:r>
          </a:p>
          <a:p>
            <a:pPr marL="495515">
              <a:lnSpc>
                <a:spcPts val="3477"/>
              </a:lnSpc>
            </a:pPr>
            <a:r>
              <a:rPr lang="en-US" sz="2891" baseline="0" b="0" i="0" dirty="0" spc="-127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891" baseline="0" b="0" i="0" dirty="0" spc="-63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w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ty</a:t>
            </a:r>
          </a:p>
          <a:p>
            <a:pPr marL="449004">
              <a:lnSpc>
                <a:spcPts val="3470"/>
              </a:lnSpc>
            </a:pPr>
            <a:r>
              <a:rPr lang="en-US" sz="2895" baseline="0" b="0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pe</a:t>
            </a: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895" baseline="0" b="0" i="0" dirty="0" spc="2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95" baseline="0" b="0" i="0" dirty="0" spc="-2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mm</a:t>
            </a:r>
          </a:p>
          <a:p>
            <a:pPr marL="614039">
              <a:lnSpc>
                <a:spcPts val="7828"/>
              </a:lnSpc>
            </a:pPr>
            <a:r>
              <a:rPr lang="en-US" sz="3855" baseline="0" b="1" i="0" dirty="0" spc="-7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DNA</a:t>
            </a:r>
          </a:p>
          <a:p>
            <a:pPr marL="92615">
              <a:lnSpc>
                <a:spcPts val="3478"/>
              </a:lnSpc>
            </a:pP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Fiv</a:t>
            </a:r>
            <a:r>
              <a:rPr lang="en-US" sz="2895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h</a:t>
            </a:r>
            <a:r>
              <a:rPr lang="en-US" sz="2895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u</a:t>
            </a:r>
            <a:r>
              <a:rPr lang="en-US" sz="2895" baseline="0" b="0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nd</a:t>
            </a: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895" baseline="0" b="0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ed</a:t>
            </a:r>
          </a:p>
          <a:p>
            <a:pPr marL="408407">
              <a:lnSpc>
                <a:spcPts val="3472"/>
              </a:lnSpc>
            </a:pP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th</a:t>
            </a:r>
            <a:r>
              <a:rPr lang="en-US" sz="2891" baseline="0" b="0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us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nd</a:t>
            </a:r>
          </a:p>
          <a:p>
            <a:pPr marL="540599">
              <a:lnSpc>
                <a:spcPts val="3469"/>
              </a:lnSpc>
            </a:pP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p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 mm</a:t>
            </a:r>
          </a:p>
          <a:p>
            <a:pPr marL="207263">
              <a:lnSpc>
                <a:spcPts val="5705"/>
              </a:lnSpc>
            </a:pPr>
            <a:r>
              <a:rPr lang="en-US" sz="38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38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u</a:t>
            </a:r>
            <a:r>
              <a:rPr lang="en-US" sz="38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cleus</a:t>
            </a:r>
          </a:p>
          <a:p>
            <a:pPr marL="87312">
              <a:lnSpc>
                <a:spcPts val="3477"/>
              </a:lnSpc>
            </a:pP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Five h</a:t>
            </a:r>
            <a:r>
              <a:rPr lang="en-US" sz="2891" baseline="0" b="0" i="0" dirty="0" spc="-17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u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d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re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d </a:t>
            </a:r>
          </a:p>
          <a:p>
            <a:pPr marL="743376">
              <a:lnSpc>
                <a:spcPts val="3470"/>
              </a:lnSpc>
            </a:pPr>
            <a:r>
              <a:rPr lang="en-US" sz="2895" baseline="0" b="0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b</a:t>
            </a: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895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2895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895" baseline="0" b="0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on</a:t>
            </a:r>
          </a:p>
          <a:p>
            <a:pPr marL="589151">
              <a:lnSpc>
                <a:spcPts val="3473"/>
              </a:lnSpc>
            </a:pP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p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 mm</a:t>
            </a:r>
          </a:p>
          <a:p>
            <a:pPr marL="340272">
              <a:lnSpc>
                <a:spcPts val="6025"/>
              </a:lnSpc>
            </a:pPr>
            <a:r>
              <a:rPr lang="en-US" sz="38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Quarks</a:t>
            </a:r>
          </a:p>
          <a:p>
            <a:pPr marL="0">
              <a:lnSpc>
                <a:spcPts val="3476"/>
              </a:lnSpc>
            </a:pP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Mor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91" baseline="0" b="0" i="0" dirty="0" spc="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h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2891" baseline="0" b="0" i="0" dirty="0" spc="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ne</a:t>
            </a:r>
          </a:p>
          <a:p>
            <a:pPr marL="144309">
              <a:lnSpc>
                <a:spcPts val="3469"/>
              </a:lnSpc>
            </a:pP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mi</a:t>
            </a:r>
            <a:r>
              <a:rPr lang="en-US" sz="2891" baseline="0" b="0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2891" baseline="0" b="0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2891" baseline="0" b="0" i="0" dirty="0" spc="4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b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2891" baseline="0" b="0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2891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891" baseline="0" b="0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on</a:t>
            </a:r>
          </a:p>
          <a:p>
            <a:pPr marL="509183">
              <a:lnSpc>
                <a:spcPts val="3470"/>
              </a:lnSpc>
            </a:pPr>
            <a:r>
              <a:rPr lang="en-US" sz="2895" baseline="0" b="0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pe</a:t>
            </a:r>
            <a:r>
              <a:rPr lang="en-US" sz="2895" baseline="0" b="0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 mm </a:t>
            </a:r>
          </a:p>
        </p:txBody>
      </p:sp>
      <p:sp>
        <p:nvSpPr>
          <p:cNvPr id="294" name="Rectangle 294"/>
          <p:cNvSpPr/>
          <p:nvPr/>
        </p:nvSpPr>
        <p:spPr>
          <a:xfrm rot="0" flipH="0" flipV="0">
            <a:off x="2766179" y="1355020"/>
            <a:ext cx="2029548" cy="6627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19232"/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Ext</a:t>
            </a:r>
            <a:r>
              <a:rPr lang="en-US" sz="2255" baseline="0" b="1" i="0" dirty="0" spc="6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 </a:t>
            </a:r>
          </a:p>
          <a:p>
            <a:pPr marL="0">
              <a:lnSpc>
                <a:spcPts val="2699"/>
              </a:lnSpc>
            </a:pP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ma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g</a:t>
            </a:r>
            <a:r>
              <a:rPr lang="en-US" sz="2255" baseline="0" b="1" i="0" dirty="0" spc="-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2255" baseline="0" b="1" i="0" dirty="0" spc="6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f</a:t>
            </a:r>
            <a:r>
              <a:rPr lang="en-US" sz="2255" baseline="0" b="1" i="0" dirty="0" spc="6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ca</a:t>
            </a:r>
            <a:r>
              <a:rPr lang="en-US" sz="2255" baseline="0" b="1" i="0" dirty="0" spc="-2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255" baseline="0" b="1" i="0" dirty="0" spc="6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2255" baseline="0" b="1" i="0" dirty="0" spc="-2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</a:t>
            </a:r>
            <a:r>
              <a:rPr lang="en-US" sz="2255" baseline="0" b="1" i="0" dirty="0" spc="-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n?</a:t>
            </a:r>
          </a:p>
        </p:txBody>
      </p:sp>
      <p:sp>
        <p:nvSpPr>
          <p:cNvPr id="295" name="Rectangle 295"/>
          <p:cNvSpPr/>
          <p:nvPr/>
        </p:nvSpPr>
        <p:spPr>
          <a:xfrm rot="0" flipH="0" flipV="0">
            <a:off x="3140204" y="7716967"/>
            <a:ext cx="1758885" cy="3199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x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2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255" baseline="0" b="1" i="0" dirty="0" spc="-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hou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sa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nd</a:t>
            </a:r>
          </a:p>
        </p:txBody>
      </p:sp>
      <p:sp>
        <p:nvSpPr>
          <p:cNvPr id="296" name="Rectangle 296"/>
          <p:cNvSpPr/>
          <p:nvPr/>
        </p:nvSpPr>
        <p:spPr>
          <a:xfrm rot="0" flipH="0" flipV="0">
            <a:off x="3155957" y="3437328"/>
            <a:ext cx="1918132" cy="3199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x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25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255" baseline="0" b="1" i="0" dirty="0" spc="-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hou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sa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nd</a:t>
            </a:r>
          </a:p>
        </p:txBody>
      </p:sp>
      <p:sp>
        <p:nvSpPr>
          <p:cNvPr id="297" name="Rectangle 297"/>
          <p:cNvSpPr/>
          <p:nvPr/>
        </p:nvSpPr>
        <p:spPr>
          <a:xfrm rot="0" flipH="0" flipV="0">
            <a:off x="3160826" y="5403579"/>
            <a:ext cx="1400291" cy="31992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x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1</a:t>
            </a:r>
            <a:r>
              <a:rPr lang="en-US" sz="2255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255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</a:t>
            </a:r>
            <a:r>
              <a:rPr lang="en-US" sz="2255" baseline="0" b="1" i="0" dirty="0" spc="6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illi</a:t>
            </a:r>
            <a:r>
              <a:rPr lang="en-US" sz="2255" baseline="0" b="1" i="0" dirty="0" spc="-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on</a:t>
            </a:r>
          </a:p>
        </p:txBody>
      </p:sp>
      <p:sp>
        <p:nvSpPr>
          <p:cNvPr id="298" name="Rectangle 298"/>
          <p:cNvSpPr/>
          <p:nvPr/>
        </p:nvSpPr>
        <p:spPr>
          <a:xfrm rot="0" flipH="0" flipV="0">
            <a:off x="10508281" y="3677077"/>
            <a:ext cx="2059625" cy="8508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93759"/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Ele</a:t>
            </a:r>
            <a:r>
              <a:rPr lang="en-US" sz="2891" baseline="0" b="1" i="0" dirty="0" spc="-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tron</a:t>
            </a:r>
          </a:p>
          <a:p>
            <a:pPr marL="0">
              <a:lnSpc>
                <a:spcPts val="3469"/>
              </a:lnSpc>
            </a:pP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mi</a:t>
            </a:r>
            <a:r>
              <a:rPr lang="en-US" sz="2891" baseline="0" b="1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ros</a:t>
            </a:r>
            <a:r>
              <a:rPr lang="en-US" sz="2891" baseline="0" b="1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o</a:t>
            </a:r>
            <a:r>
              <a:rPr lang="en-US" sz="2891" baseline="0" b="1" i="0" dirty="0" spc="11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pe</a:t>
            </a:r>
          </a:p>
        </p:txBody>
      </p:sp>
      <p:sp>
        <p:nvSpPr>
          <p:cNvPr id="299" name="Rectangle 299"/>
          <p:cNvSpPr/>
          <p:nvPr/>
        </p:nvSpPr>
        <p:spPr>
          <a:xfrm rot="0" flipH="0" flipV="0">
            <a:off x="9112919" y="5822628"/>
            <a:ext cx="3627203" cy="4101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P</a:t>
            </a:r>
            <a:r>
              <a:rPr lang="en-US" sz="2891" baseline="0" b="1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rticl</a:t>
            </a:r>
            <a:r>
              <a:rPr lang="en-US" sz="2891" baseline="0" b="1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1" baseline="0" b="1" i="0" dirty="0" spc="-89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91" baseline="0" b="1" i="0" dirty="0" spc="-83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2891" baseline="0" b="1" i="0" dirty="0" spc="-14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el</a:t>
            </a:r>
            <a:r>
              <a:rPr lang="en-US" sz="2891" baseline="0" b="1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91" baseline="0" b="1" i="0" dirty="0" spc="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ators</a:t>
            </a:r>
          </a:p>
        </p:txBody>
      </p:sp>
      <p:sp>
        <p:nvSpPr>
          <p:cNvPr id="300" name="Rectangle 300"/>
          <p:cNvSpPr/>
          <p:nvPr/>
        </p:nvSpPr>
        <p:spPr>
          <a:xfrm rot="0" flipH="0" flipV="0">
            <a:off x="96359" y="6573969"/>
            <a:ext cx="922779" cy="5009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531" baseline="0" b="1" i="0" dirty="0" spc="2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2 </a:t>
            </a:r>
            <a:r>
              <a:rPr lang="en-US" sz="353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fm</a:t>
            </a:r>
          </a:p>
        </p:txBody>
      </p:sp>
      <p:sp>
        <p:nvSpPr>
          <p:cNvPr id="301" name="Rectangle 301"/>
          <p:cNvSpPr/>
          <p:nvPr/>
        </p:nvSpPr>
        <p:spPr>
          <a:xfrm rot="0" flipH="0" flipV="0">
            <a:off x="95380" y="8773126"/>
            <a:ext cx="1408012" cy="5003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527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&lt; 1</a:t>
            </a:r>
            <a:r>
              <a:rPr lang="en-US" sz="3527" baseline="0" b="1" i="0" dirty="0" spc="7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3527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am</a:t>
            </a:r>
          </a:p>
        </p:txBody>
      </p:sp>
      <p:sp>
        <p:nvSpPr>
          <p:cNvPr id="302" name="Rectangle 302"/>
          <p:cNvSpPr/>
          <p:nvPr/>
        </p:nvSpPr>
        <p:spPr>
          <a:xfrm rot="0" flipH="0" flipV="0">
            <a:off x="538958" y="2328271"/>
            <a:ext cx="1179619" cy="4571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22" baseline="0" b="1" i="0" dirty="0" spc="0">
                <a:solidFill>
                  <a:srgbClr val="F7BD2F"/>
                </a:solidFill>
                <a:latin typeface="Arial" pitchFamily="0" charset="1"/>
                <a:cs typeface="Arial" pitchFamily="0" charset="1"/>
              </a:rPr>
              <a:t>50</a:t>
            </a:r>
            <a:r>
              <a:rPr lang="en-US" sz="3222" baseline="0" b="1" i="0" dirty="0" spc="-25">
                <a:solidFill>
                  <a:srgbClr val="F7BD2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3222" baseline="0" b="1" i="0" dirty="0" spc="-3">
                <a:solidFill>
                  <a:srgbClr val="F7BD2F"/>
                </a:solidFill>
                <a:latin typeface="Arial" pitchFamily="0" charset="1"/>
                <a:cs typeface="Arial" pitchFamily="0" charset="1"/>
              </a:rPr>
              <a:t>μ</a:t>
            </a:r>
            <a:r>
              <a:rPr lang="en-US" sz="3222" baseline="0" b="1" i="0" dirty="0" spc="-3">
                <a:solidFill>
                  <a:srgbClr val="F7BD2F"/>
                </a:solidFill>
                <a:latin typeface="Arial" pitchFamily="0" charset="1"/>
                <a:cs typeface="Arial" pitchFamily="0" charset="1"/>
              </a:rPr>
              <a:t>m</a:t>
            </a:r>
          </a:p>
        </p:txBody>
      </p:sp>
      <p:sp>
        <p:nvSpPr>
          <p:cNvPr id="303" name="Rectangle 303"/>
          <p:cNvSpPr/>
          <p:nvPr/>
        </p:nvSpPr>
        <p:spPr>
          <a:xfrm rot="0" flipH="0" flipV="0">
            <a:off x="211415" y="4372385"/>
            <a:ext cx="954178" cy="4566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19" baseline="0" b="1" i="0" dirty="0" spc="0">
                <a:solidFill>
                  <a:srgbClr val="F7BD2F"/>
                </a:solidFill>
                <a:latin typeface="Arial" pitchFamily="0" charset="1"/>
                <a:cs typeface="Arial" pitchFamily="0" charset="1"/>
              </a:rPr>
              <a:t>2 nm</a:t>
            </a:r>
          </a:p>
        </p:txBody>
      </p:sp>
      <p:sp>
        <p:nvSpPr>
          <p:cNvPr id="304" name="Rectangle 304"/>
          <p:cNvSpPr/>
          <p:nvPr/>
        </p:nvSpPr>
        <p:spPr>
          <a:xfrm rot="0" flipH="0" flipV="0">
            <a:off x="10590491" y="1626671"/>
            <a:ext cx="2039429" cy="4101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Micro</a:t>
            </a:r>
            <a:r>
              <a:rPr lang="en-US" sz="2891" baseline="0" b="1" i="0" dirty="0" spc="-8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s</a:t>
            </a:r>
            <a:r>
              <a:rPr lang="en-US" sz="2891" baseline="0" b="1" i="0" dirty="0" spc="0">
                <a:solidFill>
                  <a:srgbClr val="EE0018"/>
                </a:solidFill>
                <a:latin typeface="Arial" pitchFamily="0" charset="1"/>
                <a:cs typeface="Arial" pitchFamily="0" charset="1"/>
              </a:rPr>
              <a:t>cope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05" name="Freeform 305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6" name="Picture 306"/>
          <p:cNvPicPr>
            <a:picLocks noChangeAspect="0" noChangeArrowheads="1"/>
          </p:cNvPicPr>
          <p:nvPr/>
        </p:nvPicPr>
        <p:blipFill>
          <a:blip r:embed="rId3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07" name="Picture 307"/>
          <p:cNvPicPr>
            <a:picLocks noChangeAspect="0" noChangeArrowheads="1"/>
          </p:cNvPicPr>
          <p:nvPr/>
        </p:nvPicPr>
        <p:blipFill>
          <a:blip r:embed="rId3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08" name="Freeform 308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9" name="Picture 309"/>
          <p:cNvPicPr>
            <a:picLocks noChangeAspect="0" noChangeArrowheads="1"/>
          </p:cNvPicPr>
          <p:nvPr/>
        </p:nvPicPr>
        <p:blipFill>
          <a:blip r:embed="rId3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10" name="Picture 310"/>
          <p:cNvPicPr>
            <a:picLocks noChangeAspect="0" noChangeArrowheads="1"/>
          </p:cNvPicPr>
          <p:nvPr/>
        </p:nvPicPr>
        <p:blipFill>
          <a:blip r:embed="rId3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123548"/>
            <a:ext cx="12898966" cy="7133972"/>
          </a:xfrm>
          <a:prstGeom prst="rect">
            <a:avLst/>
          </a:prstGeom>
          <a:noFill/>
          <a:extLst/>
        </p:spPr>
      </p:pic>
      <p:sp>
        <p:nvSpPr>
          <p:cNvPr id="311" name="Rectangle 311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12" name="Rectangle 312"/>
          <p:cNvSpPr/>
          <p:nvPr/>
        </p:nvSpPr>
        <p:spPr>
          <a:xfrm rot="0" flipH="0" flipV="0">
            <a:off x="1083293" y="227343"/>
            <a:ext cx="10861584" cy="6299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959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4 suurta:</a:t>
            </a:r>
            <a:r>
              <a:rPr lang="en-US" sz="4959" baseline="0" b="1" i="0" dirty="0" spc="-182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4959" baseline="0" b="1" i="0" dirty="0" spc="-365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4959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TLAS, CMS,</a:t>
            </a:r>
            <a:r>
              <a:rPr lang="en-US" sz="4959" baseline="0" b="1" i="0" dirty="0" spc="-182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4959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ALICE, LHCb</a:t>
            </a:r>
          </a:p>
        </p:txBody>
      </p:sp>
      <p:sp>
        <p:nvSpPr>
          <p:cNvPr id="313" name="Rectangle 313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14" name="Freeform 314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5" name="Picture 315"/>
          <p:cNvPicPr>
            <a:picLocks noChangeAspect="0" noChangeArrowheads="1"/>
          </p:cNvPicPr>
          <p:nvPr/>
        </p:nvPicPr>
        <p:blipFill>
          <a:blip r:embed="rId3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16" name="Picture 316"/>
          <p:cNvPicPr>
            <a:picLocks noChangeAspect="0" noChangeArrowheads="1"/>
          </p:cNvPicPr>
          <p:nvPr/>
        </p:nvPicPr>
        <p:blipFill>
          <a:blip r:embed="rId3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17" name="Freeform 317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8" name="Picture 318"/>
          <p:cNvPicPr>
            <a:picLocks noChangeAspect="0" noChangeArrowheads="1"/>
          </p:cNvPicPr>
          <p:nvPr/>
        </p:nvPicPr>
        <p:blipFill>
          <a:blip r:embed="rId3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19" name="Picture 319"/>
          <p:cNvPicPr>
            <a:picLocks noChangeAspect="0" noChangeArrowheads="1"/>
          </p:cNvPicPr>
          <p:nvPr/>
        </p:nvPicPr>
        <p:blipFill>
          <a:blip r:embed="rId3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82993"/>
            <a:ext cx="13004800" cy="7365579"/>
          </a:xfrm>
          <a:prstGeom prst="rect">
            <a:avLst/>
          </a:prstGeom>
          <a:noFill/>
          <a:extLst/>
        </p:spPr>
      </p:pic>
      <p:sp>
        <p:nvSpPr>
          <p:cNvPr id="320" name="Rectangle 320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21" name="Rectangle 321"/>
          <p:cNvSpPr/>
          <p:nvPr/>
        </p:nvSpPr>
        <p:spPr>
          <a:xfrm rot="0" flipH="0" flipV="0">
            <a:off x="2956900" y="171465"/>
            <a:ext cx="7113270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CMS-koe CERNissä</a:t>
            </a:r>
          </a:p>
        </p:txBody>
      </p:sp>
      <p:sp>
        <p:nvSpPr>
          <p:cNvPr id="322" name="Rectangle 322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23" name="Freeform 323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4" name="Picture 324"/>
          <p:cNvPicPr>
            <a:picLocks noChangeAspect="0" noChangeArrowheads="1"/>
          </p:cNvPicPr>
          <p:nvPr/>
        </p:nvPicPr>
        <p:blipFill>
          <a:blip r:embed="rId3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25" name="Picture 325"/>
          <p:cNvPicPr>
            <a:picLocks noChangeAspect="0" noChangeArrowheads="1"/>
          </p:cNvPicPr>
          <p:nvPr/>
        </p:nvPicPr>
        <p:blipFill>
          <a:blip r:embed="rId3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26" name="Freeform 326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7" name="Picture 327"/>
          <p:cNvPicPr>
            <a:picLocks noChangeAspect="0" noChangeArrowheads="1"/>
          </p:cNvPicPr>
          <p:nvPr/>
        </p:nvPicPr>
        <p:blipFill>
          <a:blip r:embed="rId3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28" name="Picture 328"/>
          <p:cNvPicPr>
            <a:picLocks noChangeAspect="0" noChangeArrowheads="1"/>
          </p:cNvPicPr>
          <p:nvPr/>
        </p:nvPicPr>
        <p:blipFill>
          <a:blip r:embed="rId3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39800"/>
            <a:ext cx="13004800" cy="8445500"/>
          </a:xfrm>
          <a:prstGeom prst="rect">
            <a:avLst/>
          </a:prstGeom>
          <a:noFill/>
          <a:extLst/>
        </p:spPr>
      </p:pic>
      <p:sp>
        <p:nvSpPr>
          <p:cNvPr id="329" name="Rectangle 329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30" name="Rectangle 330"/>
          <p:cNvSpPr/>
          <p:nvPr/>
        </p:nvSpPr>
        <p:spPr>
          <a:xfrm rot="0" flipH="0" flipV="0">
            <a:off x="1041525" y="186704"/>
            <a:ext cx="10944473" cy="721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79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CMS: 5000 ihmisen yhteishanke</a:t>
            </a:r>
          </a:p>
        </p:txBody>
      </p:sp>
      <p:sp>
        <p:nvSpPr>
          <p:cNvPr id="331" name="Rectangle 331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32" name="Freeform 332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3" name="Picture 333"/>
          <p:cNvPicPr>
            <a:picLocks noChangeAspect="0" noChangeArrowheads="1"/>
          </p:cNvPicPr>
          <p:nvPr/>
        </p:nvPicPr>
        <p:blipFill>
          <a:blip r:embed="rId3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34" name="Picture 334"/>
          <p:cNvPicPr>
            <a:picLocks noChangeAspect="0" noChangeArrowheads="1"/>
          </p:cNvPicPr>
          <p:nvPr/>
        </p:nvPicPr>
        <p:blipFill>
          <a:blip r:embed="rId3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35" name="Freeform 335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spect="0" noChangeArrowheads="1"/>
          </p:cNvPicPr>
          <p:nvPr/>
        </p:nvPicPr>
        <p:blipFill>
          <a:blip r:embed="rId3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37" name="Picture 337"/>
          <p:cNvPicPr>
            <a:picLocks noChangeAspect="0" noChangeArrowheads="1"/>
          </p:cNvPicPr>
          <p:nvPr/>
        </p:nvPicPr>
        <p:blipFill>
          <a:blip r:embed="rId3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77618"/>
            <a:ext cx="6740189" cy="4427930"/>
          </a:xfrm>
          <a:prstGeom prst="rect">
            <a:avLst/>
          </a:prstGeom>
          <a:noFill/>
          <a:extLst/>
        </p:spPr>
      </p:pic>
      <p:pic>
        <p:nvPicPr>
          <p:cNvPr id="338" name="Picture 338"/>
          <p:cNvPicPr>
            <a:picLocks noChangeAspect="0" noChangeArrowheads="1"/>
          </p:cNvPicPr>
          <p:nvPr/>
        </p:nvPicPr>
        <p:blipFill>
          <a:blip r:embed="rId3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715056" y="988845"/>
            <a:ext cx="6301235" cy="4205199"/>
          </a:xfrm>
          <a:prstGeom prst="rect">
            <a:avLst/>
          </a:prstGeom>
          <a:noFill/>
          <a:extLst/>
        </p:spPr>
      </p:pic>
      <p:pic>
        <p:nvPicPr>
          <p:cNvPr id="339" name="Picture 339"/>
          <p:cNvPicPr>
            <a:picLocks noChangeAspect="0" noChangeArrowheads="1"/>
          </p:cNvPicPr>
          <p:nvPr/>
        </p:nvPicPr>
        <p:blipFill>
          <a:blip r:embed="rId3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4657445"/>
            <a:ext cx="13004800" cy="4705208"/>
          </a:xfrm>
          <a:prstGeom prst="rect">
            <a:avLst/>
          </a:prstGeom>
          <a:noFill/>
          <a:extLst/>
        </p:spPr>
      </p:pic>
      <p:sp>
        <p:nvSpPr>
          <p:cNvPr id="340" name="Rectangle 340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41" name="Rectangle 341"/>
          <p:cNvSpPr/>
          <p:nvPr/>
        </p:nvSpPr>
        <p:spPr>
          <a:xfrm rot="0" flipH="0" flipV="0">
            <a:off x="2723427" y="171465"/>
            <a:ext cx="7582814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1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Koeaseman valvomo</a:t>
            </a:r>
          </a:p>
        </p:txBody>
      </p:sp>
      <p:sp>
        <p:nvSpPr>
          <p:cNvPr id="342" name="Rectangle 342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43" name="Freeform 343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4" name="Picture 344"/>
          <p:cNvPicPr>
            <a:picLocks noChangeAspect="0" noChangeArrowheads="1"/>
          </p:cNvPicPr>
          <p:nvPr/>
        </p:nvPicPr>
        <p:blipFill>
          <a:blip r:embed="rId3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45" name="Picture 345"/>
          <p:cNvPicPr>
            <a:picLocks noChangeAspect="0" noChangeArrowheads="1"/>
          </p:cNvPicPr>
          <p:nvPr/>
        </p:nvPicPr>
        <p:blipFill>
          <a:blip r:embed="rId3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46" name="Freeform 346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7" name="Picture 347"/>
          <p:cNvPicPr>
            <a:picLocks noChangeAspect="0" noChangeArrowheads="1"/>
          </p:cNvPicPr>
          <p:nvPr/>
        </p:nvPicPr>
        <p:blipFill>
          <a:blip r:embed="rId3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48" name="Picture 348"/>
          <p:cNvPicPr>
            <a:picLocks noChangeAspect="0" noChangeArrowheads="1"/>
          </p:cNvPicPr>
          <p:nvPr/>
        </p:nvPicPr>
        <p:blipFill>
          <a:blip r:embed="rId3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52500"/>
            <a:ext cx="13004800" cy="8420210"/>
          </a:xfrm>
          <a:prstGeom prst="rect">
            <a:avLst/>
          </a:prstGeom>
          <a:noFill/>
          <a:extLst/>
        </p:spPr>
      </p:pic>
      <p:sp>
        <p:nvSpPr>
          <p:cNvPr id="349" name="Rectangle 349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50" name="Rectangle 350"/>
          <p:cNvSpPr/>
          <p:nvPr/>
        </p:nvSpPr>
        <p:spPr>
          <a:xfrm rot="0" flipH="0" flipV="0">
            <a:off x="2914299" y="171465"/>
            <a:ext cx="7198614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CERNin datakeskus</a:t>
            </a:r>
          </a:p>
        </p:txBody>
      </p:sp>
      <p:sp>
        <p:nvSpPr>
          <p:cNvPr id="351" name="Rectangle 351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52" name="Freeform 352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3" name="Picture 353"/>
          <p:cNvPicPr>
            <a:picLocks noChangeAspect="0" noChangeArrowheads="1"/>
          </p:cNvPicPr>
          <p:nvPr/>
        </p:nvPicPr>
        <p:blipFill>
          <a:blip r:embed="rId3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54" name="Picture 354"/>
          <p:cNvPicPr>
            <a:picLocks noChangeAspect="0" noChangeArrowheads="1"/>
          </p:cNvPicPr>
          <p:nvPr/>
        </p:nvPicPr>
        <p:blipFill>
          <a:blip r:embed="rId3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55" name="Freeform 355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6" name="Picture 356"/>
          <p:cNvPicPr>
            <a:picLocks noChangeAspect="0" noChangeArrowheads="1"/>
          </p:cNvPicPr>
          <p:nvPr/>
        </p:nvPicPr>
        <p:blipFill>
          <a:blip r:embed="rId3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57" name="Picture 357"/>
          <p:cNvPicPr>
            <a:picLocks noChangeAspect="0" noChangeArrowheads="1"/>
          </p:cNvPicPr>
          <p:nvPr/>
        </p:nvPicPr>
        <p:blipFill>
          <a:blip r:embed="rId3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529905"/>
            <a:ext cx="13004800" cy="6693791"/>
          </a:xfrm>
          <a:prstGeom prst="rect">
            <a:avLst/>
          </a:prstGeom>
          <a:noFill/>
          <a:extLst/>
        </p:spPr>
      </p:pic>
      <p:sp>
        <p:nvSpPr>
          <p:cNvPr id="358" name="Rectangle 358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59" name="Rectangle 359"/>
          <p:cNvSpPr/>
          <p:nvPr/>
        </p:nvSpPr>
        <p:spPr>
          <a:xfrm rot="0" flipH="0" flipV="0">
            <a:off x="2934576" y="171465"/>
            <a:ext cx="7157466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Datamäärät valtavia</a:t>
            </a:r>
          </a:p>
        </p:txBody>
      </p:sp>
      <p:sp>
        <p:nvSpPr>
          <p:cNvPr id="360" name="Rectangle 360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09" name="Freeform 109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0" name="Picture 110"/>
          <p:cNvPicPr>
            <a:picLocks noChangeAspect="0" noChangeArrowheads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11" name="Picture 111"/>
          <p:cNvPicPr>
            <a:picLocks noChangeAspect="0" noChangeArrowheads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12" name="Freeform 112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3" name="Picture 113"/>
          <p:cNvPicPr>
            <a:picLocks noChangeAspect="0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sp>
        <p:nvSpPr>
          <p:cNvPr id="114" name="Freeform 114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5" name="Picture 115"/>
          <p:cNvPicPr>
            <a:picLocks noChangeAspect="0" noChangeArrowheads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16" name="Picture 116"/>
          <p:cNvPicPr>
            <a:picLocks noChangeAspect="0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5284" y="0"/>
            <a:ext cx="1041207" cy="971677"/>
          </a:xfrm>
          <a:prstGeom prst="rect">
            <a:avLst/>
          </a:prstGeom>
          <a:noFill/>
          <a:extLst/>
        </p:spPr>
      </p:pic>
      <p:pic>
        <p:nvPicPr>
          <p:cNvPr id="117" name="Picture 117"/>
          <p:cNvPicPr>
            <a:picLocks noChangeAspect="0" noChangeArrowheads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pic>
        <p:nvPicPr>
          <p:cNvPr id="118" name="Picture 118"/>
          <p:cNvPicPr>
            <a:picLocks noChangeAspect="0" noChangeArrowheads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4864100"/>
            <a:ext cx="4156985" cy="3061369"/>
          </a:xfrm>
          <a:prstGeom prst="rect">
            <a:avLst/>
          </a:prstGeom>
          <a:noFill/>
          <a:extLst/>
        </p:spPr>
      </p:pic>
      <p:pic>
        <p:nvPicPr>
          <p:cNvPr id="119" name="Picture 119"/>
          <p:cNvPicPr>
            <a:picLocks noChangeAspect="0" noChangeArrowheads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278740" y="4876800"/>
            <a:ext cx="5397279" cy="3035969"/>
          </a:xfrm>
          <a:prstGeom prst="rect">
            <a:avLst/>
          </a:prstGeom>
          <a:noFill/>
          <a:extLst/>
        </p:spPr>
      </p:pic>
      <p:pic>
        <p:nvPicPr>
          <p:cNvPr id="120" name="Picture 120"/>
          <p:cNvPicPr>
            <a:picLocks noChangeAspect="0" noChangeArrowheads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631875" y="4864100"/>
            <a:ext cx="3372924" cy="3146126"/>
          </a:xfrm>
          <a:prstGeom prst="rect">
            <a:avLst/>
          </a:prstGeom>
          <a:noFill/>
          <a:extLst/>
        </p:spPr>
      </p:pic>
      <p:pic>
        <p:nvPicPr>
          <p:cNvPr id="121" name="Picture 121"/>
          <p:cNvPicPr>
            <a:picLocks noChangeAspect="0" noChangeArrowheads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078694"/>
            <a:ext cx="4690241" cy="3661197"/>
          </a:xfrm>
          <a:prstGeom prst="rect">
            <a:avLst/>
          </a:prstGeom>
          <a:noFill/>
          <a:extLst/>
        </p:spPr>
      </p:pic>
      <p:pic>
        <p:nvPicPr>
          <p:cNvPr id="122" name="Picture 122"/>
          <p:cNvPicPr>
            <a:picLocks noChangeAspect="0" noChangeArrowheads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814402" y="1091394"/>
            <a:ext cx="3635797" cy="3635797"/>
          </a:xfrm>
          <a:prstGeom prst="rect">
            <a:avLst/>
          </a:prstGeom>
          <a:noFill/>
          <a:extLst/>
        </p:spPr>
      </p:pic>
      <p:pic>
        <p:nvPicPr>
          <p:cNvPr id="123" name="Picture 123"/>
          <p:cNvPicPr>
            <a:picLocks noChangeAspect="0" noChangeArrowheads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560357" y="1078694"/>
            <a:ext cx="4444442" cy="3661197"/>
          </a:xfrm>
          <a:prstGeom prst="rect">
            <a:avLst/>
          </a:prstGeom>
          <a:noFill/>
          <a:extLst/>
        </p:spPr>
      </p:pic>
      <p:sp>
        <p:nvSpPr>
          <p:cNvPr id="124" name="Rectangle 124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25" name="Rectangle 125"/>
          <p:cNvSpPr/>
          <p:nvPr/>
        </p:nvSpPr>
        <p:spPr>
          <a:xfrm rot="0" flipH="0" flipV="0">
            <a:off x="3069775" y="170278"/>
            <a:ext cx="6916352" cy="7208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76" baseline="0" b="1" i="0" dirty="0" spc="-419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5676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ervetuloa CERNiin!</a:t>
            </a:r>
          </a:p>
        </p:txBody>
      </p:sp>
      <p:sp>
        <p:nvSpPr>
          <p:cNvPr id="126" name="Rectangle 126"/>
          <p:cNvSpPr/>
          <p:nvPr/>
        </p:nvSpPr>
        <p:spPr>
          <a:xfrm rot="0" flipH="0" flipV="0">
            <a:off x="6632728" y="9446694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2</a:t>
            </a:r>
          </a:p>
        </p:txBody>
      </p:sp>
      <p:sp>
        <p:nvSpPr>
          <p:cNvPr id="127" name="Rectangle 127"/>
          <p:cNvSpPr/>
          <p:nvPr/>
        </p:nvSpPr>
        <p:spPr>
          <a:xfrm rot="0" flipH="0" flipV="0">
            <a:off x="725942" y="8252881"/>
            <a:ext cx="11604116" cy="8382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21766"/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CERN = Eu</a:t>
            </a:r>
            <a:r>
              <a:rPr lang="en-US" sz="3000" baseline="0" b="0" i="1" dirty="0" spc="-5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opean Organization for Nuclear Resea</a:t>
            </a:r>
            <a:r>
              <a:rPr lang="en-US" sz="3000" baseline="0" b="0" i="1" dirty="0" spc="-5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ch (EONR?) </a:t>
            </a:r>
          </a:p>
          <a:p>
            <a:pPr marL="0">
              <a:lnSpc>
                <a:spcPts val="3600"/>
              </a:lnSpc>
            </a:pP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Alunperin ranskaksi: </a:t>
            </a:r>
            <a:r>
              <a:rPr lang="en-US" sz="3000" baseline="0" b="1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onseil </a:t>
            </a:r>
            <a:r>
              <a:rPr lang="en-US" sz="3000" baseline="0" b="1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u</a:t>
            </a:r>
            <a:r>
              <a:rPr lang="en-US" sz="3000" baseline="0" b="0" i="1" dirty="0" spc="-5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opéen pour la </a:t>
            </a:r>
            <a:r>
              <a:rPr lang="en-US" sz="3000" baseline="0" b="1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eche</a:t>
            </a:r>
            <a:r>
              <a:rPr lang="en-US" sz="3000" baseline="0" b="0" i="1" dirty="0" spc="-5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che </a:t>
            </a:r>
            <a:r>
              <a:rPr lang="en-US" sz="3000" baseline="0" b="1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N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ucléai</a:t>
            </a:r>
            <a:r>
              <a:rPr lang="en-US" sz="3000" baseline="0" b="0" i="1" dirty="0" spc="-5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61" name="Freeform 361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2" name="Picture 362"/>
          <p:cNvPicPr>
            <a:picLocks noChangeAspect="0" noChangeArrowheads="1"/>
          </p:cNvPicPr>
          <p:nvPr/>
        </p:nvPicPr>
        <p:blipFill>
          <a:blip r:embed="rId3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63" name="Picture 363"/>
          <p:cNvPicPr>
            <a:picLocks noChangeAspect="0" noChangeArrowheads="1"/>
          </p:cNvPicPr>
          <p:nvPr/>
        </p:nvPicPr>
        <p:blipFill>
          <a:blip r:embed="rId3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64" name="Freeform 364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5" name="Picture 365"/>
          <p:cNvPicPr>
            <a:picLocks noChangeAspect="0" noChangeArrowheads="1"/>
          </p:cNvPicPr>
          <p:nvPr/>
        </p:nvPicPr>
        <p:blipFill>
          <a:blip r:embed="rId3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66" name="Picture 366"/>
          <p:cNvPicPr>
            <a:picLocks noChangeAspect="0" noChangeArrowheads="1"/>
          </p:cNvPicPr>
          <p:nvPr/>
        </p:nvPicPr>
        <p:blipFill>
          <a:blip r:embed="rId3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793" y="1071512"/>
            <a:ext cx="12861036" cy="8138833"/>
          </a:xfrm>
          <a:prstGeom prst="rect">
            <a:avLst/>
          </a:prstGeom>
          <a:noFill/>
          <a:extLst/>
        </p:spPr>
      </p:pic>
      <p:pic>
        <p:nvPicPr>
          <p:cNvPr id="367" name="Picture 367"/>
          <p:cNvPicPr>
            <a:picLocks noChangeAspect="0" noChangeArrowheads="1"/>
          </p:cNvPicPr>
          <p:nvPr/>
        </p:nvPicPr>
        <p:blipFill>
          <a:blip r:embed="rId3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14574" y="1071512"/>
            <a:ext cx="8677685" cy="586135"/>
          </a:xfrm>
          <a:prstGeom prst="rect">
            <a:avLst/>
          </a:prstGeom>
          <a:noFill/>
          <a:extLst/>
        </p:spPr>
      </p:pic>
      <p:pic>
        <p:nvPicPr>
          <p:cNvPr id="368" name="Picture 368"/>
          <p:cNvPicPr>
            <a:picLocks noChangeAspect="0" noChangeArrowheads="1"/>
          </p:cNvPicPr>
          <p:nvPr/>
        </p:nvPicPr>
        <p:blipFill>
          <a:blip r:embed="rId3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747496" y="1071512"/>
            <a:ext cx="1481173" cy="586135"/>
          </a:xfrm>
          <a:prstGeom prst="rect">
            <a:avLst/>
          </a:prstGeom>
          <a:noFill/>
          <a:extLst/>
        </p:spPr>
      </p:pic>
      <p:pic>
        <p:nvPicPr>
          <p:cNvPr id="369" name="Picture 369"/>
          <p:cNvPicPr>
            <a:picLocks noChangeAspect="0" noChangeArrowheads="1"/>
          </p:cNvPicPr>
          <p:nvPr/>
        </p:nvPicPr>
        <p:blipFill>
          <a:blip r:embed="rId3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02112" y="1071512"/>
            <a:ext cx="4530716" cy="586135"/>
          </a:xfrm>
          <a:prstGeom prst="rect">
            <a:avLst/>
          </a:prstGeom>
          <a:noFill/>
          <a:extLst/>
        </p:spPr>
      </p:pic>
      <p:pic>
        <p:nvPicPr>
          <p:cNvPr id="370" name="Picture 370"/>
          <p:cNvPicPr>
            <a:picLocks noChangeAspect="0" noChangeArrowheads="1"/>
          </p:cNvPicPr>
          <p:nvPr/>
        </p:nvPicPr>
        <p:blipFill>
          <a:blip r:embed="rId3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41791" y="1874919"/>
            <a:ext cx="11321026" cy="7057457"/>
          </a:xfrm>
          <a:prstGeom prst="rect">
            <a:avLst/>
          </a:prstGeom>
          <a:noFill/>
          <a:extLst/>
        </p:spPr>
      </p:pic>
      <p:sp>
        <p:nvSpPr>
          <p:cNvPr id="371" name="Rectangle 371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72" name="Rectangle 372"/>
          <p:cNvSpPr/>
          <p:nvPr/>
        </p:nvSpPr>
        <p:spPr>
          <a:xfrm rot="0" flipH="0" flipV="0">
            <a:off x="2660919" y="171465"/>
            <a:ext cx="7706105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CERNin tulevaisuus?</a:t>
            </a:r>
          </a:p>
        </p:txBody>
      </p:sp>
      <p:sp>
        <p:nvSpPr>
          <p:cNvPr id="373" name="Rectangle 373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20</a:t>
            </a:r>
          </a:p>
        </p:txBody>
      </p:sp>
      <p:sp>
        <p:nvSpPr>
          <p:cNvPr id="374" name="Rectangle 374"/>
          <p:cNvSpPr/>
          <p:nvPr/>
        </p:nvSpPr>
        <p:spPr>
          <a:xfrm rot="0" flipH="0" flipV="0">
            <a:off x="612033" y="220972"/>
            <a:ext cx="11779365" cy="1450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181" baseline="0" b="0" i="0" dirty="0" spc="0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     </a:t>
            </a:r>
            <a:r>
              <a:rPr lang="en-US" sz="6181" baseline="0" b="0" i="0" dirty="0" spc="-18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6181" baseline="0" b="0" i="0" dirty="0" spc="0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     </a:t>
            </a:r>
            <a:r>
              <a:rPr lang="en-US" sz="6181" baseline="0" b="0" i="0" dirty="0" spc="18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6181" baseline="0" b="0" i="0" dirty="0" spc="0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    </a:t>
            </a:r>
            <a:r>
              <a:rPr lang="en-US" sz="6181" baseline="0" b="0" i="0" dirty="0" spc="-11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6181" baseline="0" b="0" i="0" dirty="0" spc="0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6181" baseline="0" b="0" i="0" dirty="0" spc="3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6181" baseline="0" b="0" i="0" dirty="0" spc="0">
                <a:solidFill>
                  <a:srgbClr val="F8CA6F"/>
                </a:solidFill>
                <a:latin typeface="Arial" pitchFamily="0" charset="1"/>
                <a:cs typeface="Arial" pitchFamily="0" charset="1"/>
              </a:rPr>
              <a:t>          </a:t>
            </a:r>
          </a:p>
          <a:p>
            <a:pPr marL="2970522">
              <a:lnSpc>
                <a:spcPts val="4514"/>
              </a:lnSpc>
            </a:pP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Future </a:t>
            </a:r>
            <a:r>
              <a:rPr lang="en-US" sz="3368" baseline="0" b="0" i="0" dirty="0" spc="-16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ircul</a:t>
            </a:r>
            <a:r>
              <a:rPr lang="en-US" sz="3368" baseline="0" b="0" i="0" dirty="0" spc="-13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368" baseline="0" b="0" i="0" dirty="0" spc="43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</a:t>
            </a:r>
            <a:r>
              <a:rPr lang="en-US" sz="3368" baseline="0" b="0" i="0" dirty="0" spc="-1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o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3368" baseline="0" b="0" i="0" dirty="0" spc="-13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l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i</a:t>
            </a:r>
            <a:r>
              <a:rPr lang="en-US" sz="3368" baseline="0" b="0" i="0" dirty="0" spc="-1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d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er</a:t>
            </a:r>
            <a:r>
              <a:rPr lang="en-US" sz="3368" baseline="0" b="0" i="0" dirty="0" spc="74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3368" baseline="0" b="0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(FC</a:t>
            </a:r>
            <a:r>
              <a:rPr lang="en-US" sz="3368" baseline="0" b="0" i="0" dirty="0" spc="-1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375" name="Freeform 375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6" name="Picture 376"/>
          <p:cNvPicPr>
            <a:picLocks noChangeAspect="0" noChangeArrowheads="1"/>
          </p:cNvPicPr>
          <p:nvPr/>
        </p:nvPicPr>
        <p:blipFill>
          <a:blip r:embed="rId3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377" name="Picture 377"/>
          <p:cNvPicPr>
            <a:picLocks noChangeAspect="0" noChangeArrowheads="1"/>
          </p:cNvPicPr>
          <p:nvPr/>
        </p:nvPicPr>
        <p:blipFill>
          <a:blip r:embed="rId3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378" name="Freeform 378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9" name="Picture 379"/>
          <p:cNvPicPr>
            <a:picLocks noChangeAspect="0" noChangeArrowheads="1"/>
          </p:cNvPicPr>
          <p:nvPr/>
        </p:nvPicPr>
        <p:blipFill>
          <a:blip r:embed="rId3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380" name="Picture 380"/>
          <p:cNvPicPr>
            <a:picLocks noChangeAspect="0" noChangeArrowheads="1"/>
          </p:cNvPicPr>
          <p:nvPr/>
        </p:nvPicPr>
        <p:blipFill>
          <a:blip r:embed="rId3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5860616"/>
            <a:ext cx="6711042" cy="2258411"/>
          </a:xfrm>
          <a:prstGeom prst="rect">
            <a:avLst/>
          </a:prstGeom>
          <a:noFill/>
          <a:extLst/>
        </p:spPr>
      </p:pic>
      <p:pic>
        <p:nvPicPr>
          <p:cNvPr id="381" name="Picture 381"/>
          <p:cNvPicPr>
            <a:picLocks noChangeAspect="0" noChangeArrowheads="1"/>
          </p:cNvPicPr>
          <p:nvPr/>
        </p:nvPicPr>
        <p:blipFill>
          <a:blip r:embed="rId3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511101" y="986638"/>
            <a:ext cx="9982702" cy="4730343"/>
          </a:xfrm>
          <a:prstGeom prst="rect">
            <a:avLst/>
          </a:prstGeom>
          <a:noFill/>
          <a:extLst/>
        </p:spPr>
      </p:pic>
      <p:pic>
        <p:nvPicPr>
          <p:cNvPr id="382" name="Picture 382"/>
          <p:cNvPicPr>
            <a:picLocks noChangeAspect="0" noChangeArrowheads="1"/>
          </p:cNvPicPr>
          <p:nvPr/>
        </p:nvPicPr>
        <p:blipFill>
          <a:blip r:embed="rId3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794322" y="5767434"/>
            <a:ext cx="6159677" cy="3526415"/>
          </a:xfrm>
          <a:prstGeom prst="rect">
            <a:avLst/>
          </a:prstGeom>
          <a:noFill/>
          <a:extLst/>
        </p:spPr>
      </p:pic>
      <p:sp>
        <p:nvSpPr>
          <p:cNvPr id="383" name="Rectangle 383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384" name="Rectangle 384"/>
          <p:cNvSpPr/>
          <p:nvPr/>
        </p:nvSpPr>
        <p:spPr>
          <a:xfrm rot="0" flipH="0" flipV="0">
            <a:off x="3508681" y="171465"/>
            <a:ext cx="6011417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Töihin CERNiin?</a:t>
            </a:r>
          </a:p>
        </p:txBody>
      </p:sp>
      <p:sp>
        <p:nvSpPr>
          <p:cNvPr id="385" name="Rectangle 385"/>
          <p:cNvSpPr/>
          <p:nvPr/>
        </p:nvSpPr>
        <p:spPr>
          <a:xfrm rot="0" flipH="0" flipV="0">
            <a:off x="6551738" y="9448806"/>
            <a:ext cx="282498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28" name="Freeform 128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9" name="Picture 129"/>
          <p:cNvPicPr>
            <a:picLocks noChangeAspect="0" noChangeArrowheads="1"/>
          </p:cNvPicPr>
          <p:nvPr/>
        </p:nvPicPr>
        <p:blipFill>
          <a:blip r:embed="rId1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30" name="Picture 130"/>
          <p:cNvPicPr>
            <a:picLocks noChangeAspect="0" noChangeArrowheads="1"/>
          </p:cNvPicPr>
          <p:nvPr/>
        </p:nvPicPr>
        <p:blipFill>
          <a:blip r:embed="rId1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31" name="Freeform 131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2" name="Picture 132"/>
          <p:cNvPicPr>
            <a:picLocks noChangeAspect="0" noChangeArrowheads="1"/>
          </p:cNvPicPr>
          <p:nvPr/>
        </p:nvPicPr>
        <p:blipFill>
          <a:blip r:embed="rId1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sp>
        <p:nvSpPr>
          <p:cNvPr id="133" name="Freeform 133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4" name="Picture 134"/>
          <p:cNvPicPr>
            <a:picLocks noChangeAspect="0" noChangeArrowheads="1"/>
          </p:cNvPicPr>
          <p:nvPr/>
        </p:nvPicPr>
        <p:blipFill>
          <a:blip r:embed="rId1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35" name="Picture 135"/>
          <p:cNvPicPr>
            <a:picLocks noChangeAspect="0" noChangeArrowheads="1"/>
          </p:cNvPicPr>
          <p:nvPr/>
        </p:nvPicPr>
        <p:blipFill>
          <a:blip r:embed="rId1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5284" y="0"/>
            <a:ext cx="1041207" cy="971677"/>
          </a:xfrm>
          <a:prstGeom prst="rect">
            <a:avLst/>
          </a:prstGeom>
          <a:noFill/>
          <a:extLst/>
        </p:spPr>
      </p:pic>
      <p:pic>
        <p:nvPicPr>
          <p:cNvPr id="136" name="Picture 136"/>
          <p:cNvPicPr>
            <a:picLocks noChangeAspect="0" noChangeArrowheads="1"/>
          </p:cNvPicPr>
          <p:nvPr/>
        </p:nvPicPr>
        <p:blipFill>
          <a:blip r:embed="rId1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pic>
        <p:nvPicPr>
          <p:cNvPr id="137" name="Picture 137"/>
          <p:cNvPicPr>
            <a:picLocks noChangeAspect="0" noChangeArrowheads="1"/>
          </p:cNvPicPr>
          <p:nvPr/>
        </p:nvPicPr>
        <p:blipFill>
          <a:blip r:embed="rId1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4864100"/>
            <a:ext cx="4156985" cy="3061369"/>
          </a:xfrm>
          <a:prstGeom prst="rect">
            <a:avLst/>
          </a:prstGeom>
          <a:noFill/>
          <a:extLst/>
        </p:spPr>
      </p:pic>
      <p:pic>
        <p:nvPicPr>
          <p:cNvPr id="138" name="Picture 119"/>
          <p:cNvPicPr>
            <a:picLocks noChangeAspect="0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278740" y="4876800"/>
            <a:ext cx="5397279" cy="3035969"/>
          </a:xfrm>
          <a:prstGeom prst="rect">
            <a:avLst/>
          </a:prstGeom>
          <a:noFill/>
          <a:extLst/>
        </p:spPr>
      </p:pic>
      <p:pic>
        <p:nvPicPr>
          <p:cNvPr id="139" name="Picture 139"/>
          <p:cNvPicPr>
            <a:picLocks noChangeAspect="0" noChangeArrowheads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631875" y="4864100"/>
            <a:ext cx="3372924" cy="3146126"/>
          </a:xfrm>
          <a:prstGeom prst="rect">
            <a:avLst/>
          </a:prstGeom>
          <a:noFill/>
          <a:extLst/>
        </p:spPr>
      </p:pic>
      <p:pic>
        <p:nvPicPr>
          <p:cNvPr id="140" name="Picture 140"/>
          <p:cNvPicPr>
            <a:picLocks noChangeAspect="0" noChangeArrowheads="1"/>
          </p:cNvPicPr>
          <p:nvPr/>
        </p:nvPicPr>
        <p:blipFill>
          <a:blip r:embed="rId1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078694"/>
            <a:ext cx="4690241" cy="3661197"/>
          </a:xfrm>
          <a:prstGeom prst="rect">
            <a:avLst/>
          </a:prstGeom>
          <a:noFill/>
          <a:extLst/>
        </p:spPr>
      </p:pic>
      <p:pic>
        <p:nvPicPr>
          <p:cNvPr id="141" name="Picture 122"/>
          <p:cNvPicPr>
            <a:picLocks noChangeAspect="0" noChangeArrowheads="1"/>
          </p:cNvPicPr>
          <p:nvPr/>
        </p:nvPicPr>
        <p:blipFill>
          <a:blip r:embed="rId1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814402" y="1091394"/>
            <a:ext cx="3635797" cy="3635797"/>
          </a:xfrm>
          <a:prstGeom prst="rect">
            <a:avLst/>
          </a:prstGeom>
          <a:noFill/>
          <a:extLst/>
        </p:spPr>
      </p:pic>
      <p:pic>
        <p:nvPicPr>
          <p:cNvPr id="142" name="Picture 142"/>
          <p:cNvPicPr>
            <a:picLocks noChangeAspect="0" noChangeArrowheads="1"/>
          </p:cNvPicPr>
          <p:nvPr/>
        </p:nvPicPr>
        <p:blipFill>
          <a:blip r:embed="rId1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560357" y="1078694"/>
            <a:ext cx="4444442" cy="3661197"/>
          </a:xfrm>
          <a:prstGeom prst="rect">
            <a:avLst/>
          </a:prstGeom>
          <a:noFill/>
          <a:extLst/>
        </p:spPr>
      </p:pic>
      <p:sp>
        <p:nvSpPr>
          <p:cNvPr id="143" name="Rectangle 143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44" name="Rectangle 144"/>
          <p:cNvSpPr/>
          <p:nvPr/>
        </p:nvSpPr>
        <p:spPr>
          <a:xfrm rot="0" flipH="0" flipV="0">
            <a:off x="3069775" y="170278"/>
            <a:ext cx="6916352" cy="7208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76" baseline="0" b="1" i="0" dirty="0" spc="-419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5676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ervetuloa CERNiin!</a:t>
            </a:r>
          </a:p>
        </p:txBody>
      </p:sp>
      <p:sp>
        <p:nvSpPr>
          <p:cNvPr id="145" name="Rectangle 145"/>
          <p:cNvSpPr/>
          <p:nvPr/>
        </p:nvSpPr>
        <p:spPr>
          <a:xfrm rot="0" flipH="0" flipV="0">
            <a:off x="6632728" y="9446694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3</a:t>
            </a:r>
          </a:p>
        </p:txBody>
      </p:sp>
      <p:sp>
        <p:nvSpPr>
          <p:cNvPr id="146" name="Rectangle 146"/>
          <p:cNvSpPr/>
          <p:nvPr/>
        </p:nvSpPr>
        <p:spPr>
          <a:xfrm rot="0" flipH="0" flipV="0">
            <a:off x="868743" y="8252881"/>
            <a:ext cx="11267313" cy="8382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600 hehtaaria, 700 rakennusta, 65 km tunneleita, 2500 työntekijää,  </a:t>
            </a:r>
          </a:p>
          <a:p>
            <a:pPr marL="26669">
              <a:lnSpc>
                <a:spcPts val="3600"/>
              </a:lnSpc>
            </a:pP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12000 käyttäjää (tutkijaa), 24 jäsenmaata, ~1.3 M</a:t>
            </a:r>
            <a:r>
              <a:rPr lang="en-US" sz="3000" baseline="0" b="0" i="1" dirty="0" spc="-5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d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€</a:t>
            </a:r>
            <a:r>
              <a:rPr lang="en-US" sz="30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vuosibudjetti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47" name="Freeform 147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8" name="Picture 148"/>
          <p:cNvPicPr>
            <a:picLocks noChangeAspect="0" noChangeArrowheads="1"/>
          </p:cNvPicPr>
          <p:nvPr/>
        </p:nvPicPr>
        <p:blipFill>
          <a:blip r:embed="rId1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49" name="Picture 149"/>
          <p:cNvPicPr>
            <a:picLocks noChangeAspect="0" noChangeArrowheads="1"/>
          </p:cNvPicPr>
          <p:nvPr/>
        </p:nvPicPr>
        <p:blipFill>
          <a:blip r:embed="rId1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50" name="Freeform 150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1" name="Picture 151"/>
          <p:cNvPicPr>
            <a:picLocks noChangeAspect="0" noChangeArrowheads="1"/>
          </p:cNvPicPr>
          <p:nvPr/>
        </p:nvPicPr>
        <p:blipFill>
          <a:blip r:embed="rId1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152" name="Picture 152"/>
          <p:cNvPicPr>
            <a:picLocks noChangeAspect="0" noChangeArrowheads="1"/>
          </p:cNvPicPr>
          <p:nvPr/>
        </p:nvPicPr>
        <p:blipFill>
          <a:blip r:embed="rId1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56841" y="1021858"/>
            <a:ext cx="12091117" cy="8312642"/>
          </a:xfrm>
          <a:prstGeom prst="rect">
            <a:avLst/>
          </a:prstGeom>
          <a:noFill/>
          <a:extLst/>
        </p:spPr>
      </p:pic>
      <p:sp>
        <p:nvSpPr>
          <p:cNvPr id="153" name="Rectangle 153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54" name="Rectangle 154"/>
          <p:cNvSpPr/>
          <p:nvPr/>
        </p:nvSpPr>
        <p:spPr>
          <a:xfrm rot="0" flipH="0" flipV="0">
            <a:off x="1728325" y="171465"/>
            <a:ext cx="9570719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Kansainvälistä yhteistyötä</a:t>
            </a:r>
          </a:p>
        </p:txBody>
      </p:sp>
      <p:sp>
        <p:nvSpPr>
          <p:cNvPr id="155" name="Rectangle 155"/>
          <p:cNvSpPr/>
          <p:nvPr/>
        </p:nvSpPr>
        <p:spPr>
          <a:xfrm rot="0" flipH="0" flipV="0">
            <a:off x="6622369" y="9448806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56" name="Freeform 156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7" name="Picture 157"/>
          <p:cNvPicPr>
            <a:picLocks noChangeAspect="0" noChangeArrowheads="1"/>
          </p:cNvPicPr>
          <p:nvPr/>
        </p:nvPicPr>
        <p:blipFill>
          <a:blip r:embed="rId1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58" name="Picture 158"/>
          <p:cNvPicPr>
            <a:picLocks noChangeAspect="0" noChangeArrowheads="1"/>
          </p:cNvPicPr>
          <p:nvPr/>
        </p:nvPicPr>
        <p:blipFill>
          <a:blip r:embed="rId1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59" name="Freeform 159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0" name="Picture 160"/>
          <p:cNvPicPr>
            <a:picLocks noChangeAspect="0" noChangeArrowheads="1"/>
          </p:cNvPicPr>
          <p:nvPr/>
        </p:nvPicPr>
        <p:blipFill>
          <a:blip r:embed="rId1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161" name="Picture 161"/>
          <p:cNvPicPr>
            <a:picLocks noChangeAspect="0" noChangeArrowheads="1"/>
          </p:cNvPicPr>
          <p:nvPr/>
        </p:nvPicPr>
        <p:blipFill>
          <a:blip r:embed="rId1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538114" y="4705198"/>
            <a:ext cx="5441911" cy="4297242"/>
          </a:xfrm>
          <a:prstGeom prst="rect">
            <a:avLst/>
          </a:prstGeom>
          <a:noFill/>
          <a:extLst/>
        </p:spPr>
      </p:pic>
      <p:pic>
        <p:nvPicPr>
          <p:cNvPr id="162" name="Picture 162"/>
          <p:cNvPicPr>
            <a:picLocks noChangeAspect="0" noChangeArrowheads="1"/>
          </p:cNvPicPr>
          <p:nvPr/>
        </p:nvPicPr>
        <p:blipFill>
          <a:blip r:embed="rId1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5013033"/>
            <a:ext cx="5438863" cy="4297218"/>
          </a:xfrm>
          <a:prstGeom prst="rect">
            <a:avLst/>
          </a:prstGeom>
          <a:noFill/>
          <a:extLst/>
        </p:spPr>
      </p:pic>
      <p:pic>
        <p:nvPicPr>
          <p:cNvPr id="163" name="Picture 163"/>
          <p:cNvPicPr>
            <a:picLocks noChangeAspect="0" noChangeArrowheads="1"/>
          </p:cNvPicPr>
          <p:nvPr/>
        </p:nvPicPr>
        <p:blipFill>
          <a:blip r:embed="rId1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94112" y="1013885"/>
            <a:ext cx="4903275" cy="3067270"/>
          </a:xfrm>
          <a:prstGeom prst="rect">
            <a:avLst/>
          </a:prstGeom>
          <a:noFill/>
          <a:extLst/>
        </p:spPr>
      </p:pic>
      <p:pic>
        <p:nvPicPr>
          <p:cNvPr id="164" name="Picture 164"/>
          <p:cNvPicPr>
            <a:picLocks noChangeAspect="0" noChangeArrowheads="1"/>
          </p:cNvPicPr>
          <p:nvPr/>
        </p:nvPicPr>
        <p:blipFill>
          <a:blip r:embed="rId1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908328" y="3393995"/>
            <a:ext cx="5757803" cy="2728273"/>
          </a:xfrm>
          <a:prstGeom prst="rect">
            <a:avLst/>
          </a:prstGeom>
          <a:noFill/>
          <a:extLst/>
        </p:spPr>
      </p:pic>
      <p:sp>
        <p:nvSpPr>
          <p:cNvPr id="165" name="Rectangle 165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66" name="Rectangle 166"/>
          <p:cNvSpPr/>
          <p:nvPr/>
        </p:nvSpPr>
        <p:spPr>
          <a:xfrm rot="0" flipH="0" flipV="0">
            <a:off x="2787609" y="171465"/>
            <a:ext cx="7452359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CERNin kampusalue</a:t>
            </a:r>
          </a:p>
        </p:txBody>
      </p:sp>
      <p:sp>
        <p:nvSpPr>
          <p:cNvPr id="167" name="Rectangle 167"/>
          <p:cNvSpPr/>
          <p:nvPr/>
        </p:nvSpPr>
        <p:spPr>
          <a:xfrm rot="0" flipH="0" flipV="0">
            <a:off x="6622369" y="9448806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5</a:t>
            </a:r>
          </a:p>
        </p:txBody>
      </p:sp>
      <p:sp>
        <p:nvSpPr>
          <p:cNvPr id="168" name="Rectangle 168"/>
          <p:cNvSpPr/>
          <p:nvPr/>
        </p:nvSpPr>
        <p:spPr>
          <a:xfrm rot="0" flipH="0" flipV="0">
            <a:off x="317500" y="1067536"/>
            <a:ext cx="6761505" cy="38481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3 ravintolaa </a:t>
            </a:r>
          </a:p>
          <a:p>
            <a:pPr marL="0">
              <a:lnSpc>
                <a:spcPts val="4100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3 hostellia </a:t>
            </a:r>
          </a:p>
          <a:p>
            <a:pPr marL="0">
              <a:lnSpc>
                <a:spcPts val="4100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Omat bussilinjat, oma autovuokraamo,  </a:t>
            </a:r>
          </a:p>
          <a:p>
            <a:pPr marL="228498">
              <a:lnSpc>
                <a:spcPts val="3099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yhteiskäyttöautoja ja -pyöriä </a:t>
            </a:r>
          </a:p>
          <a:p>
            <a:pPr marL="0">
              <a:lnSpc>
                <a:spcPts val="4100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Posti, pankki, vakuutusyhtiö, tupakkakioski... </a:t>
            </a:r>
          </a:p>
          <a:p>
            <a:pPr marL="0">
              <a:lnSpc>
                <a:spcPts val="4100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Kirjasto </a:t>
            </a:r>
          </a:p>
          <a:p>
            <a:pPr marL="0">
              <a:lnSpc>
                <a:spcPts val="4100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Päiväkoti </a:t>
            </a:r>
          </a:p>
          <a:p>
            <a:pPr marL="0">
              <a:lnSpc>
                <a:spcPts val="4100"/>
              </a:lnSpc>
            </a:pP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600" baseline="0" b="0" i="0" dirty="0" spc="-2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6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Oma palokunta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69" name="Freeform 169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0" name="Picture 170"/>
          <p:cNvPicPr>
            <a:picLocks noChangeAspect="0" noChangeArrowheads="1"/>
          </p:cNvPicPr>
          <p:nvPr/>
        </p:nvPicPr>
        <p:blipFill>
          <a:blip r:embed="rId1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71" name="Picture 171"/>
          <p:cNvPicPr>
            <a:picLocks noChangeAspect="0" noChangeArrowheads="1"/>
          </p:cNvPicPr>
          <p:nvPr/>
        </p:nvPicPr>
        <p:blipFill>
          <a:blip r:embed="rId1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72" name="Freeform 172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3" name="Picture 173"/>
          <p:cNvPicPr>
            <a:picLocks noChangeAspect="0" noChangeArrowheads="1"/>
          </p:cNvPicPr>
          <p:nvPr/>
        </p:nvPicPr>
        <p:blipFill>
          <a:blip r:embed="rId1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174" name="Picture 174"/>
          <p:cNvPicPr>
            <a:picLocks noChangeAspect="0" noChangeArrowheads="1"/>
          </p:cNvPicPr>
          <p:nvPr/>
        </p:nvPicPr>
        <p:blipFill>
          <a:blip r:embed="rId1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074347"/>
            <a:ext cx="4860845" cy="3859857"/>
          </a:xfrm>
          <a:prstGeom prst="rect">
            <a:avLst/>
          </a:prstGeom>
          <a:noFill/>
          <a:extLst/>
        </p:spPr>
      </p:pic>
      <p:pic>
        <p:nvPicPr>
          <p:cNvPr id="175" name="Picture 175"/>
          <p:cNvPicPr>
            <a:picLocks noChangeAspect="0" noChangeArrowheads="1"/>
          </p:cNvPicPr>
          <p:nvPr/>
        </p:nvPicPr>
        <p:blipFill>
          <a:blip r:embed="rId1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347768" y="1076491"/>
            <a:ext cx="4759782" cy="3855501"/>
          </a:xfrm>
          <a:prstGeom prst="rect">
            <a:avLst/>
          </a:prstGeom>
          <a:noFill/>
          <a:extLst/>
        </p:spPr>
      </p:pic>
      <p:pic>
        <p:nvPicPr>
          <p:cNvPr id="176" name="Picture 176"/>
          <p:cNvPicPr>
            <a:picLocks noChangeAspect="0" noChangeArrowheads="1"/>
          </p:cNvPicPr>
          <p:nvPr/>
        </p:nvPicPr>
        <p:blipFill>
          <a:blip r:embed="rId1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685542" y="1070055"/>
            <a:ext cx="4319257" cy="3868497"/>
          </a:xfrm>
          <a:prstGeom prst="rect">
            <a:avLst/>
          </a:prstGeom>
          <a:noFill/>
          <a:extLst/>
        </p:spPr>
      </p:pic>
      <p:pic>
        <p:nvPicPr>
          <p:cNvPr id="177" name="Picture 177"/>
          <p:cNvPicPr>
            <a:picLocks noChangeAspect="0" noChangeArrowheads="1"/>
          </p:cNvPicPr>
          <p:nvPr/>
        </p:nvPicPr>
        <p:blipFill>
          <a:blip r:embed="rId1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4894530"/>
            <a:ext cx="13004800" cy="4480953"/>
          </a:xfrm>
          <a:prstGeom prst="rect">
            <a:avLst/>
          </a:prstGeom>
          <a:noFill/>
          <a:extLst/>
        </p:spPr>
      </p:pic>
      <p:sp>
        <p:nvSpPr>
          <p:cNvPr id="178" name="Rectangle 178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79" name="Rectangle 179"/>
          <p:cNvSpPr/>
          <p:nvPr/>
        </p:nvSpPr>
        <p:spPr>
          <a:xfrm rot="0" flipH="0" flipV="0">
            <a:off x="3422732" y="171465"/>
            <a:ext cx="6182105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Suomi CERNissä</a:t>
            </a:r>
          </a:p>
        </p:txBody>
      </p:sp>
      <p:sp>
        <p:nvSpPr>
          <p:cNvPr id="180" name="Rectangle 180"/>
          <p:cNvSpPr/>
          <p:nvPr/>
        </p:nvSpPr>
        <p:spPr>
          <a:xfrm rot="0" flipH="0" flipV="0">
            <a:off x="6622369" y="9448806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81" name="Freeform 181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2" name="Picture 182"/>
          <p:cNvPicPr>
            <a:picLocks noChangeAspect="0" noChangeArrowheads="1"/>
          </p:cNvPicPr>
          <p:nvPr/>
        </p:nvPicPr>
        <p:blipFill>
          <a:blip r:embed="rId1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83" name="Picture 183"/>
          <p:cNvPicPr>
            <a:picLocks noChangeAspect="0" noChangeArrowheads="1"/>
          </p:cNvPicPr>
          <p:nvPr/>
        </p:nvPicPr>
        <p:blipFill>
          <a:blip r:embed="rId1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84" name="Freeform 184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5" name="Picture 185"/>
          <p:cNvPicPr>
            <a:picLocks noChangeAspect="0" noChangeArrowheads="1"/>
          </p:cNvPicPr>
          <p:nvPr/>
        </p:nvPicPr>
        <p:blipFill>
          <a:blip r:embed="rId1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sp>
        <p:nvSpPr>
          <p:cNvPr id="186" name="Freeform 186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spect="0" noChangeArrowheads="1"/>
          </p:cNvPicPr>
          <p:nvPr/>
        </p:nvPicPr>
        <p:blipFill>
          <a:blip r:embed="rId1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88" name="Picture 188"/>
          <p:cNvPicPr>
            <a:picLocks noChangeAspect="0" noChangeArrowheads="1"/>
          </p:cNvPicPr>
          <p:nvPr/>
        </p:nvPicPr>
        <p:blipFill>
          <a:blip r:embed="rId1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5284" y="0"/>
            <a:ext cx="1041207" cy="971677"/>
          </a:xfrm>
          <a:prstGeom prst="rect">
            <a:avLst/>
          </a:prstGeom>
          <a:noFill/>
          <a:extLst/>
        </p:spPr>
      </p:pic>
      <p:pic>
        <p:nvPicPr>
          <p:cNvPr id="189" name="Picture 189"/>
          <p:cNvPicPr>
            <a:picLocks noChangeAspect="0" noChangeArrowheads="1"/>
          </p:cNvPicPr>
          <p:nvPr/>
        </p:nvPicPr>
        <p:blipFill>
          <a:blip r:embed="rId1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85826" y="6190260"/>
            <a:ext cx="11130236" cy="3027622"/>
          </a:xfrm>
          <a:prstGeom prst="rect">
            <a:avLst/>
          </a:prstGeom>
          <a:noFill/>
          <a:extLst/>
        </p:spPr>
      </p:pic>
      <p:pic>
        <p:nvPicPr>
          <p:cNvPr id="190" name="Picture 190"/>
          <p:cNvPicPr>
            <a:picLocks noChangeAspect="0" noChangeArrowheads="1"/>
          </p:cNvPicPr>
          <p:nvPr/>
        </p:nvPicPr>
        <p:blipFill>
          <a:blip r:embed="rId1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91" name="Rectangle 191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192" name="Rectangle 192"/>
          <p:cNvSpPr/>
          <p:nvPr/>
        </p:nvSpPr>
        <p:spPr>
          <a:xfrm rot="0" flipH="0" flipV="0">
            <a:off x="2641743" y="170278"/>
            <a:ext cx="7772705" cy="7208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5676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Fyysikoille riittää työtä</a:t>
            </a:r>
          </a:p>
        </p:txBody>
      </p:sp>
      <p:sp>
        <p:nvSpPr>
          <p:cNvPr id="193" name="Rectangle 193"/>
          <p:cNvSpPr/>
          <p:nvPr/>
        </p:nvSpPr>
        <p:spPr>
          <a:xfrm rot="0" flipH="0" flipV="0">
            <a:off x="6632728" y="9446694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7</a:t>
            </a:r>
          </a:p>
        </p:txBody>
      </p:sp>
      <p:sp>
        <p:nvSpPr>
          <p:cNvPr id="194" name="Rectangle 194"/>
          <p:cNvSpPr/>
          <p:nvPr/>
        </p:nvSpPr>
        <p:spPr>
          <a:xfrm rot="0" flipH="0" flipV="0">
            <a:off x="317500" y="1080237"/>
            <a:ext cx="12107730" cy="51771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Ymmär</a:t>
            </a:r>
            <a:r>
              <a:rPr lang="en-US" sz="2800" baseline="0" b="0" i="0" dirty="0" spc="5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yksemme luonnosta on lisääntynyt viime vuosikymmeninä valtavaa </a:t>
            </a:r>
          </a:p>
          <a:p>
            <a:pPr marL="0">
              <a:lnSpc>
                <a:spcPts val="3399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vauhtia, mutta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fyysikoiden työ on vielä pahasti kesken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:</a:t>
            </a:r>
          </a:p>
          <a:p>
            <a:pPr marL="87383">
              <a:lnSpc>
                <a:spcPts val="4104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800" baseline="0" b="0" i="0" dirty="0" spc="21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 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Mitä on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pimeä ain</a:t>
            </a:r>
            <a:r>
              <a:rPr lang="en-US" sz="2800" baseline="0" b="1" i="0" dirty="0" spc="5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?  </a:t>
            </a:r>
          </a:p>
          <a:p>
            <a:pPr marL="87383">
              <a:lnSpc>
                <a:spcPts val="4720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800" baseline="0" b="0" i="0" dirty="0" spc="19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Entä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pime</a:t>
            </a:r>
            <a:r>
              <a:rPr lang="en-US" sz="2800" baseline="0" b="1" i="0" dirty="0" spc="2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ä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energi</a:t>
            </a:r>
            <a:r>
              <a:rPr lang="en-US" sz="2800" baseline="0" b="1" i="0" dirty="0" spc="-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a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?  </a:t>
            </a:r>
          </a:p>
          <a:p>
            <a:pPr marL="87383">
              <a:lnSpc>
                <a:spcPts val="4720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800" baseline="0" b="0" i="0" dirty="0" spc="19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Miten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gravitaatio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yhdistetään muihin (kvantti)vuo</a:t>
            </a:r>
            <a:r>
              <a:rPr lang="en-US" sz="2800" baseline="0" b="0" i="0" dirty="0" spc="-5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ovaikutuksiin? Onko </a:t>
            </a:r>
          </a:p>
          <a:p>
            <a:pPr marL="468231">
              <a:lnSpc>
                <a:spcPts val="2718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ulottuvuuksia vain arkipäiväiset 3+1? </a:t>
            </a:r>
          </a:p>
          <a:p>
            <a:pPr marL="87383">
              <a:lnSpc>
                <a:spcPts val="4721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800" baseline="0" b="0" i="0" dirty="0" spc="19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Miksi maailmankaikkeudessa on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enemmän materiaa kuin antimateriaa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? </a:t>
            </a:r>
          </a:p>
          <a:p>
            <a:pPr marL="87383">
              <a:lnSpc>
                <a:spcPts val="4720"/>
              </a:lnSpc>
            </a:pP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800" baseline="0" b="0" i="0" dirty="0" spc="19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2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Miten selittää </a:t>
            </a:r>
            <a:r>
              <a:rPr lang="en-US" sz="2800" baseline="0" b="1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neutriinojen massa</a:t>
            </a:r>
            <a:r>
              <a:rPr lang="en-US" sz="28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? </a:t>
            </a:r>
          </a:p>
          <a:p>
            <a:pPr marL="87383">
              <a:lnSpc>
                <a:spcPts val="4220"/>
              </a:lnSpc>
            </a:pPr>
            <a:r>
              <a:rPr lang="en-US" sz="24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•</a:t>
            </a:r>
            <a:r>
              <a:rPr lang="en-US" sz="2400" baseline="0" b="0" i="0" dirty="0" spc="232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  </a:t>
            </a:r>
            <a:r>
              <a:rPr lang="en-US" sz="24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Onko löytämämme Higgsin bosoni standa</a:t>
            </a:r>
            <a:r>
              <a:rPr lang="en-US" sz="2400" baseline="0" b="0" i="0" dirty="0" spc="-43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4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dimallin mukainen ja ainoa? Miksi </a:t>
            </a:r>
          </a:p>
          <a:p>
            <a:pPr marL="468383">
              <a:lnSpc>
                <a:spcPts val="2320"/>
              </a:lnSpc>
            </a:pPr>
            <a:r>
              <a:rPr lang="en-US" sz="24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hiukkasperheitä on kolme? Onko ”alkeishiukkasilla” sisäinen rakenne? </a:t>
            </a:r>
          </a:p>
          <a:p>
            <a:pPr marL="468383">
              <a:lnSpc>
                <a:spcPts val="2320"/>
              </a:lnSpc>
            </a:pPr>
            <a:r>
              <a:rPr lang="en-US" sz="2400" baseline="0" b="0" i="0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Onko luonnossa lisää symmetrioita? Mistä "luonnonvakiot" saavat arvonsa?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195" name="Freeform 195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6" name="Picture 196"/>
          <p:cNvPicPr>
            <a:picLocks noChangeAspect="0" noChangeArrowheads="1"/>
          </p:cNvPicPr>
          <p:nvPr/>
        </p:nvPicPr>
        <p:blipFill>
          <a:blip r:embed="rId1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197" name="Picture 197"/>
          <p:cNvPicPr>
            <a:picLocks noChangeAspect="0" noChangeArrowheads="1"/>
          </p:cNvPicPr>
          <p:nvPr/>
        </p:nvPicPr>
        <p:blipFill>
          <a:blip r:embed="rId1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198" name="Freeform 198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9" name="Picture 199"/>
          <p:cNvPicPr>
            <a:picLocks noChangeAspect="0" noChangeArrowheads="1"/>
          </p:cNvPicPr>
          <p:nvPr/>
        </p:nvPicPr>
        <p:blipFill>
          <a:blip r:embed="rId1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sp>
        <p:nvSpPr>
          <p:cNvPr id="200" name="Freeform 200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1" name="Picture 201"/>
          <p:cNvPicPr>
            <a:picLocks noChangeAspect="0" noChangeArrowheads="1"/>
          </p:cNvPicPr>
          <p:nvPr/>
        </p:nvPicPr>
        <p:blipFill>
          <a:blip r:embed="rId2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202" name="Picture 202"/>
          <p:cNvPicPr>
            <a:picLocks noChangeAspect="0" noChangeArrowheads="1"/>
          </p:cNvPicPr>
          <p:nvPr/>
        </p:nvPicPr>
        <p:blipFill>
          <a:blip r:embed="rId2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5284" y="0"/>
            <a:ext cx="1041207" cy="971677"/>
          </a:xfrm>
          <a:prstGeom prst="rect">
            <a:avLst/>
          </a:prstGeom>
          <a:noFill/>
          <a:extLst/>
        </p:spPr>
      </p:pic>
      <p:pic>
        <p:nvPicPr>
          <p:cNvPr id="203" name="Picture 203"/>
          <p:cNvPicPr>
            <a:picLocks noChangeAspect="0" noChangeArrowheads="1"/>
          </p:cNvPicPr>
          <p:nvPr/>
        </p:nvPicPr>
        <p:blipFill>
          <a:blip r:embed="rId2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63669" y="1079166"/>
            <a:ext cx="12431407" cy="7787167"/>
          </a:xfrm>
          <a:prstGeom prst="rect">
            <a:avLst/>
          </a:prstGeom>
          <a:noFill/>
          <a:extLst/>
        </p:spPr>
      </p:pic>
      <p:pic>
        <p:nvPicPr>
          <p:cNvPr id="204" name="Picture 204"/>
          <p:cNvPicPr>
            <a:picLocks noChangeAspect="0" noChangeArrowheads="1"/>
          </p:cNvPicPr>
          <p:nvPr/>
        </p:nvPicPr>
        <p:blipFill>
          <a:blip r:embed="rId2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205" name="Rectangle 205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206" name="Rectangle 206"/>
          <p:cNvSpPr/>
          <p:nvPr/>
        </p:nvSpPr>
        <p:spPr>
          <a:xfrm rot="0" flipH="0" flipV="0">
            <a:off x="1359935" y="170278"/>
            <a:ext cx="10336213" cy="7208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1636" algn="l"/>
              </a:tabLst>
            </a:pPr>
            <a:r>
              <a:rPr lang="en-US" sz="5676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 	Kokeet täydentävät toisiaan</a:t>
            </a:r>
          </a:p>
        </p:txBody>
      </p:sp>
      <p:sp>
        <p:nvSpPr>
          <p:cNvPr id="207" name="Rectangle 207"/>
          <p:cNvSpPr/>
          <p:nvPr/>
        </p:nvSpPr>
        <p:spPr>
          <a:xfrm rot="0" flipH="0" flipV="0">
            <a:off x="6632728" y="9446694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8</a:t>
            </a:r>
          </a:p>
        </p:txBody>
      </p:sp>
      <p:sp>
        <p:nvSpPr>
          <p:cNvPr id="208" name="Rectangle 208"/>
          <p:cNvSpPr/>
          <p:nvPr/>
        </p:nvSpPr>
        <p:spPr>
          <a:xfrm rot="0" flipH="0" flipV="0">
            <a:off x="91713" y="1124715"/>
            <a:ext cx="4159859" cy="15109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0" baseline="0" b="0" i="1" dirty="0" spc="-288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T</a:t>
            </a: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eoria ei tarjoa selviä </a:t>
            </a:r>
          </a:p>
          <a:p>
            <a:pPr marL="0">
              <a:lnSpc>
                <a:spcPts val="3099"/>
              </a:lnSpc>
            </a:pP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suuntaviivoja, joten nyt on </a:t>
            </a:r>
          </a:p>
          <a:p>
            <a:pPr marL="0">
              <a:lnSpc>
                <a:spcPts val="3099"/>
              </a:lnSpc>
            </a:pP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kokeiden vuo</a:t>
            </a:r>
            <a:r>
              <a:rPr lang="en-US" sz="2600" baseline="0" b="0" i="1" dirty="0" spc="-46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r</a:t>
            </a: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o ajaa fysiikan </a:t>
            </a:r>
          </a:p>
          <a:p>
            <a:pPr marL="0">
              <a:lnSpc>
                <a:spcPts val="3099"/>
              </a:lnSpc>
            </a:pPr>
            <a:r>
              <a:rPr lang="en-US" sz="2600" baseline="0" b="0" i="1" dirty="0" spc="0">
                <a:solidFill>
                  <a:srgbClr val="000000"/>
                </a:solidFill>
                <a:latin typeface="Arial" pitchFamily="0" charset="1"/>
                <a:cs typeface="Arial" pitchFamily="0" charset="1"/>
              </a:rPr>
              <a:t>kehitystä eteenpäin!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/>
      </p:grpSpPr>
      <p:sp>
        <p:nvSpPr>
          <p:cNvPr id="209" name="Freeform 209"/>
          <p:cNvSpPr/>
          <p:nvPr/>
        </p:nvSpPr>
        <p:spPr>
          <a:xfrm rot="0" flipH="0" flipV="0">
            <a:off x="0" y="512"/>
            <a:ext cx="13004800" cy="976896"/>
          </a:xfrm>
          <a:custGeom>
            <a:pathLst>
              <a:path w="13004800" h="976896">
                <a:moveTo>
                  <a:pt x="0" y="0"/>
                </a:moveTo>
                <a:lnTo>
                  <a:pt x="13004800" y="0"/>
                </a:lnTo>
                <a:lnTo>
                  <a:pt x="13004800" y="976896"/>
                </a:lnTo>
                <a:lnTo>
                  <a:pt x="0" y="976896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0" name="Picture 210"/>
          <p:cNvPicPr>
            <a:picLocks noChangeAspect="0" noChangeArrowheads="1"/>
          </p:cNvPicPr>
          <p:nvPr/>
        </p:nvPicPr>
        <p:blipFill>
          <a:blip r:embed="rId2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956830" cy="957338"/>
          </a:xfrm>
          <a:prstGeom prst="rect">
            <a:avLst/>
          </a:prstGeom>
          <a:noFill/>
          <a:extLst/>
        </p:spPr>
      </p:pic>
      <p:pic>
        <p:nvPicPr>
          <p:cNvPr id="211" name="Picture 211"/>
          <p:cNvPicPr>
            <a:picLocks noChangeAspect="0" noChangeArrowheads="1"/>
          </p:cNvPicPr>
          <p:nvPr/>
        </p:nvPicPr>
        <p:blipFill>
          <a:blip r:embed="rId2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070918" y="0"/>
            <a:ext cx="927100" cy="948842"/>
          </a:xfrm>
          <a:prstGeom prst="rect">
            <a:avLst/>
          </a:prstGeom>
          <a:noFill/>
          <a:extLst/>
        </p:spPr>
      </p:pic>
      <p:sp>
        <p:nvSpPr>
          <p:cNvPr id="212" name="Freeform 212"/>
          <p:cNvSpPr/>
          <p:nvPr/>
        </p:nvSpPr>
        <p:spPr>
          <a:xfrm rot="0" flipH="0" flipV="0">
            <a:off x="0" y="9358897"/>
            <a:ext cx="13004800" cy="381000"/>
          </a:xfrm>
          <a:custGeom>
            <a:pathLst>
              <a:path w="13004800" h="381000">
                <a:moveTo>
                  <a:pt x="0" y="0"/>
                </a:moveTo>
                <a:lnTo>
                  <a:pt x="13004800" y="0"/>
                </a:lnTo>
                <a:lnTo>
                  <a:pt x="13004800" y="381000"/>
                </a:lnTo>
                <a:lnTo>
                  <a:pt x="0" y="381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528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3" name="Picture 213"/>
          <p:cNvPicPr>
            <a:picLocks noChangeAspect="0" noChangeArrowheads="1"/>
          </p:cNvPicPr>
          <p:nvPr/>
        </p:nvPicPr>
        <p:blipFill>
          <a:blip r:embed="rId2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9613900"/>
            <a:ext cx="13004800" cy="139700"/>
          </a:xfrm>
          <a:prstGeom prst="rect">
            <a:avLst/>
          </a:prstGeom>
          <a:noFill/>
          <a:extLst/>
        </p:spPr>
      </p:pic>
      <p:pic>
        <p:nvPicPr>
          <p:cNvPr id="214" name="Picture 214"/>
          <p:cNvPicPr>
            <a:picLocks noChangeAspect="0" noChangeArrowheads="1"/>
          </p:cNvPicPr>
          <p:nvPr/>
        </p:nvPicPr>
        <p:blipFill>
          <a:blip r:embed="rId2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21480" y="1043550"/>
            <a:ext cx="10584823" cy="8207941"/>
          </a:xfrm>
          <a:prstGeom prst="rect">
            <a:avLst/>
          </a:prstGeom>
          <a:noFill/>
          <a:extLst/>
        </p:spPr>
      </p:pic>
      <p:sp>
        <p:nvSpPr>
          <p:cNvPr id="215" name="Rectangle 215"/>
          <p:cNvSpPr/>
          <p:nvPr/>
        </p:nvSpPr>
        <p:spPr>
          <a:xfrm rot="0" flipH="0" flipV="0">
            <a:off x="165100" y="9448806"/>
            <a:ext cx="12636732" cy="2603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743700" algn="l"/>
                <a:tab pos="11365258" algn="l"/>
              </a:tabLst>
            </a:pPr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Santeri Laurila	</a:t>
            </a:r>
            <a:r>
              <a:rPr lang="en-US" sz="3030" baseline="250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/ 21	22.10.2025</a:t>
            </a:r>
          </a:p>
        </p:txBody>
      </p:sp>
      <p:sp>
        <p:nvSpPr>
          <p:cNvPr id="216" name="Rectangle 216"/>
          <p:cNvSpPr/>
          <p:nvPr/>
        </p:nvSpPr>
        <p:spPr>
          <a:xfrm rot="0" flipH="0" flipV="0">
            <a:off x="1305467" y="171465"/>
            <a:ext cx="10416540" cy="762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SC: Synchrocyclotron (1957)</a:t>
            </a:r>
          </a:p>
        </p:txBody>
      </p:sp>
      <p:sp>
        <p:nvSpPr>
          <p:cNvPr id="217" name="Rectangle 217"/>
          <p:cNvSpPr/>
          <p:nvPr/>
        </p:nvSpPr>
        <p:spPr>
          <a:xfrm rot="0" flipH="0" flipV="0">
            <a:off x="6622369" y="9448806"/>
            <a:ext cx="141223" cy="2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1" i="0" dirty="0" spc="0">
                <a:solidFill>
                  <a:srgbClr val="FFFFFF"/>
                </a:solidFill>
                <a:latin typeface="Arial" pitchFamily="0" charset="1"/>
                <a:cs typeface="Arial" pitchFamily="0" charset="1"/>
              </a:rPr>
              <a:t>9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21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