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3"/>
  </p:notesMasterIdLst>
  <p:sldIdLst>
    <p:sldId id="256" r:id="rId2"/>
    <p:sldId id="301" r:id="rId3"/>
    <p:sldId id="302" r:id="rId4"/>
    <p:sldId id="303" r:id="rId5"/>
    <p:sldId id="304" r:id="rId6"/>
    <p:sldId id="305" r:id="rId7"/>
    <p:sldId id="306" r:id="rId8"/>
    <p:sldId id="308" r:id="rId9"/>
    <p:sldId id="309" r:id="rId10"/>
    <p:sldId id="310" r:id="rId11"/>
    <p:sldId id="311" r:id="rId12"/>
    <p:sldId id="313" r:id="rId13"/>
    <p:sldId id="314" r:id="rId14"/>
    <p:sldId id="315" r:id="rId15"/>
    <p:sldId id="329" r:id="rId16"/>
    <p:sldId id="316" r:id="rId17"/>
    <p:sldId id="312" r:id="rId18"/>
    <p:sldId id="328" r:id="rId19"/>
    <p:sldId id="317" r:id="rId20"/>
    <p:sldId id="300" r:id="rId21"/>
    <p:sldId id="307" r:id="rId2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CCCC00"/>
    <a:srgbClr val="0080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2368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notesMaster" Target="notesMasters/notesMaster1.xml"/><Relationship Id="rId24" Type="http://schemas.openxmlformats.org/officeDocument/2006/relationships/printerSettings" Target="printerSettings/printerSettings1.bin"/><Relationship Id="rId25" Type="http://schemas.openxmlformats.org/officeDocument/2006/relationships/presProps" Target="presProps.xml"/><Relationship Id="rId26" Type="http://schemas.openxmlformats.org/officeDocument/2006/relationships/viewProps" Target="viewProps.xml"/><Relationship Id="rId27" Type="http://schemas.openxmlformats.org/officeDocument/2006/relationships/theme" Target="theme/theme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19BE37A-877C-EB41-AC0C-AB279DB91A1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724414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9E2E2B1-45C5-284F-A4B1-CE4D3F83BAB0}" type="slidenum">
              <a:rPr lang="en-US"/>
              <a:pPr/>
              <a:t>1</a:t>
            </a:fld>
            <a:endParaRPr lang="en-US"/>
          </a:p>
        </p:txBody>
      </p:sp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8CB65DD-D3B3-9D46-978C-03BC5B29F490}" type="slidenum">
              <a:rPr lang="en-US"/>
              <a:pPr/>
              <a:t>10</a:t>
            </a:fld>
            <a:endParaRPr lang="en-US"/>
          </a:p>
        </p:txBody>
      </p:sp>
      <p:sp>
        <p:nvSpPr>
          <p:cNvPr id="962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962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8CB65DD-D3B3-9D46-978C-03BC5B29F490}" type="slidenum">
              <a:rPr lang="en-US"/>
              <a:pPr/>
              <a:t>11</a:t>
            </a:fld>
            <a:endParaRPr lang="en-US"/>
          </a:p>
        </p:txBody>
      </p:sp>
      <p:sp>
        <p:nvSpPr>
          <p:cNvPr id="962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962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8CB65DD-D3B3-9D46-978C-03BC5B29F490}" type="slidenum">
              <a:rPr lang="en-US"/>
              <a:pPr/>
              <a:t>12</a:t>
            </a:fld>
            <a:endParaRPr lang="en-US"/>
          </a:p>
        </p:txBody>
      </p:sp>
      <p:sp>
        <p:nvSpPr>
          <p:cNvPr id="962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962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8CB65DD-D3B3-9D46-978C-03BC5B29F490}" type="slidenum">
              <a:rPr lang="en-US"/>
              <a:pPr/>
              <a:t>13</a:t>
            </a:fld>
            <a:endParaRPr lang="en-US"/>
          </a:p>
        </p:txBody>
      </p:sp>
      <p:sp>
        <p:nvSpPr>
          <p:cNvPr id="962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962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8CB65DD-D3B3-9D46-978C-03BC5B29F490}" type="slidenum">
              <a:rPr lang="en-US"/>
              <a:pPr/>
              <a:t>14</a:t>
            </a:fld>
            <a:endParaRPr lang="en-US"/>
          </a:p>
        </p:txBody>
      </p:sp>
      <p:sp>
        <p:nvSpPr>
          <p:cNvPr id="962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962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8CB65DD-D3B3-9D46-978C-03BC5B29F490}" type="slidenum">
              <a:rPr lang="en-US"/>
              <a:pPr/>
              <a:t>15</a:t>
            </a:fld>
            <a:endParaRPr lang="en-US"/>
          </a:p>
        </p:txBody>
      </p:sp>
      <p:sp>
        <p:nvSpPr>
          <p:cNvPr id="962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962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8CB65DD-D3B3-9D46-978C-03BC5B29F490}" type="slidenum">
              <a:rPr lang="en-US"/>
              <a:pPr/>
              <a:t>16</a:t>
            </a:fld>
            <a:endParaRPr lang="en-US"/>
          </a:p>
        </p:txBody>
      </p:sp>
      <p:sp>
        <p:nvSpPr>
          <p:cNvPr id="962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962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8CB65DD-D3B3-9D46-978C-03BC5B29F490}" type="slidenum">
              <a:rPr lang="en-US"/>
              <a:pPr/>
              <a:t>17</a:t>
            </a:fld>
            <a:endParaRPr lang="en-US"/>
          </a:p>
        </p:txBody>
      </p:sp>
      <p:sp>
        <p:nvSpPr>
          <p:cNvPr id="962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962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8CB65DD-D3B3-9D46-978C-03BC5B29F490}" type="slidenum">
              <a:rPr lang="en-US"/>
              <a:pPr/>
              <a:t>18</a:t>
            </a:fld>
            <a:endParaRPr lang="en-US"/>
          </a:p>
        </p:txBody>
      </p:sp>
      <p:sp>
        <p:nvSpPr>
          <p:cNvPr id="962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962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8CB65DD-D3B3-9D46-978C-03BC5B29F490}" type="slidenum">
              <a:rPr lang="en-US"/>
              <a:pPr/>
              <a:t>19</a:t>
            </a:fld>
            <a:endParaRPr lang="en-US"/>
          </a:p>
        </p:txBody>
      </p:sp>
      <p:sp>
        <p:nvSpPr>
          <p:cNvPr id="962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962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9C9D8B5-1A47-074E-9AD6-DBDE4FD81730}" type="slidenum">
              <a:rPr lang="en-US"/>
              <a:pPr/>
              <a:t>2</a:t>
            </a:fld>
            <a:endParaRPr lang="en-US"/>
          </a:p>
        </p:txBody>
      </p:sp>
      <p:sp>
        <p:nvSpPr>
          <p:cNvPr id="1054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054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C667BC0-2FD1-5E47-BC80-72ABC3F39E90}" type="slidenum">
              <a:rPr lang="en-US"/>
              <a:pPr/>
              <a:t>20</a:t>
            </a:fld>
            <a:endParaRPr lang="en-US"/>
          </a:p>
        </p:txBody>
      </p:sp>
      <p:sp>
        <p:nvSpPr>
          <p:cNvPr id="1034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034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8CB65DD-D3B3-9D46-978C-03BC5B29F490}" type="slidenum">
              <a:rPr lang="en-US"/>
              <a:pPr/>
              <a:t>21</a:t>
            </a:fld>
            <a:endParaRPr lang="en-US"/>
          </a:p>
        </p:txBody>
      </p:sp>
      <p:sp>
        <p:nvSpPr>
          <p:cNvPr id="962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962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8CB65DD-D3B3-9D46-978C-03BC5B29F490}" type="slidenum">
              <a:rPr lang="en-US"/>
              <a:pPr/>
              <a:t>3</a:t>
            </a:fld>
            <a:endParaRPr lang="en-US"/>
          </a:p>
        </p:txBody>
      </p:sp>
      <p:sp>
        <p:nvSpPr>
          <p:cNvPr id="962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962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8CB65DD-D3B3-9D46-978C-03BC5B29F490}" type="slidenum">
              <a:rPr lang="en-US"/>
              <a:pPr/>
              <a:t>4</a:t>
            </a:fld>
            <a:endParaRPr lang="en-US"/>
          </a:p>
        </p:txBody>
      </p:sp>
      <p:sp>
        <p:nvSpPr>
          <p:cNvPr id="962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962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8CB65DD-D3B3-9D46-978C-03BC5B29F490}" type="slidenum">
              <a:rPr lang="en-US"/>
              <a:pPr/>
              <a:t>5</a:t>
            </a:fld>
            <a:endParaRPr lang="en-US"/>
          </a:p>
        </p:txBody>
      </p:sp>
      <p:sp>
        <p:nvSpPr>
          <p:cNvPr id="962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962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8CB65DD-D3B3-9D46-978C-03BC5B29F490}" type="slidenum">
              <a:rPr lang="en-US"/>
              <a:pPr/>
              <a:t>6</a:t>
            </a:fld>
            <a:endParaRPr lang="en-US"/>
          </a:p>
        </p:txBody>
      </p:sp>
      <p:sp>
        <p:nvSpPr>
          <p:cNvPr id="962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962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8CB65DD-D3B3-9D46-978C-03BC5B29F490}" type="slidenum">
              <a:rPr lang="en-US"/>
              <a:pPr/>
              <a:t>7</a:t>
            </a:fld>
            <a:endParaRPr lang="en-US"/>
          </a:p>
        </p:txBody>
      </p:sp>
      <p:sp>
        <p:nvSpPr>
          <p:cNvPr id="962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962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8CB65DD-D3B3-9D46-978C-03BC5B29F490}" type="slidenum">
              <a:rPr lang="en-US"/>
              <a:pPr/>
              <a:t>8</a:t>
            </a:fld>
            <a:endParaRPr lang="en-US"/>
          </a:p>
        </p:txBody>
      </p:sp>
      <p:sp>
        <p:nvSpPr>
          <p:cNvPr id="962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962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8CB65DD-D3B3-9D46-978C-03BC5B29F490}" type="slidenum">
              <a:rPr lang="en-US"/>
              <a:pPr/>
              <a:t>9</a:t>
            </a:fld>
            <a:endParaRPr lang="en-US"/>
          </a:p>
        </p:txBody>
      </p:sp>
      <p:sp>
        <p:nvSpPr>
          <p:cNvPr id="962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962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63DA22-EA82-844F-B430-D2BDAD5F302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00285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995A6A-AAA7-9140-9026-A00E494DEEA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34157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B3DD35-592D-4749-BAD4-BC25749BDB2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58332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BF324AA2-CD75-874B-9FA9-C9A2ABB45C8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31387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7C3BFFF6-E487-E44F-868C-57203F3F0C7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46285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A641A1-9FD6-0444-B1A2-AABF074E5E4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26760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263822-6381-6346-822F-F91C5BA295F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82754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9490B0-07EB-1B40-90E3-2ED9DDDEC62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50649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E7FC90-1A93-744B-8F70-6CC55F89B6C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61414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7801A0-3EAD-4A40-9DD1-6DE6B67FAEF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47091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EFC7D6-6F15-1E47-BB65-260118F72FA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12600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66BB64-F492-BD43-ADE7-30A3C5992B8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27213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85AFBE-00CF-ED43-BF8A-0F4317235EB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1920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5" Type="http://schemas.openxmlformats.org/officeDocument/2006/relationships/image" Target="../media/image1.png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0F11B87D-1108-EE46-AE73-0C39FDF2C64E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033" name="Text Box 9"/>
          <p:cNvSpPr txBox="1">
            <a:spLocks noChangeArrowheads="1"/>
          </p:cNvSpPr>
          <p:nvPr userDrawn="1"/>
        </p:nvSpPr>
        <p:spPr bwMode="auto">
          <a:xfrm>
            <a:off x="5698125" y="390525"/>
            <a:ext cx="2253080" cy="3612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83485" tIns="41742" rIns="83485" bIns="41742">
            <a:spAutoFit/>
          </a:bodyPr>
          <a:lstStyle>
            <a:lvl1pPr defTabSz="835025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417513" defTabSz="835025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835025" defTabSz="835025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252538" defTabSz="835025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1670050" defTabSz="835025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127250" defTabSz="835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584450" defTabSz="835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041650" defTabSz="835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498850" defTabSz="835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dirty="0" err="1" smtClean="0">
                <a:solidFill>
                  <a:srgbClr val="003399"/>
                </a:solidFill>
                <a:latin typeface="Garamond" charset="0"/>
              </a:rPr>
              <a:t>Ljubljiana</a:t>
            </a:r>
            <a:r>
              <a:rPr lang="en-US" dirty="0" smtClean="0">
                <a:solidFill>
                  <a:srgbClr val="003399"/>
                </a:solidFill>
                <a:latin typeface="Garamond" charset="0"/>
              </a:rPr>
              <a:t>, 29/</a:t>
            </a:r>
            <a:r>
              <a:rPr lang="en-US" dirty="0">
                <a:solidFill>
                  <a:srgbClr val="003399"/>
                </a:solidFill>
                <a:latin typeface="Garamond" charset="0"/>
              </a:rPr>
              <a:t>02/</a:t>
            </a:r>
            <a:r>
              <a:rPr lang="en-US" dirty="0" smtClean="0">
                <a:solidFill>
                  <a:srgbClr val="003399"/>
                </a:solidFill>
                <a:latin typeface="Garamond" charset="0"/>
              </a:rPr>
              <a:t>2012</a:t>
            </a:r>
            <a:endParaRPr lang="it-IT" dirty="0">
              <a:solidFill>
                <a:srgbClr val="003399"/>
              </a:solidFill>
              <a:latin typeface="Garamond" charset="0"/>
            </a:endParaRPr>
          </a:p>
        </p:txBody>
      </p:sp>
      <p:sp>
        <p:nvSpPr>
          <p:cNvPr id="1034" name="Text Box 10"/>
          <p:cNvSpPr txBox="1">
            <a:spLocks noChangeArrowheads="1"/>
          </p:cNvSpPr>
          <p:nvPr userDrawn="1"/>
        </p:nvSpPr>
        <p:spPr bwMode="auto">
          <a:xfrm>
            <a:off x="1331913" y="398463"/>
            <a:ext cx="1692275" cy="357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83485" tIns="41742" rIns="83485" bIns="41742">
            <a:spAutoFit/>
          </a:bodyPr>
          <a:lstStyle>
            <a:lvl1pPr defTabSz="835025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417513" defTabSz="835025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835025" defTabSz="835025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252538" defTabSz="835025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1670050" defTabSz="835025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127250" defTabSz="835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584450" defTabSz="835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041650" defTabSz="835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498850" defTabSz="835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dirty="0">
                <a:solidFill>
                  <a:srgbClr val="003399"/>
                </a:solidFill>
                <a:latin typeface="Garamond" charset="0"/>
              </a:rPr>
              <a:t>G.-F. Dalla Betta</a:t>
            </a:r>
            <a:endParaRPr lang="it-IT" dirty="0">
              <a:solidFill>
                <a:srgbClr val="003399"/>
              </a:solidFill>
              <a:latin typeface="Garamond" charset="0"/>
            </a:endParaRPr>
          </a:p>
        </p:txBody>
      </p:sp>
      <p:sp>
        <p:nvSpPr>
          <p:cNvPr id="1035" name="Line 11"/>
          <p:cNvSpPr>
            <a:spLocks noChangeShapeType="1"/>
          </p:cNvSpPr>
          <p:nvPr userDrawn="1"/>
        </p:nvSpPr>
        <p:spPr bwMode="auto">
          <a:xfrm>
            <a:off x="1116013" y="765175"/>
            <a:ext cx="6840537" cy="0"/>
          </a:xfrm>
          <a:prstGeom prst="line">
            <a:avLst/>
          </a:prstGeom>
          <a:noFill/>
          <a:ln w="57150">
            <a:solidFill>
              <a:schemeClr val="accent2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1037" name="Picture 13"/>
          <p:cNvPicPr preferRelativeResize="0"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109663" cy="111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12" name="Picture 19"/>
          <p:cNvPicPr preferRelativeResize="0">
            <a:picLocks noChangeArrowheads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2400" y="84361"/>
            <a:ext cx="928688" cy="968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4" Type="http://schemas.openxmlformats.org/officeDocument/2006/relationships/image" Target="../media/image10.emf"/><Relationship Id="rId5" Type="http://schemas.openxmlformats.org/officeDocument/2006/relationships/image" Target="../media/image11.emf"/><Relationship Id="rId6" Type="http://schemas.openxmlformats.org/officeDocument/2006/relationships/image" Target="../media/image12.emf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4" Type="http://schemas.openxmlformats.org/officeDocument/2006/relationships/image" Target="../media/image18.png"/><Relationship Id="rId5" Type="http://schemas.openxmlformats.org/officeDocument/2006/relationships/image" Target="../media/image19.png"/><Relationship Id="rId6" Type="http://schemas.openxmlformats.org/officeDocument/2006/relationships/image" Target="../media/image20.png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4" Type="http://schemas.openxmlformats.org/officeDocument/2006/relationships/image" Target="../media/image22.png"/><Relationship Id="rId5" Type="http://schemas.openxmlformats.org/officeDocument/2006/relationships/image" Target="../media/image23.png"/><Relationship Id="rId6" Type="http://schemas.openxmlformats.org/officeDocument/2006/relationships/image" Target="../media/image24.png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2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4" Type="http://schemas.openxmlformats.org/officeDocument/2006/relationships/image" Target="../media/image27.png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4" Type="http://schemas.openxmlformats.org/officeDocument/2006/relationships/image" Target="../media/image29.png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30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 txBox="1">
            <a:spLocks noChangeArrowheads="1"/>
          </p:cNvSpPr>
          <p:nvPr/>
        </p:nvSpPr>
        <p:spPr bwMode="auto">
          <a:xfrm>
            <a:off x="323850" y="1620838"/>
            <a:ext cx="8569325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lnSpc>
                <a:spcPct val="120000"/>
              </a:lnSpc>
            </a:pPr>
            <a:r>
              <a:rPr lang="en-US" sz="4000" b="1" dirty="0" smtClean="0">
                <a:solidFill>
                  <a:srgbClr val="FF0033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Surface </a:t>
            </a:r>
            <a:r>
              <a:rPr lang="en-US" sz="4000" b="1" dirty="0">
                <a:solidFill>
                  <a:srgbClr val="FF0033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effects in double-sided silicon 3D sensors fabricated</a:t>
            </a:r>
          </a:p>
          <a:p>
            <a:pPr>
              <a:lnSpc>
                <a:spcPct val="120000"/>
              </a:lnSpc>
            </a:pPr>
            <a:r>
              <a:rPr lang="en-US" sz="4000" b="1" dirty="0">
                <a:solidFill>
                  <a:srgbClr val="FF0033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  at </a:t>
            </a:r>
            <a:r>
              <a:rPr lang="en-US" sz="4000" b="1" dirty="0" smtClean="0">
                <a:solidFill>
                  <a:srgbClr val="FF0033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FBK</a:t>
            </a:r>
            <a:endParaRPr lang="en-US" sz="4000" b="1" dirty="0">
              <a:solidFill>
                <a:srgbClr val="FF0033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Arial" charset="0"/>
            </a:endParaRPr>
          </a:p>
        </p:txBody>
      </p:sp>
      <p:sp>
        <p:nvSpPr>
          <p:cNvPr id="7" name="Rectangle 8"/>
          <p:cNvSpPr txBox="1">
            <a:spLocks noChangeArrowheads="1"/>
          </p:cNvSpPr>
          <p:nvPr/>
        </p:nvSpPr>
        <p:spPr bwMode="auto">
          <a:xfrm>
            <a:off x="0" y="3573463"/>
            <a:ext cx="9144000" cy="3168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9144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3716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18288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2860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7432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2004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6576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457200" indent="-457200"/>
            <a:r>
              <a:rPr lang="en-US" sz="2400" b="1" dirty="0" smtClean="0">
                <a:solidFill>
                  <a:srgbClr val="000099"/>
                </a:solidFill>
                <a:latin typeface="Arial" charset="0"/>
              </a:rPr>
              <a:t>Gian-Franco Dalla </a:t>
            </a:r>
            <a:r>
              <a:rPr lang="en-US" sz="2400" b="1" dirty="0" err="1" smtClean="0">
                <a:solidFill>
                  <a:srgbClr val="000099"/>
                </a:solidFill>
                <a:latin typeface="Arial" charset="0"/>
              </a:rPr>
              <a:t>Betta</a:t>
            </a:r>
            <a:r>
              <a:rPr lang="en-US" sz="2400" b="1" baseline="30000" dirty="0" err="1" smtClean="0">
                <a:solidFill>
                  <a:srgbClr val="000099"/>
                </a:solidFill>
                <a:latin typeface="Arial" charset="0"/>
              </a:rPr>
              <a:t>a</a:t>
            </a:r>
            <a:r>
              <a:rPr lang="en-US" sz="2400" dirty="0" smtClean="0">
                <a:solidFill>
                  <a:srgbClr val="000099"/>
                </a:solidFill>
                <a:latin typeface="Arial" charset="0"/>
              </a:rPr>
              <a:t>, </a:t>
            </a:r>
            <a:r>
              <a:rPr lang="en-US" sz="2400" dirty="0">
                <a:solidFill>
                  <a:srgbClr val="000099"/>
                </a:solidFill>
                <a:latin typeface="Arial" charset="0"/>
              </a:rPr>
              <a:t>M. </a:t>
            </a:r>
            <a:r>
              <a:rPr lang="en-US" sz="2400" dirty="0" err="1" smtClean="0">
                <a:solidFill>
                  <a:srgbClr val="000099"/>
                </a:solidFill>
                <a:latin typeface="Arial" charset="0"/>
              </a:rPr>
              <a:t>Povoli</a:t>
            </a:r>
            <a:r>
              <a:rPr lang="en-US" sz="2400" baseline="30000" dirty="0" err="1" smtClean="0">
                <a:solidFill>
                  <a:srgbClr val="000099"/>
                </a:solidFill>
                <a:latin typeface="Arial" charset="0"/>
              </a:rPr>
              <a:t>a</a:t>
            </a:r>
            <a:r>
              <a:rPr lang="en-US" sz="2400" baseline="30000" dirty="0" smtClean="0">
                <a:solidFill>
                  <a:srgbClr val="000099"/>
                </a:solidFill>
                <a:latin typeface="Arial" charset="0"/>
              </a:rPr>
              <a:t>, </a:t>
            </a:r>
            <a:r>
              <a:rPr lang="en-US" sz="2400" dirty="0" smtClean="0">
                <a:solidFill>
                  <a:srgbClr val="000099"/>
                </a:solidFill>
                <a:latin typeface="Arial" charset="0"/>
              </a:rPr>
              <a:t>A. </a:t>
            </a:r>
            <a:r>
              <a:rPr lang="en-US" sz="2400" dirty="0" err="1" smtClean="0">
                <a:solidFill>
                  <a:srgbClr val="000099"/>
                </a:solidFill>
                <a:latin typeface="Arial" charset="0"/>
              </a:rPr>
              <a:t>Bagolini</a:t>
            </a:r>
            <a:r>
              <a:rPr lang="en-US" sz="2400" baseline="30000" dirty="0" err="1" smtClean="0">
                <a:solidFill>
                  <a:srgbClr val="000099"/>
                </a:solidFill>
                <a:latin typeface="Arial" charset="0"/>
              </a:rPr>
              <a:t>b</a:t>
            </a:r>
            <a:r>
              <a:rPr lang="en-US" sz="2400" dirty="0" smtClean="0">
                <a:solidFill>
                  <a:srgbClr val="000099"/>
                </a:solidFill>
                <a:latin typeface="Arial" charset="0"/>
              </a:rPr>
              <a:t>, </a:t>
            </a:r>
          </a:p>
          <a:p>
            <a:pPr marL="457200" indent="-457200"/>
            <a:r>
              <a:rPr lang="en-US" sz="2400" dirty="0" smtClean="0">
                <a:solidFill>
                  <a:srgbClr val="000099"/>
                </a:solidFill>
                <a:latin typeface="Arial" charset="0"/>
              </a:rPr>
              <a:t>M. </a:t>
            </a:r>
            <a:r>
              <a:rPr lang="en-US" sz="2400" dirty="0" err="1" smtClean="0">
                <a:solidFill>
                  <a:srgbClr val="000099"/>
                </a:solidFill>
                <a:latin typeface="Arial" charset="0"/>
              </a:rPr>
              <a:t>Boscardin</a:t>
            </a:r>
            <a:r>
              <a:rPr lang="en-US" sz="2400" baseline="30000" dirty="0" err="1" smtClean="0">
                <a:solidFill>
                  <a:srgbClr val="000099"/>
                </a:solidFill>
                <a:latin typeface="Arial" charset="0"/>
              </a:rPr>
              <a:t>b</a:t>
            </a:r>
            <a:r>
              <a:rPr lang="en-US" sz="2400" dirty="0" smtClean="0">
                <a:solidFill>
                  <a:srgbClr val="000099"/>
                </a:solidFill>
                <a:latin typeface="Arial" charset="0"/>
              </a:rPr>
              <a:t>, G. </a:t>
            </a:r>
            <a:r>
              <a:rPr lang="en-US" sz="2400" dirty="0" err="1" smtClean="0">
                <a:solidFill>
                  <a:srgbClr val="000099"/>
                </a:solidFill>
                <a:latin typeface="Arial" charset="0"/>
              </a:rPr>
              <a:t>Giacomini</a:t>
            </a:r>
            <a:r>
              <a:rPr lang="en-US" sz="2400" baseline="30000" dirty="0" err="1" smtClean="0">
                <a:solidFill>
                  <a:srgbClr val="000099"/>
                </a:solidFill>
                <a:latin typeface="Arial" charset="0"/>
              </a:rPr>
              <a:t>b</a:t>
            </a:r>
            <a:r>
              <a:rPr lang="en-US" sz="2400" dirty="0" err="1" smtClean="0">
                <a:solidFill>
                  <a:srgbClr val="000099"/>
                </a:solidFill>
                <a:latin typeface="Arial" charset="0"/>
              </a:rPr>
              <a:t>,F.Mattedi</a:t>
            </a:r>
            <a:r>
              <a:rPr lang="en-US" sz="2400" baseline="30000" dirty="0" err="1" smtClean="0">
                <a:solidFill>
                  <a:srgbClr val="000099"/>
                </a:solidFill>
                <a:latin typeface="Arial" charset="0"/>
              </a:rPr>
              <a:t>b</a:t>
            </a:r>
            <a:r>
              <a:rPr lang="en-US" sz="2400" dirty="0" smtClean="0">
                <a:solidFill>
                  <a:srgbClr val="000099"/>
                </a:solidFill>
                <a:latin typeface="Arial" charset="0"/>
              </a:rPr>
              <a:t>, </a:t>
            </a:r>
            <a:r>
              <a:rPr lang="en-US" sz="2400" dirty="0" err="1" smtClean="0">
                <a:solidFill>
                  <a:srgbClr val="000099"/>
                </a:solidFill>
                <a:latin typeface="Arial" charset="0"/>
              </a:rPr>
              <a:t>E.Vianello</a:t>
            </a:r>
            <a:r>
              <a:rPr lang="en-US" sz="2400" baseline="30000" dirty="0" err="1" smtClean="0">
                <a:solidFill>
                  <a:srgbClr val="000099"/>
                </a:solidFill>
                <a:latin typeface="Arial" charset="0"/>
              </a:rPr>
              <a:t>b</a:t>
            </a:r>
            <a:r>
              <a:rPr lang="en-US" sz="2400" dirty="0" smtClean="0">
                <a:solidFill>
                  <a:srgbClr val="000099"/>
                </a:solidFill>
                <a:latin typeface="Arial" charset="0"/>
              </a:rPr>
              <a:t>, N. </a:t>
            </a:r>
            <a:r>
              <a:rPr lang="en-US" sz="2400" dirty="0" err="1" smtClean="0">
                <a:solidFill>
                  <a:srgbClr val="000099"/>
                </a:solidFill>
                <a:latin typeface="Arial" charset="0"/>
              </a:rPr>
              <a:t>Zorzi</a:t>
            </a:r>
            <a:r>
              <a:rPr lang="en-US" sz="2400" baseline="30000" dirty="0" err="1" smtClean="0">
                <a:solidFill>
                  <a:srgbClr val="000099"/>
                </a:solidFill>
                <a:latin typeface="Arial" charset="0"/>
              </a:rPr>
              <a:t>b</a:t>
            </a:r>
            <a:endParaRPr lang="en-US" sz="2400" baseline="30000" dirty="0" smtClean="0">
              <a:solidFill>
                <a:srgbClr val="000099"/>
              </a:solidFill>
              <a:latin typeface="Arial" charset="0"/>
            </a:endParaRPr>
          </a:p>
          <a:p>
            <a:pPr marL="457200" indent="-457200"/>
            <a:endParaRPr lang="en-US" sz="2400" dirty="0" smtClean="0">
              <a:solidFill>
                <a:srgbClr val="000099"/>
              </a:solidFill>
              <a:latin typeface="Arial" charset="0"/>
            </a:endParaRPr>
          </a:p>
          <a:p>
            <a:pPr marL="457200" indent="-457200"/>
            <a:r>
              <a:rPr lang="en-US" sz="2000" baseline="30000" dirty="0" smtClean="0">
                <a:latin typeface="Arial" charset="0"/>
              </a:rPr>
              <a:t>a </a:t>
            </a:r>
            <a:r>
              <a:rPr lang="en-US" sz="2000" dirty="0" smtClean="0">
                <a:latin typeface="Arial" charset="0"/>
              </a:rPr>
              <a:t>INFN and University of Trento, 38123 </a:t>
            </a:r>
            <a:r>
              <a:rPr lang="en-US" sz="2000" dirty="0" err="1" smtClean="0">
                <a:latin typeface="Arial" charset="0"/>
              </a:rPr>
              <a:t>Povo</a:t>
            </a:r>
            <a:r>
              <a:rPr lang="en-US" sz="2000" dirty="0" smtClean="0">
                <a:latin typeface="Arial" charset="0"/>
              </a:rPr>
              <a:t> di Trento, Italy</a:t>
            </a:r>
          </a:p>
          <a:p>
            <a:pPr marL="457200" indent="-457200"/>
            <a:r>
              <a:rPr lang="en-US" sz="2000" baseline="30000" dirty="0" smtClean="0">
                <a:latin typeface="Arial" charset="0"/>
              </a:rPr>
              <a:t>b </a:t>
            </a:r>
            <a:r>
              <a:rPr lang="en-US" sz="2000" dirty="0" err="1" smtClean="0">
                <a:latin typeface="Arial" charset="0"/>
              </a:rPr>
              <a:t>Fondazione</a:t>
            </a:r>
            <a:r>
              <a:rPr lang="en-US" sz="2000" dirty="0" smtClean="0">
                <a:latin typeface="Arial" charset="0"/>
              </a:rPr>
              <a:t> Bruno Kessler (FBK-</a:t>
            </a:r>
            <a:r>
              <a:rPr lang="en-US" sz="2000" dirty="0" err="1" smtClean="0">
                <a:latin typeface="Arial" charset="0"/>
              </a:rPr>
              <a:t>irst</a:t>
            </a:r>
            <a:r>
              <a:rPr lang="en-US" sz="2000" dirty="0" smtClean="0">
                <a:latin typeface="Arial" charset="0"/>
              </a:rPr>
              <a:t>), 38123 </a:t>
            </a:r>
            <a:r>
              <a:rPr lang="en-US" sz="2000" dirty="0" err="1" smtClean="0">
                <a:latin typeface="Arial" charset="0"/>
              </a:rPr>
              <a:t>Povo</a:t>
            </a:r>
            <a:r>
              <a:rPr lang="en-US" sz="2000" dirty="0" smtClean="0">
                <a:latin typeface="Arial" charset="0"/>
              </a:rPr>
              <a:t> di Trento, Italy</a:t>
            </a:r>
            <a:endParaRPr lang="en-US" dirty="0">
              <a:latin typeface="Arial" charset="0"/>
            </a:endParaRPr>
          </a:p>
        </p:txBody>
      </p:sp>
      <p:sp>
        <p:nvSpPr>
          <p:cNvPr id="8" name="Text Box 10"/>
          <p:cNvSpPr txBox="1">
            <a:spLocks noChangeArrowheads="1"/>
          </p:cNvSpPr>
          <p:nvPr/>
        </p:nvSpPr>
        <p:spPr bwMode="auto">
          <a:xfrm>
            <a:off x="106363" y="5876925"/>
            <a:ext cx="8763000" cy="646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it-IT" sz="1800">
                <a:solidFill>
                  <a:srgbClr val="FF0000"/>
                </a:solidFill>
                <a:latin typeface="Arial" charset="0"/>
              </a:rPr>
              <a:t>Work supported by PAT, project MEMS2, INFN CSN V, projects TREDI (2005-2008) </a:t>
            </a:r>
          </a:p>
          <a:p>
            <a:pPr algn="ctr" eaLnBrk="1" hangingPunct="1"/>
            <a:r>
              <a:rPr lang="it-IT" sz="1800">
                <a:solidFill>
                  <a:srgbClr val="FF0000"/>
                </a:solidFill>
                <a:latin typeface="Arial" charset="0"/>
              </a:rPr>
              <a:t>and TRIDEAS (2009-2012), and INFN CSN I, project ATLAS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ChangeArrowheads="1"/>
          </p:cNvSpPr>
          <p:nvPr>
            <p:ph type="title"/>
          </p:nvPr>
        </p:nvSpPr>
        <p:spPr>
          <a:xfrm>
            <a:off x="446856" y="476672"/>
            <a:ext cx="8229600" cy="1143000"/>
          </a:xfrm>
          <a:noFill/>
          <a:ln/>
          <a:extLs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Leakage current </a:t>
            </a:r>
            <a:r>
              <a:rPr lang="en-US" sz="32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vs</a:t>
            </a:r>
            <a:r>
              <a:rPr 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 temperature</a:t>
            </a:r>
            <a:endParaRPr lang="en-US" sz="3200" b="1" dirty="0">
              <a:solidFill>
                <a:srgbClr val="FF0000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sp>
        <p:nvSpPr>
          <p:cNvPr id="95235" name="Rectangle 3"/>
          <p:cNvSpPr>
            <a:spLocks noChangeArrowheads="1"/>
          </p:cNvSpPr>
          <p:nvPr/>
        </p:nvSpPr>
        <p:spPr bwMode="auto">
          <a:xfrm>
            <a:off x="612775" y="1196752"/>
            <a:ext cx="8135938" cy="4752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5000"/>
              </a:lnSpc>
              <a:spcBef>
                <a:spcPct val="20000"/>
              </a:spcBef>
              <a:buFontTx/>
              <a:buChar char="•"/>
            </a:pPr>
            <a:endParaRPr lang="en-US" sz="2800"/>
          </a:p>
        </p:txBody>
      </p:sp>
      <p:pic>
        <p:nvPicPr>
          <p:cNvPr id="5" name="Picture 4" descr="arrhenius_CMS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112" y="3861365"/>
            <a:ext cx="3702848" cy="2591996"/>
          </a:xfrm>
          <a:prstGeom prst="rect">
            <a:avLst/>
          </a:prstGeom>
        </p:spPr>
      </p:pic>
      <p:pic>
        <p:nvPicPr>
          <p:cNvPr id="6" name="Picture 5" descr="arrhenius_FEI4.pdf"/>
          <p:cNvPicPr>
            <a:picLocks noChangeAspect="1"/>
          </p:cNvPicPr>
          <p:nvPr/>
        </p:nvPicPr>
        <p:blipFill>
          <a:blip r:embed="rId4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1602" y="1341060"/>
            <a:ext cx="3702846" cy="2591996"/>
          </a:xfrm>
          <a:prstGeom prst="rect">
            <a:avLst/>
          </a:prstGeom>
        </p:spPr>
      </p:pic>
      <p:pic>
        <p:nvPicPr>
          <p:cNvPr id="7" name="Picture 6" descr="arrhenius_FEI4_FP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3861340"/>
            <a:ext cx="3702846" cy="2591996"/>
          </a:xfrm>
          <a:prstGeom prst="rect">
            <a:avLst/>
          </a:prstGeom>
        </p:spPr>
      </p:pic>
      <p:pic>
        <p:nvPicPr>
          <p:cNvPr id="4" name="Picture 3" descr="arrhenius_80BIG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113" y="1340793"/>
            <a:ext cx="3702847" cy="259199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259632" y="6381328"/>
            <a:ext cx="703269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Avalanche contribution easily distinguished from SRH at 30V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9921317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548680"/>
            <a:ext cx="8229600" cy="1143000"/>
          </a:xfrm>
          <a:noFill/>
          <a:ln/>
          <a:extLs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TCAD simulations</a:t>
            </a:r>
            <a:endParaRPr lang="en-US" sz="3200" b="1" dirty="0">
              <a:solidFill>
                <a:srgbClr val="FF0000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sp>
        <p:nvSpPr>
          <p:cNvPr id="95235" name="Rectangle 3"/>
          <p:cNvSpPr>
            <a:spLocks noChangeArrowheads="1"/>
          </p:cNvSpPr>
          <p:nvPr/>
        </p:nvSpPr>
        <p:spPr bwMode="auto">
          <a:xfrm>
            <a:off x="612775" y="1628775"/>
            <a:ext cx="8135938" cy="4752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5000"/>
              </a:lnSpc>
              <a:spcBef>
                <a:spcPct val="20000"/>
              </a:spcBef>
              <a:buFontTx/>
              <a:buChar char="•"/>
            </a:pPr>
            <a:endParaRPr lang="en-US" sz="2800"/>
          </a:p>
        </p:txBody>
      </p:sp>
      <p:sp>
        <p:nvSpPr>
          <p:cNvPr id="95237" name="Rectangle 5"/>
          <p:cNvSpPr>
            <a:spLocks noChangeArrowheads="1"/>
          </p:cNvSpPr>
          <p:nvPr/>
        </p:nvSpPr>
        <p:spPr bwMode="auto">
          <a:xfrm>
            <a:off x="3635896" y="1491788"/>
            <a:ext cx="5328592" cy="51775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95000"/>
              </a:lnSpc>
              <a:spcBef>
                <a:spcPct val="50000"/>
              </a:spcBef>
            </a:pPr>
            <a:r>
              <a:rPr lang="en-US" b="1" dirty="0"/>
              <a:t>Structure parameters</a:t>
            </a:r>
          </a:p>
          <a:p>
            <a:pPr>
              <a:lnSpc>
                <a:spcPct val="95000"/>
              </a:lnSpc>
              <a:spcBef>
                <a:spcPct val="50000"/>
              </a:spcBef>
            </a:pPr>
            <a:r>
              <a:rPr lang="en-US" dirty="0" smtClean="0"/>
              <a:t>1</a:t>
            </a:r>
            <a:r>
              <a:rPr lang="en-US" dirty="0"/>
              <a:t>/4 of elementary cell </a:t>
            </a:r>
            <a:r>
              <a:rPr lang="en-US" dirty="0" smtClean="0"/>
              <a:t>(exploiting symmetry)</a:t>
            </a:r>
            <a:endParaRPr lang="en-US" dirty="0"/>
          </a:p>
          <a:p>
            <a:pPr>
              <a:lnSpc>
                <a:spcPct val="95000"/>
              </a:lnSpc>
              <a:spcBef>
                <a:spcPct val="50000"/>
              </a:spcBef>
            </a:pPr>
            <a:r>
              <a:rPr lang="en-US" dirty="0" smtClean="0"/>
              <a:t>Exact layouts implemented</a:t>
            </a:r>
            <a:endParaRPr lang="en-US" dirty="0"/>
          </a:p>
          <a:p>
            <a:pPr>
              <a:lnSpc>
                <a:spcPct val="95000"/>
              </a:lnSpc>
              <a:spcBef>
                <a:spcPct val="50000"/>
              </a:spcBef>
            </a:pPr>
            <a:r>
              <a:rPr lang="en-US" dirty="0" smtClean="0"/>
              <a:t>FBK technology parameters</a:t>
            </a:r>
          </a:p>
          <a:p>
            <a:pPr>
              <a:lnSpc>
                <a:spcPct val="95000"/>
              </a:lnSpc>
              <a:spcBef>
                <a:spcPct val="50000"/>
              </a:spcBef>
            </a:pPr>
            <a:r>
              <a:rPr lang="en-US" dirty="0" smtClean="0"/>
              <a:t>Measured </a:t>
            </a:r>
            <a:r>
              <a:rPr lang="en-US" dirty="0"/>
              <a:t>(SIMS) doping </a:t>
            </a:r>
            <a:r>
              <a:rPr lang="en-US" dirty="0" smtClean="0"/>
              <a:t>profiles</a:t>
            </a:r>
            <a:endParaRPr lang="en-US" dirty="0"/>
          </a:p>
          <a:p>
            <a:pPr>
              <a:lnSpc>
                <a:spcPct val="95000"/>
              </a:lnSpc>
              <a:spcBef>
                <a:spcPct val="50000"/>
              </a:spcBef>
            </a:pPr>
            <a:r>
              <a:rPr lang="en-US" b="1" dirty="0"/>
              <a:t>Models and simulation</a:t>
            </a:r>
          </a:p>
          <a:p>
            <a:pPr>
              <a:lnSpc>
                <a:spcPct val="95000"/>
              </a:lnSpc>
              <a:spcBef>
                <a:spcPct val="50000"/>
              </a:spcBef>
            </a:pPr>
            <a:r>
              <a:rPr lang="en-US" dirty="0" smtClean="0"/>
              <a:t>Mobility</a:t>
            </a:r>
            <a:r>
              <a:rPr lang="en-US" dirty="0"/>
              <a:t>: Doping Dependent, High Field </a:t>
            </a:r>
            <a:r>
              <a:rPr lang="en-US" dirty="0" smtClean="0"/>
              <a:t>Saturation</a:t>
            </a:r>
            <a:endParaRPr lang="en-US" dirty="0"/>
          </a:p>
          <a:p>
            <a:pPr>
              <a:lnSpc>
                <a:spcPct val="95000"/>
              </a:lnSpc>
              <a:spcBef>
                <a:spcPct val="50000"/>
              </a:spcBef>
            </a:pPr>
            <a:r>
              <a:rPr lang="en-US" dirty="0" smtClean="0"/>
              <a:t>Generation</a:t>
            </a:r>
            <a:r>
              <a:rPr lang="en-US" dirty="0"/>
              <a:t>/Recombination: SRH, Avalanche</a:t>
            </a:r>
          </a:p>
          <a:p>
            <a:pPr>
              <a:lnSpc>
                <a:spcPct val="95000"/>
              </a:lnSpc>
              <a:spcBef>
                <a:spcPct val="50000"/>
              </a:spcBef>
            </a:pPr>
            <a:r>
              <a:rPr lang="en-US" b="1" dirty="0" smtClean="0"/>
              <a:t>Data </a:t>
            </a:r>
            <a:r>
              <a:rPr lang="en-US" b="1" dirty="0"/>
              <a:t>analysis</a:t>
            </a:r>
          </a:p>
          <a:p>
            <a:pPr>
              <a:lnSpc>
                <a:spcPct val="95000"/>
              </a:lnSpc>
              <a:spcBef>
                <a:spcPct val="50000"/>
              </a:spcBef>
            </a:pPr>
            <a:r>
              <a:rPr lang="en-US" dirty="0" smtClean="0"/>
              <a:t>Monitor </a:t>
            </a:r>
            <a:r>
              <a:rPr lang="en-US" dirty="0"/>
              <a:t>electrical quantities in different </a:t>
            </a:r>
            <a:r>
              <a:rPr lang="en-US" dirty="0" smtClean="0"/>
              <a:t>regions</a:t>
            </a:r>
          </a:p>
          <a:p>
            <a:pPr>
              <a:lnSpc>
                <a:spcPct val="95000"/>
              </a:lnSpc>
              <a:spcBef>
                <a:spcPct val="50000"/>
              </a:spcBef>
            </a:pPr>
            <a:r>
              <a:rPr lang="en-US" dirty="0" smtClean="0"/>
              <a:t>Understand </a:t>
            </a:r>
            <a:r>
              <a:rPr lang="en-US" dirty="0"/>
              <a:t>where the breakdown </a:t>
            </a:r>
            <a:r>
              <a:rPr lang="en-US" dirty="0" smtClean="0"/>
              <a:t>occurs:</a:t>
            </a:r>
          </a:p>
          <a:p>
            <a:pPr marL="285750" indent="-285750">
              <a:lnSpc>
                <a:spcPct val="95000"/>
              </a:lnSpc>
              <a:spcBef>
                <a:spcPct val="50000"/>
              </a:spcBef>
              <a:buFontTx/>
              <a:buChar char="-"/>
            </a:pPr>
            <a:r>
              <a:rPr lang="en-US" dirty="0" smtClean="0"/>
              <a:t>2D </a:t>
            </a:r>
            <a:r>
              <a:rPr lang="en-US" dirty="0"/>
              <a:t>slices at different depths</a:t>
            </a:r>
          </a:p>
          <a:p>
            <a:pPr marL="285750" indent="-285750">
              <a:lnSpc>
                <a:spcPct val="95000"/>
              </a:lnSpc>
              <a:spcBef>
                <a:spcPct val="50000"/>
              </a:spcBef>
              <a:buFontTx/>
              <a:buChar char="-"/>
            </a:pPr>
            <a:r>
              <a:rPr lang="en-US" dirty="0"/>
              <a:t>1</a:t>
            </a:r>
            <a:r>
              <a:rPr lang="en-US" dirty="0" smtClean="0"/>
              <a:t>D </a:t>
            </a:r>
            <a:r>
              <a:rPr lang="en-US" dirty="0"/>
              <a:t>cut extraction from </a:t>
            </a:r>
            <a:r>
              <a:rPr lang="en-US" dirty="0" smtClean="0"/>
              <a:t>2D slices</a:t>
            </a:r>
            <a:endParaRPr lang="en-US" dirty="0"/>
          </a:p>
        </p:txBody>
      </p:sp>
      <p:pic>
        <p:nvPicPr>
          <p:cNvPr id="2" name="Picture 1" descr="structure_for_extraction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84" y="1485399"/>
            <a:ext cx="3594010" cy="5399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21317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620688"/>
            <a:ext cx="8229600" cy="1143000"/>
          </a:xfrm>
          <a:noFill/>
          <a:ln/>
          <a:extLs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Exp. </a:t>
            </a:r>
            <a:r>
              <a:rPr lang="en-US" sz="32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v</a:t>
            </a:r>
            <a:r>
              <a:rPr lang="en-US" sz="32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s</a:t>
            </a:r>
            <a:r>
              <a:rPr 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 </a:t>
            </a:r>
            <a:r>
              <a:rPr lang="en-US" sz="32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Sim</a:t>
            </a:r>
            <a:r>
              <a:rPr 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. I-V curves (@RT)</a:t>
            </a:r>
            <a:endParaRPr lang="en-US" sz="3200" b="1" dirty="0">
              <a:solidFill>
                <a:srgbClr val="FF0000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sp>
        <p:nvSpPr>
          <p:cNvPr id="95235" name="Rectangle 3"/>
          <p:cNvSpPr>
            <a:spLocks noChangeArrowheads="1"/>
          </p:cNvSpPr>
          <p:nvPr/>
        </p:nvSpPr>
        <p:spPr bwMode="auto">
          <a:xfrm>
            <a:off x="612775" y="1628775"/>
            <a:ext cx="8135938" cy="4752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5000"/>
              </a:lnSpc>
              <a:spcBef>
                <a:spcPct val="20000"/>
              </a:spcBef>
              <a:buFontTx/>
              <a:buChar char="•"/>
            </a:pPr>
            <a:endParaRPr lang="en-US" sz="2800"/>
          </a:p>
        </p:txBody>
      </p:sp>
      <p:sp>
        <p:nvSpPr>
          <p:cNvPr id="95237" name="Rectangle 5"/>
          <p:cNvSpPr>
            <a:spLocks noChangeArrowheads="1"/>
          </p:cNvSpPr>
          <p:nvPr/>
        </p:nvSpPr>
        <p:spPr bwMode="auto">
          <a:xfrm>
            <a:off x="251520" y="5129838"/>
            <a:ext cx="8712968" cy="1683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95000"/>
              </a:lnSpc>
              <a:spcBef>
                <a:spcPct val="50000"/>
              </a:spcBef>
              <a:buFontTx/>
              <a:buChar char="•"/>
            </a:pPr>
            <a:r>
              <a:rPr lang="en-US" sz="2400" dirty="0"/>
              <a:t> </a:t>
            </a:r>
            <a:r>
              <a:rPr lang="en-US" sz="2400" dirty="0" smtClean="0"/>
              <a:t>Good agreement on leakage current at low voltage and breakdown voltage values </a:t>
            </a:r>
          </a:p>
          <a:p>
            <a:pPr>
              <a:lnSpc>
                <a:spcPct val="95000"/>
              </a:lnSpc>
              <a:spcBef>
                <a:spcPct val="50000"/>
              </a:spcBef>
              <a:buFontTx/>
              <a:buChar char="•"/>
            </a:pPr>
            <a:r>
              <a:rPr lang="en-US" sz="2400" dirty="0"/>
              <a:t> </a:t>
            </a:r>
            <a:r>
              <a:rPr lang="en-US" sz="2400" dirty="0" smtClean="0"/>
              <a:t>Agreement not so good as of the curve slope (work in progress)</a:t>
            </a:r>
            <a:endParaRPr lang="en-US" sz="24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27984" y="1927532"/>
            <a:ext cx="4680000" cy="322966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504" y="1916832"/>
            <a:ext cx="4680000" cy="3219363"/>
          </a:xfrm>
          <a:prstGeom prst="rect">
            <a:avLst/>
          </a:prstGeom>
        </p:spPr>
      </p:pic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1619673" y="1542564"/>
            <a:ext cx="6336703" cy="4462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95000"/>
              </a:lnSpc>
              <a:spcBef>
                <a:spcPct val="50000"/>
              </a:spcBef>
            </a:pPr>
            <a:r>
              <a:rPr lang="en-US" sz="2400" dirty="0" smtClean="0">
                <a:solidFill>
                  <a:srgbClr val="008000"/>
                </a:solidFill>
              </a:rPr>
              <a:t>Experimental           			Simulated</a:t>
            </a:r>
            <a:endParaRPr lang="en-US" sz="2400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1317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ChangeArrowheads="1"/>
          </p:cNvSpPr>
          <p:nvPr>
            <p:ph type="title"/>
          </p:nvPr>
        </p:nvSpPr>
        <p:spPr>
          <a:xfrm>
            <a:off x="446856" y="845840"/>
            <a:ext cx="8229600" cy="1143000"/>
          </a:xfrm>
          <a:noFill/>
          <a:ln/>
          <a:extLs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Exp. </a:t>
            </a:r>
            <a:r>
              <a:rPr lang="en-US" sz="32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v</a:t>
            </a:r>
            <a:r>
              <a:rPr lang="en-US" sz="32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s</a:t>
            </a:r>
            <a:r>
              <a:rPr 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 </a:t>
            </a:r>
            <a:r>
              <a:rPr lang="en-US" sz="32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Sim</a:t>
            </a:r>
            <a:r>
              <a:rPr 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. Comparison</a:t>
            </a:r>
            <a:br>
              <a:rPr 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</a:br>
            <a:r>
              <a:rPr 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Part 1: static parameters</a:t>
            </a:r>
            <a:endParaRPr lang="en-US" sz="3200" b="1" dirty="0">
              <a:solidFill>
                <a:srgbClr val="FF0000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sp>
        <p:nvSpPr>
          <p:cNvPr id="95235" name="Rectangle 3"/>
          <p:cNvSpPr>
            <a:spLocks noChangeArrowheads="1"/>
          </p:cNvSpPr>
          <p:nvPr/>
        </p:nvSpPr>
        <p:spPr bwMode="auto">
          <a:xfrm>
            <a:off x="612775" y="1628775"/>
            <a:ext cx="8135938" cy="4752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5000"/>
              </a:lnSpc>
              <a:spcBef>
                <a:spcPct val="20000"/>
              </a:spcBef>
              <a:buFontTx/>
              <a:buChar char="•"/>
            </a:pPr>
            <a:endParaRPr lang="en-US" sz="280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800" y="2198960"/>
            <a:ext cx="8534400" cy="4470400"/>
          </a:xfrm>
          <a:prstGeom prst="rect">
            <a:avLst/>
          </a:prstGeom>
        </p:spPr>
      </p:pic>
      <p:sp>
        <p:nvSpPr>
          <p:cNvPr id="3" name="Oval 2"/>
          <p:cNvSpPr/>
          <p:nvPr/>
        </p:nvSpPr>
        <p:spPr>
          <a:xfrm>
            <a:off x="7668344" y="4797152"/>
            <a:ext cx="1080120" cy="1916832"/>
          </a:xfrm>
          <a:prstGeom prst="ellipse">
            <a:avLst/>
          </a:prstGeom>
          <a:noFill/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4283968" y="5661248"/>
            <a:ext cx="3240360" cy="93610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4283968" y="2924944"/>
            <a:ext cx="4392488" cy="1800200"/>
          </a:xfrm>
          <a:prstGeom prst="rect">
            <a:avLst/>
          </a:prstGeom>
          <a:noFill/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4283968" y="4797152"/>
            <a:ext cx="3240360" cy="79208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21317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ChangeArrowheads="1"/>
          </p:cNvSpPr>
          <p:nvPr>
            <p:ph type="title"/>
          </p:nvPr>
        </p:nvSpPr>
        <p:spPr>
          <a:xfrm>
            <a:off x="446856" y="548680"/>
            <a:ext cx="8229600" cy="1143000"/>
          </a:xfrm>
          <a:noFill/>
          <a:ln/>
          <a:extLs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Simulations of FE-I4 diode @ -35V</a:t>
            </a:r>
            <a:endParaRPr lang="en-US" sz="3200" b="1" dirty="0">
              <a:solidFill>
                <a:srgbClr val="FF0000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sp>
        <p:nvSpPr>
          <p:cNvPr id="95235" name="Rectangle 3"/>
          <p:cNvSpPr>
            <a:spLocks noChangeArrowheads="1"/>
          </p:cNvSpPr>
          <p:nvPr/>
        </p:nvSpPr>
        <p:spPr bwMode="auto">
          <a:xfrm>
            <a:off x="612775" y="1628775"/>
            <a:ext cx="8135938" cy="4752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5000"/>
              </a:lnSpc>
              <a:spcBef>
                <a:spcPct val="20000"/>
              </a:spcBef>
              <a:buFontTx/>
              <a:buChar char="•"/>
            </a:pPr>
            <a:endParaRPr lang="en-US" sz="2800"/>
          </a:p>
        </p:txBody>
      </p:sp>
      <p:sp>
        <p:nvSpPr>
          <p:cNvPr id="95237" name="Rectangle 5"/>
          <p:cNvSpPr>
            <a:spLocks noChangeArrowheads="1"/>
          </p:cNvSpPr>
          <p:nvPr/>
        </p:nvSpPr>
        <p:spPr bwMode="auto">
          <a:xfrm>
            <a:off x="323529" y="1484784"/>
            <a:ext cx="6336704" cy="4462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95000"/>
              </a:lnSpc>
              <a:spcBef>
                <a:spcPct val="50000"/>
              </a:spcBef>
            </a:pPr>
            <a:r>
              <a:rPr lang="en-US" sz="2400" dirty="0" smtClean="0">
                <a:solidFill>
                  <a:srgbClr val="008000"/>
                </a:solidFill>
              </a:rPr>
              <a:t>Electrostatic potential          Electric field</a:t>
            </a:r>
            <a:endParaRPr lang="en-US" sz="2400" dirty="0">
              <a:solidFill>
                <a:srgbClr val="008000"/>
              </a:solidFill>
            </a:endParaRPr>
          </a:p>
        </p:txBody>
      </p:sp>
      <p:pic>
        <p:nvPicPr>
          <p:cNvPr id="2" name="Picture 1" descr="EPOT_FEI4_35V_fron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1857364"/>
            <a:ext cx="3600000" cy="2507740"/>
          </a:xfrm>
          <a:prstGeom prst="rect">
            <a:avLst/>
          </a:prstGeom>
        </p:spPr>
      </p:pic>
      <p:pic>
        <p:nvPicPr>
          <p:cNvPr id="3" name="Picture 2" descr="EPOT_FEI4_35V_back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4293096"/>
            <a:ext cx="3600000" cy="2507740"/>
          </a:xfrm>
          <a:prstGeom prst="rect">
            <a:avLst/>
          </a:prstGeom>
        </p:spPr>
      </p:pic>
      <p:pic>
        <p:nvPicPr>
          <p:cNvPr id="4" name="Picture 3" descr="Efield_FEI4_35V_front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9872" y="1844824"/>
            <a:ext cx="3600000" cy="2507740"/>
          </a:xfrm>
          <a:prstGeom prst="rect">
            <a:avLst/>
          </a:prstGeom>
        </p:spPr>
      </p:pic>
      <p:pic>
        <p:nvPicPr>
          <p:cNvPr id="5" name="Picture 4" descr="Efield_FEI4_35V_back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9872" y="4293096"/>
            <a:ext cx="3600000" cy="250774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6516216" y="1980123"/>
            <a:ext cx="2591272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a-DK" b="1" dirty="0" err="1"/>
              <a:t>Electrostatic</a:t>
            </a:r>
            <a:r>
              <a:rPr lang="da-DK" b="1" dirty="0"/>
              <a:t> potential</a:t>
            </a:r>
          </a:p>
          <a:p>
            <a:r>
              <a:rPr lang="da-DK" sz="1600" b="1" dirty="0" smtClean="0"/>
              <a:t>P+ </a:t>
            </a:r>
            <a:r>
              <a:rPr lang="da-DK" sz="1600" dirty="0" smtClean="0"/>
              <a:t>column </a:t>
            </a:r>
            <a:r>
              <a:rPr lang="da-DK" sz="1600" dirty="0" err="1" smtClean="0"/>
              <a:t>brings</a:t>
            </a:r>
            <a:r>
              <a:rPr lang="da-DK" sz="1600" dirty="0" smtClean="0"/>
              <a:t> the bias </a:t>
            </a:r>
          </a:p>
          <a:p>
            <a:r>
              <a:rPr lang="da-DK" sz="1600" dirty="0" err="1" smtClean="0"/>
              <a:t>voltage</a:t>
            </a:r>
            <a:r>
              <a:rPr lang="da-DK" sz="1600" dirty="0" smtClean="0"/>
              <a:t> </a:t>
            </a:r>
            <a:r>
              <a:rPr lang="da-DK" sz="1600" dirty="0" err="1" smtClean="0"/>
              <a:t>directly</a:t>
            </a:r>
            <a:r>
              <a:rPr lang="da-DK" sz="1600" dirty="0" smtClean="0"/>
              <a:t> on the</a:t>
            </a:r>
          </a:p>
          <a:p>
            <a:r>
              <a:rPr lang="da-DK" sz="1600" dirty="0" smtClean="0"/>
              <a:t>p-spray on </a:t>
            </a:r>
            <a:r>
              <a:rPr lang="da-DK" sz="1600" dirty="0" err="1" smtClean="0"/>
              <a:t>both</a:t>
            </a:r>
            <a:r>
              <a:rPr lang="da-DK" sz="1600" dirty="0" smtClean="0"/>
              <a:t> sides</a:t>
            </a:r>
          </a:p>
          <a:p>
            <a:endParaRPr lang="en-US" dirty="0" smtClean="0"/>
          </a:p>
          <a:p>
            <a:endParaRPr lang="en-US" b="1" dirty="0" smtClean="0"/>
          </a:p>
          <a:p>
            <a:r>
              <a:rPr lang="en-US" b="1" dirty="0" smtClean="0"/>
              <a:t>Electric Field</a:t>
            </a:r>
            <a:endParaRPr lang="en-US" b="1" dirty="0"/>
          </a:p>
          <a:p>
            <a:r>
              <a:rPr lang="en-US" sz="1600" dirty="0" smtClean="0"/>
              <a:t>Highest fields </a:t>
            </a:r>
            <a:r>
              <a:rPr lang="en-US" sz="1600" dirty="0"/>
              <a:t>at </a:t>
            </a:r>
            <a:r>
              <a:rPr lang="en-US" sz="1600" dirty="0" smtClean="0"/>
              <a:t>the</a:t>
            </a:r>
          </a:p>
          <a:p>
            <a:r>
              <a:rPr lang="en-US" sz="1600" dirty="0" smtClean="0"/>
              <a:t> junctions between </a:t>
            </a:r>
          </a:p>
          <a:p>
            <a:r>
              <a:rPr lang="en-US" sz="1600" b="1" dirty="0" smtClean="0"/>
              <a:t>N+ and p</a:t>
            </a:r>
            <a:r>
              <a:rPr lang="en-US" sz="1600" b="1" dirty="0"/>
              <a:t>-</a:t>
            </a:r>
            <a:r>
              <a:rPr lang="en-US" sz="1600" b="1" dirty="0" smtClean="0"/>
              <a:t>spray:</a:t>
            </a:r>
          </a:p>
          <a:p>
            <a:r>
              <a:rPr lang="en-US" sz="1600" b="1" dirty="0" smtClean="0"/>
              <a:t>Front </a:t>
            </a:r>
            <a:r>
              <a:rPr lang="en-US" sz="1600" dirty="0" smtClean="0"/>
              <a:t> </a:t>
            </a:r>
            <a:r>
              <a:rPr lang="da-DK" sz="1600" dirty="0" smtClean="0"/>
              <a:t>2.65e5 </a:t>
            </a:r>
            <a:r>
              <a:rPr lang="da-DK" sz="1600" dirty="0"/>
              <a:t>V/</a:t>
            </a:r>
            <a:r>
              <a:rPr lang="da-DK" sz="1600" dirty="0" smtClean="0"/>
              <a:t>cm</a:t>
            </a:r>
            <a:endParaRPr lang="da-DK" sz="1600" dirty="0"/>
          </a:p>
          <a:p>
            <a:r>
              <a:rPr lang="da-DK" sz="1600" b="1" dirty="0" smtClean="0"/>
              <a:t>Back</a:t>
            </a:r>
            <a:r>
              <a:rPr lang="da-DK" sz="1600" dirty="0" smtClean="0"/>
              <a:t> 2.48e5 </a:t>
            </a:r>
            <a:r>
              <a:rPr lang="da-DK" sz="1600" dirty="0"/>
              <a:t>V/</a:t>
            </a:r>
            <a:r>
              <a:rPr lang="da-DK" sz="1600" dirty="0" smtClean="0"/>
              <a:t>cm</a:t>
            </a:r>
            <a:endParaRPr lang="da-DK" sz="1600" dirty="0"/>
          </a:p>
          <a:p>
            <a:endParaRPr lang="da-DK" sz="1600" dirty="0"/>
          </a:p>
          <a:p>
            <a:r>
              <a:rPr lang="da-DK" sz="1600" dirty="0" smtClean="0"/>
              <a:t>High E-</a:t>
            </a:r>
            <a:r>
              <a:rPr lang="da-DK" sz="1600" dirty="0" err="1" smtClean="0"/>
              <a:t>field</a:t>
            </a:r>
            <a:r>
              <a:rPr lang="da-DK" sz="1600" dirty="0" smtClean="0"/>
              <a:t> </a:t>
            </a:r>
            <a:r>
              <a:rPr lang="da-DK" sz="1600" dirty="0" err="1" smtClean="0"/>
              <a:t>also</a:t>
            </a:r>
            <a:r>
              <a:rPr lang="da-DK" sz="1600" dirty="0" smtClean="0"/>
              <a:t> under </a:t>
            </a:r>
          </a:p>
          <a:p>
            <a:r>
              <a:rPr lang="da-DK" sz="1600" dirty="0" smtClean="0"/>
              <a:t>the front side metal </a:t>
            </a:r>
          </a:p>
          <a:p>
            <a:r>
              <a:rPr lang="da-DK" sz="1600" dirty="0" smtClean="0"/>
              <a:t>(</a:t>
            </a:r>
            <a:r>
              <a:rPr lang="da-DK" sz="1600" dirty="0" err="1" smtClean="0"/>
              <a:t>vertical</a:t>
            </a:r>
            <a:r>
              <a:rPr lang="da-DK" sz="1600" dirty="0" smtClean="0"/>
              <a:t> and </a:t>
            </a:r>
            <a:r>
              <a:rPr lang="da-DK" sz="1600" dirty="0" err="1" smtClean="0"/>
              <a:t>horizontal</a:t>
            </a:r>
            <a:r>
              <a:rPr lang="da-DK" sz="1600" dirty="0" smtClean="0"/>
              <a:t> </a:t>
            </a:r>
          </a:p>
          <a:p>
            <a:r>
              <a:rPr lang="da-DK" sz="1600" dirty="0" smtClean="0"/>
              <a:t>metal </a:t>
            </a:r>
            <a:r>
              <a:rPr lang="da-DK" sz="1600" dirty="0" err="1" smtClean="0"/>
              <a:t>connections</a:t>
            </a:r>
            <a:r>
              <a:rPr lang="da-DK" sz="1600" dirty="0" smtClean="0"/>
              <a:t>)</a:t>
            </a:r>
            <a:endParaRPr lang="da-DK" sz="1600" dirty="0"/>
          </a:p>
        </p:txBody>
      </p:sp>
    </p:spTree>
    <p:extLst>
      <p:ext uri="{BB962C8B-B14F-4D97-AF65-F5344CB8AC3E}">
        <p14:creationId xmlns:p14="http://schemas.microsoft.com/office/powerpoint/2010/main" val="29921317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ChangeArrowheads="1"/>
          </p:cNvSpPr>
          <p:nvPr>
            <p:ph type="title"/>
          </p:nvPr>
        </p:nvSpPr>
        <p:spPr>
          <a:xfrm>
            <a:off x="446856" y="620688"/>
            <a:ext cx="8229600" cy="1143000"/>
          </a:xfrm>
          <a:noFill/>
          <a:ln/>
          <a:extLs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Simulations of FE-I4 FP diode @ -35V</a:t>
            </a:r>
            <a:endParaRPr lang="en-US" sz="3200" b="1" dirty="0">
              <a:solidFill>
                <a:srgbClr val="FF0000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sp>
        <p:nvSpPr>
          <p:cNvPr id="95235" name="Rectangle 3"/>
          <p:cNvSpPr>
            <a:spLocks noChangeArrowheads="1"/>
          </p:cNvSpPr>
          <p:nvPr/>
        </p:nvSpPr>
        <p:spPr bwMode="auto">
          <a:xfrm>
            <a:off x="612775" y="1628775"/>
            <a:ext cx="8135938" cy="4752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5000"/>
              </a:lnSpc>
              <a:spcBef>
                <a:spcPct val="20000"/>
              </a:spcBef>
              <a:buFontTx/>
              <a:buChar char="•"/>
            </a:pPr>
            <a:endParaRPr lang="en-US" sz="2800"/>
          </a:p>
        </p:txBody>
      </p:sp>
      <p:sp>
        <p:nvSpPr>
          <p:cNvPr id="95237" name="Rectangle 5"/>
          <p:cNvSpPr>
            <a:spLocks noChangeArrowheads="1"/>
          </p:cNvSpPr>
          <p:nvPr/>
        </p:nvSpPr>
        <p:spPr bwMode="auto">
          <a:xfrm>
            <a:off x="323529" y="1484784"/>
            <a:ext cx="6336704" cy="4462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95000"/>
              </a:lnSpc>
              <a:spcBef>
                <a:spcPct val="50000"/>
              </a:spcBef>
            </a:pPr>
            <a:r>
              <a:rPr lang="en-US" sz="2400" dirty="0" smtClean="0">
                <a:solidFill>
                  <a:srgbClr val="008000"/>
                </a:solidFill>
              </a:rPr>
              <a:t>Electrostatic potential          Electric field</a:t>
            </a:r>
            <a:endParaRPr lang="en-US" sz="2400" dirty="0">
              <a:solidFill>
                <a:srgbClr val="008000"/>
              </a:solidFill>
            </a:endParaRPr>
          </a:p>
        </p:txBody>
      </p:sp>
      <p:pic>
        <p:nvPicPr>
          <p:cNvPr id="7" name="Picture 6" descr="EPOT_FEI4FP_35V_fron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96" y="1844824"/>
            <a:ext cx="3600000" cy="2507740"/>
          </a:xfrm>
          <a:prstGeom prst="rect">
            <a:avLst/>
          </a:prstGeom>
        </p:spPr>
      </p:pic>
      <p:pic>
        <p:nvPicPr>
          <p:cNvPr id="8" name="Picture 7" descr="EPOT_FEI4FP_35V_back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4293096"/>
            <a:ext cx="3600000" cy="2507740"/>
          </a:xfrm>
          <a:prstGeom prst="rect">
            <a:avLst/>
          </a:prstGeom>
        </p:spPr>
      </p:pic>
      <p:pic>
        <p:nvPicPr>
          <p:cNvPr id="9" name="Picture 8" descr="Efield_FEI4FP_35V_front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6258" y="1844824"/>
            <a:ext cx="3599998" cy="2507738"/>
          </a:xfrm>
          <a:prstGeom prst="rect">
            <a:avLst/>
          </a:prstGeom>
        </p:spPr>
      </p:pic>
      <p:pic>
        <p:nvPicPr>
          <p:cNvPr id="10" name="Picture 9" descr="Efield_FEI4FP_35V_back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6256" y="4305636"/>
            <a:ext cx="3600000" cy="250774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6516216" y="1484784"/>
            <a:ext cx="2591272" cy="53860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a-DK" b="1" dirty="0" err="1" smtClean="0"/>
              <a:t>Electrostatic</a:t>
            </a:r>
            <a:r>
              <a:rPr lang="da-DK" b="1" dirty="0" smtClean="0"/>
              <a:t> potential</a:t>
            </a:r>
          </a:p>
          <a:p>
            <a:r>
              <a:rPr lang="da-DK" sz="1600" dirty="0" smtClean="0"/>
              <a:t>The </a:t>
            </a:r>
            <a:r>
              <a:rPr lang="da-DK" sz="1600" dirty="0" err="1"/>
              <a:t>field-plate</a:t>
            </a:r>
            <a:r>
              <a:rPr lang="da-DK" sz="1600" dirty="0"/>
              <a:t> </a:t>
            </a:r>
            <a:r>
              <a:rPr lang="da-DK" sz="1600" dirty="0" err="1"/>
              <a:t>helps</a:t>
            </a:r>
            <a:r>
              <a:rPr lang="da-DK" sz="1600" dirty="0"/>
              <a:t> </a:t>
            </a:r>
            <a:r>
              <a:rPr lang="da-DK" sz="1600" dirty="0" err="1"/>
              <a:t>depleting</a:t>
            </a:r>
            <a:r>
              <a:rPr lang="da-DK" sz="1600" dirty="0"/>
              <a:t> </a:t>
            </a:r>
            <a:r>
              <a:rPr lang="da-DK" sz="1600" dirty="0" smtClean="0"/>
              <a:t>the </a:t>
            </a:r>
            <a:r>
              <a:rPr lang="da-DK" sz="1600" dirty="0"/>
              <a:t>p-</a:t>
            </a:r>
            <a:r>
              <a:rPr lang="da-DK" sz="1600" dirty="0" smtClean="0"/>
              <a:t>spray </a:t>
            </a:r>
            <a:r>
              <a:rPr lang="da-DK" sz="1600" dirty="0" err="1" smtClean="0"/>
              <a:t>close</a:t>
            </a:r>
            <a:r>
              <a:rPr lang="da-DK" sz="1600" dirty="0" smtClean="0"/>
              <a:t> </a:t>
            </a:r>
            <a:r>
              <a:rPr lang="da-DK" sz="1600" dirty="0"/>
              <a:t>to the N+ diffusion</a:t>
            </a:r>
          </a:p>
          <a:p>
            <a:r>
              <a:rPr lang="da-DK" sz="1600" dirty="0" smtClean="0"/>
              <a:t>The </a:t>
            </a:r>
            <a:r>
              <a:rPr lang="da-DK" sz="1600" dirty="0"/>
              <a:t>potential of the p-spray </a:t>
            </a:r>
            <a:r>
              <a:rPr lang="da-DK" sz="1600" dirty="0" err="1"/>
              <a:t>now</a:t>
            </a:r>
            <a:r>
              <a:rPr lang="da-DK" sz="1600" dirty="0"/>
              <a:t> drops on a </a:t>
            </a:r>
            <a:r>
              <a:rPr lang="da-DK" sz="1600" dirty="0" err="1" smtClean="0"/>
              <a:t>wider</a:t>
            </a:r>
            <a:r>
              <a:rPr lang="da-DK" sz="1600" dirty="0" smtClean="0"/>
              <a:t> region</a:t>
            </a:r>
            <a:endParaRPr lang="da-DK" sz="1600" dirty="0"/>
          </a:p>
          <a:p>
            <a:endParaRPr lang="en-US" b="1" dirty="0" smtClean="0"/>
          </a:p>
          <a:p>
            <a:endParaRPr lang="en-US" b="1" dirty="0" smtClean="0"/>
          </a:p>
          <a:p>
            <a:r>
              <a:rPr lang="en-US" b="1" dirty="0" smtClean="0"/>
              <a:t>Electric Field</a:t>
            </a:r>
            <a:endParaRPr lang="en-US" b="1" dirty="0"/>
          </a:p>
          <a:p>
            <a:r>
              <a:rPr lang="en-US" sz="1600" dirty="0" smtClean="0"/>
              <a:t>Highest fields </a:t>
            </a:r>
            <a:r>
              <a:rPr lang="en-US" sz="1600" dirty="0"/>
              <a:t>at </a:t>
            </a:r>
            <a:r>
              <a:rPr lang="en-US" sz="1600" dirty="0" smtClean="0"/>
              <a:t>the</a:t>
            </a:r>
          </a:p>
          <a:p>
            <a:r>
              <a:rPr lang="en-US" sz="1600" dirty="0" smtClean="0"/>
              <a:t>junctions between </a:t>
            </a:r>
          </a:p>
          <a:p>
            <a:r>
              <a:rPr lang="en-US" sz="1600" b="1" dirty="0" smtClean="0"/>
              <a:t>N+ and p</a:t>
            </a:r>
            <a:r>
              <a:rPr lang="en-US" sz="1600" b="1" dirty="0"/>
              <a:t>-</a:t>
            </a:r>
            <a:r>
              <a:rPr lang="en-US" sz="1600" b="1" dirty="0" smtClean="0"/>
              <a:t>spray:</a:t>
            </a:r>
          </a:p>
          <a:p>
            <a:r>
              <a:rPr lang="en-US" sz="1600" b="1" dirty="0" smtClean="0"/>
              <a:t>Front </a:t>
            </a:r>
            <a:r>
              <a:rPr lang="en-US" sz="1600" dirty="0" smtClean="0"/>
              <a:t> </a:t>
            </a:r>
            <a:r>
              <a:rPr lang="da-DK" sz="1600" dirty="0" smtClean="0"/>
              <a:t>2.11e5 </a:t>
            </a:r>
            <a:r>
              <a:rPr lang="da-DK" sz="1600" dirty="0"/>
              <a:t>V/</a:t>
            </a:r>
            <a:r>
              <a:rPr lang="da-DK" sz="1600" dirty="0" smtClean="0"/>
              <a:t>cm</a:t>
            </a:r>
            <a:endParaRPr lang="da-DK" sz="1600" dirty="0"/>
          </a:p>
          <a:p>
            <a:r>
              <a:rPr lang="da-DK" sz="1600" b="1" dirty="0" smtClean="0"/>
              <a:t>Back</a:t>
            </a:r>
            <a:r>
              <a:rPr lang="da-DK" sz="1600" dirty="0" smtClean="0"/>
              <a:t> 2.53e5 </a:t>
            </a:r>
            <a:r>
              <a:rPr lang="da-DK" sz="1600" dirty="0"/>
              <a:t>V/</a:t>
            </a:r>
            <a:r>
              <a:rPr lang="da-DK" sz="1600" dirty="0" smtClean="0"/>
              <a:t>cm</a:t>
            </a:r>
            <a:endParaRPr lang="da-DK" sz="1600" dirty="0"/>
          </a:p>
          <a:p>
            <a:r>
              <a:rPr lang="da-DK" sz="1600" dirty="0" smtClean="0"/>
              <a:t>But the </a:t>
            </a:r>
            <a:r>
              <a:rPr lang="da-DK" sz="1600" dirty="0" err="1"/>
              <a:t>field-plate</a:t>
            </a:r>
            <a:r>
              <a:rPr lang="da-DK" sz="1600" dirty="0"/>
              <a:t> </a:t>
            </a:r>
            <a:r>
              <a:rPr lang="da-DK" sz="1600" dirty="0" err="1"/>
              <a:t>helps</a:t>
            </a:r>
            <a:r>
              <a:rPr lang="da-DK" sz="1600" dirty="0"/>
              <a:t> in </a:t>
            </a:r>
            <a:r>
              <a:rPr lang="da-DK" sz="1600" dirty="0" err="1"/>
              <a:t>redistributing</a:t>
            </a:r>
            <a:r>
              <a:rPr lang="da-DK" sz="1600" dirty="0"/>
              <a:t> and </a:t>
            </a:r>
            <a:r>
              <a:rPr lang="da-DK" sz="1600" dirty="0" err="1"/>
              <a:t>lowering</a:t>
            </a:r>
            <a:endParaRPr lang="da-DK" sz="1600" dirty="0"/>
          </a:p>
          <a:p>
            <a:r>
              <a:rPr lang="da-DK" sz="1600" dirty="0"/>
              <a:t>the E-</a:t>
            </a:r>
            <a:r>
              <a:rPr lang="da-DK" sz="1600" dirty="0" err="1"/>
              <a:t>field</a:t>
            </a:r>
            <a:r>
              <a:rPr lang="da-DK" sz="1600" dirty="0"/>
              <a:t> on the front </a:t>
            </a:r>
            <a:r>
              <a:rPr lang="da-DK" sz="1600" dirty="0" smtClean="0"/>
              <a:t>side (</a:t>
            </a:r>
            <a:r>
              <a:rPr lang="da-DK" sz="1600" dirty="0" err="1"/>
              <a:t>h</a:t>
            </a:r>
            <a:r>
              <a:rPr lang="da-DK" sz="1600" dirty="0" err="1" smtClean="0"/>
              <a:t>igher</a:t>
            </a:r>
            <a:r>
              <a:rPr lang="da-DK" sz="1600" dirty="0" smtClean="0"/>
              <a:t> </a:t>
            </a:r>
            <a:r>
              <a:rPr lang="da-DK" sz="1600" dirty="0"/>
              <a:t>breakdown </a:t>
            </a:r>
            <a:r>
              <a:rPr lang="da-DK" sz="1600" dirty="0" err="1" smtClean="0"/>
              <a:t>voltage</a:t>
            </a:r>
            <a:r>
              <a:rPr lang="da-DK" sz="1600" dirty="0" smtClean="0"/>
              <a:t>, </a:t>
            </a:r>
            <a:r>
              <a:rPr lang="da-DK" sz="1600" dirty="0" err="1" smtClean="0"/>
              <a:t>probably</a:t>
            </a:r>
            <a:endParaRPr lang="da-DK" sz="1600" dirty="0"/>
          </a:p>
          <a:p>
            <a:r>
              <a:rPr lang="da-DK" sz="1600" dirty="0" smtClean="0"/>
              <a:t>on </a:t>
            </a:r>
            <a:r>
              <a:rPr lang="da-DK" sz="1600" dirty="0"/>
              <a:t>the back side</a:t>
            </a:r>
            <a:r>
              <a:rPr lang="da-DK" sz="1600" dirty="0" smtClean="0"/>
              <a:t>)</a:t>
            </a:r>
            <a:endParaRPr lang="da-DK" sz="1600" dirty="0"/>
          </a:p>
        </p:txBody>
      </p:sp>
    </p:spTree>
    <p:extLst>
      <p:ext uri="{BB962C8B-B14F-4D97-AF65-F5344CB8AC3E}">
        <p14:creationId xmlns:p14="http://schemas.microsoft.com/office/powerpoint/2010/main" val="13762882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765175"/>
            <a:ext cx="8229600" cy="1143000"/>
          </a:xfrm>
          <a:noFill/>
          <a:ln/>
          <a:extLs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Electric field peak comparison</a:t>
            </a:r>
            <a:endParaRPr lang="en-US" sz="3200" b="1" dirty="0">
              <a:solidFill>
                <a:srgbClr val="FF0000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sp>
        <p:nvSpPr>
          <p:cNvPr id="95235" name="Rectangle 3"/>
          <p:cNvSpPr>
            <a:spLocks noChangeArrowheads="1"/>
          </p:cNvSpPr>
          <p:nvPr/>
        </p:nvSpPr>
        <p:spPr bwMode="auto">
          <a:xfrm>
            <a:off x="612775" y="1628775"/>
            <a:ext cx="8135938" cy="4752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5000"/>
              </a:lnSpc>
              <a:spcBef>
                <a:spcPct val="20000"/>
              </a:spcBef>
              <a:buFontTx/>
              <a:buChar char="•"/>
            </a:pPr>
            <a:endParaRPr lang="en-US" sz="280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1560" y="1576784"/>
            <a:ext cx="7797800" cy="530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21317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701824"/>
            <a:ext cx="8229600" cy="1143000"/>
          </a:xfrm>
          <a:noFill/>
          <a:ln/>
          <a:extLs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FE-I4 FP diode C-V curves: exp. </a:t>
            </a:r>
            <a:r>
              <a:rPr lang="en-US" sz="32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vs</a:t>
            </a:r>
            <a:r>
              <a:rPr 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 </a:t>
            </a:r>
            <a:r>
              <a:rPr lang="en-US" sz="32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sim</a:t>
            </a:r>
            <a:r>
              <a:rPr 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.</a:t>
            </a:r>
            <a:endParaRPr lang="en-US" sz="3200" b="1" dirty="0">
              <a:solidFill>
                <a:srgbClr val="FF0000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sp>
        <p:nvSpPr>
          <p:cNvPr id="95235" name="Rectangle 3"/>
          <p:cNvSpPr>
            <a:spLocks noChangeArrowheads="1"/>
          </p:cNvSpPr>
          <p:nvPr/>
        </p:nvSpPr>
        <p:spPr bwMode="auto">
          <a:xfrm>
            <a:off x="612775" y="1628775"/>
            <a:ext cx="8135938" cy="4752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5000"/>
              </a:lnSpc>
              <a:spcBef>
                <a:spcPct val="20000"/>
              </a:spcBef>
              <a:buFontTx/>
              <a:buChar char="•"/>
            </a:pPr>
            <a:endParaRPr lang="en-US" sz="2800"/>
          </a:p>
        </p:txBody>
      </p:sp>
      <p:sp>
        <p:nvSpPr>
          <p:cNvPr id="95237" name="Rectangle 5"/>
          <p:cNvSpPr>
            <a:spLocks noChangeArrowheads="1"/>
          </p:cNvSpPr>
          <p:nvPr/>
        </p:nvSpPr>
        <p:spPr bwMode="auto">
          <a:xfrm>
            <a:off x="35497" y="5059499"/>
            <a:ext cx="6696744" cy="18258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342900" indent="-342900">
              <a:lnSpc>
                <a:spcPct val="95000"/>
              </a:lnSpc>
              <a:spcBef>
                <a:spcPct val="50000"/>
              </a:spcBef>
              <a:buAutoNum type="arabicParenR"/>
            </a:pPr>
            <a:r>
              <a:rPr lang="en-US" dirty="0" smtClean="0"/>
              <a:t>Column </a:t>
            </a:r>
            <a:r>
              <a:rPr lang="en-US" dirty="0" smtClean="0"/>
              <a:t>contribution ~50pF (less than 50% …)</a:t>
            </a:r>
            <a:endParaRPr lang="en-US" dirty="0"/>
          </a:p>
          <a:p>
            <a:pPr marL="342900" indent="-342900">
              <a:lnSpc>
                <a:spcPct val="95000"/>
              </a:lnSpc>
              <a:spcBef>
                <a:spcPct val="50000"/>
              </a:spcBef>
              <a:buFontTx/>
              <a:buAutoNum type="arabicParenR"/>
            </a:pPr>
            <a:r>
              <a:rPr lang="en-US" dirty="0" smtClean="0"/>
              <a:t>Important </a:t>
            </a:r>
            <a:r>
              <a:rPr lang="en-US" dirty="0" smtClean="0"/>
              <a:t>increase due to p</a:t>
            </a:r>
            <a:r>
              <a:rPr lang="en-US" dirty="0"/>
              <a:t>-</a:t>
            </a:r>
            <a:r>
              <a:rPr lang="en-US" dirty="0" smtClean="0"/>
              <a:t>spray </a:t>
            </a:r>
            <a:endParaRPr lang="en-US" dirty="0" smtClean="0"/>
          </a:p>
          <a:p>
            <a:pPr marL="342900" indent="-342900">
              <a:lnSpc>
                <a:spcPct val="95000"/>
              </a:lnSpc>
              <a:spcBef>
                <a:spcPct val="50000"/>
              </a:spcBef>
              <a:buFontTx/>
              <a:buAutoNum type="arabicParenR"/>
            </a:pPr>
            <a:r>
              <a:rPr lang="en-US" dirty="0" smtClean="0"/>
              <a:t>Back</a:t>
            </a:r>
            <a:r>
              <a:rPr lang="en-US" dirty="0" smtClean="0"/>
              <a:t>-side layers contribution </a:t>
            </a:r>
            <a:r>
              <a:rPr lang="en-US" dirty="0" smtClean="0"/>
              <a:t>negligible</a:t>
            </a:r>
          </a:p>
          <a:p>
            <a:pPr marL="342900" indent="-342900">
              <a:lnSpc>
                <a:spcPct val="95000"/>
              </a:lnSpc>
              <a:spcBef>
                <a:spcPct val="50000"/>
              </a:spcBef>
              <a:buFontTx/>
              <a:buAutoNum type="arabicParenR"/>
            </a:pPr>
            <a:r>
              <a:rPr lang="en-US" dirty="0" smtClean="0"/>
              <a:t>Front</a:t>
            </a:r>
            <a:r>
              <a:rPr lang="en-US" dirty="0" smtClean="0"/>
              <a:t>-side N</a:t>
            </a:r>
            <a:r>
              <a:rPr lang="en-US" dirty="0"/>
              <a:t>+ diffusion and </a:t>
            </a:r>
            <a:r>
              <a:rPr lang="en-US" dirty="0" smtClean="0"/>
              <a:t>field plate cause a large increase </a:t>
            </a:r>
            <a:r>
              <a:rPr lang="en-US" dirty="0" smtClean="0"/>
              <a:t>at </a:t>
            </a:r>
            <a:r>
              <a:rPr lang="en-US" dirty="0" smtClean="0"/>
              <a:t>low voltage, then reduced as p-spray is depleted</a:t>
            </a:r>
          </a:p>
        </p:txBody>
      </p:sp>
      <p:pic>
        <p:nvPicPr>
          <p:cNvPr id="2" name="Picture 1" descr="structure_exploded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0312" y="1521391"/>
            <a:ext cx="1563546" cy="529198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2126" y="1484784"/>
            <a:ext cx="5039994" cy="3599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21317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ChangeArrowheads="1"/>
          </p:cNvSpPr>
          <p:nvPr>
            <p:ph type="title"/>
          </p:nvPr>
        </p:nvSpPr>
        <p:spPr>
          <a:xfrm>
            <a:off x="446856" y="845840"/>
            <a:ext cx="8229600" cy="1143000"/>
          </a:xfrm>
          <a:noFill/>
          <a:ln/>
          <a:extLs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Exp. </a:t>
            </a:r>
            <a:r>
              <a:rPr lang="en-US" sz="32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v</a:t>
            </a:r>
            <a:r>
              <a:rPr lang="en-US" sz="32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s</a:t>
            </a:r>
            <a:r>
              <a:rPr 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 </a:t>
            </a:r>
            <a:r>
              <a:rPr lang="en-US" sz="32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Sim</a:t>
            </a:r>
            <a:r>
              <a:rPr 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. Comparison</a:t>
            </a:r>
            <a:br>
              <a:rPr 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</a:br>
            <a:r>
              <a:rPr 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Part 2: capacitance</a:t>
            </a:r>
            <a:endParaRPr lang="en-US" sz="3200" b="1" dirty="0">
              <a:solidFill>
                <a:srgbClr val="FF0000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sp>
        <p:nvSpPr>
          <p:cNvPr id="95235" name="Rectangle 3"/>
          <p:cNvSpPr>
            <a:spLocks noChangeArrowheads="1"/>
          </p:cNvSpPr>
          <p:nvPr/>
        </p:nvSpPr>
        <p:spPr bwMode="auto">
          <a:xfrm>
            <a:off x="467544" y="5157192"/>
            <a:ext cx="8135938" cy="13681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lnSpc>
                <a:spcPct val="95000"/>
              </a:lnSpc>
              <a:spcBef>
                <a:spcPct val="50000"/>
              </a:spcBef>
            </a:pPr>
            <a:r>
              <a:rPr lang="en-US" sz="2400" dirty="0" smtClean="0"/>
              <a:t>Discrepancies </a:t>
            </a:r>
            <a:r>
              <a:rPr lang="en-US" sz="2400" dirty="0"/>
              <a:t>between </a:t>
            </a:r>
            <a:r>
              <a:rPr lang="en-US" sz="2400" dirty="0" smtClean="0"/>
              <a:t>experimental and simulated capacitance at high voltage are </a:t>
            </a:r>
            <a:r>
              <a:rPr lang="en-US" sz="2400" dirty="0" smtClean="0"/>
              <a:t>mainly due </a:t>
            </a:r>
            <a:r>
              <a:rPr lang="en-US" sz="2400" dirty="0"/>
              <a:t>to edge effects (not accounted </a:t>
            </a:r>
            <a:r>
              <a:rPr lang="en-US" sz="2400" dirty="0" smtClean="0"/>
              <a:t>for in the simulations)</a:t>
            </a:r>
            <a:endParaRPr lang="en-US" sz="24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2100" y="2836788"/>
            <a:ext cx="8547100" cy="21336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1520" y="2276872"/>
            <a:ext cx="8572500" cy="749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17413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765175"/>
            <a:ext cx="8229600" cy="1143000"/>
          </a:xfrm>
          <a:noFill/>
          <a:ln/>
          <a:extLs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 sz="3200" b="1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Conclusion</a:t>
            </a:r>
          </a:p>
        </p:txBody>
      </p:sp>
      <p:sp>
        <p:nvSpPr>
          <p:cNvPr id="95235" name="Rectangle 3"/>
          <p:cNvSpPr>
            <a:spLocks noChangeArrowheads="1"/>
          </p:cNvSpPr>
          <p:nvPr/>
        </p:nvSpPr>
        <p:spPr bwMode="auto">
          <a:xfrm>
            <a:off x="612775" y="1628775"/>
            <a:ext cx="8135938" cy="4752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5000"/>
              </a:lnSpc>
              <a:spcBef>
                <a:spcPct val="20000"/>
              </a:spcBef>
              <a:buFontTx/>
              <a:buChar char="•"/>
            </a:pPr>
            <a:endParaRPr lang="en-US" sz="2800"/>
          </a:p>
        </p:txBody>
      </p:sp>
      <p:sp>
        <p:nvSpPr>
          <p:cNvPr id="95237" name="Rectangle 5"/>
          <p:cNvSpPr>
            <a:spLocks noChangeArrowheads="1"/>
          </p:cNvSpPr>
          <p:nvPr/>
        </p:nvSpPr>
        <p:spPr bwMode="auto">
          <a:xfrm>
            <a:off x="539750" y="1844675"/>
            <a:ext cx="8245475" cy="41580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95000"/>
              </a:lnSpc>
              <a:spcBef>
                <a:spcPct val="50000"/>
              </a:spcBef>
              <a:buFontTx/>
              <a:buChar char="•"/>
            </a:pPr>
            <a:r>
              <a:rPr lang="en-US" sz="2400" dirty="0"/>
              <a:t> </a:t>
            </a:r>
            <a:r>
              <a:rPr lang="en-US" sz="2400" dirty="0" smtClean="0"/>
              <a:t>We </a:t>
            </a:r>
            <a:r>
              <a:rPr lang="en-US" sz="2400" dirty="0"/>
              <a:t>have studied the electrical behavior of different 3D diodes </a:t>
            </a:r>
            <a:r>
              <a:rPr lang="en-US" sz="2400" dirty="0" smtClean="0"/>
              <a:t>fabricated at FBK</a:t>
            </a:r>
            <a:endParaRPr lang="en-US" sz="2400" dirty="0"/>
          </a:p>
          <a:p>
            <a:pPr>
              <a:lnSpc>
                <a:spcPct val="95000"/>
              </a:lnSpc>
              <a:spcBef>
                <a:spcPct val="50000"/>
              </a:spcBef>
              <a:buFontTx/>
              <a:buChar char="•"/>
            </a:pPr>
            <a:r>
              <a:rPr lang="en-US" sz="2400" dirty="0"/>
              <a:t> </a:t>
            </a:r>
            <a:r>
              <a:rPr lang="en-US" sz="2400" dirty="0" smtClean="0"/>
              <a:t>The layout has been found to impact on both the I</a:t>
            </a:r>
            <a:r>
              <a:rPr lang="en-US" sz="2400" dirty="0"/>
              <a:t>-V </a:t>
            </a:r>
            <a:r>
              <a:rPr lang="en-US" sz="2400" dirty="0" smtClean="0"/>
              <a:t>and C-V curves of the devices. </a:t>
            </a:r>
          </a:p>
          <a:p>
            <a:pPr>
              <a:lnSpc>
                <a:spcPct val="95000"/>
              </a:lnSpc>
              <a:spcBef>
                <a:spcPct val="50000"/>
              </a:spcBef>
              <a:buFontTx/>
              <a:buChar char="•"/>
            </a:pPr>
            <a:r>
              <a:rPr lang="en-US" sz="2400" dirty="0"/>
              <a:t> </a:t>
            </a:r>
            <a:r>
              <a:rPr lang="en-US" sz="2400" dirty="0" smtClean="0"/>
              <a:t>A </a:t>
            </a:r>
            <a:r>
              <a:rPr lang="en-US" sz="2400" dirty="0"/>
              <a:t>good agreement was found between measurements and simulations</a:t>
            </a:r>
            <a:r>
              <a:rPr lang="en-US" sz="2400" dirty="0" smtClean="0"/>
              <a:t>, confirming </a:t>
            </a:r>
            <a:r>
              <a:rPr lang="en-US" sz="2400" dirty="0"/>
              <a:t>that TCAD is a reliable tool for device analysis and </a:t>
            </a:r>
            <a:r>
              <a:rPr lang="en-US" sz="2400" dirty="0" smtClean="0"/>
              <a:t>design (</a:t>
            </a:r>
            <a:r>
              <a:rPr lang="en-US" sz="2400" dirty="0"/>
              <a:t>3D simulation compulsory)</a:t>
            </a:r>
          </a:p>
          <a:p>
            <a:pPr>
              <a:lnSpc>
                <a:spcPct val="95000"/>
              </a:lnSpc>
              <a:spcBef>
                <a:spcPct val="50000"/>
              </a:spcBef>
              <a:buFontTx/>
              <a:buChar char="•"/>
            </a:pPr>
            <a:r>
              <a:rPr lang="en-US" sz="2400" dirty="0" smtClean="0"/>
              <a:t> This </a:t>
            </a:r>
            <a:r>
              <a:rPr lang="en-US" sz="2400" dirty="0"/>
              <a:t>study will then continue with irradiated </a:t>
            </a:r>
            <a:r>
              <a:rPr lang="en-US" sz="2400" dirty="0" smtClean="0"/>
              <a:t>devices, with the aim of optimizing the layout accounting for both pre-irradiation and post-</a:t>
            </a:r>
            <a:r>
              <a:rPr lang="en-US" sz="2400" dirty="0" smtClean="0"/>
              <a:t>irradiation conditions.</a:t>
            </a: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29921317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836613"/>
            <a:ext cx="8229600" cy="1143000"/>
          </a:xfrm>
        </p:spPr>
        <p:txBody>
          <a:bodyPr/>
          <a:lstStyle/>
          <a:p>
            <a:r>
              <a:rPr lang="en-US" sz="3200" b="1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Outline</a:t>
            </a:r>
          </a:p>
        </p:txBody>
      </p:sp>
      <p:sp>
        <p:nvSpPr>
          <p:cNvPr id="104451" name="Rectangle 3"/>
          <p:cNvSpPr>
            <a:spLocks noChangeArrowheads="1"/>
          </p:cNvSpPr>
          <p:nvPr/>
        </p:nvSpPr>
        <p:spPr bwMode="auto">
          <a:xfrm>
            <a:off x="684213" y="1628775"/>
            <a:ext cx="8135937" cy="4752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5000"/>
              </a:lnSpc>
              <a:spcBef>
                <a:spcPct val="20000"/>
              </a:spcBef>
              <a:buFontTx/>
              <a:buChar char="•"/>
            </a:pPr>
            <a:endParaRPr lang="en-US" sz="2800"/>
          </a:p>
        </p:txBody>
      </p:sp>
      <p:sp>
        <p:nvSpPr>
          <p:cNvPr id="104452" name="Rectangle 4"/>
          <p:cNvSpPr>
            <a:spLocks noChangeArrowheads="1"/>
          </p:cNvSpPr>
          <p:nvPr/>
        </p:nvSpPr>
        <p:spPr bwMode="auto">
          <a:xfrm>
            <a:off x="611188" y="1916113"/>
            <a:ext cx="8135937" cy="4752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125000"/>
              </a:lnSpc>
              <a:spcBef>
                <a:spcPct val="20000"/>
              </a:spcBef>
              <a:buFontTx/>
              <a:buChar char="•"/>
            </a:pPr>
            <a:r>
              <a:rPr lang="en-US" sz="2800" dirty="0" smtClean="0"/>
              <a:t>Overview of FBK 3D technology</a:t>
            </a:r>
          </a:p>
          <a:p>
            <a:pPr marL="342900" indent="-342900">
              <a:lnSpc>
                <a:spcPct val="125000"/>
              </a:lnSpc>
              <a:spcBef>
                <a:spcPct val="20000"/>
              </a:spcBef>
              <a:buFontTx/>
              <a:buChar char="•"/>
            </a:pPr>
            <a:r>
              <a:rPr lang="en-US" sz="2800" dirty="0" smtClean="0"/>
              <a:t>Aim of this work</a:t>
            </a:r>
          </a:p>
          <a:p>
            <a:pPr marL="342900" indent="-342900">
              <a:lnSpc>
                <a:spcPct val="125000"/>
              </a:lnSpc>
              <a:spcBef>
                <a:spcPct val="20000"/>
              </a:spcBef>
              <a:buFontTx/>
              <a:buChar char="•"/>
            </a:pPr>
            <a:r>
              <a:rPr lang="en-US" sz="2800" dirty="0" smtClean="0"/>
              <a:t>Devices under test</a:t>
            </a:r>
          </a:p>
          <a:p>
            <a:pPr marL="342900" indent="-342900">
              <a:lnSpc>
                <a:spcPct val="125000"/>
              </a:lnSpc>
              <a:spcBef>
                <a:spcPct val="20000"/>
              </a:spcBef>
              <a:buFontTx/>
              <a:buChar char="•"/>
            </a:pPr>
            <a:r>
              <a:rPr lang="en-US" sz="2800" dirty="0" smtClean="0"/>
              <a:t>Experimental results and TCAD simulations</a:t>
            </a:r>
            <a:endParaRPr lang="en-US" sz="2800" dirty="0"/>
          </a:p>
          <a:p>
            <a:pPr marL="342900" indent="-342900">
              <a:lnSpc>
                <a:spcPct val="125000"/>
              </a:lnSpc>
              <a:spcBef>
                <a:spcPct val="20000"/>
              </a:spcBef>
              <a:buFontTx/>
              <a:buChar char="•"/>
            </a:pPr>
            <a:r>
              <a:rPr lang="en-US" sz="2800" dirty="0" smtClean="0"/>
              <a:t>Conclusion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620713"/>
            <a:ext cx="8229600" cy="1143000"/>
          </a:xfrm>
          <a:noFill/>
          <a:ln/>
          <a:extLs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Acknowledgements</a:t>
            </a:r>
            <a:endParaRPr lang="en-US" sz="3200" b="1" dirty="0">
              <a:solidFill>
                <a:srgbClr val="FF0000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sp>
        <p:nvSpPr>
          <p:cNvPr id="102403" name="Rectangle 3"/>
          <p:cNvSpPr>
            <a:spLocks noChangeArrowheads="1"/>
          </p:cNvSpPr>
          <p:nvPr/>
        </p:nvSpPr>
        <p:spPr bwMode="auto">
          <a:xfrm>
            <a:off x="684213" y="1628775"/>
            <a:ext cx="8135937" cy="4752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5000"/>
              </a:lnSpc>
              <a:spcBef>
                <a:spcPct val="20000"/>
              </a:spcBef>
              <a:buFontTx/>
              <a:buChar char="•"/>
            </a:pPr>
            <a:endParaRPr lang="en-US" sz="2800"/>
          </a:p>
        </p:txBody>
      </p:sp>
      <p:sp>
        <p:nvSpPr>
          <p:cNvPr id="102404" name="Rectangle 4"/>
          <p:cNvSpPr>
            <a:spLocks noChangeArrowheads="1"/>
          </p:cNvSpPr>
          <p:nvPr/>
        </p:nvSpPr>
        <p:spPr bwMode="auto">
          <a:xfrm>
            <a:off x="395288" y="1636713"/>
            <a:ext cx="8569325" cy="17235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  <a:spcBef>
                <a:spcPct val="50000"/>
              </a:spcBef>
              <a:buFontTx/>
              <a:buChar char="•"/>
            </a:pPr>
            <a:r>
              <a:rPr lang="en-US" sz="2400" dirty="0"/>
              <a:t> We would like to thank all members of </a:t>
            </a:r>
            <a:r>
              <a:rPr lang="en-US" sz="2400" dirty="0" smtClean="0"/>
              <a:t>the Processing </a:t>
            </a:r>
            <a:r>
              <a:rPr lang="en-US" sz="2400" dirty="0"/>
              <a:t>Group within the ATLAS 3D Sensor Collaboration </a:t>
            </a:r>
            <a:r>
              <a:rPr lang="en-US" sz="2400" dirty="0" smtClean="0"/>
              <a:t>for many fruitful </a:t>
            </a:r>
            <a:r>
              <a:rPr lang="en-US" sz="2400" dirty="0"/>
              <a:t>discussions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765175"/>
            <a:ext cx="8229600" cy="1143000"/>
          </a:xfrm>
          <a:noFill/>
          <a:ln/>
          <a:extLs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Back-</a:t>
            </a:r>
            <a:r>
              <a:rPr 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Up: </a:t>
            </a:r>
            <a:r>
              <a:rPr 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Details </a:t>
            </a:r>
            <a:r>
              <a:rPr 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of different diodes</a:t>
            </a:r>
            <a:endParaRPr lang="en-US" sz="3200" b="1" dirty="0">
              <a:solidFill>
                <a:srgbClr val="FF0000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sp>
        <p:nvSpPr>
          <p:cNvPr id="95235" name="Rectangle 3"/>
          <p:cNvSpPr>
            <a:spLocks noChangeArrowheads="1"/>
          </p:cNvSpPr>
          <p:nvPr/>
        </p:nvSpPr>
        <p:spPr bwMode="auto">
          <a:xfrm>
            <a:off x="612775" y="1628775"/>
            <a:ext cx="8135938" cy="4752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5000"/>
              </a:lnSpc>
              <a:spcBef>
                <a:spcPct val="20000"/>
              </a:spcBef>
              <a:buFontTx/>
              <a:buChar char="•"/>
            </a:pPr>
            <a:endParaRPr lang="en-US" sz="280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0796" y="1927696"/>
            <a:ext cx="8775700" cy="416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21317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765175"/>
            <a:ext cx="8229600" cy="1223665"/>
          </a:xfrm>
          <a:noFill/>
          <a:ln/>
          <a:extLs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3D sensor technology at FBK</a:t>
            </a:r>
            <a:endParaRPr lang="en-US" sz="3200" b="1" dirty="0">
              <a:solidFill>
                <a:srgbClr val="FF0000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sp>
        <p:nvSpPr>
          <p:cNvPr id="95235" name="Rectangle 3"/>
          <p:cNvSpPr>
            <a:spLocks noChangeArrowheads="1"/>
          </p:cNvSpPr>
          <p:nvPr/>
        </p:nvSpPr>
        <p:spPr bwMode="auto">
          <a:xfrm>
            <a:off x="612775" y="1628775"/>
            <a:ext cx="8135938" cy="4752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5000"/>
              </a:lnSpc>
              <a:spcBef>
                <a:spcPct val="20000"/>
              </a:spcBef>
              <a:buFontTx/>
              <a:buChar char="•"/>
            </a:pPr>
            <a:endParaRPr lang="en-US" sz="2800"/>
          </a:p>
        </p:txBody>
      </p:sp>
      <p:pic>
        <p:nvPicPr>
          <p:cNvPr id="2" name="Picture 1" descr="DDTC+_Trento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6979" y="2420888"/>
            <a:ext cx="5331325" cy="311297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95536" y="5805264"/>
            <a:ext cx="86409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- Double </a:t>
            </a:r>
            <a:r>
              <a:rPr lang="en-US" sz="2400" dirty="0"/>
              <a:t>side </a:t>
            </a:r>
            <a:r>
              <a:rPr lang="en-US" sz="2400" dirty="0" smtClean="0"/>
              <a:t>process	</a:t>
            </a:r>
            <a:r>
              <a:rPr lang="en-US" sz="2400" dirty="0" smtClean="0"/>
              <a:t>- </a:t>
            </a:r>
            <a:r>
              <a:rPr lang="en-US" sz="2400" dirty="0" smtClean="0"/>
              <a:t>Passing </a:t>
            </a:r>
            <a:r>
              <a:rPr lang="en-US" sz="2400" dirty="0"/>
              <a:t>through </a:t>
            </a:r>
            <a:r>
              <a:rPr lang="en-US" sz="2400" dirty="0" smtClean="0"/>
              <a:t>columns. </a:t>
            </a:r>
          </a:p>
          <a:p>
            <a:r>
              <a:rPr lang="en-US" sz="2400" dirty="0"/>
              <a:t>- P-spray on both </a:t>
            </a:r>
            <a:r>
              <a:rPr lang="en-US" sz="2400" dirty="0" smtClean="0"/>
              <a:t>sides	- </a:t>
            </a:r>
            <a:r>
              <a:rPr lang="en-US" sz="2400" dirty="0" smtClean="0"/>
              <a:t>Contacts on surface implants 	</a:t>
            </a:r>
            <a:endParaRPr lang="en-US" sz="2400" dirty="0"/>
          </a:p>
        </p:txBody>
      </p:sp>
      <p:sp>
        <p:nvSpPr>
          <p:cNvPr id="4" name="Rectangle 3"/>
          <p:cNvSpPr/>
          <p:nvPr/>
        </p:nvSpPr>
        <p:spPr>
          <a:xfrm>
            <a:off x="1665361" y="1772816"/>
            <a:ext cx="57149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E. </a:t>
            </a:r>
            <a:r>
              <a:rPr lang="en-US" dirty="0" err="1"/>
              <a:t>Vianello</a:t>
            </a:r>
            <a:r>
              <a:rPr lang="en-US" dirty="0"/>
              <a:t> et al., </a:t>
            </a:r>
            <a:r>
              <a:rPr lang="en-US" dirty="0" smtClean="0"/>
              <a:t>IEEE NSS11</a:t>
            </a:r>
            <a:r>
              <a:rPr lang="en-US" dirty="0"/>
              <a:t>, </a:t>
            </a:r>
            <a:r>
              <a:rPr lang="en-US" dirty="0" smtClean="0"/>
              <a:t>Valencia, Paper </a:t>
            </a:r>
            <a:r>
              <a:rPr lang="en-US" dirty="0"/>
              <a:t>N10-6</a:t>
            </a:r>
          </a:p>
        </p:txBody>
      </p:sp>
    </p:spTree>
    <p:extLst>
      <p:ext uri="{BB962C8B-B14F-4D97-AF65-F5344CB8AC3E}">
        <p14:creationId xmlns:p14="http://schemas.microsoft.com/office/powerpoint/2010/main" val="29921317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765175"/>
            <a:ext cx="8229600" cy="1143000"/>
          </a:xfrm>
          <a:noFill/>
          <a:ln/>
          <a:extLs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Process evolution</a:t>
            </a:r>
            <a:endParaRPr lang="en-US" sz="3200" b="1" dirty="0">
              <a:solidFill>
                <a:srgbClr val="FF0000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sp>
        <p:nvSpPr>
          <p:cNvPr id="95235" name="Rectangle 3"/>
          <p:cNvSpPr>
            <a:spLocks noChangeArrowheads="1"/>
          </p:cNvSpPr>
          <p:nvPr/>
        </p:nvSpPr>
        <p:spPr bwMode="auto">
          <a:xfrm>
            <a:off x="612775" y="1628775"/>
            <a:ext cx="8135938" cy="4752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5000"/>
              </a:lnSpc>
              <a:spcBef>
                <a:spcPct val="20000"/>
              </a:spcBef>
              <a:buFontTx/>
              <a:buChar char="•"/>
            </a:pPr>
            <a:endParaRPr lang="en-US" sz="2800"/>
          </a:p>
        </p:txBody>
      </p:sp>
      <p:pic>
        <p:nvPicPr>
          <p:cNvPr id="2" name="Picture 1" descr="A07_A08_A09_and_layout_80BIG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81865"/>
            <a:ext cx="9144000" cy="2871271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79512" y="4705543"/>
            <a:ext cx="8856984" cy="17312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en-US" dirty="0" smtClean="0"/>
              <a:t>ATLAS07</a:t>
            </a:r>
            <a:r>
              <a:rPr lang="en-US" dirty="0"/>
              <a:t>: bad currents and </a:t>
            </a:r>
            <a:r>
              <a:rPr lang="en-US" dirty="0" smtClean="0"/>
              <a:t>low breakdown </a:t>
            </a:r>
            <a:r>
              <a:rPr lang="en-US" dirty="0"/>
              <a:t>(p-spray </a:t>
            </a:r>
            <a:r>
              <a:rPr lang="en-US" dirty="0" smtClean="0"/>
              <a:t>dose too </a:t>
            </a:r>
            <a:r>
              <a:rPr lang="en-US" dirty="0"/>
              <a:t>high)</a:t>
            </a: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en-US" dirty="0" smtClean="0"/>
              <a:t>ATLAS08</a:t>
            </a:r>
            <a:r>
              <a:rPr lang="en-US" dirty="0"/>
              <a:t>: better current (</a:t>
            </a:r>
            <a:r>
              <a:rPr lang="en-US" dirty="0" smtClean="0"/>
              <a:t>less mechanical </a:t>
            </a:r>
            <a:r>
              <a:rPr lang="en-US" dirty="0"/>
              <a:t>stress</a:t>
            </a:r>
            <a:r>
              <a:rPr lang="en-US" dirty="0" smtClean="0"/>
              <a:t>),  low breakdown (same p-spray)</a:t>
            </a: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en-US" dirty="0" smtClean="0"/>
              <a:t>ATLAS09</a:t>
            </a:r>
            <a:r>
              <a:rPr lang="en-US" dirty="0"/>
              <a:t>: good currents and </a:t>
            </a:r>
            <a:r>
              <a:rPr lang="en-US" dirty="0" smtClean="0"/>
              <a:t>higher breakdown </a:t>
            </a:r>
            <a:r>
              <a:rPr lang="en-US" dirty="0"/>
              <a:t>(p-spray </a:t>
            </a:r>
            <a:r>
              <a:rPr lang="en-US" dirty="0" smtClean="0"/>
              <a:t>dose adjusted)</a:t>
            </a: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en-US" dirty="0" smtClean="0">
                <a:solidFill>
                  <a:srgbClr val="FF0000"/>
                </a:solidFill>
              </a:rPr>
              <a:t>With higher breakdown, some layout dependent features have shown up …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1317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765175"/>
            <a:ext cx="8229600" cy="1143000"/>
          </a:xfrm>
          <a:noFill/>
          <a:ln/>
          <a:extLs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Aim of this work</a:t>
            </a:r>
            <a:endParaRPr lang="en-US" sz="3200" b="1" dirty="0">
              <a:solidFill>
                <a:srgbClr val="FF0000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sp>
        <p:nvSpPr>
          <p:cNvPr id="95235" name="Rectangle 3"/>
          <p:cNvSpPr>
            <a:spLocks noChangeArrowheads="1"/>
          </p:cNvSpPr>
          <p:nvPr/>
        </p:nvSpPr>
        <p:spPr bwMode="auto">
          <a:xfrm>
            <a:off x="612775" y="1628775"/>
            <a:ext cx="8135938" cy="4752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5000"/>
              </a:lnSpc>
              <a:spcBef>
                <a:spcPct val="20000"/>
              </a:spcBef>
              <a:buFontTx/>
              <a:buChar char="•"/>
            </a:pPr>
            <a:endParaRPr lang="en-US" sz="2800"/>
          </a:p>
        </p:txBody>
      </p:sp>
      <p:sp>
        <p:nvSpPr>
          <p:cNvPr id="95237" name="Rectangle 5"/>
          <p:cNvSpPr>
            <a:spLocks noChangeArrowheads="1"/>
          </p:cNvSpPr>
          <p:nvPr/>
        </p:nvSpPr>
        <p:spPr bwMode="auto">
          <a:xfrm>
            <a:off x="574997" y="1700808"/>
            <a:ext cx="8245475" cy="49921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  <a:spcBef>
                <a:spcPct val="50000"/>
              </a:spcBef>
              <a:buFontTx/>
              <a:buChar char="•"/>
            </a:pPr>
            <a:r>
              <a:rPr lang="en-US" sz="2400" dirty="0"/>
              <a:t> G</a:t>
            </a:r>
            <a:r>
              <a:rPr lang="en-US" sz="2400" dirty="0" smtClean="0"/>
              <a:t>ain </a:t>
            </a:r>
            <a:r>
              <a:rPr lang="en-US" sz="2400" dirty="0"/>
              <a:t>insight into </a:t>
            </a:r>
            <a:r>
              <a:rPr lang="en-US" sz="2400" dirty="0" smtClean="0"/>
              <a:t>the device electrical behavior </a:t>
            </a:r>
            <a:r>
              <a:rPr lang="en-US" sz="2400" dirty="0"/>
              <a:t>using </a:t>
            </a:r>
            <a:r>
              <a:rPr lang="en-US" sz="2400" dirty="0" smtClean="0"/>
              <a:t>TCAD simulations</a:t>
            </a:r>
            <a:endParaRPr lang="en-US" sz="2400" dirty="0"/>
          </a:p>
          <a:p>
            <a:pPr>
              <a:lnSpc>
                <a:spcPct val="120000"/>
              </a:lnSpc>
              <a:spcBef>
                <a:spcPct val="50000"/>
              </a:spcBef>
              <a:buFontTx/>
              <a:buChar char="•"/>
            </a:pPr>
            <a:r>
              <a:rPr lang="en-US" sz="2400" dirty="0" smtClean="0"/>
              <a:t> Tests performed on 3D diodes: </a:t>
            </a:r>
            <a:endParaRPr lang="en-US" sz="2400" dirty="0"/>
          </a:p>
          <a:p>
            <a:pPr lvl="1">
              <a:lnSpc>
                <a:spcPct val="120000"/>
              </a:lnSpc>
              <a:spcBef>
                <a:spcPct val="50000"/>
              </a:spcBef>
              <a:buFontTx/>
              <a:buChar char="•"/>
            </a:pPr>
            <a:r>
              <a:rPr lang="en-US" sz="2400" dirty="0" smtClean="0"/>
              <a:t> two terminal devices, easy to measure</a:t>
            </a:r>
          </a:p>
          <a:p>
            <a:pPr lvl="1">
              <a:lnSpc>
                <a:spcPct val="120000"/>
              </a:lnSpc>
              <a:spcBef>
                <a:spcPct val="50000"/>
              </a:spcBef>
              <a:buFontTx/>
              <a:buChar char="•"/>
            </a:pPr>
            <a:r>
              <a:rPr lang="en-US" sz="2400" dirty="0" smtClean="0"/>
              <a:t> ~10mm</a:t>
            </a:r>
            <a:r>
              <a:rPr lang="en-US" sz="2400" baseline="30000" dirty="0" smtClean="0"/>
              <a:t>2</a:t>
            </a:r>
            <a:r>
              <a:rPr lang="en-US" sz="2400" dirty="0" smtClean="0"/>
              <a:t> area, low defect </a:t>
            </a:r>
            <a:r>
              <a:rPr lang="en-US" sz="2400" dirty="0" smtClean="0"/>
              <a:t>density</a:t>
            </a:r>
            <a:r>
              <a:rPr lang="en-US" sz="2400" dirty="0"/>
              <a:t> </a:t>
            </a:r>
            <a:r>
              <a:rPr lang="en-US" sz="2400" dirty="0" smtClean="0">
                <a:sym typeface="Wingdings"/>
              </a:rPr>
              <a:t> </a:t>
            </a:r>
            <a:r>
              <a:rPr lang="en-US" sz="2400" dirty="0" smtClean="0"/>
              <a:t>intrinsic </a:t>
            </a:r>
            <a:r>
              <a:rPr lang="en-US" sz="2400" dirty="0" smtClean="0"/>
              <a:t>behavior  </a:t>
            </a:r>
          </a:p>
          <a:p>
            <a:pPr>
              <a:lnSpc>
                <a:spcPct val="120000"/>
              </a:lnSpc>
              <a:spcBef>
                <a:spcPct val="50000"/>
              </a:spcBef>
              <a:buFontTx/>
              <a:buChar char="•"/>
            </a:pPr>
            <a:r>
              <a:rPr lang="en-US" sz="2400" dirty="0"/>
              <a:t> </a:t>
            </a:r>
            <a:r>
              <a:rPr lang="en-US" sz="2400" dirty="0" smtClean="0"/>
              <a:t>Measured technological parameters (lifetimes,…) and doping profiles (SIMS) implemented in the simulations</a:t>
            </a:r>
            <a:endParaRPr lang="en-US" sz="2400" dirty="0"/>
          </a:p>
          <a:p>
            <a:pPr>
              <a:lnSpc>
                <a:spcPct val="120000"/>
              </a:lnSpc>
              <a:spcBef>
                <a:spcPct val="50000"/>
              </a:spcBef>
              <a:buFontTx/>
              <a:buChar char="•"/>
            </a:pPr>
            <a:r>
              <a:rPr lang="en-US" sz="2400" dirty="0"/>
              <a:t> </a:t>
            </a:r>
            <a:r>
              <a:rPr lang="en-US" sz="2400" dirty="0" smtClean="0"/>
              <a:t>Attempt to disentangle </a:t>
            </a:r>
            <a:r>
              <a:rPr lang="en-US" sz="2400" dirty="0"/>
              <a:t>the effects of </a:t>
            </a:r>
            <a:r>
              <a:rPr lang="en-US" sz="2400" dirty="0" smtClean="0"/>
              <a:t>each “component” </a:t>
            </a:r>
            <a:r>
              <a:rPr lang="en-US" sz="2400" dirty="0"/>
              <a:t>of the </a:t>
            </a:r>
            <a:r>
              <a:rPr lang="en-US" sz="2400" dirty="0" smtClean="0"/>
              <a:t>device on the electrical characteristics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9921317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ChangeArrowheads="1"/>
          </p:cNvSpPr>
          <p:nvPr>
            <p:ph type="title"/>
          </p:nvPr>
        </p:nvSpPr>
        <p:spPr>
          <a:xfrm>
            <a:off x="446856" y="620688"/>
            <a:ext cx="8229600" cy="1143000"/>
          </a:xfrm>
          <a:noFill/>
          <a:ln/>
          <a:extLs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FE-I4 like diode with field plate</a:t>
            </a:r>
            <a:endParaRPr lang="en-US" sz="3200" b="1" dirty="0">
              <a:solidFill>
                <a:srgbClr val="FF0000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sp>
        <p:nvSpPr>
          <p:cNvPr id="95235" name="Rectangle 3"/>
          <p:cNvSpPr>
            <a:spLocks noChangeArrowheads="1"/>
          </p:cNvSpPr>
          <p:nvPr/>
        </p:nvSpPr>
        <p:spPr bwMode="auto">
          <a:xfrm>
            <a:off x="612775" y="1628775"/>
            <a:ext cx="8135938" cy="4752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5000"/>
              </a:lnSpc>
              <a:spcBef>
                <a:spcPct val="20000"/>
              </a:spcBef>
              <a:buFontTx/>
              <a:buChar char="•"/>
            </a:pPr>
            <a:endParaRPr lang="en-US" sz="280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512" y="2227243"/>
            <a:ext cx="9144000" cy="429810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691680" y="1691516"/>
            <a:ext cx="15701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8000"/>
                </a:solidFill>
              </a:rPr>
              <a:t>Front-side</a:t>
            </a:r>
            <a:endParaRPr lang="en-US" sz="2400" dirty="0">
              <a:solidFill>
                <a:srgbClr val="008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444208" y="1691516"/>
            <a:ext cx="15359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8000"/>
                </a:solidFill>
              </a:rPr>
              <a:t>Back-side</a:t>
            </a:r>
            <a:endParaRPr lang="en-US" sz="2400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1317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ChangeArrowheads="1"/>
          </p:cNvSpPr>
          <p:nvPr>
            <p:ph type="title"/>
          </p:nvPr>
        </p:nvSpPr>
        <p:spPr>
          <a:xfrm>
            <a:off x="446856" y="620688"/>
            <a:ext cx="8229600" cy="1143000"/>
          </a:xfrm>
          <a:noFill/>
          <a:ln/>
          <a:extLs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Other available 3D diodes</a:t>
            </a:r>
            <a:endParaRPr lang="en-US" sz="3200" b="1" dirty="0">
              <a:solidFill>
                <a:srgbClr val="FF0000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sp>
        <p:nvSpPr>
          <p:cNvPr id="95235" name="Rectangle 3"/>
          <p:cNvSpPr>
            <a:spLocks noChangeArrowheads="1"/>
          </p:cNvSpPr>
          <p:nvPr/>
        </p:nvSpPr>
        <p:spPr bwMode="auto">
          <a:xfrm>
            <a:off x="612775" y="1628775"/>
            <a:ext cx="8135938" cy="4752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5000"/>
              </a:lnSpc>
              <a:spcBef>
                <a:spcPct val="20000"/>
              </a:spcBef>
              <a:buFontTx/>
              <a:buChar char="•"/>
            </a:pPr>
            <a:endParaRPr lang="en-US" sz="2800"/>
          </a:p>
        </p:txBody>
      </p:sp>
      <p:sp>
        <p:nvSpPr>
          <p:cNvPr id="95237" name="Rectangle 5"/>
          <p:cNvSpPr>
            <a:spLocks noChangeArrowheads="1"/>
          </p:cNvSpPr>
          <p:nvPr/>
        </p:nvSpPr>
        <p:spPr bwMode="auto">
          <a:xfrm>
            <a:off x="430981" y="5157192"/>
            <a:ext cx="8245475" cy="151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95000"/>
              </a:lnSpc>
              <a:spcBef>
                <a:spcPct val="50000"/>
              </a:spcBef>
              <a:buFontTx/>
              <a:buChar char="•"/>
            </a:pPr>
            <a:r>
              <a:rPr lang="en-US" sz="2400" dirty="0"/>
              <a:t> </a:t>
            </a:r>
            <a:r>
              <a:rPr lang="en-US" sz="2400" dirty="0" smtClean="0"/>
              <a:t>Different shapes, sizes and column configurations</a:t>
            </a:r>
          </a:p>
          <a:p>
            <a:pPr>
              <a:lnSpc>
                <a:spcPct val="95000"/>
              </a:lnSpc>
              <a:spcBef>
                <a:spcPct val="50000"/>
              </a:spcBef>
              <a:buFontTx/>
              <a:buChar char="•"/>
            </a:pPr>
            <a:r>
              <a:rPr lang="en-US" sz="2400" dirty="0"/>
              <a:t> </a:t>
            </a:r>
            <a:r>
              <a:rPr lang="en-US" sz="2400" dirty="0" smtClean="0"/>
              <a:t>Different distances between n+ and p+ regions</a:t>
            </a:r>
          </a:p>
          <a:p>
            <a:pPr>
              <a:lnSpc>
                <a:spcPct val="95000"/>
              </a:lnSpc>
              <a:spcBef>
                <a:spcPct val="50000"/>
              </a:spcBef>
              <a:buFontTx/>
              <a:buChar char="•"/>
            </a:pPr>
            <a:r>
              <a:rPr lang="en-US" sz="2400" dirty="0"/>
              <a:t> </a:t>
            </a:r>
            <a:r>
              <a:rPr lang="en-US" sz="2400" dirty="0" smtClean="0"/>
              <a:t>With and without field-plate</a:t>
            </a:r>
            <a:endParaRPr lang="en-US" sz="24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628800"/>
            <a:ext cx="9144000" cy="3351097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259632" y="3573016"/>
            <a:ext cx="288032" cy="648072"/>
          </a:xfrm>
          <a:prstGeom prst="rect">
            <a:avLst/>
          </a:prstGeom>
          <a:noFill/>
          <a:ln w="28575" cmpd="sng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4211960" y="2852936"/>
            <a:ext cx="576064" cy="432048"/>
          </a:xfrm>
          <a:prstGeom prst="rect">
            <a:avLst/>
          </a:prstGeom>
          <a:noFill/>
          <a:ln w="28575" cmpd="sng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92280" y="2924944"/>
            <a:ext cx="432048" cy="432048"/>
          </a:xfrm>
          <a:prstGeom prst="rect">
            <a:avLst/>
          </a:prstGeom>
          <a:noFill/>
          <a:ln w="28575" cmpd="sng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21317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ChangeArrowheads="1"/>
          </p:cNvSpPr>
          <p:nvPr>
            <p:ph type="title"/>
          </p:nvPr>
        </p:nvSpPr>
        <p:spPr>
          <a:xfrm>
            <a:off x="518864" y="548680"/>
            <a:ext cx="8229600" cy="1143000"/>
          </a:xfrm>
          <a:noFill/>
          <a:ln/>
          <a:extLs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I-V curves at different temperatures</a:t>
            </a:r>
            <a:endParaRPr lang="en-US" sz="3200" b="1" dirty="0">
              <a:solidFill>
                <a:srgbClr val="FF0000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sp>
        <p:nvSpPr>
          <p:cNvPr id="95235" name="Rectangle 3"/>
          <p:cNvSpPr>
            <a:spLocks noChangeArrowheads="1"/>
          </p:cNvSpPr>
          <p:nvPr/>
        </p:nvSpPr>
        <p:spPr bwMode="auto">
          <a:xfrm>
            <a:off x="612775" y="1628775"/>
            <a:ext cx="8135938" cy="4752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5000"/>
              </a:lnSpc>
              <a:spcBef>
                <a:spcPct val="20000"/>
              </a:spcBef>
              <a:buFontTx/>
              <a:buChar char="•"/>
            </a:pPr>
            <a:endParaRPr lang="en-US" sz="280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8072" y="1412776"/>
            <a:ext cx="7668344" cy="53805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21317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765175"/>
            <a:ext cx="8229600" cy="1143000"/>
          </a:xfrm>
          <a:noFill/>
          <a:ln/>
          <a:extLs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Breakdown voltage </a:t>
            </a:r>
            <a:r>
              <a:rPr lang="en-US" sz="32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vs</a:t>
            </a:r>
            <a:r>
              <a:rPr 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 temperature</a:t>
            </a:r>
            <a:endParaRPr lang="en-US" sz="3200" b="1" dirty="0">
              <a:solidFill>
                <a:srgbClr val="FF0000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sp>
        <p:nvSpPr>
          <p:cNvPr id="95235" name="Rectangle 3"/>
          <p:cNvSpPr>
            <a:spLocks noChangeArrowheads="1"/>
          </p:cNvSpPr>
          <p:nvPr/>
        </p:nvSpPr>
        <p:spPr bwMode="auto">
          <a:xfrm>
            <a:off x="612775" y="1628775"/>
            <a:ext cx="8135938" cy="4752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5000"/>
              </a:lnSpc>
              <a:spcBef>
                <a:spcPct val="20000"/>
              </a:spcBef>
              <a:buFontTx/>
              <a:buChar char="•"/>
            </a:pPr>
            <a:endParaRPr lang="en-US" sz="2800"/>
          </a:p>
        </p:txBody>
      </p:sp>
      <p:sp>
        <p:nvSpPr>
          <p:cNvPr id="95237" name="Rectangle 5"/>
          <p:cNvSpPr>
            <a:spLocks noChangeArrowheads="1"/>
          </p:cNvSpPr>
          <p:nvPr/>
        </p:nvSpPr>
        <p:spPr bwMode="auto">
          <a:xfrm>
            <a:off x="35496" y="6381328"/>
            <a:ext cx="9001000" cy="3872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95000"/>
              </a:lnSpc>
              <a:spcBef>
                <a:spcPct val="50000"/>
              </a:spcBef>
              <a:buFontTx/>
              <a:buChar char="•"/>
            </a:pPr>
            <a:r>
              <a:rPr lang="en-US" sz="2000" dirty="0"/>
              <a:t> </a:t>
            </a:r>
            <a:r>
              <a:rPr lang="en-US" sz="2000" dirty="0" smtClean="0"/>
              <a:t>T </a:t>
            </a:r>
            <a:r>
              <a:rPr lang="en-US" sz="2000" dirty="0" err="1" smtClean="0"/>
              <a:t>coeff</a:t>
            </a:r>
            <a:r>
              <a:rPr lang="en-US" sz="2000" dirty="0" smtClean="0"/>
              <a:t>. in </a:t>
            </a:r>
            <a:r>
              <a:rPr lang="en-US" sz="2000" dirty="0" smtClean="0"/>
              <a:t>good agreement with typical values for avalanche breakdown</a:t>
            </a:r>
            <a:endParaRPr lang="en-US" sz="2000" dirty="0"/>
          </a:p>
        </p:txBody>
      </p:sp>
      <p:pic>
        <p:nvPicPr>
          <p:cNvPr id="2" name="Picture 1" descr="Vbd_all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1628800"/>
            <a:ext cx="6696744" cy="46877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21317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933</TotalTime>
  <Words>901</Words>
  <Application>Microsoft Macintosh PowerPoint</Application>
  <PresentationFormat>On-screen Show (4:3)</PresentationFormat>
  <Paragraphs>134</Paragraphs>
  <Slides>21</Slides>
  <Notes>21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Default Design</vt:lpstr>
      <vt:lpstr>PowerPoint Presentation</vt:lpstr>
      <vt:lpstr>Outline</vt:lpstr>
      <vt:lpstr>3D sensor technology at FBK</vt:lpstr>
      <vt:lpstr>Process evolution</vt:lpstr>
      <vt:lpstr>Aim of this work</vt:lpstr>
      <vt:lpstr>FE-I4 like diode with field plate</vt:lpstr>
      <vt:lpstr>Other available 3D diodes</vt:lpstr>
      <vt:lpstr>I-V curves at different temperatures</vt:lpstr>
      <vt:lpstr>Breakdown voltage vs temperature</vt:lpstr>
      <vt:lpstr>Leakage current vs temperature</vt:lpstr>
      <vt:lpstr>TCAD simulations</vt:lpstr>
      <vt:lpstr>Exp. vs Sim. I-V curves (@RT)</vt:lpstr>
      <vt:lpstr>Exp. vs Sim. Comparison Part 1: static parameters</vt:lpstr>
      <vt:lpstr>Simulations of FE-I4 diode @ -35V</vt:lpstr>
      <vt:lpstr>Simulations of FE-I4 FP diode @ -35V</vt:lpstr>
      <vt:lpstr>Electric field peak comparison</vt:lpstr>
      <vt:lpstr>FE-I4 FP diode C-V curves: exp. vs sim.</vt:lpstr>
      <vt:lpstr>Exp. vs Sim. Comparison Part 2: capacitance</vt:lpstr>
      <vt:lpstr>Conclusion</vt:lpstr>
      <vt:lpstr>Acknowledgements</vt:lpstr>
      <vt:lpstr>Back-Up: Details of different diodes</vt:lpstr>
    </vt:vector>
  </TitlesOfParts>
  <Company>DIT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Gian Franco Dalla Betta</dc:creator>
  <cp:lastModifiedBy>Gian-Franco Dalla Betta</cp:lastModifiedBy>
  <cp:revision>248</cp:revision>
  <cp:lastPrinted>2012-02-29T14:07:15Z</cp:lastPrinted>
  <dcterms:created xsi:type="dcterms:W3CDTF">2007-06-27T12:38:44Z</dcterms:created>
  <dcterms:modified xsi:type="dcterms:W3CDTF">2012-02-29T14:13:00Z</dcterms:modified>
</cp:coreProperties>
</file>