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24"/>
  </p:notesMasterIdLst>
  <p:sldIdLst>
    <p:sldId id="256" r:id="rId2"/>
    <p:sldId id="273" r:id="rId3"/>
    <p:sldId id="257" r:id="rId4"/>
    <p:sldId id="274" r:id="rId5"/>
    <p:sldId id="283" r:id="rId6"/>
    <p:sldId id="277" r:id="rId7"/>
    <p:sldId id="282" r:id="rId8"/>
    <p:sldId id="286" r:id="rId9"/>
    <p:sldId id="287" r:id="rId10"/>
    <p:sldId id="260" r:id="rId11"/>
    <p:sldId id="276" r:id="rId12"/>
    <p:sldId id="278" r:id="rId13"/>
    <p:sldId id="261" r:id="rId14"/>
    <p:sldId id="279" r:id="rId15"/>
    <p:sldId id="280" r:id="rId16"/>
    <p:sldId id="288" r:id="rId17"/>
    <p:sldId id="262" r:id="rId18"/>
    <p:sldId id="263" r:id="rId19"/>
    <p:sldId id="270" r:id="rId20"/>
    <p:sldId id="285" r:id="rId21"/>
    <p:sldId id="284" r:id="rId22"/>
    <p:sldId id="290" r:id="rId23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D4A42C"/>
    <a:srgbClr val="FFCCFF"/>
    <a:srgbClr val="0ADCE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-408" y="-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722B5F1D-6F8D-48FC-8677-9D1559641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4255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eaLnBrk="1"/>
            <a:fld id="{88AC7829-9C97-4934-8EB2-3FB92B23B7BD}" type="slidenum">
              <a:rPr lang="en-US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</a:t>
            </a:fld>
            <a:endParaRPr 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eaLnBrk="1"/>
            <a:fld id="{CBA29F81-4F16-4250-A9A4-3E59C0EDDA2F}" type="slidenum">
              <a:rPr lang="en-US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17</a:t>
            </a:fld>
            <a:endParaRPr 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17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eaLnBrk="1"/>
            <a:fld id="{C9DE7EE9-4017-4C8A-9449-8B7013EC9242}" type="slidenum">
              <a:rPr lang="en-US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18</a:t>
            </a:fld>
            <a:endParaRPr 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eaLnBrk="1"/>
            <a:fld id="{28764A29-F539-4585-81F2-1E947B51F347}" type="slidenum">
              <a:rPr lang="en-US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19</a:t>
            </a:fld>
            <a:endParaRPr 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37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eaLnBrk="1"/>
            <a:fld id="{9EFE6B4F-6F1B-486F-A1CD-BBB85E82C0AB}" type="slidenum">
              <a:rPr lang="en-US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21</a:t>
            </a:fld>
            <a:endParaRPr 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eaLnBrk="1"/>
            <a:fld id="{CEC0F9F7-8BA6-45F7-88DB-1B34916FF2D9}" type="slidenum">
              <a:rPr lang="en-US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3</a:t>
            </a:fld>
            <a:endParaRPr 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eaLnBrk="1"/>
            <a:fld id="{C63630CE-2822-4847-A644-C3D8A8748CEA}" type="slidenum">
              <a:rPr lang="en-US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4</a:t>
            </a:fld>
            <a:endParaRPr 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eaLnBrk="1"/>
            <a:fld id="{256DDB37-C49A-44E2-AB8C-C135B8BFE8C9}" type="slidenum">
              <a:rPr lang="en-US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5</a:t>
            </a:fld>
            <a:endParaRPr 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56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eaLnBrk="1"/>
            <a:fld id="{B6633165-3C07-4B40-AC90-0BCC9176E586}" type="slidenum">
              <a:rPr lang="en-US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7</a:t>
            </a:fld>
            <a:endParaRPr 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45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eaLnBrk="1"/>
            <a:fld id="{53C7A673-B754-4ED1-B1C3-1AD1F6E45DD5}" type="slidenum">
              <a:rPr lang="en-US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10</a:t>
            </a:fld>
            <a:endParaRPr 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76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eaLnBrk="1"/>
            <a:fld id="{CC63E6C8-4573-4E5A-A74C-E42B30FF9B31}" type="slidenum">
              <a:rPr lang="en-US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11</a:t>
            </a:fld>
            <a:endParaRPr 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eaLnBrk="1"/>
            <a:fld id="{2C58B6A3-CF3F-4AFA-A0AE-4EBDB0C22F1A}" type="slidenum">
              <a:rPr lang="en-US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12</a:t>
            </a:fld>
            <a:endParaRPr 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eaLnBrk="1"/>
            <a:fld id="{2616FB19-B530-4163-ACC8-EACFF1203F3A}" type="slidenum">
              <a:rPr lang="en-US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13</a:t>
            </a:fld>
            <a:endParaRPr lang="en-US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2348401"/>
            <a:ext cx="8568531" cy="16204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4283817"/>
            <a:ext cx="7056438" cy="1931917"/>
          </a:xfrm>
        </p:spPr>
        <p:txBody>
          <a:bodyPr/>
          <a:lstStyle>
            <a:lvl1pPr marL="0" indent="0" algn="ctr">
              <a:buNone/>
              <a:defRPr/>
            </a:lvl1pPr>
            <a:lvl2pPr marL="503920" indent="0" algn="ctr">
              <a:buNone/>
              <a:defRPr/>
            </a:lvl2pPr>
            <a:lvl3pPr marL="1007838" indent="0" algn="ctr">
              <a:buNone/>
              <a:defRPr/>
            </a:lvl3pPr>
            <a:lvl4pPr marL="1511758" indent="0" algn="ctr">
              <a:buNone/>
              <a:defRPr/>
            </a:lvl4pPr>
            <a:lvl5pPr marL="2015677" indent="0" algn="ctr">
              <a:buNone/>
              <a:defRPr/>
            </a:lvl5pPr>
            <a:lvl6pPr marL="2519597" indent="0" algn="ctr">
              <a:buNone/>
              <a:defRPr/>
            </a:lvl6pPr>
            <a:lvl7pPr marL="3023515" indent="0" algn="ctr">
              <a:buNone/>
              <a:defRPr/>
            </a:lvl7pPr>
            <a:lvl8pPr marL="3527435" indent="0" algn="ctr">
              <a:buNone/>
              <a:defRPr/>
            </a:lvl8pPr>
            <a:lvl9pPr marL="403135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 </a:t>
            </a:r>
            <a:fld id="{74B4748B-7A92-4C5A-9DBB-E5CC41E33CAE}" type="slidenum">
              <a:rPr lang="it-IT">
                <a:solidFill>
                  <a:srgbClr val="005CAB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5921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 </a:t>
            </a:r>
            <a:fld id="{84BCE14F-94B7-461C-8E1B-291301A0082F}" type="slidenum">
              <a:rPr lang="it-IT">
                <a:solidFill>
                  <a:srgbClr val="005CAB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2229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2445" y="671971"/>
            <a:ext cx="2142133" cy="604774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6047" y="671971"/>
            <a:ext cx="6258388" cy="604774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 </a:t>
            </a:r>
            <a:fld id="{60659302-7D1E-4E8A-BD1E-3C219C3167F3}" type="slidenum">
              <a:rPr lang="it-IT">
                <a:solidFill>
                  <a:srgbClr val="005CAB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7370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 </a:t>
            </a:r>
            <a:fld id="{F38A754D-BCD2-4369-9269-0921FB87B7E4}" type="slidenum">
              <a:rPr lang="it-IT">
                <a:solidFill>
                  <a:srgbClr val="005CAB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1122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4857793"/>
            <a:ext cx="8568531" cy="150143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3204115"/>
            <a:ext cx="8568531" cy="1653678"/>
          </a:xfrm>
        </p:spPr>
        <p:txBody>
          <a:bodyPr anchor="b"/>
          <a:lstStyle>
            <a:lvl1pPr marL="0" indent="0">
              <a:buNone/>
              <a:defRPr sz="2200"/>
            </a:lvl1pPr>
            <a:lvl2pPr marL="503920" indent="0">
              <a:buNone/>
              <a:defRPr sz="2000"/>
            </a:lvl2pPr>
            <a:lvl3pPr marL="1007838" indent="0">
              <a:buNone/>
              <a:defRPr sz="1800"/>
            </a:lvl3pPr>
            <a:lvl4pPr marL="1511758" indent="0">
              <a:buNone/>
              <a:defRPr sz="1500"/>
            </a:lvl4pPr>
            <a:lvl5pPr marL="2015677" indent="0">
              <a:buNone/>
              <a:defRPr sz="1500"/>
            </a:lvl5pPr>
            <a:lvl6pPr marL="2519597" indent="0">
              <a:buNone/>
              <a:defRPr sz="1500"/>
            </a:lvl6pPr>
            <a:lvl7pPr marL="3023515" indent="0">
              <a:buNone/>
              <a:defRPr sz="1500"/>
            </a:lvl7pPr>
            <a:lvl8pPr marL="3527435" indent="0">
              <a:buNone/>
              <a:defRPr sz="1500"/>
            </a:lvl8pPr>
            <a:lvl9pPr marL="4031354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 </a:t>
            </a:r>
            <a:fld id="{49E7DC4D-76CD-4085-9FCE-DDB032D7B97B}" type="slidenum">
              <a:rPr lang="it-IT">
                <a:solidFill>
                  <a:srgbClr val="005CAB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5714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6047" y="2183906"/>
            <a:ext cx="4200260" cy="4535805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2183906"/>
            <a:ext cx="4200260" cy="4535805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 </a:t>
            </a:r>
            <a:fld id="{A91A1927-E35B-4865-9521-E9E1F477ECF4}" type="slidenum">
              <a:rPr lang="it-IT">
                <a:solidFill>
                  <a:srgbClr val="005CAB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9694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692179"/>
            <a:ext cx="4454027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20" indent="0">
              <a:buNone/>
              <a:defRPr sz="2200" b="1"/>
            </a:lvl2pPr>
            <a:lvl3pPr marL="1007838" indent="0">
              <a:buNone/>
              <a:defRPr sz="2000" b="1"/>
            </a:lvl3pPr>
            <a:lvl4pPr marL="1511758" indent="0">
              <a:buNone/>
              <a:defRPr sz="1800" b="1"/>
            </a:lvl4pPr>
            <a:lvl5pPr marL="2015677" indent="0">
              <a:buNone/>
              <a:defRPr sz="1800" b="1"/>
            </a:lvl5pPr>
            <a:lvl6pPr marL="2519597" indent="0">
              <a:buNone/>
              <a:defRPr sz="1800" b="1"/>
            </a:lvl6pPr>
            <a:lvl7pPr marL="3023515" indent="0">
              <a:buNone/>
              <a:defRPr sz="1800" b="1"/>
            </a:lvl7pPr>
            <a:lvl8pPr marL="3527435" indent="0">
              <a:buNone/>
              <a:defRPr sz="1800" b="1"/>
            </a:lvl8pPr>
            <a:lvl9pPr marL="403135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1" y="2397397"/>
            <a:ext cx="4454027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18" y="1692179"/>
            <a:ext cx="4455776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20" indent="0">
              <a:buNone/>
              <a:defRPr sz="2200" b="1"/>
            </a:lvl2pPr>
            <a:lvl3pPr marL="1007838" indent="0">
              <a:buNone/>
              <a:defRPr sz="2000" b="1"/>
            </a:lvl3pPr>
            <a:lvl4pPr marL="1511758" indent="0">
              <a:buNone/>
              <a:defRPr sz="1800" b="1"/>
            </a:lvl4pPr>
            <a:lvl5pPr marL="2015677" indent="0">
              <a:buNone/>
              <a:defRPr sz="1800" b="1"/>
            </a:lvl5pPr>
            <a:lvl6pPr marL="2519597" indent="0">
              <a:buNone/>
              <a:defRPr sz="1800" b="1"/>
            </a:lvl6pPr>
            <a:lvl7pPr marL="3023515" indent="0">
              <a:buNone/>
              <a:defRPr sz="1800" b="1"/>
            </a:lvl7pPr>
            <a:lvl8pPr marL="3527435" indent="0">
              <a:buNone/>
              <a:defRPr sz="1800" b="1"/>
            </a:lvl8pPr>
            <a:lvl9pPr marL="403135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18" y="2397397"/>
            <a:ext cx="4455776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 </a:t>
            </a:r>
            <a:fld id="{5BFEF748-89D1-476C-9187-E3F7625E358A}" type="slidenum">
              <a:rPr lang="it-IT">
                <a:solidFill>
                  <a:srgbClr val="005CAB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2306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 </a:t>
            </a:r>
            <a:fld id="{4A319030-D449-4A44-BC4B-5B89C1466AD9}" type="slidenum">
              <a:rPr lang="it-IT">
                <a:solidFill>
                  <a:srgbClr val="005CAB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6162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980363" y="7056437"/>
            <a:ext cx="2100262" cy="3429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 </a:t>
            </a:r>
            <a:fld id="{0A60BFD1-B62B-47D7-A548-3075611D7C21}" type="slidenum">
              <a:rPr lang="it-IT">
                <a:solidFill>
                  <a:srgbClr val="005CAB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0442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3" y="300987"/>
            <a:ext cx="3316456" cy="128094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6" y="300989"/>
            <a:ext cx="5635349" cy="64519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3" y="1581934"/>
            <a:ext cx="3316456" cy="5171028"/>
          </a:xfrm>
        </p:spPr>
        <p:txBody>
          <a:bodyPr/>
          <a:lstStyle>
            <a:lvl1pPr marL="0" indent="0">
              <a:buNone/>
              <a:defRPr sz="1500"/>
            </a:lvl1pPr>
            <a:lvl2pPr marL="503920" indent="0">
              <a:buNone/>
              <a:defRPr sz="1300"/>
            </a:lvl2pPr>
            <a:lvl3pPr marL="1007838" indent="0">
              <a:buNone/>
              <a:defRPr sz="1100"/>
            </a:lvl3pPr>
            <a:lvl4pPr marL="1511758" indent="0">
              <a:buNone/>
              <a:defRPr sz="1000"/>
            </a:lvl4pPr>
            <a:lvl5pPr marL="2015677" indent="0">
              <a:buNone/>
              <a:defRPr sz="1000"/>
            </a:lvl5pPr>
            <a:lvl6pPr marL="2519597" indent="0">
              <a:buNone/>
              <a:defRPr sz="1000"/>
            </a:lvl6pPr>
            <a:lvl7pPr marL="3023515" indent="0">
              <a:buNone/>
              <a:defRPr sz="1000"/>
            </a:lvl7pPr>
            <a:lvl8pPr marL="3527435" indent="0">
              <a:buNone/>
              <a:defRPr sz="1000"/>
            </a:lvl8pPr>
            <a:lvl9pPr marL="403135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 </a:t>
            </a:r>
            <a:fld id="{403AF305-BC22-4A5A-B5A9-3C9036871FCF}" type="slidenum">
              <a:rPr lang="it-IT">
                <a:solidFill>
                  <a:srgbClr val="005CAB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3660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5291772"/>
            <a:ext cx="6048375" cy="62472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675471"/>
            <a:ext cx="6048375" cy="4535805"/>
          </a:xfrm>
        </p:spPr>
        <p:txBody>
          <a:bodyPr/>
          <a:lstStyle>
            <a:lvl1pPr marL="0" indent="0">
              <a:buNone/>
              <a:defRPr sz="3500"/>
            </a:lvl1pPr>
            <a:lvl2pPr marL="503920" indent="0">
              <a:buNone/>
              <a:defRPr sz="3100"/>
            </a:lvl2pPr>
            <a:lvl3pPr marL="1007838" indent="0">
              <a:buNone/>
              <a:defRPr sz="2600"/>
            </a:lvl3pPr>
            <a:lvl4pPr marL="1511758" indent="0">
              <a:buNone/>
              <a:defRPr sz="2200"/>
            </a:lvl4pPr>
            <a:lvl5pPr marL="2015677" indent="0">
              <a:buNone/>
              <a:defRPr sz="2200"/>
            </a:lvl5pPr>
            <a:lvl6pPr marL="2519597" indent="0">
              <a:buNone/>
              <a:defRPr sz="2200"/>
            </a:lvl6pPr>
            <a:lvl7pPr marL="3023515" indent="0">
              <a:buNone/>
              <a:defRPr sz="2200"/>
            </a:lvl7pPr>
            <a:lvl8pPr marL="3527435" indent="0">
              <a:buNone/>
              <a:defRPr sz="2200"/>
            </a:lvl8pPr>
            <a:lvl9pPr marL="4031354" indent="0">
              <a:buNone/>
              <a:defRPr sz="22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5916496"/>
            <a:ext cx="6048375" cy="887211"/>
          </a:xfrm>
        </p:spPr>
        <p:txBody>
          <a:bodyPr/>
          <a:lstStyle>
            <a:lvl1pPr marL="0" indent="0">
              <a:buNone/>
              <a:defRPr sz="1500"/>
            </a:lvl1pPr>
            <a:lvl2pPr marL="503920" indent="0">
              <a:buNone/>
              <a:defRPr sz="1300"/>
            </a:lvl2pPr>
            <a:lvl3pPr marL="1007838" indent="0">
              <a:buNone/>
              <a:defRPr sz="1100"/>
            </a:lvl3pPr>
            <a:lvl4pPr marL="1511758" indent="0">
              <a:buNone/>
              <a:defRPr sz="1000"/>
            </a:lvl4pPr>
            <a:lvl5pPr marL="2015677" indent="0">
              <a:buNone/>
              <a:defRPr sz="1000"/>
            </a:lvl5pPr>
            <a:lvl6pPr marL="2519597" indent="0">
              <a:buNone/>
              <a:defRPr sz="1000"/>
            </a:lvl6pPr>
            <a:lvl7pPr marL="3023515" indent="0">
              <a:buNone/>
              <a:defRPr sz="1000"/>
            </a:lvl7pPr>
            <a:lvl8pPr marL="3527435" indent="0">
              <a:buNone/>
              <a:defRPr sz="1000"/>
            </a:lvl8pPr>
            <a:lvl9pPr marL="403135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 </a:t>
            </a:r>
            <a:fld id="{0EBADACB-00F6-4504-9581-77F4B2DEE117}" type="slidenum">
              <a:rPr lang="it-IT">
                <a:solidFill>
                  <a:srgbClr val="005CAB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5C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6844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671513"/>
            <a:ext cx="85693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94" tIns="50397" rIns="100794" bIns="503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Titolo slide</a:t>
            </a:r>
            <a:endParaRPr lang="it-IT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2184400"/>
            <a:ext cx="8569325" cy="45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44875" y="7023100"/>
            <a:ext cx="31908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5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713" y="7023100"/>
            <a:ext cx="210026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500">
                <a:cs typeface="+mn-cs"/>
              </a:defRPr>
            </a:lvl1pPr>
          </a:lstStyle>
          <a:p>
            <a:pPr>
              <a:defRPr/>
            </a:pPr>
            <a:r>
              <a:rPr lang="it-IT"/>
              <a:t> </a:t>
            </a:r>
            <a:fld id="{6E1D4881-0614-4550-B214-3B552D09740E}" type="slidenum">
              <a:rPr lang="it-IT">
                <a:solidFill>
                  <a:srgbClr val="005CAB"/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005CAB"/>
              </a:solidFill>
            </a:endParaRPr>
          </a:p>
        </p:txBody>
      </p:sp>
      <p:pic>
        <p:nvPicPr>
          <p:cNvPr id="2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6550" y="336550"/>
            <a:ext cx="75565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336550" y="7391400"/>
            <a:ext cx="9744075" cy="168275"/>
          </a:xfrm>
          <a:prstGeom prst="rect">
            <a:avLst/>
          </a:prstGeom>
          <a:gradFill rotWithShape="0">
            <a:gsLst>
              <a:gs pos="0">
                <a:srgbClr val="005296"/>
              </a:gs>
              <a:gs pos="100000">
                <a:srgbClr val="00305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eaLnBrk="0">
              <a:defRPr/>
            </a:pPr>
            <a:endParaRPr lang="it-IT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336550" y="0"/>
            <a:ext cx="9744075" cy="252413"/>
          </a:xfrm>
          <a:prstGeom prst="rect">
            <a:avLst/>
          </a:prstGeom>
          <a:gradFill rotWithShape="0">
            <a:gsLst>
              <a:gs pos="0">
                <a:srgbClr val="005296"/>
              </a:gs>
              <a:gs pos="100000">
                <a:srgbClr val="00305C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algn="ctr" eaLnBrk="0">
              <a:defRPr/>
            </a:pPr>
            <a:endParaRPr lang="it-IT">
              <a:solidFill>
                <a:srgbClr val="005CAB"/>
              </a:solidFill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CAB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CAB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CAB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CAB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CAB"/>
          </a:solidFill>
          <a:latin typeface="Arial" charset="0"/>
        </a:defRPr>
      </a:lvl5pPr>
      <a:lvl6pPr marL="503972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CAB"/>
          </a:solidFill>
          <a:latin typeface="Arial" charset="0"/>
        </a:defRPr>
      </a:lvl6pPr>
      <a:lvl7pPr marL="1007943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CAB"/>
          </a:solidFill>
          <a:latin typeface="Arial" charset="0"/>
        </a:defRPr>
      </a:lvl7pPr>
      <a:lvl8pPr marL="1511915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CAB"/>
          </a:solidFill>
          <a:latin typeface="Arial" charset="0"/>
        </a:defRPr>
      </a:lvl8pPr>
      <a:lvl9pPr marL="2015886"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005CAB"/>
          </a:solidFill>
          <a:latin typeface="Arial" charset="0"/>
        </a:defRPr>
      </a:lvl9pPr>
    </p:titleStyle>
    <p:bodyStyle>
      <a:lvl1pPr marL="377825" indent="-377825" algn="l" rtl="0" eaLnBrk="0" fontAlgn="base" hangingPunct="0">
        <a:spcBef>
          <a:spcPct val="20000"/>
        </a:spcBef>
        <a:spcAft>
          <a:spcPct val="0"/>
        </a:spcAft>
        <a:buChar char="•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817563" indent="-314325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</a:defRPr>
      </a:lvl2pPr>
      <a:lvl3pPr marL="1258888" indent="-250825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763713" indent="-250825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66950" indent="-250825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771844" indent="-251986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6pPr>
      <a:lvl7pPr marL="3275815" indent="-251986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7pPr>
      <a:lvl8pPr marL="3779787" indent="-251986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8pPr>
      <a:lvl9pPr marL="4283758" indent="-251986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0" y="555625"/>
            <a:ext cx="10080625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algn="ctr" eaLnBrk="1">
              <a:lnSpc>
                <a:spcPct val="101000"/>
              </a:lnSpc>
            </a:pPr>
            <a:r>
              <a:rPr lang="en-US" sz="4000" dirty="0">
                <a:solidFill>
                  <a:srgbClr val="FF0000"/>
                </a:solidFill>
              </a:rPr>
              <a:t>Development of </a:t>
            </a:r>
          </a:p>
          <a:p>
            <a:pPr algn="ctr" eaLnBrk="1">
              <a:lnSpc>
                <a:spcPct val="101000"/>
              </a:lnSpc>
            </a:pPr>
            <a:r>
              <a:rPr lang="en-US" sz="4000" i="1" dirty="0">
                <a:solidFill>
                  <a:srgbClr val="FF0000"/>
                </a:solidFill>
              </a:rPr>
              <a:t>n</a:t>
            </a:r>
            <a:r>
              <a:rPr lang="en-US" sz="4000" dirty="0">
                <a:solidFill>
                  <a:srgbClr val="FF0000"/>
                </a:solidFill>
              </a:rPr>
              <a:t>-in-</a:t>
            </a:r>
            <a:r>
              <a:rPr lang="en-US" sz="4000" i="1" dirty="0">
                <a:solidFill>
                  <a:srgbClr val="FF0000"/>
                </a:solidFill>
              </a:rPr>
              <a:t>p</a:t>
            </a:r>
            <a:r>
              <a:rPr lang="en-US" sz="4000" dirty="0">
                <a:solidFill>
                  <a:srgbClr val="FF0000"/>
                </a:solidFill>
              </a:rPr>
              <a:t> planar pixel sensors</a:t>
            </a:r>
          </a:p>
          <a:p>
            <a:pPr algn="ctr" eaLnBrk="1">
              <a:lnSpc>
                <a:spcPct val="101000"/>
              </a:lnSpc>
            </a:pPr>
            <a:r>
              <a:rPr lang="en-US" sz="4000" dirty="0">
                <a:solidFill>
                  <a:srgbClr val="FF0000"/>
                </a:solidFill>
              </a:rPr>
              <a:t> with active edge</a:t>
            </a:r>
          </a:p>
          <a:p>
            <a:pPr algn="ctr" eaLnBrk="1">
              <a:lnSpc>
                <a:spcPct val="101000"/>
              </a:lnSpc>
            </a:pPr>
            <a:r>
              <a:rPr lang="en-US" sz="4000" dirty="0">
                <a:solidFill>
                  <a:srgbClr val="FF0000"/>
                </a:solidFill>
              </a:rPr>
              <a:t> for the ATLAS High-Luminosity Upgrade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051" name="TextBox 3"/>
          <p:cNvSpPr txBox="1">
            <a:spLocks noChangeArrowheads="1"/>
          </p:cNvSpPr>
          <p:nvPr/>
        </p:nvSpPr>
        <p:spPr bwMode="auto">
          <a:xfrm>
            <a:off x="5038725" y="4465638"/>
            <a:ext cx="488791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algn="ctr" eaLnBrk="1">
              <a:lnSpc>
                <a:spcPct val="101000"/>
              </a:lnSpc>
            </a:pPr>
            <a:endParaRPr lang="en-US">
              <a:solidFill>
                <a:srgbClr val="000000"/>
              </a:solidFill>
              <a:latin typeface="Bodoni SvtyTwo ITC TT" charset="0"/>
            </a:endParaRPr>
          </a:p>
          <a:p>
            <a:pPr algn="ctr" eaLnBrk="1">
              <a:lnSpc>
                <a:spcPct val="101000"/>
              </a:lnSpc>
            </a:pPr>
            <a:r>
              <a:rPr lang="en-US" sz="2800">
                <a:solidFill>
                  <a:srgbClr val="000000"/>
                </a:solidFill>
                <a:latin typeface="Bodoni SvtyTwo ITC TT" charset="0"/>
              </a:rPr>
              <a:t>L. Bosisio*</a:t>
            </a:r>
          </a:p>
          <a:p>
            <a:pPr algn="ctr" eaLnBrk="1">
              <a:lnSpc>
                <a:spcPct val="101000"/>
              </a:lnSpc>
            </a:pPr>
            <a:r>
              <a:rPr lang="en-US" sz="2000">
                <a:solidFill>
                  <a:srgbClr val="000080"/>
                </a:solidFill>
                <a:latin typeface="Bodoni SvtyTwo ITC TT" charset="0"/>
              </a:rPr>
              <a:t>Università degli Studi di Trieste &amp;</a:t>
            </a:r>
          </a:p>
          <a:p>
            <a:pPr algn="ctr" eaLnBrk="1">
              <a:lnSpc>
                <a:spcPct val="101000"/>
              </a:lnSpc>
            </a:pPr>
            <a:r>
              <a:rPr lang="en-US" sz="2000">
                <a:solidFill>
                  <a:srgbClr val="000080"/>
                </a:solidFill>
                <a:latin typeface="Bodoni SvtyTwo ITC TT" charset="0"/>
              </a:rPr>
              <a:t> INFN – Trieste, Italy</a:t>
            </a:r>
          </a:p>
          <a:p>
            <a:pPr algn="ctr" eaLnBrk="1">
              <a:lnSpc>
                <a:spcPct val="101000"/>
              </a:lnSpc>
            </a:pPr>
            <a:r>
              <a:rPr lang="en-US" sz="2000">
                <a:solidFill>
                  <a:srgbClr val="000080"/>
                </a:solidFill>
                <a:latin typeface="Bodoni SvtyTwo ITC TT" charset="0"/>
              </a:rPr>
              <a:t>*visiting professor @ Université </a:t>
            </a:r>
          </a:p>
          <a:p>
            <a:pPr algn="ctr" eaLnBrk="1">
              <a:lnSpc>
                <a:spcPct val="101000"/>
              </a:lnSpc>
            </a:pPr>
            <a:r>
              <a:rPr lang="en-US" sz="2000">
                <a:solidFill>
                  <a:srgbClr val="000080"/>
                </a:solidFill>
                <a:latin typeface="Bodoni SvtyTwo ITC TT" charset="0"/>
              </a:rPr>
              <a:t>Pierre et Marie Curie </a:t>
            </a:r>
          </a:p>
          <a:p>
            <a:pPr eaLnBrk="1"/>
            <a:endParaRPr lang="it-IT"/>
          </a:p>
        </p:txBody>
      </p:sp>
      <p:sp>
        <p:nvSpPr>
          <p:cNvPr id="2052" name="TextBox 2"/>
          <p:cNvSpPr txBox="1">
            <a:spLocks noChangeArrowheads="1"/>
          </p:cNvSpPr>
          <p:nvPr/>
        </p:nvSpPr>
        <p:spPr bwMode="auto">
          <a:xfrm>
            <a:off x="315913" y="6675438"/>
            <a:ext cx="9426575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 b="1"/>
              <a:t>7th “Trento” Workshop on Advanced Silicon Radiation Detectors (3D and </a:t>
            </a:r>
            <a:r>
              <a:rPr lang="en-US" sz="1600" b="1" i="1"/>
              <a:t>p</a:t>
            </a:r>
            <a:r>
              <a:rPr lang="en-US" sz="1600" b="1"/>
              <a:t>-type Technologies)</a:t>
            </a:r>
          </a:p>
          <a:p>
            <a:pPr algn="ctr"/>
            <a:r>
              <a:rPr lang="en-US" sz="1600" b="1"/>
              <a:t>Ljubljana, March 1</a:t>
            </a:r>
            <a:r>
              <a:rPr lang="en-US" sz="1600" b="1" baseline="30000"/>
              <a:t>st</a:t>
            </a:r>
            <a:r>
              <a:rPr lang="en-US" sz="1600" b="1"/>
              <a:t> 2012</a:t>
            </a:r>
            <a:endParaRPr lang="it-IT" sz="1600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11113" y="3268663"/>
            <a:ext cx="5038725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800">
                <a:solidFill>
                  <a:srgbClr val="000000"/>
                </a:solidFill>
                <a:latin typeface="Bodoni SvtyTwo ITC TT" charset="0"/>
              </a:rPr>
              <a:t>M.Bomben, G. Calderini, </a:t>
            </a:r>
          </a:p>
          <a:p>
            <a:pPr algn="ctr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800">
                <a:solidFill>
                  <a:srgbClr val="000000"/>
                </a:solidFill>
                <a:latin typeface="Bodoni SvtyTwo ITC TT" charset="0"/>
              </a:rPr>
              <a:t>J. Chauveau, G. Marchiori</a:t>
            </a:r>
          </a:p>
          <a:p>
            <a:pPr algn="ctr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>
                <a:solidFill>
                  <a:srgbClr val="000080"/>
                </a:solidFill>
                <a:latin typeface="Bodoni SvtyTwo ITC TT" charset="0"/>
              </a:rPr>
              <a:t>LPNHE, Paris, France</a:t>
            </a:r>
            <a:endParaRPr lang="en-US">
              <a:solidFill>
                <a:srgbClr val="000000"/>
              </a:solidFill>
              <a:latin typeface="Bodoni SvtyTwo ITC TT" charset="0"/>
              <a:cs typeface="Arial Unicode MS" charset="0"/>
            </a:endParaRPr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4887913" y="3268663"/>
            <a:ext cx="5038725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800">
                <a:solidFill>
                  <a:srgbClr val="000000"/>
                </a:solidFill>
                <a:latin typeface="Bodoni SvtyTwo ITC TT" charset="0"/>
              </a:rPr>
              <a:t>A. Bagolini, M. Boscardin ,</a:t>
            </a:r>
          </a:p>
          <a:p>
            <a:pPr algn="ctr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800">
                <a:solidFill>
                  <a:srgbClr val="000000"/>
                </a:solidFill>
                <a:latin typeface="Bodoni SvtyTwo ITC TT" charset="0"/>
              </a:rPr>
              <a:t> </a:t>
            </a:r>
            <a:r>
              <a:rPr lang="en-US" sz="2800" u="sng">
                <a:solidFill>
                  <a:srgbClr val="000000"/>
                </a:solidFill>
                <a:latin typeface="Bodoni SvtyTwo ITC TT" charset="0"/>
              </a:rPr>
              <a:t>G. Giacomini</a:t>
            </a:r>
            <a:r>
              <a:rPr lang="en-US" sz="2800">
                <a:solidFill>
                  <a:srgbClr val="000000"/>
                </a:solidFill>
                <a:latin typeface="Bodoni SvtyTwo ITC TT" charset="0"/>
              </a:rPr>
              <a:t>, N. Zorzi</a:t>
            </a:r>
          </a:p>
          <a:p>
            <a:pPr algn="ctr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>
                <a:solidFill>
                  <a:srgbClr val="000080"/>
                </a:solidFill>
                <a:latin typeface="Bodoni SvtyTwo ITC TT" charset="0"/>
              </a:rPr>
              <a:t>Fondazione Bruno Kessler, Trento, Italy</a:t>
            </a:r>
          </a:p>
        </p:txBody>
      </p:sp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11113" y="5200650"/>
            <a:ext cx="50387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800">
                <a:solidFill>
                  <a:srgbClr val="000000"/>
                </a:solidFill>
                <a:latin typeface="Bodoni SvtyTwo ITC TT" charset="0"/>
              </a:rPr>
              <a:t>A. La Rosa </a:t>
            </a:r>
          </a:p>
          <a:p>
            <a:pPr algn="ctr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000">
                <a:solidFill>
                  <a:srgbClr val="000080"/>
                </a:solidFill>
                <a:latin typeface="Bodoni SvtyTwo ITC TT" charset="0"/>
              </a:rPr>
              <a:t>DPNC, Université de Genève (CH)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 </a:t>
            </a:r>
            <a:fld id="{0A60BFD1-B62B-47D7-A548-3075611D7C21}" type="slidenum">
              <a:rPr lang="it-IT" smtClean="0">
                <a:solidFill>
                  <a:srgbClr val="005CAB"/>
                </a:solidFill>
              </a:rPr>
              <a:pPr>
                <a:defRPr/>
              </a:pPr>
              <a:t>1</a:t>
            </a:fld>
            <a:endParaRPr lang="it-IT">
              <a:solidFill>
                <a:srgbClr val="005CAB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13"/>
          <p:cNvGrpSpPr>
            <a:grpSpLocks/>
          </p:cNvGrpSpPr>
          <p:nvPr/>
        </p:nvGrpSpPr>
        <p:grpSpPr bwMode="auto">
          <a:xfrm>
            <a:off x="11113" y="1055688"/>
            <a:ext cx="5791200" cy="5710237"/>
            <a:chOff x="11112" y="1055851"/>
            <a:chExt cx="5791200" cy="5710074"/>
          </a:xfrm>
        </p:grpSpPr>
        <p:pic>
          <p:nvPicPr>
            <p:cNvPr id="11277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7877" r="17319"/>
            <a:stretch>
              <a:fillRect/>
            </a:stretch>
          </p:blipFill>
          <p:spPr bwMode="auto">
            <a:xfrm>
              <a:off x="11112" y="1055851"/>
              <a:ext cx="5791200" cy="57100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Box 12"/>
            <p:cNvSpPr txBox="1">
              <a:spLocks noChangeArrowheads="1"/>
            </p:cNvSpPr>
            <p:nvPr/>
          </p:nvSpPr>
          <p:spPr bwMode="auto">
            <a:xfrm>
              <a:off x="773112" y="1493837"/>
              <a:ext cx="1236236" cy="607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Space for </a:t>
              </a:r>
            </a:p>
            <a:p>
              <a:pPr algn="ctr"/>
              <a:r>
                <a:rPr lang="en-US"/>
                <a:t>Hg probe</a:t>
              </a:r>
              <a:endParaRPr lang="it-IT"/>
            </a:p>
          </p:txBody>
        </p:sp>
      </p:grpSp>
      <p:sp>
        <p:nvSpPr>
          <p:cNvPr id="11267" name="Rectangle 1"/>
          <p:cNvSpPr>
            <a:spLocks noGrp="1" noChangeArrowheads="1"/>
          </p:cNvSpPr>
          <p:nvPr>
            <p:ph type="title"/>
          </p:nvPr>
        </p:nvSpPr>
        <p:spPr>
          <a:xfrm>
            <a:off x="1458912" y="274637"/>
            <a:ext cx="3733800" cy="681038"/>
          </a:xfrm>
        </p:spPr>
        <p:txBody>
          <a:bodyPr tIns="10080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4400" dirty="0" smtClean="0">
                <a:solidFill>
                  <a:srgbClr val="FF0000"/>
                </a:solidFill>
              </a:rPr>
              <a:t>Wafer Layout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5421312" y="274637"/>
            <a:ext cx="4659313" cy="6324600"/>
          </a:xfrm>
        </p:spPr>
        <p:txBody>
          <a:bodyPr/>
          <a:lstStyle/>
          <a:p>
            <a:pPr marL="431800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400" dirty="0" smtClean="0"/>
              <a:t>9 FE-I4</a:t>
            </a:r>
          </a:p>
          <a:p>
            <a:pPr marL="871538" lvl="1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100" dirty="0" smtClean="0"/>
              <a:t>0, 1, 2, 3, 5, 10 GRs</a:t>
            </a:r>
          </a:p>
          <a:p>
            <a:pPr marL="871538" lvl="1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100" dirty="0" smtClean="0"/>
              <a:t>Different </a:t>
            </a:r>
            <a:r>
              <a:rPr lang="en-US" sz="2100" i="1" dirty="0" smtClean="0"/>
              <a:t>n</a:t>
            </a:r>
            <a:r>
              <a:rPr lang="en-US" sz="2100" baseline="30000" dirty="0" smtClean="0"/>
              <a:t>+</a:t>
            </a:r>
            <a:r>
              <a:rPr lang="en-US" sz="2100" dirty="0" smtClean="0">
                <a:sym typeface="Wingdings" pitchFamily="2" charset="2"/>
              </a:rPr>
              <a:t></a:t>
            </a:r>
            <a:r>
              <a:rPr lang="en-US" sz="2100" dirty="0" smtClean="0"/>
              <a:t>trench distances</a:t>
            </a:r>
          </a:p>
          <a:p>
            <a:pPr marL="431800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400" dirty="0" smtClean="0"/>
              <a:t>4 FE-I3</a:t>
            </a:r>
          </a:p>
          <a:p>
            <a:pPr marL="871538" lvl="1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100" dirty="0" smtClean="0"/>
              <a:t>1 or 2 GRs</a:t>
            </a:r>
          </a:p>
          <a:p>
            <a:pPr marL="871538" lvl="1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100" dirty="0" smtClean="0"/>
              <a:t>2/4 are PT biased</a:t>
            </a:r>
          </a:p>
          <a:p>
            <a:pPr marL="431800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400" dirty="0" smtClean="0"/>
              <a:t>DC Strip Sensors</a:t>
            </a:r>
          </a:p>
          <a:p>
            <a:pPr marL="871538" lvl="1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100" dirty="0" smtClean="0"/>
              <a:t>0, 1, 2 GRs</a:t>
            </a:r>
          </a:p>
          <a:p>
            <a:pPr marL="871538" lvl="1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100" dirty="0" smtClean="0"/>
              <a:t>Different </a:t>
            </a:r>
            <a:r>
              <a:rPr lang="en-US" sz="2100" i="1" dirty="0" smtClean="0"/>
              <a:t>n</a:t>
            </a:r>
            <a:r>
              <a:rPr lang="en-US" sz="2100" baseline="30000" dirty="0" smtClean="0"/>
              <a:t>+</a:t>
            </a:r>
            <a:r>
              <a:rPr lang="en-US" sz="2100" dirty="0" smtClean="0">
                <a:sym typeface="Wingdings" pitchFamily="2" charset="2"/>
              </a:rPr>
              <a:t> </a:t>
            </a:r>
            <a:r>
              <a:rPr lang="en-US" sz="2100" dirty="0" smtClean="0"/>
              <a:t>trench distances</a:t>
            </a:r>
            <a:endParaRPr lang="en-US" dirty="0" smtClean="0"/>
          </a:p>
          <a:p>
            <a:pPr marL="431800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400" dirty="0" err="1" smtClean="0"/>
              <a:t>OmegaPix</a:t>
            </a:r>
            <a:endParaRPr lang="en-US" sz="2400" dirty="0" smtClean="0"/>
          </a:p>
          <a:p>
            <a:pPr marL="871538" lvl="1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100" dirty="0" smtClean="0"/>
              <a:t>1 or 2 GRs</a:t>
            </a:r>
          </a:p>
          <a:p>
            <a:pPr marL="871538" lvl="1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100" dirty="0" smtClean="0"/>
              <a:t>2/4 are PT biased</a:t>
            </a:r>
            <a:endParaRPr lang="en-US" sz="2400" dirty="0" smtClean="0"/>
          </a:p>
          <a:p>
            <a:pPr marL="431800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400" dirty="0" err="1" smtClean="0"/>
              <a:t>TestPixels</a:t>
            </a:r>
            <a:r>
              <a:rPr lang="en-US" sz="2400" dirty="0" smtClean="0"/>
              <a:t>/Pad </a:t>
            </a:r>
          </a:p>
          <a:p>
            <a:pPr marL="871538" lvl="1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100" dirty="0" smtClean="0"/>
              <a:t>0, 1, 2, 3, 5, 10 GRs</a:t>
            </a:r>
          </a:p>
          <a:p>
            <a:pPr marL="871538" lvl="1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100" dirty="0" smtClean="0"/>
              <a:t>Different </a:t>
            </a:r>
            <a:r>
              <a:rPr lang="en-US" sz="2100" i="1" dirty="0" smtClean="0"/>
              <a:t>n</a:t>
            </a:r>
            <a:r>
              <a:rPr lang="en-US" sz="2100" baseline="30000" dirty="0" smtClean="0"/>
              <a:t>+</a:t>
            </a:r>
            <a:r>
              <a:rPr lang="en-US" sz="2100" dirty="0" smtClean="0">
                <a:sym typeface="Wingdings" pitchFamily="2" charset="2"/>
              </a:rPr>
              <a:t></a:t>
            </a:r>
            <a:r>
              <a:rPr lang="en-US" sz="2100" dirty="0" smtClean="0"/>
              <a:t>trench distances</a:t>
            </a:r>
            <a:r>
              <a:rPr lang="en-US" dirty="0" smtClean="0"/>
              <a:t> </a:t>
            </a:r>
          </a:p>
        </p:txBody>
      </p:sp>
      <p:sp>
        <p:nvSpPr>
          <p:cNvPr id="1126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402512" y="7056437"/>
            <a:ext cx="2100262" cy="3429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A99C468-091F-4E67-9573-1D227CDE8CDD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11270" name="TextBox 8"/>
          <p:cNvSpPr txBox="1">
            <a:spLocks noChangeArrowheads="1"/>
          </p:cNvSpPr>
          <p:nvPr/>
        </p:nvSpPr>
        <p:spPr bwMode="auto">
          <a:xfrm>
            <a:off x="2462213" y="2636838"/>
            <a:ext cx="7493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FE-I4</a:t>
            </a:r>
            <a:endParaRPr lang="it-IT"/>
          </a:p>
        </p:txBody>
      </p:sp>
      <p:sp>
        <p:nvSpPr>
          <p:cNvPr id="11271" name="TextBox 9"/>
          <p:cNvSpPr txBox="1">
            <a:spLocks noChangeArrowheads="1"/>
          </p:cNvSpPr>
          <p:nvPr/>
        </p:nvSpPr>
        <p:spPr bwMode="auto">
          <a:xfrm>
            <a:off x="925513" y="2865438"/>
            <a:ext cx="7493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/>
              <a:t>FE-I3</a:t>
            </a:r>
            <a:endParaRPr lang="it-IT"/>
          </a:p>
        </p:txBody>
      </p:sp>
      <p:sp>
        <p:nvSpPr>
          <p:cNvPr id="11272" name="Rectangle 11"/>
          <p:cNvSpPr>
            <a:spLocks noChangeArrowheads="1"/>
          </p:cNvSpPr>
          <p:nvPr/>
        </p:nvSpPr>
        <p:spPr bwMode="auto">
          <a:xfrm>
            <a:off x="3668713" y="5684838"/>
            <a:ext cx="13716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431800" indent="-323850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/>
              <a:t>OmegaPix</a:t>
            </a:r>
          </a:p>
        </p:txBody>
      </p:sp>
      <p:sp>
        <p:nvSpPr>
          <p:cNvPr id="11273" name="TextBox 14"/>
          <p:cNvSpPr txBox="1">
            <a:spLocks noChangeArrowheads="1"/>
          </p:cNvSpPr>
          <p:nvPr/>
        </p:nvSpPr>
        <p:spPr bwMode="auto">
          <a:xfrm>
            <a:off x="4125913" y="2179638"/>
            <a:ext cx="1146175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/>
              <a:t>Planar </a:t>
            </a:r>
          </a:p>
          <a:p>
            <a:pPr algn="ctr"/>
            <a:r>
              <a:rPr lang="en-US"/>
              <a:t>Test Strip</a:t>
            </a:r>
            <a:endParaRPr lang="it-IT"/>
          </a:p>
        </p:txBody>
      </p:sp>
      <p:sp>
        <p:nvSpPr>
          <p:cNvPr id="11274" name="TextBox 15"/>
          <p:cNvSpPr txBox="1">
            <a:spLocks noChangeArrowheads="1"/>
          </p:cNvSpPr>
          <p:nvPr/>
        </p:nvSpPr>
        <p:spPr bwMode="auto">
          <a:xfrm>
            <a:off x="2449513" y="1722438"/>
            <a:ext cx="112871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Test Pad</a:t>
            </a:r>
            <a:endParaRPr lang="it-IT" b="1">
              <a:solidFill>
                <a:srgbClr val="FF0000"/>
              </a:solidFill>
            </a:endParaRPr>
          </a:p>
        </p:txBody>
      </p:sp>
      <p:sp>
        <p:nvSpPr>
          <p:cNvPr id="11275" name="TextBox 16"/>
          <p:cNvSpPr txBox="1">
            <a:spLocks noChangeArrowheads="1"/>
          </p:cNvSpPr>
          <p:nvPr/>
        </p:nvSpPr>
        <p:spPr bwMode="auto">
          <a:xfrm>
            <a:off x="0" y="6523038"/>
            <a:ext cx="252730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Pro SIMS</a:t>
            </a:r>
          </a:p>
          <a:p>
            <a:r>
              <a:rPr lang="en-US">
                <a:solidFill>
                  <a:srgbClr val="FF0000"/>
                </a:solidFill>
              </a:rPr>
              <a:t>n+, p+, </a:t>
            </a:r>
            <a:r>
              <a:rPr lang="en-US" i="1">
                <a:solidFill>
                  <a:srgbClr val="FF0000"/>
                </a:solidFill>
              </a:rPr>
              <a:t>p</a:t>
            </a:r>
            <a:r>
              <a:rPr lang="en-US">
                <a:solidFill>
                  <a:srgbClr val="FF0000"/>
                </a:solidFill>
              </a:rPr>
              <a:t>-spray, </a:t>
            </a:r>
            <a:r>
              <a:rPr lang="en-US" i="1">
                <a:solidFill>
                  <a:srgbClr val="FF0000"/>
                </a:solidFill>
              </a:rPr>
              <a:t>p</a:t>
            </a:r>
            <a:r>
              <a:rPr lang="en-US">
                <a:solidFill>
                  <a:srgbClr val="FF0000"/>
                </a:solidFill>
              </a:rPr>
              <a:t>-stop</a:t>
            </a:r>
            <a:endParaRPr lang="it-IT">
              <a:solidFill>
                <a:srgbClr val="FF0000"/>
              </a:solidFill>
            </a:endParaRPr>
          </a:p>
        </p:txBody>
      </p:sp>
      <p:cxnSp>
        <p:nvCxnSpPr>
          <p:cNvPr id="11276" name="Straight Arrow Connector 18"/>
          <p:cNvCxnSpPr>
            <a:cxnSpLocks noChangeShapeType="1"/>
          </p:cNvCxnSpPr>
          <p:nvPr/>
        </p:nvCxnSpPr>
        <p:spPr bwMode="auto">
          <a:xfrm flipV="1">
            <a:off x="392113" y="4313238"/>
            <a:ext cx="152400" cy="21336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80363" y="7132637"/>
            <a:ext cx="2100262" cy="3429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ABBDB69-B72F-4E95-87E5-D806E1346ECF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2525713" y="350838"/>
            <a:ext cx="6629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431800" indent="-323850"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eaLnBrk="1">
              <a:lnSpc>
                <a:spcPct val="101000"/>
              </a:lnSpc>
              <a:spcAft>
                <a:spcPts val="1425"/>
              </a:spcAft>
              <a:buSzPct val="45000"/>
            </a:pPr>
            <a:r>
              <a:rPr lang="en-US" sz="4400" dirty="0">
                <a:solidFill>
                  <a:srgbClr val="FF0000"/>
                </a:solidFill>
                <a:latin typeface="Bodoni SvtyTwo ITC TT" charset="0"/>
              </a:rPr>
              <a:t>Planar Test </a:t>
            </a:r>
            <a:r>
              <a:rPr lang="en-US" sz="4400" dirty="0" smtClean="0">
                <a:solidFill>
                  <a:srgbClr val="FF0000"/>
                </a:solidFill>
                <a:latin typeface="Bodoni SvtyTwo ITC TT" charset="0"/>
              </a:rPr>
              <a:t>Structures</a:t>
            </a:r>
            <a:endParaRPr lang="en-US" sz="4400" dirty="0">
              <a:solidFill>
                <a:srgbClr val="FF0000"/>
              </a:solidFill>
              <a:latin typeface="Bodoni SvtyTwo ITC TT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39712" y="1112837"/>
            <a:ext cx="9557654" cy="6019800"/>
            <a:chOff x="468313" y="1417638"/>
            <a:chExt cx="9557654" cy="6019800"/>
          </a:xfrm>
        </p:grpSpPr>
        <p:pic>
          <p:nvPicPr>
            <p:cNvPr id="1229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7138" r="27498"/>
            <a:stretch>
              <a:fillRect/>
            </a:stretch>
          </p:blipFill>
          <p:spPr bwMode="auto">
            <a:xfrm>
              <a:off x="3363913" y="2103438"/>
              <a:ext cx="3429000" cy="4656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2293" name="TextBox 12"/>
            <p:cNvSpPr txBox="1">
              <a:spLocks noChangeArrowheads="1"/>
            </p:cNvSpPr>
            <p:nvPr/>
          </p:nvSpPr>
          <p:spPr bwMode="auto">
            <a:xfrm>
              <a:off x="773113" y="1417638"/>
              <a:ext cx="9252854" cy="493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dirty="0">
                  <a:solidFill>
                    <a:srgbClr val="000000"/>
                  </a:solidFill>
                  <a:latin typeface="Bodoni SvtyTwo ITC TT" charset="0"/>
                </a:rPr>
                <a:t>2 MOS (one over </a:t>
              </a:r>
              <a:r>
                <a:rPr lang="en-US" sz="2800" i="1" dirty="0">
                  <a:solidFill>
                    <a:srgbClr val="000000"/>
                  </a:solidFill>
                  <a:latin typeface="Bodoni SvtyTwo ITC TT" charset="0"/>
                </a:rPr>
                <a:t>p</a:t>
              </a:r>
              <a:r>
                <a:rPr lang="en-US" sz="2800" dirty="0">
                  <a:solidFill>
                    <a:srgbClr val="000000"/>
                  </a:solidFill>
                  <a:latin typeface="Bodoni SvtyTwo ITC TT" charset="0"/>
                </a:rPr>
                <a:t>-spray and one over </a:t>
              </a:r>
              <a:r>
                <a:rPr lang="en-US" sz="2800" i="1" dirty="0">
                  <a:solidFill>
                    <a:srgbClr val="000000"/>
                  </a:solidFill>
                  <a:latin typeface="Bodoni SvtyTwo ITC TT" charset="0"/>
                </a:rPr>
                <a:t>p</a:t>
              </a:r>
              <a:r>
                <a:rPr lang="en-US" sz="2800" dirty="0">
                  <a:solidFill>
                    <a:srgbClr val="000000"/>
                  </a:solidFill>
                  <a:latin typeface="Bodoni SvtyTwo ITC TT" charset="0"/>
                </a:rPr>
                <a:t>-spray + </a:t>
              </a:r>
              <a:r>
                <a:rPr lang="en-US" sz="2800" i="1" dirty="0" smtClean="0">
                  <a:solidFill>
                    <a:srgbClr val="000000"/>
                  </a:solidFill>
                  <a:latin typeface="Bodoni SvtyTwo ITC TT" charset="0"/>
                </a:rPr>
                <a:t>p</a:t>
              </a:r>
              <a:r>
                <a:rPr lang="en-US" sz="2800" dirty="0" smtClean="0">
                  <a:solidFill>
                    <a:srgbClr val="000000"/>
                  </a:solidFill>
                  <a:latin typeface="Bodoni SvtyTwo ITC TT" charset="0"/>
                </a:rPr>
                <a:t>-stop)</a:t>
              </a:r>
              <a:endParaRPr lang="it-IT" sz="2800" dirty="0"/>
            </a:p>
          </p:txBody>
        </p:sp>
        <p:sp>
          <p:nvSpPr>
            <p:cNvPr id="12294" name="Rectangle 13"/>
            <p:cNvSpPr>
              <a:spLocks noChangeArrowheads="1"/>
            </p:cNvSpPr>
            <p:nvPr/>
          </p:nvSpPr>
          <p:spPr bwMode="auto">
            <a:xfrm>
              <a:off x="849313" y="5913438"/>
              <a:ext cx="2254143" cy="500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431800" indent="-323850">
                <a:lnSpc>
                  <a:spcPct val="101000"/>
                </a:lnSpc>
                <a:spcAft>
                  <a:spcPts val="1425"/>
                </a:spcAft>
                <a:buSzPct val="45000"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US" sz="2800" dirty="0">
                  <a:solidFill>
                    <a:srgbClr val="000000"/>
                  </a:solidFill>
                  <a:latin typeface="Bodoni SvtyTwo ITC TT" charset="0"/>
                </a:rPr>
                <a:t>Gated </a:t>
              </a:r>
              <a:r>
                <a:rPr lang="en-US" sz="2800" dirty="0" smtClean="0">
                  <a:solidFill>
                    <a:srgbClr val="000000"/>
                  </a:solidFill>
                  <a:latin typeface="Bodoni SvtyTwo ITC TT" charset="0"/>
                </a:rPr>
                <a:t>diode</a:t>
              </a:r>
              <a:endParaRPr lang="en-US" sz="2800" dirty="0">
                <a:solidFill>
                  <a:srgbClr val="000000"/>
                </a:solidFill>
                <a:latin typeface="Bodoni SvtyTwo ITC TT" charset="0"/>
              </a:endParaRPr>
            </a:p>
          </p:txBody>
        </p:sp>
        <p:sp>
          <p:nvSpPr>
            <p:cNvPr id="12295" name="Rectangle 14"/>
            <p:cNvSpPr>
              <a:spLocks noChangeArrowheads="1"/>
            </p:cNvSpPr>
            <p:nvPr/>
          </p:nvSpPr>
          <p:spPr bwMode="auto">
            <a:xfrm>
              <a:off x="468313" y="3932238"/>
              <a:ext cx="1914525" cy="500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431800" indent="-323850">
                <a:lnSpc>
                  <a:spcPct val="101000"/>
                </a:lnSpc>
                <a:spcAft>
                  <a:spcPts val="1425"/>
                </a:spcAft>
                <a:buSzPct val="45000"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US" sz="2800">
                  <a:solidFill>
                    <a:srgbClr val="000000"/>
                  </a:solidFill>
                  <a:latin typeface="Bodoni SvtyTwo ITC TT" charset="0"/>
                </a:rPr>
                <a:t>1-D Diode</a:t>
              </a:r>
            </a:p>
          </p:txBody>
        </p:sp>
        <p:sp>
          <p:nvSpPr>
            <p:cNvPr id="12296" name="Rectangle 15"/>
            <p:cNvSpPr>
              <a:spLocks noChangeArrowheads="1"/>
            </p:cNvSpPr>
            <p:nvPr/>
          </p:nvSpPr>
          <p:spPr bwMode="auto">
            <a:xfrm>
              <a:off x="925512" y="6937376"/>
              <a:ext cx="8863012" cy="500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431800" indent="-323850">
                <a:lnSpc>
                  <a:spcPct val="101000"/>
                </a:lnSpc>
                <a:spcAft>
                  <a:spcPts val="1425"/>
                </a:spcAft>
                <a:buSzPct val="45000"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US" sz="2800" dirty="0">
                  <a:solidFill>
                    <a:srgbClr val="000000"/>
                  </a:solidFill>
                  <a:latin typeface="Bodoni SvtyTwo ITC TT" charset="0"/>
                </a:rPr>
                <a:t>Van </a:t>
              </a:r>
              <a:r>
                <a:rPr lang="en-US" sz="2800" dirty="0" err="1">
                  <a:solidFill>
                    <a:srgbClr val="000000"/>
                  </a:solidFill>
                  <a:latin typeface="Bodoni SvtyTwo ITC TT" charset="0"/>
                </a:rPr>
                <a:t>der</a:t>
              </a:r>
              <a:r>
                <a:rPr lang="en-US" sz="2800" dirty="0">
                  <a:solidFill>
                    <a:srgbClr val="000000"/>
                  </a:solidFill>
                  <a:latin typeface="Bodoni SvtyTwo ITC TT" charset="0"/>
                </a:rPr>
                <a:t> </a:t>
              </a:r>
              <a:r>
                <a:rPr lang="en-US" sz="2800" dirty="0" err="1">
                  <a:solidFill>
                    <a:srgbClr val="000000"/>
                  </a:solidFill>
                  <a:latin typeface="Bodoni SvtyTwo ITC TT" charset="0"/>
                </a:rPr>
                <a:t>Pauw</a:t>
              </a:r>
              <a:r>
                <a:rPr lang="en-US" sz="2800" dirty="0">
                  <a:solidFill>
                    <a:srgbClr val="000000"/>
                  </a:solidFill>
                  <a:latin typeface="Bodoni SvtyTwo ITC TT" charset="0"/>
                </a:rPr>
                <a:t> and contact resistance of every implant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>
              <a:off x="4278313" y="1798638"/>
              <a:ext cx="152400" cy="114300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 bwMode="auto">
            <a:xfrm flipH="1">
              <a:off x="5802313" y="1874838"/>
              <a:ext cx="1600200" cy="114300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 bwMode="auto">
            <a:xfrm>
              <a:off x="2373313" y="4237038"/>
              <a:ext cx="2209800" cy="22860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 bwMode="auto">
            <a:xfrm flipV="1">
              <a:off x="3211513" y="6065838"/>
              <a:ext cx="1295400" cy="15240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 bwMode="auto">
            <a:xfrm flipH="1" flipV="1">
              <a:off x="5497513" y="5913438"/>
              <a:ext cx="381000" cy="99060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2302" name="Rectangle 31"/>
            <p:cNvSpPr>
              <a:spLocks noChangeArrowheads="1"/>
            </p:cNvSpPr>
            <p:nvPr/>
          </p:nvSpPr>
          <p:spPr bwMode="auto">
            <a:xfrm>
              <a:off x="7631113" y="3627438"/>
              <a:ext cx="2012950" cy="500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431800" indent="-323850">
                <a:lnSpc>
                  <a:spcPct val="101000"/>
                </a:lnSpc>
                <a:spcAft>
                  <a:spcPts val="1425"/>
                </a:spcAft>
                <a:buSzPct val="45000"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US" sz="2800">
                  <a:solidFill>
                    <a:srgbClr val="000000"/>
                  </a:solidFill>
                  <a:latin typeface="Bodoni SvtyTwo ITC TT" charset="0"/>
                </a:rPr>
                <a:t>Capacitors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flipH="1">
              <a:off x="6792913" y="4084638"/>
              <a:ext cx="1447800" cy="457200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 w="med" len="med"/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6896" t="7286" r="23514" b="5282"/>
          <a:stretch>
            <a:fillRect/>
          </a:stretch>
        </p:blipFill>
        <p:spPr bwMode="auto">
          <a:xfrm>
            <a:off x="544512" y="1722437"/>
            <a:ext cx="4876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>
          <a:xfrm>
            <a:off x="1382713" y="350838"/>
            <a:ext cx="7772400" cy="684212"/>
          </a:xfrm>
        </p:spPr>
        <p:txBody>
          <a:bodyPr tIns="10080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Test Pixel Sensors</a:t>
            </a:r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20DED03-86FD-4A03-B459-66BC32D0D746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3317" name="TextBox 9"/>
          <p:cNvSpPr txBox="1">
            <a:spLocks noChangeArrowheads="1"/>
          </p:cNvSpPr>
          <p:nvPr/>
        </p:nvSpPr>
        <p:spPr bwMode="auto">
          <a:xfrm>
            <a:off x="3440113" y="2255838"/>
            <a:ext cx="914400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trench</a:t>
            </a:r>
            <a:endParaRPr lang="it-IT">
              <a:solidFill>
                <a:srgbClr val="FF0000"/>
              </a:solidFill>
            </a:endParaRPr>
          </a:p>
        </p:txBody>
      </p:sp>
      <p:sp>
        <p:nvSpPr>
          <p:cNvPr id="13318" name="TextBox 10"/>
          <p:cNvSpPr txBox="1">
            <a:spLocks noChangeArrowheads="1"/>
          </p:cNvSpPr>
          <p:nvPr/>
        </p:nvSpPr>
        <p:spPr bwMode="auto">
          <a:xfrm>
            <a:off x="1611312" y="3627437"/>
            <a:ext cx="2457450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 dirty="0"/>
              <a:t>Short-circuited </a:t>
            </a:r>
          </a:p>
          <a:p>
            <a:pPr algn="ctr"/>
            <a:r>
              <a:rPr lang="en-US" sz="2400" b="1" dirty="0"/>
              <a:t>FE-I4 pixel</a:t>
            </a:r>
            <a:endParaRPr lang="it-IT" sz="2400" b="1" dirty="0"/>
          </a:p>
        </p:txBody>
      </p:sp>
      <p:sp>
        <p:nvSpPr>
          <p:cNvPr id="13319" name="TextBox 11"/>
          <p:cNvSpPr txBox="1">
            <a:spLocks noChangeArrowheads="1"/>
          </p:cNvSpPr>
          <p:nvPr/>
        </p:nvSpPr>
        <p:spPr bwMode="auto">
          <a:xfrm>
            <a:off x="5649913" y="3322637"/>
            <a:ext cx="4430712" cy="1298099"/>
          </a:xfrm>
          <a:prstGeom prst="rect">
            <a:avLst/>
          </a:prstGeom>
          <a:noFill/>
          <a:ln w="50800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08000" rIns="10800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Bias </a:t>
            </a:r>
            <a:r>
              <a:rPr lang="en-US" sz="2400" b="1" dirty="0" smtClean="0">
                <a:solidFill>
                  <a:srgbClr val="FF0000"/>
                </a:solidFill>
              </a:rPr>
              <a:t>Tab: </a:t>
            </a:r>
          </a:p>
          <a:p>
            <a:r>
              <a:rPr lang="en-US" sz="2000" dirty="0" smtClean="0"/>
              <a:t>back-side in not accessible until support wafer is removed</a:t>
            </a:r>
            <a:endParaRPr lang="en-US" sz="2000" dirty="0" smtClean="0">
              <a:sym typeface="Wingdings" pitchFamily="2" charset="2"/>
            </a:endParaRPr>
          </a:p>
          <a:p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 err="1" smtClean="0">
                <a:sym typeface="Wingdings" pitchFamily="2" charset="2"/>
              </a:rPr>
              <a:t>ohmic</a:t>
            </a:r>
            <a:r>
              <a:rPr lang="en-US" sz="2000" dirty="0" smtClean="0">
                <a:sym typeface="Wingdings" pitchFamily="2" charset="2"/>
              </a:rPr>
              <a:t> (</a:t>
            </a:r>
            <a:r>
              <a:rPr lang="en-US" sz="2000" i="1" dirty="0" smtClean="0">
                <a:sym typeface="Wingdings" pitchFamily="2" charset="2"/>
              </a:rPr>
              <a:t>p</a:t>
            </a:r>
            <a:r>
              <a:rPr lang="en-US" sz="2000" dirty="0" smtClean="0">
                <a:sym typeface="Wingdings" pitchFamily="2" charset="2"/>
              </a:rPr>
              <a:t>) contact from front-side</a:t>
            </a:r>
            <a:endParaRPr lang="it-IT" sz="2000" dirty="0"/>
          </a:p>
        </p:txBody>
      </p:sp>
      <p:sp>
        <p:nvSpPr>
          <p:cNvPr id="13320" name="TextBox 12"/>
          <p:cNvSpPr txBox="1">
            <a:spLocks noChangeArrowheads="1"/>
          </p:cNvSpPr>
          <p:nvPr/>
        </p:nvSpPr>
        <p:spPr bwMode="auto">
          <a:xfrm>
            <a:off x="1077912" y="1112837"/>
            <a:ext cx="8613897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dirty="0"/>
              <a:t>IV Measurement: Break-down Voltage </a:t>
            </a:r>
            <a:r>
              <a:rPr lang="en-US" sz="2400" dirty="0" err="1"/>
              <a:t>vs</a:t>
            </a:r>
            <a:r>
              <a:rPr lang="en-US" sz="2400" dirty="0"/>
              <a:t> </a:t>
            </a:r>
            <a:r>
              <a:rPr lang="en-US" sz="2400" i="1" dirty="0" smtClean="0"/>
              <a:t>n</a:t>
            </a:r>
            <a:r>
              <a:rPr lang="en-US" sz="2400" baseline="30000" dirty="0" smtClean="0"/>
              <a:t>+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/>
              <a:t>trench </a:t>
            </a:r>
            <a:r>
              <a:rPr lang="en-US" sz="2400" dirty="0"/>
              <a:t>distance</a:t>
            </a:r>
            <a:endParaRPr lang="it-IT" sz="2400" dirty="0"/>
          </a:p>
        </p:txBody>
      </p:sp>
      <p:sp>
        <p:nvSpPr>
          <p:cNvPr id="13321" name="Rectangle 12"/>
          <p:cNvSpPr>
            <a:spLocks noChangeArrowheads="1"/>
          </p:cNvSpPr>
          <p:nvPr/>
        </p:nvSpPr>
        <p:spPr bwMode="auto">
          <a:xfrm>
            <a:off x="5421312" y="1646237"/>
            <a:ext cx="4430712" cy="1470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871538" lvl="1" indent="-323850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400" b="1" dirty="0"/>
              <a:t>Layout </a:t>
            </a:r>
            <a:r>
              <a:rPr lang="en-US" sz="2400" b="1" dirty="0" err="1"/>
              <a:t>splittings</a:t>
            </a:r>
            <a:endParaRPr lang="en-US" sz="2400" b="1" dirty="0"/>
          </a:p>
          <a:p>
            <a:pPr marL="871538" lvl="1" indent="-32385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400" dirty="0"/>
              <a:t>0, 1, 2, 3, 5, 10 GRs</a:t>
            </a:r>
          </a:p>
          <a:p>
            <a:pPr marL="871538" lvl="1" indent="-323850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400" dirty="0"/>
              <a:t>Different </a:t>
            </a:r>
            <a:r>
              <a:rPr lang="en-US" sz="2400" i="1" dirty="0" smtClean="0"/>
              <a:t>n</a:t>
            </a:r>
            <a:r>
              <a:rPr lang="en-US" sz="2400" baseline="30000" dirty="0" smtClean="0"/>
              <a:t>+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sz="2400" dirty="0" smtClean="0"/>
              <a:t>trench </a:t>
            </a:r>
            <a:r>
              <a:rPr lang="en-US" sz="2400" dirty="0"/>
              <a:t>distances</a:t>
            </a:r>
            <a:r>
              <a:rPr lang="en-US" sz="2000" dirty="0"/>
              <a:t> </a:t>
            </a:r>
          </a:p>
        </p:txBody>
      </p:sp>
      <p:sp>
        <p:nvSpPr>
          <p:cNvPr id="13322" name="Rectangle 13"/>
          <p:cNvSpPr>
            <a:spLocks noChangeArrowheads="1"/>
          </p:cNvSpPr>
          <p:nvPr/>
        </p:nvSpPr>
        <p:spPr bwMode="auto">
          <a:xfrm>
            <a:off x="5726113" y="4999037"/>
            <a:ext cx="3810000" cy="1127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1" indent="0"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2400" dirty="0" smtClean="0"/>
              <a:t>Full-size </a:t>
            </a:r>
            <a:r>
              <a:rPr lang="en-US" sz="2400" dirty="0"/>
              <a:t>FE-I4 </a:t>
            </a:r>
            <a:r>
              <a:rPr lang="en-US" sz="2400" dirty="0" smtClean="0"/>
              <a:t>sensors should behave </a:t>
            </a:r>
            <a:r>
              <a:rPr lang="en-US" sz="2400" dirty="0"/>
              <a:t>exactly as these baby sensors</a:t>
            </a:r>
            <a:endParaRPr lang="en-US" sz="2000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382712" y="6292124"/>
            <a:ext cx="8077200" cy="1069113"/>
          </a:xfrm>
          <a:prstGeom prst="rect">
            <a:avLst/>
          </a:prstGeom>
          <a:noFill/>
          <a:ln w="50800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Scribeline</a:t>
            </a:r>
            <a:r>
              <a:rPr lang="en-US" sz="2400" b="1" dirty="0" smtClean="0">
                <a:solidFill>
                  <a:srgbClr val="FF0000"/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useful if support wafer is not removed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its position does not affect the electrical characteristics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 flipV="1">
            <a:off x="1154112" y="6294437"/>
            <a:ext cx="304800" cy="228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 flipV="1">
            <a:off x="5116512" y="3398837"/>
            <a:ext cx="609600" cy="152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t="4372" b="3825"/>
          <a:stretch>
            <a:fillRect/>
          </a:stretch>
        </p:blipFill>
        <p:spPr bwMode="auto">
          <a:xfrm>
            <a:off x="87312" y="1265237"/>
            <a:ext cx="545592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>
          <a:xfrm>
            <a:off x="1382712" y="350837"/>
            <a:ext cx="7772400" cy="684212"/>
          </a:xfrm>
        </p:spPr>
        <p:txBody>
          <a:bodyPr tIns="10080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DC-strip sensor</a:t>
            </a: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A982E3F-D316-4561-85BF-31DCEB18CB2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5508625" y="1265237"/>
            <a:ext cx="4332288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5600" algn="l"/>
                <a:tab pos="711200" algn="l"/>
                <a:tab pos="1065213" algn="l"/>
                <a:tab pos="1420813" algn="l"/>
                <a:tab pos="1778000" algn="l"/>
                <a:tab pos="2133600" algn="l"/>
                <a:tab pos="2487613" algn="l"/>
                <a:tab pos="2843213" algn="l"/>
                <a:tab pos="3200400" algn="l"/>
                <a:tab pos="3556000" algn="l"/>
                <a:tab pos="3911600" algn="l"/>
                <a:tab pos="4265613" algn="l"/>
                <a:tab pos="43434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marL="36000" indent="-72000" eaLnBrk="1">
              <a:lnSpc>
                <a:spcPct val="101000"/>
              </a:lnSpc>
              <a:buSzPct val="45000"/>
              <a:buFont typeface="Wingdings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  <a:latin typeface="Bodoni SvtyTwo ITC TT" charset="0"/>
              </a:rPr>
              <a:t> 3-mm long strips </a:t>
            </a:r>
            <a:endParaRPr lang="en-US" sz="2000" dirty="0" smtClean="0">
              <a:solidFill>
                <a:srgbClr val="000000"/>
              </a:solidFill>
              <a:latin typeface="Bodoni SvtyTwo ITC TT" charset="0"/>
            </a:endParaRPr>
          </a:p>
          <a:p>
            <a:pPr marL="36000" indent="-72000" eaLnBrk="1">
              <a:lnSpc>
                <a:spcPct val="101000"/>
              </a:lnSpc>
              <a:buSzPct val="45000"/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  <a:latin typeface="Bodoni SvtyTwo ITC TT" charset="0"/>
              </a:rPr>
              <a:t> Same design as pixels, only length </a:t>
            </a:r>
          </a:p>
          <a:p>
            <a:pPr eaLnBrk="1">
              <a:lnSpc>
                <a:spcPct val="101000"/>
              </a:lnSpc>
              <a:buSzPct val="45000"/>
            </a:pPr>
            <a:r>
              <a:rPr lang="en-US" sz="2000" dirty="0">
                <a:solidFill>
                  <a:srgbClr val="000000"/>
                </a:solidFill>
                <a:latin typeface="Bodoni SvtyTwo ITC TT" charset="0"/>
              </a:rPr>
              <a:t>	</a:t>
            </a:r>
            <a:r>
              <a:rPr lang="en-US" sz="2000" dirty="0" smtClean="0">
                <a:solidFill>
                  <a:srgbClr val="000000"/>
                </a:solidFill>
                <a:latin typeface="Bodoni SvtyTwo ITC TT" charset="0"/>
              </a:rPr>
              <a:t>is changed </a:t>
            </a:r>
          </a:p>
          <a:p>
            <a:pPr marL="36000" indent="-72000" eaLnBrk="1">
              <a:lnSpc>
                <a:spcPct val="101000"/>
              </a:lnSpc>
              <a:buSzPct val="45000"/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  <a:latin typeface="Bodoni SvtyTwo ITC TT" charset="0"/>
              </a:rPr>
              <a:t> In a group, 3 design variants </a:t>
            </a:r>
          </a:p>
          <a:p>
            <a:pPr eaLnBrk="1">
              <a:lnSpc>
                <a:spcPct val="101000"/>
              </a:lnSpc>
              <a:buSzPct val="45000"/>
            </a:pPr>
            <a:r>
              <a:rPr lang="en-US" sz="2000" dirty="0">
                <a:solidFill>
                  <a:srgbClr val="000000"/>
                </a:solidFill>
                <a:latin typeface="Bodoni SvtyTwo ITC TT" charset="0"/>
              </a:rPr>
              <a:t>	</a:t>
            </a:r>
            <a:r>
              <a:rPr lang="en-US" sz="2000" dirty="0" smtClean="0">
                <a:solidFill>
                  <a:srgbClr val="000000"/>
                </a:solidFill>
                <a:latin typeface="Bodoni SvtyTwo ITC TT" charset="0"/>
              </a:rPr>
              <a:t>(36 strips each)</a:t>
            </a:r>
          </a:p>
          <a:p>
            <a:pPr eaLnBrk="1">
              <a:lnSpc>
                <a:spcPct val="101000"/>
              </a:lnSpc>
              <a:buSzPct val="45000"/>
            </a:pPr>
            <a:r>
              <a:rPr lang="en-US" sz="2000" dirty="0" smtClean="0">
                <a:solidFill>
                  <a:srgbClr val="000000"/>
                </a:solidFill>
                <a:latin typeface="Bodoni SvtyTwo ITC TT" charset="0"/>
              </a:rPr>
              <a:t>	(0 GR, 1 GR, 2 GRs)</a:t>
            </a:r>
          </a:p>
          <a:p>
            <a:pPr marL="36000" lvl="1" indent="-72000" eaLnBrk="1">
              <a:lnSpc>
                <a:spcPct val="101000"/>
              </a:lnSpc>
              <a:buSzPct val="45000"/>
            </a:pPr>
            <a:r>
              <a:rPr lang="en-US" sz="2000" dirty="0" smtClean="0">
                <a:solidFill>
                  <a:srgbClr val="000000"/>
                </a:solidFill>
                <a:latin typeface="Bodoni SvtyTwo ITC TT" charset="0"/>
              </a:rPr>
              <a:t>		wire-bondable to a 128 </a:t>
            </a:r>
            <a:r>
              <a:rPr lang="en-US" sz="2000" dirty="0" err="1" smtClean="0">
                <a:solidFill>
                  <a:srgbClr val="000000"/>
                </a:solidFill>
                <a:latin typeface="Bodoni SvtyTwo ITC TT" charset="0"/>
              </a:rPr>
              <a:t>ch</a:t>
            </a:r>
            <a:r>
              <a:rPr lang="en-US" sz="2000" dirty="0" smtClean="0">
                <a:solidFill>
                  <a:srgbClr val="000000"/>
                </a:solidFill>
                <a:latin typeface="Bodoni SvtyTwo ITC TT" charset="0"/>
              </a:rPr>
              <a:t> ASIC </a:t>
            </a:r>
          </a:p>
          <a:p>
            <a:pPr marL="36000" indent="-72000" eaLnBrk="1">
              <a:lnSpc>
                <a:spcPct val="101000"/>
              </a:lnSpc>
              <a:buSzPct val="45000"/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  <a:latin typeface="Bodoni SvtyTwo ITC TT" charset="0"/>
              </a:rPr>
              <a:t> Many groups,  differing by</a:t>
            </a:r>
          </a:p>
          <a:p>
            <a:pPr marL="36000" indent="-72000" eaLnBrk="1">
              <a:lnSpc>
                <a:spcPct val="101000"/>
              </a:lnSpc>
              <a:buSzPct val="45000"/>
            </a:pPr>
            <a:r>
              <a:rPr lang="en-US" sz="2000" dirty="0">
                <a:solidFill>
                  <a:srgbClr val="000000"/>
                </a:solidFill>
                <a:latin typeface="Bodoni SvtyTwo ITC TT" charset="0"/>
              </a:rPr>
              <a:t>	</a:t>
            </a:r>
            <a:r>
              <a:rPr lang="en-US" sz="2000" dirty="0" smtClean="0">
                <a:solidFill>
                  <a:srgbClr val="000000"/>
                </a:solidFill>
                <a:latin typeface="Bodoni SvtyTwo ITC TT" charset="0"/>
              </a:rPr>
              <a:t>	strip </a:t>
            </a:r>
            <a:r>
              <a:rPr lang="en-US" sz="2000" dirty="0" smtClean="0">
                <a:solidFill>
                  <a:srgbClr val="000000"/>
                </a:solidFill>
                <a:latin typeface="Bodoni SvtyTwo ITC TT" charset="0"/>
                <a:sym typeface="Wingdings" pitchFamily="2" charset="2"/>
              </a:rPr>
              <a:t> trench distance </a:t>
            </a:r>
          </a:p>
          <a:p>
            <a:pPr marL="36000" indent="-72000" eaLnBrk="1">
              <a:lnSpc>
                <a:spcPct val="101000"/>
              </a:lnSpc>
              <a:buSzPct val="45000"/>
            </a:pPr>
            <a:r>
              <a:rPr lang="en-US" sz="2000" dirty="0" smtClean="0">
                <a:solidFill>
                  <a:srgbClr val="000000"/>
                </a:solidFill>
                <a:latin typeface="Bodoni SvtyTwo ITC TT" charset="0"/>
                <a:sym typeface="Wingdings" pitchFamily="2" charset="2"/>
              </a:rPr>
              <a:t>		(50, 75, 100, 150 </a:t>
            </a:r>
            <a:r>
              <a:rPr lang="en-US" sz="2000" dirty="0" smtClean="0">
                <a:solidFill>
                  <a:srgbClr val="000000"/>
                </a:solidFill>
                <a:latin typeface="Symbol" pitchFamily="18" charset="2"/>
                <a:sym typeface="Wingdings" pitchFamily="2" charset="2"/>
              </a:rPr>
              <a:t>m</a:t>
            </a:r>
            <a:r>
              <a:rPr lang="en-US" sz="2000" dirty="0" smtClean="0">
                <a:solidFill>
                  <a:srgbClr val="000000"/>
                </a:solidFill>
                <a:latin typeface="Bodoni SvtyTwo ITC TT" charset="0"/>
                <a:sym typeface="Wingdings" pitchFamily="2" charset="2"/>
              </a:rPr>
              <a:t>m)</a:t>
            </a:r>
          </a:p>
          <a:p>
            <a:pPr marL="36000" lvl="1" indent="-72000" eaLnBrk="1">
              <a:lnSpc>
                <a:spcPct val="101000"/>
              </a:lnSpc>
              <a:buSzPct val="45000"/>
              <a:buFont typeface="Wingdings"/>
              <a:buChar char="à"/>
            </a:pPr>
            <a:endParaRPr lang="en-US" sz="2000" dirty="0" smtClean="0">
              <a:solidFill>
                <a:srgbClr val="000000"/>
              </a:solidFill>
              <a:latin typeface="Bodoni SvtyTwo ITC TT" charset="0"/>
            </a:endParaRPr>
          </a:p>
          <a:p>
            <a:pPr marL="36000" indent="-72000" eaLnBrk="1">
              <a:lnSpc>
                <a:spcPct val="101000"/>
              </a:lnSpc>
              <a:buSzPct val="45000"/>
            </a:pPr>
            <a:endParaRPr lang="en-US" sz="2000" dirty="0" smtClean="0">
              <a:solidFill>
                <a:srgbClr val="000000"/>
              </a:solidFill>
              <a:latin typeface="Bodoni SvtyTwo ITC TT" charset="0"/>
              <a:sym typeface="Wingdings" pitchFamily="2" charset="2"/>
            </a:endParaRPr>
          </a:p>
          <a:p>
            <a:pPr marL="36000" indent="-72000" eaLnBrk="1">
              <a:lnSpc>
                <a:spcPct val="101000"/>
              </a:lnSpc>
              <a:buSzPct val="45000"/>
            </a:pPr>
            <a:r>
              <a:rPr lang="en-US" sz="2000" dirty="0" smtClean="0">
                <a:solidFill>
                  <a:srgbClr val="000000"/>
                </a:solidFill>
                <a:latin typeface="Bodoni SvtyTwo ITC TT" charset="0"/>
              </a:rPr>
              <a:t>  </a:t>
            </a:r>
            <a:endParaRPr lang="en-US" sz="2000" dirty="0">
              <a:solidFill>
                <a:srgbClr val="000000"/>
              </a:solidFill>
              <a:latin typeface="Bodoni SvtyTwo ITC TT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l="26536" r="3631" b="36612"/>
          <a:stretch>
            <a:fillRect/>
          </a:stretch>
        </p:blipFill>
        <p:spPr bwMode="auto">
          <a:xfrm>
            <a:off x="163512" y="5075237"/>
            <a:ext cx="3810000" cy="2209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906712" y="1036637"/>
            <a:ext cx="1620957" cy="435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scribeline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811712" y="5303837"/>
            <a:ext cx="4354513" cy="133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lnSpc>
                <a:spcPct val="101000"/>
              </a:lnSpc>
              <a:buSzPct val="45000"/>
            </a:pPr>
            <a:r>
              <a:rPr lang="en-US" sz="2000" dirty="0" smtClean="0">
                <a:solidFill>
                  <a:schemeClr val="accent6"/>
                </a:solidFill>
                <a:latin typeface="Bodoni SvtyTwo ITC TT" charset="0"/>
              </a:rPr>
              <a:t>Designed for measuring efficiency and signal collection in the edge region vs. design parameters (distance to trench, # of GRs)</a:t>
            </a:r>
            <a:endParaRPr lang="en-US" sz="2000" dirty="0">
              <a:solidFill>
                <a:schemeClr val="accent6"/>
              </a:solidFill>
              <a:latin typeface="Bodoni SvtyTwo ITC TT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3211512" y="4084637"/>
            <a:ext cx="609600" cy="22860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V="1">
            <a:off x="87312" y="4084637"/>
            <a:ext cx="3124200" cy="990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H="1" flipV="1">
            <a:off x="3821112" y="4084637"/>
            <a:ext cx="152400" cy="9906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Box 22"/>
          <p:cNvSpPr txBox="1"/>
          <p:nvPr/>
        </p:nvSpPr>
        <p:spPr>
          <a:xfrm rot="16200000">
            <a:off x="2111548" y="5795010"/>
            <a:ext cx="1483098" cy="493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Bias tab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06512" y="6830272"/>
            <a:ext cx="968535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D4A42C"/>
                </a:solidFill>
              </a:rPr>
              <a:t>trench</a:t>
            </a:r>
            <a:endParaRPr lang="it-IT" sz="2000" b="1" dirty="0">
              <a:solidFill>
                <a:srgbClr val="D4A42C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8312" y="2674937"/>
            <a:ext cx="914400" cy="435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0 GR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44712" y="2674937"/>
            <a:ext cx="914400" cy="435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 GR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97312" y="2674937"/>
            <a:ext cx="1066800" cy="435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2 GRs</a:t>
            </a:r>
            <a:endParaRPr lang="it-IT" sz="2400" b="1" dirty="0">
              <a:solidFill>
                <a:srgbClr val="FF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773112" y="6904037"/>
            <a:ext cx="0" cy="304800"/>
          </a:xfrm>
          <a:prstGeom prst="straightConnector1">
            <a:avLst/>
          </a:prstGeom>
          <a:ln w="28575">
            <a:headEnd type="arrow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7312" y="6601672"/>
            <a:ext cx="915635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50 </a:t>
            </a:r>
            <a:r>
              <a:rPr lang="en-US" sz="2000" b="1" dirty="0" smtClean="0">
                <a:latin typeface="Symbol" pitchFamily="18" charset="2"/>
              </a:rPr>
              <a:t>m</a:t>
            </a:r>
            <a:r>
              <a:rPr lang="en-US" sz="2000" b="1" dirty="0" smtClean="0"/>
              <a:t>m</a:t>
            </a:r>
            <a:endParaRPr lang="it-IT" sz="20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>
          <a:xfrm>
            <a:off x="1535113" y="274637"/>
            <a:ext cx="7772400" cy="990599"/>
          </a:xfrm>
          <a:prstGeom prst="rect">
            <a:avLst/>
          </a:prstGeom>
        </p:spPr>
        <p:txBody>
          <a:bodyPr tIns="10080"/>
          <a:lstStyle/>
          <a:p>
            <a:pPr algn="ctr" defTabSz="914400">
              <a:lnSpc>
                <a:spcPct val="100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n-US" sz="4000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FE-I3 and </a:t>
            </a:r>
            <a:r>
              <a:rPr lang="en-US" sz="4000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Omega-Pix</a:t>
            </a:r>
          </a:p>
          <a:p>
            <a:pPr algn="ctr" defTabSz="914400">
              <a:lnSpc>
                <a:spcPct val="100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it-IT" sz="2400" b="1" i="1" kern="0" dirty="0" smtClean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n</a:t>
            </a:r>
            <a:r>
              <a:rPr lang="it-IT" sz="2400" b="1" kern="0" dirty="0" smtClean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+ </a:t>
            </a:r>
            <a:r>
              <a:rPr lang="it-IT" sz="2400" b="1" kern="0" dirty="0" smtClean="0">
                <a:solidFill>
                  <a:schemeClr val="accent6"/>
                </a:solidFill>
                <a:latin typeface="+mj-lt"/>
                <a:ea typeface="+mj-ea"/>
                <a:cs typeface="+mj-cs"/>
                <a:sym typeface="Wingdings" pitchFamily="2" charset="2"/>
              </a:rPr>
              <a:t> trench </a:t>
            </a:r>
            <a:r>
              <a:rPr lang="it-IT" sz="2400" b="1" kern="0" dirty="0" err="1" smtClean="0">
                <a:solidFill>
                  <a:schemeClr val="accent6"/>
                </a:solidFill>
                <a:latin typeface="+mj-lt"/>
                <a:ea typeface="+mj-ea"/>
                <a:cs typeface="+mj-cs"/>
                <a:sym typeface="Wingdings" pitchFamily="2" charset="2"/>
              </a:rPr>
              <a:t>distance</a:t>
            </a:r>
            <a:r>
              <a:rPr lang="it-IT" sz="2400" b="1" kern="0" dirty="0" smtClean="0">
                <a:solidFill>
                  <a:schemeClr val="accent6"/>
                </a:solidFill>
                <a:latin typeface="+mj-lt"/>
                <a:ea typeface="+mj-ea"/>
                <a:cs typeface="+mj-cs"/>
                <a:sym typeface="Wingdings" pitchFamily="2" charset="2"/>
              </a:rPr>
              <a:t> = 100 </a:t>
            </a:r>
            <a:r>
              <a:rPr lang="it-IT" sz="2400" b="1" kern="0" dirty="0" smtClean="0">
                <a:solidFill>
                  <a:schemeClr val="accent6"/>
                </a:solidFill>
                <a:latin typeface="Symbol" pitchFamily="18" charset="2"/>
                <a:ea typeface="+mj-ea"/>
                <a:cs typeface="+mj-cs"/>
                <a:sym typeface="Wingdings" pitchFamily="2" charset="2"/>
              </a:rPr>
              <a:t>m</a:t>
            </a:r>
            <a:r>
              <a:rPr lang="it-IT" sz="2400" b="1" kern="0" dirty="0" smtClean="0">
                <a:solidFill>
                  <a:schemeClr val="accent6"/>
                </a:solidFill>
                <a:latin typeface="+mj-lt"/>
                <a:ea typeface="+mj-ea"/>
                <a:cs typeface="+mj-cs"/>
                <a:sym typeface="Wingdings" pitchFamily="2" charset="2"/>
              </a:rPr>
              <a:t>m</a:t>
            </a:r>
            <a:endParaRPr lang="en-US" sz="2400" b="1" kern="0" dirty="0">
              <a:solidFill>
                <a:schemeClr val="accent6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1377"/>
          <a:stretch>
            <a:fillRect/>
          </a:stretch>
        </p:blipFill>
        <p:spPr bwMode="auto">
          <a:xfrm>
            <a:off x="52704" y="3627437"/>
            <a:ext cx="4835208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6983" t="4372"/>
          <a:stretch>
            <a:fillRect/>
          </a:stretch>
        </p:blipFill>
        <p:spPr bwMode="auto">
          <a:xfrm>
            <a:off x="4964112" y="3779837"/>
            <a:ext cx="507492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l="8380" t="6011" b="37158"/>
          <a:stretch>
            <a:fillRect/>
          </a:stretch>
        </p:blipFill>
        <p:spPr bwMode="auto">
          <a:xfrm>
            <a:off x="5040312" y="1341437"/>
            <a:ext cx="499872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 bwMode="auto">
          <a:xfrm>
            <a:off x="6945312" y="1798637"/>
            <a:ext cx="0" cy="3810000"/>
          </a:xfrm>
          <a:prstGeom prst="straightConnector1">
            <a:avLst/>
          </a:prstGeom>
          <a:ln>
            <a:headEnd type="arrow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945312" y="4160837"/>
            <a:ext cx="115288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1.7 mm</a:t>
            </a:r>
            <a:endParaRPr lang="it-IT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392113" y="1417637"/>
          <a:ext cx="4419600" cy="181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00"/>
                <a:gridCol w="1473200"/>
                <a:gridCol w="1473200"/>
              </a:tblGrid>
              <a:tr h="558800"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PT</a:t>
                      </a:r>
                      <a:r>
                        <a:rPr lang="en-US" baseline="0" dirty="0" smtClean="0"/>
                        <a:t> biased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ROC</a:t>
                      </a:r>
                    </a:p>
                    <a:p>
                      <a:pPr algn="ctr"/>
                      <a:r>
                        <a:rPr lang="en-US" baseline="0" dirty="0" smtClean="0"/>
                        <a:t>biased</a:t>
                      </a:r>
                      <a:endParaRPr lang="it-IT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GR</a:t>
                      </a:r>
                      <a:endParaRPr lang="it-IT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it-IT" dirty="0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GRs</a:t>
                      </a:r>
                      <a:endParaRPr lang="it-IT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OK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925512" y="5151437"/>
            <a:ext cx="122347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PT-biased</a:t>
            </a:r>
            <a:endParaRPr lang="it-IT" dirty="0"/>
          </a:p>
        </p:txBody>
      </p:sp>
      <p:sp>
        <p:nvSpPr>
          <p:cNvPr id="14" name="TextBox 13"/>
          <p:cNvSpPr txBox="1"/>
          <p:nvPr/>
        </p:nvSpPr>
        <p:spPr>
          <a:xfrm>
            <a:off x="7326312" y="5227637"/>
            <a:ext cx="2262158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Biased only by ROC</a:t>
            </a:r>
            <a:endParaRPr lang="it-IT" dirty="0"/>
          </a:p>
        </p:txBody>
      </p:sp>
      <p:sp>
        <p:nvSpPr>
          <p:cNvPr id="15" name="TextBox 14"/>
          <p:cNvSpPr txBox="1"/>
          <p:nvPr/>
        </p:nvSpPr>
        <p:spPr>
          <a:xfrm>
            <a:off x="6030912" y="1341437"/>
            <a:ext cx="825867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trench</a:t>
            </a:r>
            <a:endParaRPr lang="it-IT" dirty="0"/>
          </a:p>
        </p:txBody>
      </p:sp>
      <p:sp>
        <p:nvSpPr>
          <p:cNvPr id="16" name="TextBox 15"/>
          <p:cNvSpPr txBox="1"/>
          <p:nvPr/>
        </p:nvSpPr>
        <p:spPr>
          <a:xfrm>
            <a:off x="7935912" y="2332037"/>
            <a:ext cx="1444242" cy="435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Bias Tab</a:t>
            </a:r>
            <a:endParaRPr lang="it-IT" sz="2400" b="1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5040312" y="6446837"/>
            <a:ext cx="685800" cy="0"/>
          </a:xfrm>
          <a:prstGeom prst="straightConnector1">
            <a:avLst/>
          </a:prstGeom>
          <a:ln>
            <a:headEnd type="arrow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67604" y="5989954"/>
            <a:ext cx="958917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</a:t>
            </a:r>
            <a:endParaRPr lang="it-IT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 </a:t>
            </a:r>
            <a:fld id="{0A60BFD1-B62B-47D7-A548-3075611D7C21}" type="slidenum">
              <a:rPr lang="it-IT" smtClean="0">
                <a:solidFill>
                  <a:srgbClr val="005CAB"/>
                </a:solidFill>
              </a:rPr>
              <a:pPr>
                <a:defRPr/>
              </a:pPr>
              <a:t>14</a:t>
            </a:fld>
            <a:endParaRPr lang="it-IT">
              <a:solidFill>
                <a:srgbClr val="005CAB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72708" y="6446837"/>
            <a:ext cx="685800" cy="0"/>
          </a:xfrm>
          <a:prstGeom prst="straightConnector1">
            <a:avLst/>
          </a:prstGeom>
          <a:ln>
            <a:headEnd type="arrow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0" y="5989954"/>
            <a:ext cx="958917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>
          <a:xfrm>
            <a:off x="1154112" y="350837"/>
            <a:ext cx="7772400" cy="684212"/>
          </a:xfrm>
          <a:prstGeom prst="rect">
            <a:avLst/>
          </a:prstGeom>
        </p:spPr>
        <p:txBody>
          <a:bodyPr tIns="10080"/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n-US" sz="3600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Sensors with FE</a:t>
            </a:r>
            <a:r>
              <a:rPr lang="en-US" sz="3600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-</a:t>
            </a:r>
            <a:r>
              <a:rPr lang="en-US" sz="3600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I4 Layout</a:t>
            </a:r>
            <a:endParaRPr lang="en-US" sz="3600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239712" y="1189037"/>
            <a:ext cx="6705600" cy="1008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smtClean="0"/>
              <a:t>FE-I4 ROC is </a:t>
            </a:r>
            <a:r>
              <a:rPr lang="en-US" sz="2000" dirty="0"/>
              <a:t>the </a:t>
            </a:r>
            <a:r>
              <a:rPr lang="en-US" sz="2400" dirty="0"/>
              <a:t>newest</a:t>
            </a:r>
            <a:r>
              <a:rPr lang="en-US" sz="2000" dirty="0"/>
              <a:t> of ATLAS and is </a:t>
            </a:r>
            <a:r>
              <a:rPr lang="en-US" sz="2000" dirty="0" smtClean="0"/>
              <a:t>available.</a:t>
            </a:r>
            <a:endParaRPr lang="en-US" sz="2000" dirty="0"/>
          </a:p>
          <a:p>
            <a:r>
              <a:rPr lang="en-US" sz="2000" dirty="0" smtClean="0"/>
              <a:t>We </a:t>
            </a:r>
            <a:r>
              <a:rPr lang="en-US" sz="2000" dirty="0"/>
              <a:t>can profit from the large experience on 3D and </a:t>
            </a:r>
            <a:r>
              <a:rPr lang="en-US" sz="2000" i="1" dirty="0" smtClean="0"/>
              <a:t>n</a:t>
            </a:r>
            <a:r>
              <a:rPr lang="en-US" sz="2000" dirty="0" smtClean="0"/>
              <a:t>-on-</a:t>
            </a:r>
            <a:r>
              <a:rPr lang="en-US" sz="2000" i="1" dirty="0" smtClean="0"/>
              <a:t>n</a:t>
            </a:r>
            <a:r>
              <a:rPr lang="en-US" sz="2000" dirty="0" smtClean="0"/>
              <a:t> read-out </a:t>
            </a:r>
            <a:r>
              <a:rPr lang="en-US" sz="2000" dirty="0"/>
              <a:t>by FE-I4.</a:t>
            </a:r>
            <a:endParaRPr lang="it-IT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945312" y="579437"/>
            <a:ext cx="3135313" cy="20959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1 X 0 GR (100 </a:t>
            </a:r>
            <a:r>
              <a:rPr lang="en-US" sz="2000" b="1" dirty="0" smtClean="0">
                <a:latin typeface="Symbol" pitchFamily="18" charset="2"/>
              </a:rPr>
              <a:t>m</a:t>
            </a:r>
            <a:r>
              <a:rPr lang="en-US" sz="2000" b="1" dirty="0" smtClean="0"/>
              <a:t>m)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1 X 1 GR (100 </a:t>
            </a:r>
            <a:r>
              <a:rPr lang="en-US" sz="2000" b="1" dirty="0" smtClean="0">
                <a:latin typeface="Symbol" pitchFamily="18" charset="2"/>
              </a:rPr>
              <a:t>m</a:t>
            </a:r>
            <a:r>
              <a:rPr lang="en-US" sz="2000" b="1" dirty="0" smtClean="0"/>
              <a:t>m)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1 X 2 GR (100 </a:t>
            </a:r>
            <a:r>
              <a:rPr lang="en-US" sz="2000" b="1" dirty="0" smtClean="0">
                <a:latin typeface="Symbol" pitchFamily="18" charset="2"/>
              </a:rPr>
              <a:t>m</a:t>
            </a:r>
            <a:r>
              <a:rPr lang="en-US" sz="2000" b="1" dirty="0" smtClean="0"/>
              <a:t>m)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2 X 3 GR (200 </a:t>
            </a:r>
            <a:r>
              <a:rPr lang="en-US" sz="2000" b="1" dirty="0" smtClean="0">
                <a:latin typeface="Symbol" pitchFamily="18" charset="2"/>
              </a:rPr>
              <a:t>m</a:t>
            </a:r>
            <a:r>
              <a:rPr lang="en-US" sz="2000" b="1" dirty="0" smtClean="0"/>
              <a:t>m)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2 X 3 GR (</a:t>
            </a:r>
            <a:r>
              <a:rPr lang="en-US" sz="2000" b="1" dirty="0" err="1" smtClean="0"/>
              <a:t>bis</a:t>
            </a:r>
            <a:r>
              <a:rPr lang="en-US" sz="2000" b="1" dirty="0" smtClean="0"/>
              <a:t>) (200 </a:t>
            </a:r>
            <a:r>
              <a:rPr lang="en-US" sz="2000" b="1" dirty="0" smtClean="0">
                <a:latin typeface="Symbol" pitchFamily="18" charset="2"/>
              </a:rPr>
              <a:t>m</a:t>
            </a:r>
            <a:r>
              <a:rPr lang="en-US" sz="2000" b="1" dirty="0" smtClean="0"/>
              <a:t>m) 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1 X 5 GR (300 </a:t>
            </a:r>
            <a:r>
              <a:rPr lang="en-US" sz="2000" b="1" dirty="0" smtClean="0">
                <a:latin typeface="Symbol" pitchFamily="18" charset="2"/>
              </a:rPr>
              <a:t>m</a:t>
            </a:r>
            <a:r>
              <a:rPr lang="en-US" sz="2000" b="1" dirty="0" smtClean="0"/>
              <a:t>m)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 1 X 10 GR (400 </a:t>
            </a:r>
            <a:r>
              <a:rPr lang="en-US" sz="2000" b="1" dirty="0" smtClean="0">
                <a:latin typeface="Symbol" pitchFamily="18" charset="2"/>
              </a:rPr>
              <a:t>m</a:t>
            </a:r>
            <a:r>
              <a:rPr lang="en-US" sz="2000" b="1" dirty="0" smtClean="0"/>
              <a:t>m)</a:t>
            </a:r>
            <a:endParaRPr lang="it-IT" sz="20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 </a:t>
            </a:r>
            <a:fld id="{0A60BFD1-B62B-47D7-A548-3075611D7C21}" type="slidenum">
              <a:rPr lang="it-IT" smtClean="0">
                <a:solidFill>
                  <a:srgbClr val="005CAB"/>
                </a:solidFill>
              </a:rPr>
              <a:pPr>
                <a:defRPr/>
              </a:pPr>
              <a:t>15</a:t>
            </a:fld>
            <a:endParaRPr lang="it-IT">
              <a:solidFill>
                <a:srgbClr val="005CAB"/>
              </a:solidFill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239712" y="2865437"/>
            <a:ext cx="8991600" cy="4419600"/>
            <a:chOff x="239712" y="2865437"/>
            <a:chExt cx="8991600" cy="4419600"/>
          </a:xfrm>
        </p:grpSpPr>
        <p:grpSp>
          <p:nvGrpSpPr>
            <p:cNvPr id="34" name="Group 33"/>
            <p:cNvGrpSpPr/>
            <p:nvPr/>
          </p:nvGrpSpPr>
          <p:grpSpPr>
            <a:xfrm>
              <a:off x="239712" y="2865437"/>
              <a:ext cx="8991600" cy="4419600"/>
              <a:chOff x="239712" y="2865437"/>
              <a:chExt cx="8991600" cy="4419600"/>
            </a:xfrm>
          </p:grpSpPr>
          <p:cxnSp>
            <p:nvCxnSpPr>
              <p:cNvPr id="27" name="Straight Connector 26"/>
              <p:cNvCxnSpPr/>
              <p:nvPr/>
            </p:nvCxnSpPr>
            <p:spPr bwMode="auto">
              <a:xfrm flipV="1">
                <a:off x="7250112" y="3551237"/>
                <a:ext cx="1905000" cy="1600200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grpSp>
            <p:nvGrpSpPr>
              <p:cNvPr id="20" name="Group 19"/>
              <p:cNvGrpSpPr/>
              <p:nvPr/>
            </p:nvGrpSpPr>
            <p:grpSpPr>
              <a:xfrm>
                <a:off x="239712" y="2865437"/>
                <a:ext cx="8229600" cy="4419600"/>
                <a:chOff x="239712" y="2865437"/>
                <a:chExt cx="8229600" cy="4419600"/>
              </a:xfrm>
            </p:grpSpPr>
            <p:pic>
              <p:nvPicPr>
                <p:cNvPr id="4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t="8743" b="6740"/>
                <a:stretch>
                  <a:fillRect/>
                </a:stretch>
              </p:blipFill>
              <p:spPr bwMode="auto">
                <a:xfrm>
                  <a:off x="239712" y="2865437"/>
                  <a:ext cx="8183880" cy="44196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24" name="Group 23"/>
                <p:cNvGrpSpPr/>
                <p:nvPr/>
              </p:nvGrpSpPr>
              <p:grpSpPr>
                <a:xfrm>
                  <a:off x="2068512" y="3551237"/>
                  <a:ext cx="6400800" cy="2819400"/>
                  <a:chOff x="2068512" y="3551237"/>
                  <a:chExt cx="6400800" cy="2819400"/>
                </a:xfrm>
              </p:grpSpPr>
              <p:sp>
                <p:nvSpPr>
                  <p:cNvPr id="3" name="Rectangle 2"/>
                  <p:cNvSpPr/>
                  <p:nvPr/>
                </p:nvSpPr>
                <p:spPr bwMode="auto">
                  <a:xfrm>
                    <a:off x="6564312" y="5151437"/>
                    <a:ext cx="685800" cy="1219200"/>
                  </a:xfrm>
                  <a:prstGeom prst="rect">
                    <a:avLst/>
                  </a:prstGeom>
                  <a:noFill/>
                  <a:ln w="50800"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4"/>
                  </a:lnRef>
                  <a:fillRef idx="1">
                    <a:schemeClr val="lt1"/>
                  </a:fillRef>
                  <a:effectRef idx="0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  <p:cxnSp>
                <p:nvCxnSpPr>
                  <p:cNvPr id="12" name="Straight Connector 11"/>
                  <p:cNvCxnSpPr/>
                  <p:nvPr/>
                </p:nvCxnSpPr>
                <p:spPr bwMode="auto">
                  <a:xfrm flipV="1">
                    <a:off x="6564312" y="3551237"/>
                    <a:ext cx="1219200" cy="1600200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4"/>
                  </a:lnRef>
                  <a:fillRef idx="0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Arrow Connector 16"/>
                  <p:cNvCxnSpPr/>
                  <p:nvPr/>
                </p:nvCxnSpPr>
                <p:spPr bwMode="auto">
                  <a:xfrm>
                    <a:off x="8469312" y="3703637"/>
                    <a:ext cx="0" cy="838200"/>
                  </a:xfrm>
                  <a:prstGeom prst="straightConnector1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arrow" w="med" len="med"/>
                    <a:tailEnd type="arrow"/>
                  </a:ln>
                  <a:effectLst/>
                </p:spPr>
              </p:cxn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2068512" y="5761037"/>
                    <a:ext cx="1125629" cy="43582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b="1" dirty="0" smtClean="0">
                        <a:solidFill>
                          <a:srgbClr val="FFC000"/>
                        </a:solidFill>
                      </a:rPr>
                      <a:t>trench</a:t>
                    </a:r>
                    <a:endParaRPr lang="it-IT" sz="2400" b="1" dirty="0">
                      <a:solidFill>
                        <a:srgbClr val="FFC000"/>
                      </a:solidFill>
                    </a:endParaRPr>
                  </a:p>
                </p:txBody>
              </p:sp>
            </p:grpSp>
          </p:grpSp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42831" r="25512" b="21311"/>
              <a:stretch>
                <a:fillRect/>
              </a:stretch>
            </p:blipFill>
            <p:spPr bwMode="auto">
              <a:xfrm>
                <a:off x="7859712" y="3551237"/>
                <a:ext cx="1295400" cy="2057400"/>
              </a:xfrm>
              <a:prstGeom prst="rect">
                <a:avLst/>
              </a:prstGeom>
              <a:noFill/>
              <a:ln w="63500">
                <a:solidFill>
                  <a:srgbClr val="FF0000"/>
                </a:solidFill>
                <a:miter lim="800000"/>
                <a:headEnd/>
                <a:tailEnd/>
              </a:ln>
            </p:spPr>
          </p:pic>
          <p:cxnSp>
            <p:nvCxnSpPr>
              <p:cNvPr id="25" name="Straight Connector 24"/>
              <p:cNvCxnSpPr/>
              <p:nvPr/>
            </p:nvCxnSpPr>
            <p:spPr bwMode="auto">
              <a:xfrm flipV="1">
                <a:off x="7250112" y="5608637"/>
                <a:ext cx="1981200" cy="762000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1077912" y="4922837"/>
                <a:ext cx="1584088" cy="4930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0000"/>
                    </a:solidFill>
                  </a:rPr>
                  <a:t>Bias tab</a:t>
                </a:r>
                <a:endParaRPr lang="it-IT" sz="28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32" name="Straight Arrow Connector 31"/>
              <p:cNvCxnSpPr/>
              <p:nvPr/>
            </p:nvCxnSpPr>
            <p:spPr bwMode="auto">
              <a:xfrm>
                <a:off x="8240712" y="4922837"/>
                <a:ext cx="0" cy="45720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/>
              </a:ln>
              <a:effectLst/>
            </p:spPr>
          </p:cxnSp>
          <p:sp>
            <p:nvSpPr>
              <p:cNvPr id="33" name="TextBox 32"/>
              <p:cNvSpPr txBox="1"/>
              <p:nvPr/>
            </p:nvSpPr>
            <p:spPr>
              <a:xfrm>
                <a:off x="8164512" y="4999037"/>
                <a:ext cx="958917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100 </a:t>
                </a:r>
                <a:r>
                  <a:rPr lang="en-US" dirty="0" smtClean="0">
                    <a:latin typeface="Symbol" pitchFamily="18" charset="2"/>
                  </a:rPr>
                  <a:t>m</a:t>
                </a:r>
                <a:r>
                  <a:rPr lang="en-US" dirty="0" smtClean="0"/>
                  <a:t>m</a:t>
                </a:r>
                <a:endParaRPr lang="it-IT" dirty="0"/>
              </a:p>
            </p:txBody>
          </p:sp>
        </p:grpSp>
        <p:cxnSp>
          <p:nvCxnSpPr>
            <p:cNvPr id="36" name="Straight Arrow Connector 35"/>
            <p:cNvCxnSpPr/>
            <p:nvPr/>
          </p:nvCxnSpPr>
          <p:spPr bwMode="auto">
            <a:xfrm>
              <a:off x="5116512" y="5227637"/>
              <a:ext cx="0" cy="7620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37" name="TextBox 36"/>
            <p:cNvSpPr txBox="1"/>
            <p:nvPr/>
          </p:nvSpPr>
          <p:spPr>
            <a:xfrm>
              <a:off x="5116512" y="5532437"/>
              <a:ext cx="894797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250</a:t>
              </a:r>
              <a:r>
                <a:rPr lang="en-US" dirty="0" smtClean="0">
                  <a:latin typeface="Symbol" pitchFamily="18" charset="2"/>
                </a:rPr>
                <a:t>m</a:t>
              </a:r>
              <a:r>
                <a:rPr lang="en-US" dirty="0" smtClean="0"/>
                <a:t>m</a:t>
              </a:r>
              <a:endParaRPr lang="it-IT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416755" y="4541837"/>
              <a:ext cx="766557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50</a:t>
              </a:r>
              <a:r>
                <a:rPr lang="en-US" dirty="0" smtClean="0">
                  <a:latin typeface="Symbol" pitchFamily="18" charset="2"/>
                </a:rPr>
                <a:t>m</a:t>
              </a:r>
              <a:r>
                <a:rPr lang="en-US" dirty="0" smtClean="0"/>
                <a:t>m</a:t>
              </a:r>
              <a:endParaRPr lang="it-IT" dirty="0"/>
            </a:p>
          </p:txBody>
        </p:sp>
        <p:cxnSp>
          <p:nvCxnSpPr>
            <p:cNvPr id="39" name="Straight Arrow Connector 38"/>
            <p:cNvCxnSpPr/>
            <p:nvPr/>
          </p:nvCxnSpPr>
          <p:spPr bwMode="auto">
            <a:xfrm flipH="1">
              <a:off x="5497512" y="4541837"/>
              <a:ext cx="2286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>
          <a:xfrm>
            <a:off x="1458912" y="350837"/>
            <a:ext cx="7315200" cy="684212"/>
          </a:xfrm>
          <a:prstGeom prst="rect">
            <a:avLst/>
          </a:prstGeom>
        </p:spPr>
        <p:txBody>
          <a:bodyPr tIns="10080"/>
          <a:lstStyle/>
          <a:p>
            <a:pPr algn="ctr" defTabSz="914400">
              <a:lnSpc>
                <a:spcPct val="100000"/>
              </a:lnSpc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n-US" sz="3600" kern="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FE-I4 sensors: temporary metal</a:t>
            </a:r>
            <a:endParaRPr lang="en-US" sz="3600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544512" y="1112837"/>
            <a:ext cx="8991600" cy="951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 smtClean="0"/>
              <a:t>An additional metal contacts the pixel in the regions of </a:t>
            </a:r>
            <a:r>
              <a:rPr lang="en-US" sz="2000" dirty="0" err="1" smtClean="0"/>
              <a:t>passivation</a:t>
            </a:r>
            <a:r>
              <a:rPr lang="en-US" sz="2000" dirty="0" smtClean="0"/>
              <a:t> openings.</a:t>
            </a:r>
          </a:p>
          <a:p>
            <a:r>
              <a:rPr lang="en-US" sz="2000" dirty="0" smtClean="0"/>
              <a:t>Automatic measurements on pixel sensors are possible.</a:t>
            </a:r>
          </a:p>
          <a:p>
            <a:r>
              <a:rPr lang="en-US" sz="2000" dirty="0" smtClean="0"/>
              <a:t>Temporary metal is removed after measurements.</a:t>
            </a:r>
            <a:endParaRPr lang="it-IT" sz="2000" dirty="0"/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392112" y="6599237"/>
            <a:ext cx="9456435" cy="38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D4A42C"/>
                </a:solidFill>
              </a:rPr>
              <a:t>Temporary metal </a:t>
            </a:r>
            <a:r>
              <a:rPr lang="en-US" sz="2000" b="1" dirty="0" smtClean="0">
                <a:solidFill>
                  <a:srgbClr val="D4A42C"/>
                </a:solidFill>
              </a:rPr>
              <a:t>stripes </a:t>
            </a:r>
            <a:r>
              <a:rPr lang="en-US" sz="2000" dirty="0" smtClean="0"/>
              <a:t>(over </a:t>
            </a:r>
            <a:r>
              <a:rPr lang="en-US" sz="2000" dirty="0"/>
              <a:t>the </a:t>
            </a:r>
            <a:r>
              <a:rPr lang="en-US" sz="2000" dirty="0" smtClean="0"/>
              <a:t>passivation), </a:t>
            </a:r>
            <a:r>
              <a:rPr lang="en-US" sz="2000" dirty="0" smtClean="0"/>
              <a:t>connecting </a:t>
            </a:r>
            <a:r>
              <a:rPr lang="en-US" sz="2000" dirty="0" smtClean="0"/>
              <a:t>all pixels in one row </a:t>
            </a:r>
            <a:endParaRPr lang="it-IT" sz="2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 </a:t>
            </a:r>
            <a:fld id="{0A60BFD1-B62B-47D7-A548-3075611D7C21}" type="slidenum">
              <a:rPr lang="it-IT" smtClean="0">
                <a:solidFill>
                  <a:srgbClr val="005CAB"/>
                </a:solidFill>
              </a:rPr>
              <a:pPr>
                <a:defRPr/>
              </a:pPr>
              <a:t>16</a:t>
            </a:fld>
            <a:endParaRPr lang="it-IT">
              <a:solidFill>
                <a:srgbClr val="005CAB"/>
              </a:solidFill>
            </a:endParaRPr>
          </a:p>
        </p:txBody>
      </p:sp>
      <p:grpSp>
        <p:nvGrpSpPr>
          <p:cNvPr id="4" name="Group 23"/>
          <p:cNvGrpSpPr/>
          <p:nvPr/>
        </p:nvGrpSpPr>
        <p:grpSpPr>
          <a:xfrm>
            <a:off x="75564" y="2408237"/>
            <a:ext cx="9765348" cy="4267200"/>
            <a:chOff x="75564" y="2408237"/>
            <a:chExt cx="9765348" cy="4267200"/>
          </a:xfrm>
        </p:grpSpPr>
        <p:cxnSp>
          <p:nvCxnSpPr>
            <p:cNvPr id="14" name="Straight Connector 13"/>
            <p:cNvCxnSpPr/>
            <p:nvPr/>
          </p:nvCxnSpPr>
          <p:spPr bwMode="auto">
            <a:xfrm flipV="1">
              <a:off x="7250112" y="2636837"/>
              <a:ext cx="2590800" cy="22098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2104" t="23315" b="2368"/>
            <a:stretch>
              <a:fillRect/>
            </a:stretch>
          </p:blipFill>
          <p:spPr bwMode="auto">
            <a:xfrm>
              <a:off x="75564" y="2408237"/>
              <a:ext cx="7193280" cy="388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Rectangle 2"/>
            <p:cNvSpPr/>
            <p:nvPr/>
          </p:nvSpPr>
          <p:spPr bwMode="auto">
            <a:xfrm>
              <a:off x="6564312" y="4846637"/>
              <a:ext cx="685800" cy="838200"/>
            </a:xfrm>
            <a:prstGeom prst="rect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42831" t="43716" r="29236" b="15483"/>
            <a:stretch>
              <a:fillRect/>
            </a:stretch>
          </p:blipFill>
          <p:spPr bwMode="auto">
            <a:xfrm>
              <a:off x="7554912" y="2636837"/>
              <a:ext cx="2286000" cy="213357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11" name="Straight Connector 10"/>
            <p:cNvCxnSpPr/>
            <p:nvPr/>
          </p:nvCxnSpPr>
          <p:spPr bwMode="auto">
            <a:xfrm flipV="1">
              <a:off x="7250112" y="4770437"/>
              <a:ext cx="2590800" cy="9144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auto">
            <a:xfrm flipV="1">
              <a:off x="6564312" y="2636837"/>
              <a:ext cx="914400" cy="22098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8469312" y="3703637"/>
              <a:ext cx="0" cy="8382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8469312" y="4008437"/>
              <a:ext cx="958917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100 </a:t>
              </a:r>
              <a:r>
                <a:rPr lang="en-US" dirty="0" smtClean="0">
                  <a:latin typeface="Symbol" pitchFamily="18" charset="2"/>
                </a:rPr>
                <a:t>m</a:t>
              </a:r>
              <a:r>
                <a:rPr lang="en-US" dirty="0" smtClean="0"/>
                <a:t>m</a:t>
              </a:r>
              <a:endParaRPr lang="it-IT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192712" y="5380037"/>
              <a:ext cx="1125629" cy="4358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C000"/>
                  </a:solidFill>
                </a:rPr>
                <a:t>trench</a:t>
              </a:r>
              <a:endParaRPr lang="it-IT" sz="2400" b="1" dirty="0">
                <a:solidFill>
                  <a:srgbClr val="FFC000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 flipV="1">
              <a:off x="3059112" y="5151437"/>
              <a:ext cx="228600" cy="152400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D4A42C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2754312" y="2713037"/>
              <a:ext cx="1219200" cy="2438400"/>
            </a:xfrm>
            <a:prstGeom prst="ellipse">
              <a:avLst/>
            </a:prstGeom>
            <a:noFill/>
            <a:ln w="50800" cap="flat" cmpd="sng" algn="ctr">
              <a:solidFill>
                <a:srgbClr val="D4A42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>
          <a:xfrm>
            <a:off x="1382713" y="427038"/>
            <a:ext cx="7772400" cy="757237"/>
          </a:xfrm>
        </p:spPr>
        <p:txBody>
          <a:bodyPr tIns="10080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Simulations</a:t>
            </a: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E24FF19-502D-4D3A-A98F-A2E3CC403039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696912" y="1265237"/>
            <a:ext cx="9144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9536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algn="ctr" eaLnBrk="1">
              <a:lnSpc>
                <a:spcPct val="98000"/>
              </a:lnSpc>
            </a:pPr>
            <a:r>
              <a:rPr lang="en-US" sz="2400" dirty="0">
                <a:solidFill>
                  <a:srgbClr val="000000"/>
                </a:solidFill>
                <a:cs typeface="Arial" charset="0"/>
              </a:rPr>
              <a:t>Mainly dedicated to </a:t>
            </a:r>
            <a:r>
              <a:rPr lang="en-US" sz="2400" dirty="0" err="1">
                <a:solidFill>
                  <a:srgbClr val="000000"/>
                </a:solidFill>
                <a:cs typeface="Arial" charset="0"/>
              </a:rPr>
              <a:t>BreakDown</a:t>
            </a:r>
            <a:r>
              <a:rPr lang="en-US" sz="2400" dirty="0">
                <a:solidFill>
                  <a:srgbClr val="000000"/>
                </a:solidFill>
                <a:cs typeface="Arial" charset="0"/>
              </a:rPr>
              <a:t> Voltage (BDV) analysis.</a:t>
            </a:r>
          </a:p>
          <a:p>
            <a:pPr eaLnBrk="1">
              <a:lnSpc>
                <a:spcPct val="98000"/>
              </a:lnSpc>
            </a:pPr>
            <a:r>
              <a:rPr lang="en-US" sz="2400" dirty="0" smtClean="0">
                <a:solidFill>
                  <a:srgbClr val="000000"/>
                </a:solidFill>
                <a:cs typeface="Arial" charset="0"/>
              </a:rPr>
              <a:t>Varied parameters </a:t>
            </a:r>
            <a:r>
              <a:rPr lang="en-US" sz="2400" dirty="0">
                <a:solidFill>
                  <a:srgbClr val="000000"/>
                </a:solidFill>
                <a:cs typeface="Arial" charset="0"/>
              </a:rPr>
              <a:t>are:</a:t>
            </a:r>
          </a:p>
          <a:p>
            <a:pPr eaLnBrk="1">
              <a:lnSpc>
                <a:spcPct val="98000"/>
              </a:lnSpc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cs typeface="Arial" charset="0"/>
              </a:rPr>
              <a:t> # of GRs</a:t>
            </a:r>
          </a:p>
          <a:p>
            <a:pPr eaLnBrk="1">
              <a:lnSpc>
                <a:spcPct val="98000"/>
              </a:lnSpc>
              <a:buFont typeface="Arial" charset="0"/>
              <a:buChar char="•"/>
            </a:pPr>
            <a:r>
              <a:rPr lang="en-US" sz="2400" dirty="0">
                <a:solidFill>
                  <a:srgbClr val="000000"/>
                </a:solidFill>
                <a:cs typeface="Arial" charset="0"/>
              </a:rPr>
              <a:t> distance </a:t>
            </a:r>
            <a:r>
              <a:rPr lang="en-US" sz="2400" dirty="0" smtClean="0">
                <a:solidFill>
                  <a:srgbClr val="000000"/>
                </a:solidFill>
                <a:cs typeface="Arial" charset="0"/>
              </a:rPr>
              <a:t>n+ </a:t>
            </a:r>
            <a:r>
              <a:rPr lang="en-US" sz="2400" dirty="0" smtClean="0">
                <a:solidFill>
                  <a:srgbClr val="000000"/>
                </a:solidFill>
                <a:cs typeface="Arial" charset="0"/>
                <a:sym typeface="Wingdings" pitchFamily="2" charset="2"/>
              </a:rPr>
              <a:t> </a:t>
            </a:r>
            <a:r>
              <a:rPr lang="en-US" sz="2400" dirty="0" smtClean="0">
                <a:solidFill>
                  <a:srgbClr val="000000"/>
                </a:solidFill>
                <a:cs typeface="Arial" charset="0"/>
              </a:rPr>
              <a:t>trench</a:t>
            </a:r>
            <a:endParaRPr lang="en-US" sz="2400" dirty="0">
              <a:solidFill>
                <a:srgbClr val="000000"/>
              </a:solidFill>
              <a:cs typeface="Arial" charset="0"/>
            </a:endParaRPr>
          </a:p>
          <a:p>
            <a:pPr eaLnBrk="1">
              <a:lnSpc>
                <a:spcPct val="98000"/>
              </a:lnSpc>
              <a:buFont typeface="Arial" charset="0"/>
              <a:buChar char="•"/>
            </a:pPr>
            <a:endParaRPr lang="en-US" sz="2400" dirty="0">
              <a:solidFill>
                <a:srgbClr val="000000"/>
              </a:solidFill>
              <a:cs typeface="Arial" charset="0"/>
            </a:endParaRPr>
          </a:p>
          <a:p>
            <a:pPr eaLnBrk="1">
              <a:lnSpc>
                <a:spcPct val="98000"/>
              </a:lnSpc>
            </a:pPr>
            <a:r>
              <a:rPr lang="en-US" sz="2400" dirty="0">
                <a:solidFill>
                  <a:srgbClr val="000000"/>
                </a:solidFill>
                <a:cs typeface="Arial" charset="0"/>
              </a:rPr>
              <a:t>Design covers </a:t>
            </a:r>
            <a:r>
              <a:rPr lang="en-US" sz="2400" dirty="0" smtClean="0">
                <a:solidFill>
                  <a:srgbClr val="000000"/>
                </a:solidFill>
                <a:cs typeface="Arial" charset="0"/>
              </a:rPr>
              <a:t>many layout options</a:t>
            </a:r>
          </a:p>
          <a:p>
            <a:pPr eaLnBrk="1">
              <a:lnSpc>
                <a:spcPct val="98000"/>
              </a:lnSpc>
            </a:pPr>
            <a:r>
              <a:rPr lang="en-US" sz="2400" dirty="0" smtClean="0">
                <a:solidFill>
                  <a:srgbClr val="000000"/>
                </a:solidFill>
                <a:cs typeface="Arial" charset="0"/>
                <a:sym typeface="Wingdings" pitchFamily="2" charset="2"/>
              </a:rPr>
              <a:t></a:t>
            </a:r>
            <a:r>
              <a:rPr lang="en-US" sz="2400" dirty="0" smtClean="0">
                <a:solidFill>
                  <a:srgbClr val="000000"/>
                </a:solidFill>
                <a:cs typeface="Arial" charset="0"/>
              </a:rPr>
              <a:t> BDV </a:t>
            </a:r>
            <a:r>
              <a:rPr lang="en-US" sz="2400" dirty="0">
                <a:solidFill>
                  <a:srgbClr val="000000"/>
                </a:solidFill>
                <a:cs typeface="Arial" charset="0"/>
              </a:rPr>
              <a:t>can be measured on </a:t>
            </a:r>
            <a:r>
              <a:rPr lang="en-US" sz="2400" dirty="0" smtClean="0">
                <a:solidFill>
                  <a:srgbClr val="000000"/>
                </a:solidFill>
                <a:cs typeface="Arial" charset="0"/>
              </a:rPr>
              <a:t>test diodes and compared with simulations</a:t>
            </a:r>
            <a:endParaRPr lang="en-US" sz="2400" dirty="0">
              <a:solidFill>
                <a:srgbClr val="000000"/>
              </a:solidFill>
              <a:cs typeface="Arial" charset="0"/>
            </a:endParaRPr>
          </a:p>
          <a:p>
            <a:pPr eaLnBrk="1">
              <a:lnSpc>
                <a:spcPct val="98000"/>
              </a:lnSpc>
            </a:pPr>
            <a:r>
              <a:rPr lang="en-US" sz="2400" dirty="0">
                <a:solidFill>
                  <a:srgbClr val="000000"/>
                </a:solidFill>
                <a:cs typeface="Arial" charset="0"/>
              </a:rPr>
              <a:t>After validation with measured data, simulations can be used to improve the </a:t>
            </a:r>
            <a:r>
              <a:rPr lang="en-US" sz="2400" dirty="0" smtClean="0">
                <a:solidFill>
                  <a:srgbClr val="000000"/>
                </a:solidFill>
                <a:cs typeface="Arial" charset="0"/>
              </a:rPr>
              <a:t>design,</a:t>
            </a:r>
          </a:p>
          <a:p>
            <a:pPr eaLnBrk="1">
              <a:lnSpc>
                <a:spcPct val="98000"/>
              </a:lnSpc>
            </a:pPr>
            <a:endParaRPr lang="en-US" sz="2400" dirty="0" smtClean="0">
              <a:solidFill>
                <a:srgbClr val="000000"/>
              </a:solidFill>
              <a:cs typeface="Arial" charset="0"/>
            </a:endParaRPr>
          </a:p>
          <a:p>
            <a:pPr eaLnBrk="1">
              <a:lnSpc>
                <a:spcPct val="98000"/>
              </a:lnSpc>
            </a:pPr>
            <a:r>
              <a:rPr lang="en-US" sz="2400" dirty="0" smtClean="0">
                <a:solidFill>
                  <a:srgbClr val="000000"/>
                </a:solidFill>
                <a:cs typeface="Arial" charset="0"/>
              </a:rPr>
              <a:t>Simulations/measurements done </a:t>
            </a:r>
            <a:r>
              <a:rPr lang="en-US" sz="2400" dirty="0" smtClean="0">
                <a:solidFill>
                  <a:schemeClr val="accent6"/>
                </a:solidFill>
                <a:cs typeface="Arial" charset="0"/>
              </a:rPr>
              <a:t>before &amp; after irradiation</a:t>
            </a:r>
          </a:p>
          <a:p>
            <a:pPr eaLnBrk="1">
              <a:lnSpc>
                <a:spcPct val="98000"/>
              </a:lnSpc>
            </a:pPr>
            <a:endParaRPr lang="en-US" sz="2400" dirty="0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1"/>
          <p:cNvSpPr>
            <a:spLocks noGrp="1" noChangeArrowheads="1"/>
          </p:cNvSpPr>
          <p:nvPr>
            <p:ph type="title"/>
          </p:nvPr>
        </p:nvSpPr>
        <p:spPr>
          <a:xfrm>
            <a:off x="1154112" y="350837"/>
            <a:ext cx="8697912" cy="757237"/>
          </a:xfrm>
        </p:spPr>
        <p:txBody>
          <a:bodyPr tIns="10080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2800" dirty="0" smtClean="0">
                <a:solidFill>
                  <a:srgbClr val="FF0000"/>
                </a:solidFill>
              </a:rPr>
              <a:t>Simulation Example (</a:t>
            </a:r>
            <a:r>
              <a:rPr lang="en-US" sz="2800" i="1" dirty="0" smtClean="0">
                <a:solidFill>
                  <a:srgbClr val="FF0000"/>
                </a:solidFill>
              </a:rPr>
              <a:t>n</a:t>
            </a:r>
            <a:r>
              <a:rPr lang="en-US" sz="2800" dirty="0" smtClean="0">
                <a:solidFill>
                  <a:srgbClr val="FF0000"/>
                </a:solidFill>
              </a:rPr>
              <a:t>+ </a:t>
            </a:r>
            <a:r>
              <a:rPr lang="en-US" sz="2800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z="2800" dirty="0" smtClean="0">
                <a:solidFill>
                  <a:srgbClr val="FF0000"/>
                </a:solidFill>
              </a:rPr>
              <a:t>trench distance = 100 </a:t>
            </a:r>
            <a:r>
              <a:rPr lang="en-US" sz="2800" dirty="0" err="1" smtClean="0">
                <a:solidFill>
                  <a:srgbClr val="FF0000"/>
                </a:solidFill>
                <a:cs typeface="Arial" charset="0"/>
              </a:rPr>
              <a:t>μ</a:t>
            </a:r>
            <a:r>
              <a:rPr lang="en-US" sz="2800" dirty="0" err="1" smtClean="0">
                <a:solidFill>
                  <a:srgbClr val="FF0000"/>
                </a:solidFill>
              </a:rPr>
              <a:t>m</a:t>
            </a:r>
            <a:r>
              <a:rPr lang="en-US" sz="2800" dirty="0" smtClean="0">
                <a:solidFill>
                  <a:srgbClr val="FF0000"/>
                </a:solidFill>
              </a:rPr>
              <a:t>)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8E4E7B8-F11D-4B92-8D61-9675C662AE24}" type="slidenum">
              <a:rPr lang="en-US" smtClean="0"/>
              <a:pPr/>
              <a:t>18</a:t>
            </a:fld>
            <a:endParaRPr lang="en-US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1154112" y="2027237"/>
            <a:ext cx="7620001" cy="4953001"/>
            <a:chOff x="1154112" y="2027237"/>
            <a:chExt cx="7620001" cy="4953001"/>
          </a:xfrm>
        </p:grpSpPr>
        <p:grpSp>
          <p:nvGrpSpPr>
            <p:cNvPr id="10" name="Group 9"/>
            <p:cNvGrpSpPr/>
            <p:nvPr/>
          </p:nvGrpSpPr>
          <p:grpSpPr>
            <a:xfrm>
              <a:off x="1154112" y="2027237"/>
              <a:ext cx="7620001" cy="4953001"/>
              <a:chOff x="1077912" y="2027237"/>
              <a:chExt cx="7620001" cy="4953001"/>
            </a:xfrm>
          </p:grpSpPr>
          <p:grpSp>
            <p:nvGrpSpPr>
              <p:cNvPr id="18434" name="Group 5"/>
              <p:cNvGrpSpPr>
                <a:grpSpLocks/>
              </p:cNvGrpSpPr>
              <p:nvPr/>
            </p:nvGrpSpPr>
            <p:grpSpPr bwMode="auto">
              <a:xfrm>
                <a:off x="1077912" y="2027237"/>
                <a:ext cx="7620001" cy="4953001"/>
                <a:chOff x="817563" y="1189037"/>
                <a:chExt cx="8589962" cy="6172200"/>
              </a:xfrm>
            </p:grpSpPr>
            <p:pic>
              <p:nvPicPr>
                <p:cNvPr id="18437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17563" y="1189037"/>
                  <a:ext cx="8589962" cy="6172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438" name="TextBox 4"/>
                <p:cNvSpPr txBox="1">
                  <a:spLocks noChangeArrowheads="1"/>
                </p:cNvSpPr>
                <p:nvPr/>
              </p:nvSpPr>
              <p:spPr bwMode="auto">
                <a:xfrm>
                  <a:off x="5284343" y="1283994"/>
                  <a:ext cx="2990114" cy="3785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2000" b="1" dirty="0">
                      <a:solidFill>
                        <a:srgbClr val="0070C0"/>
                      </a:solidFill>
                    </a:rPr>
                    <a:t>BEFORE IRRADIATION</a:t>
                  </a:r>
                  <a:endParaRPr lang="it-IT" sz="2000" b="1" dirty="0">
                    <a:solidFill>
                      <a:srgbClr val="0070C0"/>
                    </a:solidFill>
                  </a:endParaRPr>
                </a:p>
              </p:txBody>
            </p:sp>
          </p:grpSp>
          <p:sp>
            <p:nvSpPr>
              <p:cNvPr id="7" name="TextBox 6"/>
              <p:cNvSpPr txBox="1"/>
              <p:nvPr/>
            </p:nvSpPr>
            <p:spPr>
              <a:xfrm>
                <a:off x="2906712" y="5608637"/>
                <a:ext cx="1301959" cy="435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err="1" smtClean="0"/>
                  <a:t>V</a:t>
                </a:r>
                <a:r>
                  <a:rPr lang="en-US" sz="1600" b="1" dirty="0" err="1" smtClean="0"/>
                  <a:t>depletion</a:t>
                </a:r>
                <a:endParaRPr lang="it-IT" sz="2400" b="1" dirty="0"/>
              </a:p>
            </p:txBody>
          </p:sp>
          <p:cxnSp>
            <p:nvCxnSpPr>
              <p:cNvPr id="9" name="Straight Arrow Connector 8"/>
              <p:cNvCxnSpPr/>
              <p:nvPr/>
            </p:nvCxnSpPr>
            <p:spPr bwMode="auto">
              <a:xfrm flipH="1">
                <a:off x="2373312" y="5913437"/>
                <a:ext cx="609600" cy="457200"/>
              </a:xfrm>
              <a:prstGeom prst="straightConnector1">
                <a:avLst/>
              </a:prstGeom>
              <a:ln>
                <a:headEnd type="none" w="med" len="med"/>
                <a:tailEnd type="arrow"/>
              </a:ln>
            </p:spPr>
            <p:style>
              <a:lnRef idx="3">
                <a:schemeClr val="accent4"/>
              </a:lnRef>
              <a:fillRef idx="0">
                <a:schemeClr val="accent4"/>
              </a:fillRef>
              <a:effectRef idx="2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5116512" y="3322637"/>
              <a:ext cx="1676400" cy="129458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O GR</a:t>
              </a:r>
            </a:p>
            <a:p>
              <a:r>
                <a:rPr lang="en-US" sz="2800" b="1" dirty="0" smtClean="0">
                  <a:solidFill>
                    <a:srgbClr val="FF0000"/>
                  </a:solidFill>
                </a:rPr>
                <a:t>1 GR</a:t>
              </a:r>
            </a:p>
            <a:p>
              <a:r>
                <a:rPr lang="en-US" sz="2800" b="1" dirty="0" smtClean="0">
                  <a:solidFill>
                    <a:srgbClr val="00B050"/>
                  </a:solidFill>
                </a:rPr>
                <a:t>2 GRs</a:t>
              </a:r>
              <a:endParaRPr lang="it-IT" sz="28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306512" y="1265237"/>
            <a:ext cx="7021474" cy="435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BDV &gt;&gt; </a:t>
            </a:r>
            <a:r>
              <a:rPr lang="en-US" sz="2400" dirty="0" err="1" smtClean="0"/>
              <a:t>V</a:t>
            </a:r>
            <a:r>
              <a:rPr lang="en-US" sz="2400" baseline="-25000" dirty="0" err="1" smtClean="0"/>
              <a:t>depl</a:t>
            </a:r>
            <a:r>
              <a:rPr lang="en-US" sz="2400" dirty="0" smtClean="0"/>
              <a:t>, also for short </a:t>
            </a:r>
            <a:r>
              <a:rPr lang="en-US" sz="2400" i="1" dirty="0" smtClean="0"/>
              <a:t>n</a:t>
            </a:r>
            <a:r>
              <a:rPr lang="en-US" sz="2400" dirty="0" smtClean="0"/>
              <a:t>+</a:t>
            </a:r>
            <a:r>
              <a:rPr lang="en-US" sz="2400" dirty="0" smtClean="0">
                <a:sym typeface="Wingdings" pitchFamily="2" charset="2"/>
              </a:rPr>
              <a:t> trench distance</a:t>
            </a:r>
            <a:endParaRPr lang="it-IT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/>
          </p:nvPr>
        </p:nvSpPr>
        <p:spPr>
          <a:xfrm>
            <a:off x="2144712" y="274637"/>
            <a:ext cx="6172200" cy="757237"/>
          </a:xfrm>
        </p:spPr>
        <p:txBody>
          <a:bodyPr tIns="10080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4400" dirty="0" smtClean="0">
                <a:solidFill>
                  <a:srgbClr val="FF0000"/>
                </a:solidFill>
              </a:rPr>
              <a:t>Outlook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idx="1"/>
          </p:nvPr>
        </p:nvSpPr>
        <p:spPr>
          <a:xfrm>
            <a:off x="239712" y="1036637"/>
            <a:ext cx="9612312" cy="5867400"/>
          </a:xfrm>
        </p:spPr>
        <p:txBody>
          <a:bodyPr/>
          <a:lstStyle/>
          <a:p>
            <a:pPr marL="431800" indent="-323850" eaLnBrk="1"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dirty="0" smtClean="0"/>
              <a:t> ready to start the fabrication:</a:t>
            </a:r>
          </a:p>
          <a:p>
            <a:pPr marL="1004888" lvl="1" indent="-457200" eaLnBrk="1"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2400" dirty="0"/>
              <a:t>4-inch </a:t>
            </a:r>
            <a:r>
              <a:rPr lang="en-US" sz="2400" i="1" dirty="0"/>
              <a:t>p</a:t>
            </a:r>
            <a:r>
              <a:rPr lang="en-US" sz="2400" dirty="0"/>
              <a:t>-type 200-</a:t>
            </a:r>
            <a:r>
              <a:rPr lang="en-US" sz="2400" dirty="0">
                <a:latin typeface="Symbol" pitchFamily="18" charset="2"/>
              </a:rPr>
              <a:t>m</a:t>
            </a:r>
            <a:r>
              <a:rPr lang="en-US" sz="2400" dirty="0"/>
              <a:t>m thick wafers have been bond-annealed at SINTEF</a:t>
            </a:r>
            <a:endParaRPr lang="en-US" dirty="0"/>
          </a:p>
          <a:p>
            <a:pPr marL="1004888" lvl="1" indent="-457200" eaLnBrk="1"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dirty="0" smtClean="0"/>
              <a:t>Final layout done! masks ready</a:t>
            </a:r>
          </a:p>
          <a:p>
            <a:pPr marL="1004888" lvl="1" indent="-457200" eaLnBrk="1"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dirty="0" smtClean="0"/>
              <a:t>~ 4 months for processing</a:t>
            </a:r>
          </a:p>
          <a:p>
            <a:pPr marL="431800" indent="-323850" eaLnBrk="1"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dirty="0" smtClean="0"/>
              <a:t> Electrical characterization </a:t>
            </a:r>
          </a:p>
          <a:p>
            <a:pPr marL="1004888" lvl="1" indent="-457200" eaLnBrk="1"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it-IT" dirty="0" smtClean="0"/>
              <a:t>pixel </a:t>
            </a:r>
            <a:r>
              <a:rPr lang="it-IT" dirty="0" err="1"/>
              <a:t>sensors</a:t>
            </a:r>
            <a:r>
              <a:rPr lang="it-IT" dirty="0"/>
              <a:t>, at wafer </a:t>
            </a:r>
            <a:r>
              <a:rPr lang="it-IT" dirty="0" err="1"/>
              <a:t>level</a:t>
            </a:r>
            <a:r>
              <a:rPr lang="it-IT" dirty="0"/>
              <a:t>, </a:t>
            </a:r>
            <a:r>
              <a:rPr lang="it-IT" dirty="0" err="1"/>
              <a:t>making</a:t>
            </a:r>
            <a:r>
              <a:rPr lang="it-IT" dirty="0"/>
              <a:t> use of </a:t>
            </a:r>
            <a:r>
              <a:rPr lang="it-IT" dirty="0" err="1"/>
              <a:t>temporary</a:t>
            </a:r>
            <a:r>
              <a:rPr lang="it-IT" dirty="0"/>
              <a:t> </a:t>
            </a:r>
            <a:r>
              <a:rPr lang="it-IT" dirty="0" smtClean="0"/>
              <a:t>metal </a:t>
            </a:r>
            <a:r>
              <a:rPr lang="it-IT" sz="2000" dirty="0" smtClean="0">
                <a:solidFill>
                  <a:schemeClr val="accent6"/>
                </a:solidFill>
              </a:rPr>
              <a:t>(</a:t>
            </a:r>
            <a:r>
              <a:rPr lang="it-IT" sz="2000" dirty="0" err="1" smtClean="0">
                <a:solidFill>
                  <a:schemeClr val="accent6"/>
                </a:solidFill>
              </a:rPr>
              <a:t>automatic</a:t>
            </a:r>
            <a:r>
              <a:rPr lang="it-IT" sz="2000" dirty="0" smtClean="0">
                <a:solidFill>
                  <a:schemeClr val="accent6"/>
                </a:solidFill>
              </a:rPr>
              <a:t> </a:t>
            </a:r>
            <a:r>
              <a:rPr lang="it-IT" sz="2000" dirty="0" err="1" smtClean="0">
                <a:solidFill>
                  <a:schemeClr val="accent6"/>
                </a:solidFill>
              </a:rPr>
              <a:t>measurements</a:t>
            </a:r>
            <a:r>
              <a:rPr lang="it-IT" sz="2000" dirty="0" smtClean="0">
                <a:solidFill>
                  <a:schemeClr val="accent6"/>
                </a:solidFill>
              </a:rPr>
              <a:t>)</a:t>
            </a:r>
            <a:endParaRPr lang="en-US" dirty="0">
              <a:solidFill>
                <a:schemeClr val="accent6"/>
              </a:solidFill>
            </a:endParaRPr>
          </a:p>
          <a:p>
            <a:pPr marL="1004888" lvl="1" indent="-457200" eaLnBrk="1">
              <a:buFont typeface="Wingdings" pitchFamily="2" charset="2"/>
              <a:buChar char="§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dirty="0" smtClean="0"/>
              <a:t>test structures ( diode, strip,..) before and after irradiations </a:t>
            </a:r>
            <a:r>
              <a:rPr lang="en-US" sz="2000" dirty="0" smtClean="0">
                <a:solidFill>
                  <a:schemeClr val="accent6"/>
                </a:solidFill>
              </a:rPr>
              <a:t>(manual measurements)</a:t>
            </a:r>
          </a:p>
          <a:p>
            <a:pPr marL="431800" indent="-323850" eaLnBrk="1"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dirty="0" smtClean="0"/>
              <a:t> Late 2012: bump bonding </a:t>
            </a:r>
          </a:p>
          <a:p>
            <a:pPr marL="431800" indent="-323850" eaLnBrk="1"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dirty="0" smtClean="0"/>
              <a:t> 2013: beam tests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7FDEC26-8CEC-450E-912D-CFF1FA65B775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17" descr="FBK_bynigth.bmp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8718"/>
          <a:stretch>
            <a:fillRect/>
          </a:stretch>
        </p:blipFill>
        <p:spPr bwMode="auto">
          <a:xfrm>
            <a:off x="2392912" y="4770437"/>
            <a:ext cx="7546426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TextBox 3"/>
          <p:cNvSpPr txBox="1">
            <a:spLocks noChangeArrowheads="1"/>
          </p:cNvSpPr>
          <p:nvPr/>
        </p:nvSpPr>
        <p:spPr bwMode="auto">
          <a:xfrm>
            <a:off x="0" y="4770437"/>
            <a:ext cx="2411704" cy="208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accent6">
                    <a:lumMod val="75000"/>
                  </a:schemeClr>
                </a:solidFill>
              </a:rPr>
              <a:t>FBK (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Trento)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  <a:p>
            <a:pPr marL="288000">
              <a:spcBef>
                <a:spcPts val="600"/>
              </a:spcBef>
              <a:buFont typeface="Arial" charset="0"/>
              <a:buChar char="•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esign 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  <a:p>
            <a:pPr marL="288000">
              <a:spcBef>
                <a:spcPts val="600"/>
              </a:spcBef>
              <a:buFont typeface="Arial" charset="0"/>
              <a:buChar char="•"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Process</a:t>
            </a:r>
            <a:endParaRPr lang="it-IT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3075" name="Group 8"/>
          <p:cNvGrpSpPr>
            <a:grpSpLocks/>
          </p:cNvGrpSpPr>
          <p:nvPr/>
        </p:nvGrpSpPr>
        <p:grpSpPr bwMode="auto">
          <a:xfrm>
            <a:off x="1535113" y="495300"/>
            <a:ext cx="8229599" cy="3970337"/>
            <a:chOff x="1535112" y="274637"/>
            <a:chExt cx="8229991" cy="3970337"/>
          </a:xfrm>
        </p:grpSpPr>
        <p:pic>
          <p:nvPicPr>
            <p:cNvPr id="3076" name="Picture 2" descr="C:\Users\mazzuca\Desktop\untitled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5112" y="274637"/>
              <a:ext cx="5268912" cy="3970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4"/>
            <p:cNvSpPr txBox="1">
              <a:spLocks noChangeArrowheads="1"/>
            </p:cNvSpPr>
            <p:nvPr/>
          </p:nvSpPr>
          <p:spPr bwMode="auto">
            <a:xfrm>
              <a:off x="6869366" y="427036"/>
              <a:ext cx="2895737" cy="3535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fr-FR" sz="2400" b="1" dirty="0" smtClean="0">
                  <a:solidFill>
                    <a:srgbClr val="000080"/>
                  </a:solidFill>
                  <a:latin typeface="Bodoni SvtyTwo ITC TT" charset="0"/>
                </a:rPr>
                <a:t>L</a:t>
              </a:r>
              <a:r>
                <a:rPr lang="fr-FR" sz="2400" dirty="0" smtClean="0">
                  <a:solidFill>
                    <a:srgbClr val="000080"/>
                  </a:solidFill>
                  <a:latin typeface="Bodoni SvtyTwo ITC TT" charset="0"/>
                </a:rPr>
                <a:t>aboratoire de </a:t>
              </a:r>
              <a:r>
                <a:rPr lang="fr-FR" sz="2400" b="1" dirty="0" smtClean="0">
                  <a:solidFill>
                    <a:srgbClr val="000080"/>
                  </a:solidFill>
                  <a:latin typeface="Bodoni SvtyTwo ITC TT" charset="0"/>
                </a:rPr>
                <a:t>P</a:t>
              </a:r>
              <a:r>
                <a:rPr lang="fr-FR" sz="2400" dirty="0" smtClean="0">
                  <a:solidFill>
                    <a:srgbClr val="000080"/>
                  </a:solidFill>
                  <a:latin typeface="Bodoni SvtyTwo ITC TT" charset="0"/>
                </a:rPr>
                <a:t>hysique </a:t>
              </a:r>
              <a:r>
                <a:rPr lang="fr-FR" sz="2400" b="1" dirty="0" smtClean="0">
                  <a:solidFill>
                    <a:srgbClr val="000080"/>
                  </a:solidFill>
                  <a:latin typeface="Bodoni SvtyTwo ITC TT" charset="0"/>
                </a:rPr>
                <a:t>N</a:t>
              </a:r>
              <a:r>
                <a:rPr lang="fr-FR" sz="2400" dirty="0" smtClean="0">
                  <a:solidFill>
                    <a:srgbClr val="000080"/>
                  </a:solidFill>
                  <a:latin typeface="Bodoni SvtyTwo ITC TT" charset="0"/>
                </a:rPr>
                <a:t>ucléaire et des </a:t>
              </a:r>
              <a:r>
                <a:rPr lang="fr-FR" sz="2400" b="1" dirty="0" smtClean="0">
                  <a:solidFill>
                    <a:srgbClr val="000080"/>
                  </a:solidFill>
                  <a:latin typeface="Bodoni SvtyTwo ITC TT" charset="0"/>
                </a:rPr>
                <a:t>H</a:t>
              </a:r>
              <a:r>
                <a:rPr lang="fr-FR" sz="2400" dirty="0" smtClean="0">
                  <a:solidFill>
                    <a:srgbClr val="000080"/>
                  </a:solidFill>
                  <a:latin typeface="Bodoni SvtyTwo ITC TT" charset="0"/>
                </a:rPr>
                <a:t>autes </a:t>
              </a:r>
              <a:r>
                <a:rPr lang="fr-FR" sz="2400" b="1" dirty="0" smtClean="0">
                  <a:solidFill>
                    <a:srgbClr val="000080"/>
                  </a:solidFill>
                  <a:latin typeface="Bodoni SvtyTwo ITC TT" charset="0"/>
                </a:rPr>
                <a:t>E</a:t>
              </a:r>
              <a:r>
                <a:rPr lang="fr-FR" sz="2400" dirty="0" smtClean="0">
                  <a:solidFill>
                    <a:srgbClr val="000080"/>
                  </a:solidFill>
                  <a:latin typeface="Bodoni SvtyTwo ITC TT" charset="0"/>
                </a:rPr>
                <a:t>nergies</a:t>
              </a:r>
            </a:p>
            <a:p>
              <a:pPr algn="ctr"/>
              <a:r>
                <a:rPr lang="fr-FR" sz="2800" dirty="0" smtClean="0">
                  <a:solidFill>
                    <a:srgbClr val="000080"/>
                  </a:solidFill>
                  <a:latin typeface="Bodoni SvtyTwo ITC TT" charset="0"/>
                </a:rPr>
                <a:t> (LPNHE)</a:t>
              </a:r>
              <a:r>
                <a:rPr lang="en-US" sz="2800" dirty="0" smtClean="0">
                  <a:solidFill>
                    <a:srgbClr val="000080"/>
                  </a:solidFill>
                  <a:latin typeface="Bodoni SvtyTwo ITC TT" charset="0"/>
                </a:rPr>
                <a:t>-Paris</a:t>
              </a:r>
              <a:endParaRPr lang="en-US" sz="2800" dirty="0">
                <a:solidFill>
                  <a:srgbClr val="000080"/>
                </a:solidFill>
                <a:latin typeface="Bodoni SvtyTwo ITC TT" charset="0"/>
              </a:endParaRPr>
            </a:p>
            <a:p>
              <a:pPr>
                <a:spcBef>
                  <a:spcPts val="1200"/>
                </a:spcBef>
              </a:pPr>
              <a:r>
                <a:rPr lang="en-US" sz="2800" u="sng" dirty="0">
                  <a:solidFill>
                    <a:srgbClr val="FF0000"/>
                  </a:solidFill>
                  <a:latin typeface="Bodoni SvtyTwo ITC TT" charset="0"/>
                </a:rPr>
                <a:t>Project leader</a:t>
              </a:r>
              <a:endParaRPr lang="it-IT" sz="2800" u="sng" dirty="0">
                <a:solidFill>
                  <a:srgbClr val="FF0000"/>
                </a:solidFill>
              </a:endParaRPr>
            </a:p>
            <a:p>
              <a:pPr>
                <a:spcBef>
                  <a:spcPts val="1200"/>
                </a:spcBef>
                <a:buFont typeface="Arial" charset="0"/>
                <a:buChar char="•"/>
              </a:pPr>
              <a:r>
                <a:rPr lang="en-US" sz="2800" dirty="0" smtClean="0">
                  <a:solidFill>
                    <a:srgbClr val="000080"/>
                  </a:solidFill>
                  <a:latin typeface="Bodoni SvtyTwo ITC TT" charset="0"/>
                </a:rPr>
                <a:t>Simulations</a:t>
              </a:r>
            </a:p>
            <a:p>
              <a:pPr>
                <a:spcBef>
                  <a:spcPts val="1200"/>
                </a:spcBef>
                <a:buFont typeface="Arial" charset="0"/>
                <a:buChar char="•"/>
              </a:pPr>
              <a:r>
                <a:rPr lang="it-IT" sz="2800" dirty="0" smtClean="0">
                  <a:solidFill>
                    <a:srgbClr val="000080"/>
                  </a:solidFill>
                  <a:latin typeface="Bodoni SvtyTwo ITC TT" charset="0"/>
                </a:rPr>
                <a:t>Test </a:t>
              </a:r>
              <a:endParaRPr lang="en-US" sz="2800" dirty="0">
                <a:solidFill>
                  <a:srgbClr val="000080"/>
                </a:solidFill>
                <a:latin typeface="Bodoni SvtyTwo ITC TT" charset="0"/>
              </a:endParaRP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 </a:t>
            </a:r>
            <a:fld id="{0A60BFD1-B62B-47D7-A548-3075611D7C21}" type="slidenum">
              <a:rPr lang="it-IT" smtClean="0">
                <a:solidFill>
                  <a:srgbClr val="005CAB"/>
                </a:solidFill>
              </a:rPr>
              <a:pPr>
                <a:defRPr/>
              </a:pPr>
              <a:t>2</a:t>
            </a:fld>
            <a:endParaRPr lang="it-IT" dirty="0">
              <a:solidFill>
                <a:srgbClr val="005CA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1512" y="2789237"/>
            <a:ext cx="3948517" cy="12372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/>
              <a:t>Back-up</a:t>
            </a:r>
            <a:endParaRPr lang="it-IT" sz="8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 </a:t>
            </a:r>
            <a:fld id="{0A60BFD1-B62B-47D7-A548-3075611D7C21}" type="slidenum">
              <a:rPr lang="it-IT" smtClean="0">
                <a:solidFill>
                  <a:srgbClr val="005CAB"/>
                </a:solidFill>
              </a:rPr>
              <a:pPr>
                <a:defRPr/>
              </a:pPr>
              <a:t>20</a:t>
            </a:fld>
            <a:endParaRPr lang="it-IT">
              <a:solidFill>
                <a:srgbClr val="005CAB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1458913" y="503238"/>
            <a:ext cx="7772400" cy="757237"/>
          </a:xfrm>
        </p:spPr>
        <p:txBody>
          <a:bodyPr tIns="10080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mtClean="0">
                <a:solidFill>
                  <a:srgbClr val="FF0000"/>
                </a:solidFill>
              </a:rPr>
              <a:t>Status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idx="1"/>
          </p:nvPr>
        </p:nvSpPr>
        <p:spPr>
          <a:xfrm>
            <a:off x="315913" y="1874838"/>
            <a:ext cx="4724400" cy="3435350"/>
          </a:xfrm>
        </p:spPr>
        <p:txBody>
          <a:bodyPr/>
          <a:lstStyle/>
          <a:p>
            <a:pPr marL="431800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2800" dirty="0" smtClean="0"/>
              <a:t>20 </a:t>
            </a:r>
            <a:r>
              <a:rPr lang="en-US" sz="2800" i="1" dirty="0" smtClean="0"/>
              <a:t>p</a:t>
            </a:r>
            <a:r>
              <a:rPr lang="en-US" sz="2800" dirty="0" smtClean="0"/>
              <a:t>-type 4” 200-</a:t>
            </a:r>
            <a:r>
              <a:rPr lang="en-US" sz="2800" dirty="0" smtClean="0">
                <a:latin typeface="Symbol" pitchFamily="18" charset="2"/>
              </a:rPr>
              <a:t>m</a:t>
            </a:r>
            <a:r>
              <a:rPr lang="en-US" sz="2800" dirty="0" smtClean="0"/>
              <a:t>m thick wafers have been bond-annealed at SINTEF</a:t>
            </a:r>
          </a:p>
          <a:p>
            <a:pPr marL="431800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endParaRPr lang="en-US" sz="2800" dirty="0" smtClean="0"/>
          </a:p>
          <a:p>
            <a:pPr marL="431800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sz="2800" dirty="0" smtClean="0"/>
              <a:t>Microscope inspection and IR images show no particular problems</a:t>
            </a: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23DBA61-205B-4FE4-8FC7-9FC621A422BD}" type="slidenum">
              <a:rPr lang="en-US" smtClean="0"/>
              <a:pPr/>
              <a:t>21</a:t>
            </a:fld>
            <a:endParaRPr lang="en-US" smtClean="0"/>
          </a:p>
        </p:txBody>
      </p:sp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402" t="5927" b="3351"/>
          <a:stretch>
            <a:fillRect/>
          </a:stretch>
        </p:blipFill>
        <p:spPr bwMode="auto">
          <a:xfrm>
            <a:off x="5040313" y="1874838"/>
            <a:ext cx="474345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246" name="Line 4"/>
          <p:cNvSpPr>
            <a:spLocks noChangeShapeType="1"/>
          </p:cNvSpPr>
          <p:nvPr/>
        </p:nvSpPr>
        <p:spPr bwMode="auto">
          <a:xfrm>
            <a:off x="5257800" y="4872038"/>
            <a:ext cx="4572000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7" name="Text Box 5"/>
          <p:cNvSpPr txBox="1">
            <a:spLocks noChangeArrowheads="1"/>
          </p:cNvSpPr>
          <p:nvPr/>
        </p:nvSpPr>
        <p:spPr bwMode="auto">
          <a:xfrm>
            <a:off x="7315200" y="4311650"/>
            <a:ext cx="9144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SimSun" charset="-122"/>
              </a:defRPr>
            </a:lvl9pPr>
          </a:lstStyle>
          <a:p>
            <a:pPr algn="ctr" eaLnBrk="1">
              <a:lnSpc>
                <a:spcPct val="101000"/>
              </a:lnSpc>
            </a:pPr>
            <a:r>
              <a:rPr lang="en-US" sz="2600">
                <a:solidFill>
                  <a:srgbClr val="000000"/>
                </a:solidFill>
                <a:latin typeface="Bodoni SvtyTwo ITC TT" charset="0"/>
              </a:rPr>
              <a:t>4”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92068" y="3443852"/>
            <a:ext cx="5796359" cy="335986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680104" y="2939873"/>
            <a:ext cx="6636411" cy="335986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r>
              <a:rPr lang="en-US" dirty="0" smtClean="0"/>
              <a:t>Read-out chip FE-I4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96099" y="3443852"/>
            <a:ext cx="5796359" cy="335986"/>
          </a:xfrm>
          <a:prstGeom prst="rect">
            <a:avLst/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sensor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1092068" y="3443852"/>
            <a:ext cx="252016" cy="83996"/>
          </a:xfrm>
          <a:prstGeom prst="rect">
            <a:avLst/>
          </a:prstGeom>
          <a:solidFill>
            <a:srgbClr val="CCFFCC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3779838"/>
            <a:ext cx="10080625" cy="251989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flipH="1" flipV="1">
            <a:off x="168010" y="3729440"/>
            <a:ext cx="420026" cy="50397"/>
          </a:xfrm>
          <a:prstGeom prst="rect">
            <a:avLst/>
          </a:prstGeom>
          <a:solidFill>
            <a:srgbClr val="CCFFCC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87287" y="3085177"/>
            <a:ext cx="819260" cy="622992"/>
          </a:xfrm>
          <a:custGeom>
            <a:avLst/>
            <a:gdLst>
              <a:gd name="connsiteX0" fmla="*/ 743140 w 743140"/>
              <a:gd name="connsiteY0" fmla="*/ 335498 h 565167"/>
              <a:gd name="connsiteX1" fmla="*/ 364814 w 743140"/>
              <a:gd name="connsiteY1" fmla="*/ 38278 h 565167"/>
              <a:gd name="connsiteX2" fmla="*/ 0 w 743140"/>
              <a:gd name="connsiteY2" fmla="*/ 565167 h 565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3140" h="565167">
                <a:moveTo>
                  <a:pt x="743140" y="335498"/>
                </a:moveTo>
                <a:cubicBezTo>
                  <a:pt x="615905" y="167749"/>
                  <a:pt x="488671" y="0"/>
                  <a:pt x="364814" y="38278"/>
                </a:cubicBezTo>
                <a:cubicBezTo>
                  <a:pt x="240957" y="76556"/>
                  <a:pt x="0" y="565167"/>
                  <a:pt x="0" y="565167"/>
                </a:cubicBezTo>
              </a:path>
            </a:pathLst>
          </a:cu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 flipV="1">
            <a:off x="2100130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 flipV="1">
            <a:off x="2436151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 flipV="1">
            <a:off x="1764110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flipV="1">
            <a:off x="7140443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 flipH="1" flipV="1">
            <a:off x="7812484" y="3275860"/>
            <a:ext cx="420026" cy="50397"/>
          </a:xfrm>
          <a:prstGeom prst="rect">
            <a:avLst/>
          </a:prstGeom>
          <a:solidFill>
            <a:srgbClr val="CCFFCC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flipH="1" flipV="1">
            <a:off x="8904552" y="3695841"/>
            <a:ext cx="840052" cy="83995"/>
          </a:xfrm>
          <a:prstGeom prst="rect">
            <a:avLst/>
          </a:prstGeom>
          <a:solidFill>
            <a:srgbClr val="CCFFCC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8046039" y="3323104"/>
            <a:ext cx="1523055" cy="353849"/>
          </a:xfrm>
          <a:custGeom>
            <a:avLst/>
            <a:gdLst>
              <a:gd name="connsiteX0" fmla="*/ 0 w 1381543"/>
              <a:gd name="connsiteY0" fmla="*/ 0 h 321005"/>
              <a:gd name="connsiteX1" fmla="*/ 334920 w 1381543"/>
              <a:gd name="connsiteY1" fmla="*/ 153524 h 321005"/>
              <a:gd name="connsiteX2" fmla="*/ 1060578 w 1381543"/>
              <a:gd name="connsiteY2" fmla="*/ 181438 h 321005"/>
              <a:gd name="connsiteX3" fmla="*/ 1381543 w 1381543"/>
              <a:gd name="connsiteY3" fmla="*/ 321005 h 321005"/>
              <a:gd name="connsiteX4" fmla="*/ 1381543 w 1381543"/>
              <a:gd name="connsiteY4" fmla="*/ 321005 h 321005"/>
              <a:gd name="connsiteX5" fmla="*/ 1381543 w 1381543"/>
              <a:gd name="connsiteY5" fmla="*/ 321005 h 32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81543" h="321005">
                <a:moveTo>
                  <a:pt x="0" y="0"/>
                </a:moveTo>
                <a:cubicBezTo>
                  <a:pt x="79078" y="61642"/>
                  <a:pt x="158157" y="123284"/>
                  <a:pt x="334920" y="153524"/>
                </a:cubicBezTo>
                <a:cubicBezTo>
                  <a:pt x="511683" y="183764"/>
                  <a:pt x="886141" y="153525"/>
                  <a:pt x="1060578" y="181438"/>
                </a:cubicBezTo>
                <a:cubicBezTo>
                  <a:pt x="1235015" y="209352"/>
                  <a:pt x="1381543" y="321005"/>
                  <a:pt x="1381543" y="321005"/>
                </a:cubicBezTo>
                <a:lnTo>
                  <a:pt x="1381543" y="321005"/>
                </a:lnTo>
                <a:lnTo>
                  <a:pt x="1381543" y="321005"/>
                </a:lnTo>
              </a:path>
            </a:pathLst>
          </a:cu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 flipV="1">
            <a:off x="3108193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 flipV="1">
            <a:off x="3444214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 flipV="1">
            <a:off x="2772172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 flipV="1">
            <a:off x="4116255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 flipV="1">
            <a:off x="4452276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 flipV="1">
            <a:off x="3780235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 flipV="1">
            <a:off x="5124318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 flipV="1">
            <a:off x="5460339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 flipV="1">
            <a:off x="4788297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 flipV="1">
            <a:off x="5460339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 flipV="1">
            <a:off x="5796360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 flipV="1">
            <a:off x="5124318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 flipV="1">
            <a:off x="6468401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 flipV="1">
            <a:off x="6804422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 flipV="1">
            <a:off x="6132380" y="3275859"/>
            <a:ext cx="168010" cy="16799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1458913" y="427038"/>
            <a:ext cx="7772400" cy="666750"/>
          </a:xfrm>
        </p:spPr>
        <p:txBody>
          <a:bodyPr tIns="10080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mtClean="0"/>
              <a:t>Outline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idx="1"/>
          </p:nvPr>
        </p:nvSpPr>
        <p:spPr>
          <a:xfrm>
            <a:off x="1992313" y="1722438"/>
            <a:ext cx="6411912" cy="3200400"/>
          </a:xfrm>
        </p:spPr>
        <p:txBody>
          <a:bodyPr/>
          <a:lstStyle/>
          <a:p>
            <a:pPr marL="431800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dirty="0" smtClean="0"/>
              <a:t>What is this sensor for?</a:t>
            </a:r>
          </a:p>
          <a:p>
            <a:pPr marL="431800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dirty="0" smtClean="0"/>
              <a:t>Trench Tech @ FBK</a:t>
            </a:r>
          </a:p>
          <a:p>
            <a:pPr marL="431800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dirty="0" smtClean="0"/>
              <a:t>Layout</a:t>
            </a:r>
          </a:p>
          <a:p>
            <a:pPr marL="431800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dirty="0" smtClean="0"/>
              <a:t>Simulations</a:t>
            </a:r>
          </a:p>
          <a:p>
            <a:pPr marL="431800" indent="-323850" eaLnBrk="1">
              <a:buSzPct val="45000"/>
              <a:buFont typeface="Wingdings" pitchFamily="2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en-US" dirty="0" smtClean="0"/>
              <a:t>Test Plans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980363" y="7056437"/>
            <a:ext cx="2100262" cy="342900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 </a:t>
            </a:r>
            <a:fld id="{F38A754D-BCD2-4369-9269-0921FB87B7E4}" type="slidenum">
              <a:rPr lang="it-IT" smtClean="0">
                <a:solidFill>
                  <a:srgbClr val="005CAB"/>
                </a:solidFill>
              </a:rPr>
              <a:pPr>
                <a:defRPr/>
              </a:pPr>
              <a:t>3</a:t>
            </a:fld>
            <a:endParaRPr lang="it-IT" dirty="0">
              <a:solidFill>
                <a:srgbClr val="005CAB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3" name="Group 9"/>
          <p:cNvGrpSpPr>
            <a:grpSpLocks/>
          </p:cNvGrpSpPr>
          <p:nvPr/>
        </p:nvGrpSpPr>
        <p:grpSpPr bwMode="auto">
          <a:xfrm>
            <a:off x="6727825" y="1722437"/>
            <a:ext cx="3352800" cy="4724400"/>
            <a:chOff x="5408613" y="990600"/>
            <a:chExt cx="3352800" cy="4724400"/>
          </a:xfrm>
        </p:grpSpPr>
        <p:pic>
          <p:nvPicPr>
            <p:cNvPr id="5126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21487"/>
            <a:stretch>
              <a:fillRect/>
            </a:stretch>
          </p:blipFill>
          <p:spPr bwMode="auto">
            <a:xfrm>
              <a:off x="5408613" y="2792413"/>
              <a:ext cx="3352800" cy="2922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5127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18375"/>
            <a:stretch>
              <a:fillRect/>
            </a:stretch>
          </p:blipFill>
          <p:spPr bwMode="auto">
            <a:xfrm>
              <a:off x="5715000" y="990600"/>
              <a:ext cx="3046413" cy="2060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5128" name="Text Box 5"/>
            <p:cNvSpPr txBox="1">
              <a:spLocks noChangeArrowheads="1"/>
            </p:cNvSpPr>
            <p:nvPr/>
          </p:nvSpPr>
          <p:spPr bwMode="auto">
            <a:xfrm>
              <a:off x="6172200" y="1600200"/>
              <a:ext cx="1155700" cy="763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/>
            <a:lstStyle>
              <a:lvl1pPr eaLnBrk="0">
                <a:tabLst>
                  <a:tab pos="723900" algn="l"/>
                </a:tabLst>
                <a:defRPr>
                  <a:solidFill>
                    <a:schemeClr val="tx1"/>
                  </a:solidFill>
                  <a:latin typeface="Arial" charset="0"/>
                  <a:ea typeface="SimSun" charset="-122"/>
                </a:defRPr>
              </a:lvl1pPr>
              <a:lvl2pPr eaLnBrk="0">
                <a:tabLst>
                  <a:tab pos="723900" algn="l"/>
                </a:tabLst>
                <a:defRPr>
                  <a:solidFill>
                    <a:schemeClr val="tx1"/>
                  </a:solidFill>
                  <a:latin typeface="Arial" charset="0"/>
                  <a:ea typeface="SimSun" charset="-122"/>
                </a:defRPr>
              </a:lvl2pPr>
              <a:lvl3pPr eaLnBrk="0">
                <a:tabLst>
                  <a:tab pos="723900" algn="l"/>
                </a:tabLst>
                <a:defRPr>
                  <a:solidFill>
                    <a:schemeClr val="tx1"/>
                  </a:solidFill>
                  <a:latin typeface="Arial" charset="0"/>
                  <a:ea typeface="SimSun" charset="-122"/>
                </a:defRPr>
              </a:lvl3pPr>
              <a:lvl4pPr eaLnBrk="0">
                <a:tabLst>
                  <a:tab pos="723900" algn="l"/>
                </a:tabLst>
                <a:defRPr>
                  <a:solidFill>
                    <a:schemeClr val="tx1"/>
                  </a:solidFill>
                  <a:latin typeface="Arial" charset="0"/>
                  <a:ea typeface="SimSun" charset="-122"/>
                </a:defRPr>
              </a:lvl4pPr>
              <a:lvl5pPr eaLnBrk="0">
                <a:tabLst>
                  <a:tab pos="723900" algn="l"/>
                </a:tabLst>
                <a:defRPr>
                  <a:solidFill>
                    <a:schemeClr val="tx1"/>
                  </a:solidFill>
                  <a:latin typeface="Arial" charset="0"/>
                  <a:ea typeface="SimSun" charset="-122"/>
                </a:defRPr>
              </a:lvl5pPr>
              <a:lvl6pPr marL="25146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chemeClr val="tx1"/>
                  </a:solidFill>
                  <a:latin typeface="Arial" charset="0"/>
                  <a:ea typeface="SimSun" charset="-122"/>
                </a:defRPr>
              </a:lvl6pPr>
              <a:lvl7pPr marL="29718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chemeClr val="tx1"/>
                  </a:solidFill>
                  <a:latin typeface="Arial" charset="0"/>
                  <a:ea typeface="SimSun" charset="-122"/>
                </a:defRPr>
              </a:lvl7pPr>
              <a:lvl8pPr marL="34290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chemeClr val="tx1"/>
                  </a:solidFill>
                  <a:latin typeface="Arial" charset="0"/>
                  <a:ea typeface="SimSun" charset="-122"/>
                </a:defRPr>
              </a:lvl8pPr>
              <a:lvl9pPr marL="3886200" indent="-228600" defTabSz="457200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chemeClr val="tx1"/>
                  </a:solidFill>
                  <a:latin typeface="Arial" charset="0"/>
                  <a:ea typeface="SimSun" charset="-122"/>
                </a:defRPr>
              </a:lvl9pPr>
            </a:lstStyle>
            <a:p>
              <a:pPr algn="ctr" eaLnBrk="1">
                <a:lnSpc>
                  <a:spcPct val="101000"/>
                </a:lnSpc>
              </a:pPr>
              <a:r>
                <a:rPr lang="en-US" sz="2200">
                  <a:solidFill>
                    <a:srgbClr val="FFFFFF"/>
                  </a:solidFill>
                  <a:latin typeface="Bodoni SvtyTwo ITC TT" charset="0"/>
                </a:rPr>
                <a:t>Dead edge</a:t>
              </a:r>
            </a:p>
          </p:txBody>
        </p:sp>
      </p:grpSp>
      <p:sp>
        <p:nvSpPr>
          <p:cNvPr id="5124" name="Title 8"/>
          <p:cNvSpPr>
            <a:spLocks noGrp="1"/>
          </p:cNvSpPr>
          <p:nvPr>
            <p:ph type="title"/>
          </p:nvPr>
        </p:nvSpPr>
        <p:spPr>
          <a:xfrm>
            <a:off x="1154112" y="274637"/>
            <a:ext cx="8569325" cy="762000"/>
          </a:xfrm>
          <a:noFill/>
        </p:spPr>
        <p:txBody>
          <a:bodyPr/>
          <a:lstStyle/>
          <a:p>
            <a:r>
              <a:rPr lang="en-US" sz="3600" dirty="0" smtClean="0">
                <a:solidFill>
                  <a:srgbClr val="FF0000"/>
                </a:solidFill>
              </a:rPr>
              <a:t>ATLAS Pixel </a:t>
            </a:r>
            <a:r>
              <a:rPr lang="en-US" sz="3600" dirty="0">
                <a:solidFill>
                  <a:srgbClr val="FF0000"/>
                </a:solidFill>
              </a:rPr>
              <a:t>S</a:t>
            </a:r>
            <a:r>
              <a:rPr lang="en-US" sz="3600" dirty="0" smtClean="0">
                <a:solidFill>
                  <a:srgbClr val="FF0000"/>
                </a:solidFill>
              </a:rPr>
              <a:t>ensor</a:t>
            </a:r>
            <a:endParaRPr lang="it-IT" sz="3600" dirty="0" smtClean="0">
              <a:solidFill>
                <a:srgbClr val="FF0000"/>
              </a:solidFill>
            </a:endParaRPr>
          </a:p>
        </p:txBody>
      </p:sp>
      <p:sp>
        <p:nvSpPr>
          <p:cNvPr id="5125" name="TextBox 10"/>
          <p:cNvSpPr txBox="1">
            <a:spLocks noChangeArrowheads="1"/>
          </p:cNvSpPr>
          <p:nvPr/>
        </p:nvSpPr>
        <p:spPr bwMode="auto">
          <a:xfrm>
            <a:off x="163512" y="1341437"/>
            <a:ext cx="7113101" cy="4958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/>
              <a:t>R&amp;D for ATLAS </a:t>
            </a:r>
            <a:r>
              <a:rPr lang="en-US" sz="2000" dirty="0" smtClean="0"/>
              <a:t>upgrade</a:t>
            </a:r>
          </a:p>
          <a:p>
            <a:endParaRPr lang="en-US" sz="2000" dirty="0"/>
          </a:p>
          <a:p>
            <a:pPr lvl="1"/>
            <a:r>
              <a:rPr lang="it-IT" sz="2000" dirty="0"/>
              <a:t>a) </a:t>
            </a:r>
            <a:r>
              <a:rPr lang="it-IT" sz="2000" dirty="0" err="1"/>
              <a:t>Rad-hard</a:t>
            </a:r>
            <a:r>
              <a:rPr lang="it-IT" sz="2000" dirty="0"/>
              <a:t>  for ~ 1e16 </a:t>
            </a:r>
            <a:r>
              <a:rPr lang="it-IT" sz="2000" dirty="0" err="1"/>
              <a:t>n</a:t>
            </a:r>
            <a:r>
              <a:rPr lang="it-IT" sz="2000" baseline="-25000" dirty="0" err="1"/>
              <a:t>eq</a:t>
            </a:r>
            <a:r>
              <a:rPr lang="it-IT" sz="2000" dirty="0"/>
              <a:t>/cm</a:t>
            </a:r>
            <a:r>
              <a:rPr lang="it-IT" sz="2000" baseline="30000" dirty="0"/>
              <a:t>2</a:t>
            </a:r>
            <a:r>
              <a:rPr lang="it-IT" sz="2000" dirty="0"/>
              <a:t> </a:t>
            </a:r>
            <a:r>
              <a:rPr lang="it-IT" sz="2000" dirty="0" smtClean="0"/>
              <a:t>(high </a:t>
            </a:r>
            <a:r>
              <a:rPr lang="it-IT" sz="2000" dirty="0" err="1" smtClean="0"/>
              <a:t>luminosity</a:t>
            </a:r>
            <a:r>
              <a:rPr lang="it-IT" sz="2000" dirty="0" smtClean="0"/>
              <a:t> LHC)</a:t>
            </a:r>
            <a:endParaRPr lang="it-IT" sz="2000" dirty="0"/>
          </a:p>
          <a:p>
            <a:pPr lvl="1"/>
            <a:r>
              <a:rPr lang="it-IT" sz="2000" dirty="0"/>
              <a:t>b) Highly </a:t>
            </a:r>
            <a:r>
              <a:rPr lang="it-IT" sz="2000" dirty="0" err="1"/>
              <a:t>segmented</a:t>
            </a:r>
            <a:r>
              <a:rPr lang="it-IT" sz="2000" dirty="0"/>
              <a:t> to </a:t>
            </a:r>
            <a:r>
              <a:rPr lang="it-IT" sz="2000" dirty="0" err="1"/>
              <a:t>cope</a:t>
            </a:r>
            <a:r>
              <a:rPr lang="it-IT" sz="2000" dirty="0"/>
              <a:t> with </a:t>
            </a:r>
            <a:r>
              <a:rPr lang="it-IT" sz="2000" dirty="0" smtClean="0"/>
              <a:t>high-</a:t>
            </a:r>
            <a:r>
              <a:rPr lang="it-IT" sz="2000" dirty="0" err="1" smtClean="0"/>
              <a:t>event</a:t>
            </a:r>
            <a:r>
              <a:rPr lang="it-IT" sz="2000" dirty="0" smtClean="0"/>
              <a:t> rate</a:t>
            </a:r>
            <a:endParaRPr lang="it-IT" sz="2000" dirty="0"/>
          </a:p>
          <a:p>
            <a:pPr lvl="1"/>
            <a:r>
              <a:rPr lang="en-US" sz="2000" dirty="0"/>
              <a:t>	</a:t>
            </a:r>
            <a:r>
              <a:rPr lang="en-US" sz="2000" dirty="0">
                <a:solidFill>
                  <a:srgbClr val="0070C0"/>
                </a:solidFill>
                <a:sym typeface="Wingdings" pitchFamily="2" charset="2"/>
              </a:rPr>
              <a:t> pixel sensor</a:t>
            </a:r>
            <a:endParaRPr lang="it-IT" sz="2000" dirty="0">
              <a:solidFill>
                <a:srgbClr val="0070C0"/>
              </a:solidFill>
            </a:endParaRPr>
          </a:p>
          <a:p>
            <a:pPr lvl="1"/>
            <a:r>
              <a:rPr lang="it-IT" sz="2000" dirty="0"/>
              <a:t>c) </a:t>
            </a:r>
            <a:r>
              <a:rPr lang="it-IT" sz="2000" dirty="0" err="1"/>
              <a:t>Minimize</a:t>
            </a:r>
            <a:r>
              <a:rPr lang="it-IT" sz="2000" dirty="0"/>
              <a:t> dead area (no </a:t>
            </a:r>
            <a:r>
              <a:rPr lang="it-IT" sz="2000" i="1" dirty="0"/>
              <a:t>z</a:t>
            </a:r>
            <a:r>
              <a:rPr lang="it-IT" sz="2000" dirty="0"/>
              <a:t>-</a:t>
            </a:r>
            <a:r>
              <a:rPr lang="it-IT" sz="2000" dirty="0" err="1"/>
              <a:t>overlap</a:t>
            </a:r>
            <a:r>
              <a:rPr lang="it-IT" sz="2000" dirty="0"/>
              <a:t>)</a:t>
            </a:r>
          </a:p>
          <a:p>
            <a:pPr lvl="1"/>
            <a:r>
              <a:rPr lang="en-US" sz="2000" dirty="0"/>
              <a:t>	</a:t>
            </a:r>
            <a:r>
              <a:rPr lang="en-US" sz="2000" dirty="0">
                <a:solidFill>
                  <a:srgbClr val="0070C0"/>
                </a:solidFill>
                <a:sym typeface="Wingdings" pitchFamily="2" charset="2"/>
              </a:rPr>
              <a:t> Active Edge</a:t>
            </a:r>
            <a:endParaRPr lang="it-IT" sz="2000" dirty="0">
              <a:solidFill>
                <a:srgbClr val="0070C0"/>
              </a:solidFill>
            </a:endParaRPr>
          </a:p>
          <a:p>
            <a:pPr lvl="1"/>
            <a:r>
              <a:rPr lang="it-IT" sz="2000" dirty="0"/>
              <a:t>d) </a:t>
            </a:r>
            <a:r>
              <a:rPr lang="it-IT" sz="2000" dirty="0" err="1" smtClean="0"/>
              <a:t>Low</a:t>
            </a:r>
            <a:r>
              <a:rPr lang="it-IT" sz="2000" dirty="0" smtClean="0"/>
              <a:t> </a:t>
            </a:r>
            <a:r>
              <a:rPr lang="it-IT" sz="2000" dirty="0" err="1" smtClean="0"/>
              <a:t>material</a:t>
            </a:r>
            <a:r>
              <a:rPr lang="it-IT" sz="2000" dirty="0" smtClean="0"/>
              <a:t> budget</a:t>
            </a:r>
            <a:endParaRPr lang="it-IT" sz="2000" dirty="0"/>
          </a:p>
          <a:p>
            <a:pPr lvl="1"/>
            <a:r>
              <a:rPr lang="en-US" sz="2000" dirty="0"/>
              <a:t>	</a:t>
            </a:r>
            <a:r>
              <a:rPr lang="en-US" sz="2000" dirty="0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it-IT" sz="2000" dirty="0" err="1">
                <a:solidFill>
                  <a:srgbClr val="0070C0"/>
                </a:solidFill>
              </a:rPr>
              <a:t>Thin</a:t>
            </a:r>
            <a:r>
              <a:rPr lang="it-IT" sz="2000" dirty="0">
                <a:solidFill>
                  <a:srgbClr val="0070C0"/>
                </a:solidFill>
              </a:rPr>
              <a:t> </a:t>
            </a:r>
            <a:r>
              <a:rPr lang="it-IT" sz="2000" dirty="0" err="1">
                <a:solidFill>
                  <a:srgbClr val="0070C0"/>
                </a:solidFill>
              </a:rPr>
              <a:t>substrates</a:t>
            </a:r>
            <a:r>
              <a:rPr lang="it-IT" sz="2000" dirty="0">
                <a:solidFill>
                  <a:srgbClr val="0070C0"/>
                </a:solidFill>
              </a:rPr>
              <a:t> (</a:t>
            </a:r>
            <a:r>
              <a:rPr lang="en-US" sz="2000" dirty="0">
                <a:solidFill>
                  <a:srgbClr val="0070C0"/>
                </a:solidFill>
                <a:sym typeface="Wingdings" pitchFamily="2" charset="2"/>
              </a:rPr>
              <a:t>200 </a:t>
            </a:r>
            <a:r>
              <a:rPr lang="en-US" sz="2000" dirty="0">
                <a:solidFill>
                  <a:srgbClr val="0070C0"/>
                </a:solidFill>
                <a:latin typeface="Symbol" pitchFamily="18" charset="2"/>
                <a:sym typeface="Wingdings" pitchFamily="2" charset="2"/>
              </a:rPr>
              <a:t>m</a:t>
            </a:r>
            <a:r>
              <a:rPr lang="en-US" sz="2000" dirty="0">
                <a:solidFill>
                  <a:srgbClr val="0070C0"/>
                </a:solidFill>
                <a:sym typeface="Wingdings" pitchFamily="2" charset="2"/>
              </a:rPr>
              <a:t>m</a:t>
            </a:r>
            <a:r>
              <a:rPr lang="en-US" sz="2000" dirty="0" smtClean="0">
                <a:solidFill>
                  <a:srgbClr val="0070C0"/>
                </a:solidFill>
                <a:sym typeface="Wingdings" pitchFamily="2" charset="2"/>
              </a:rPr>
              <a:t>)</a:t>
            </a:r>
            <a:endParaRPr lang="it-IT" sz="2000" dirty="0">
              <a:solidFill>
                <a:srgbClr val="0070C0"/>
              </a:solidFill>
            </a:endParaRPr>
          </a:p>
          <a:p>
            <a:pPr lvl="1"/>
            <a:r>
              <a:rPr lang="en-US" sz="2000" dirty="0"/>
              <a:t>e) </a:t>
            </a:r>
            <a:r>
              <a:rPr lang="en-US" sz="2000" dirty="0" smtClean="0"/>
              <a:t>Signal mainly due to electrons</a:t>
            </a:r>
          </a:p>
          <a:p>
            <a:pPr lvl="1"/>
            <a:r>
              <a:rPr lang="en-US" sz="2000" i="1" dirty="0"/>
              <a:t> </a:t>
            </a:r>
            <a:r>
              <a:rPr lang="en-US" sz="2000" i="1" dirty="0" smtClean="0"/>
              <a:t>	</a:t>
            </a:r>
            <a:r>
              <a:rPr lang="en-US" sz="2000" dirty="0" smtClean="0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en-US" sz="2000" i="1" dirty="0" smtClean="0">
                <a:solidFill>
                  <a:srgbClr val="0070C0"/>
                </a:solidFill>
              </a:rPr>
              <a:t>n</a:t>
            </a:r>
            <a:r>
              <a:rPr lang="en-US" sz="2000" dirty="0" smtClean="0">
                <a:solidFill>
                  <a:srgbClr val="0070C0"/>
                </a:solidFill>
              </a:rPr>
              <a:t>-on-</a:t>
            </a:r>
            <a:r>
              <a:rPr lang="en-US" sz="2000" i="1" dirty="0" smtClean="0">
                <a:solidFill>
                  <a:srgbClr val="0070C0"/>
                </a:solidFill>
              </a:rPr>
              <a:t>p</a:t>
            </a:r>
            <a:r>
              <a:rPr lang="en-US" sz="2000" dirty="0" smtClean="0">
                <a:solidFill>
                  <a:srgbClr val="0070C0"/>
                </a:solidFill>
              </a:rPr>
              <a:t> technology</a:t>
            </a:r>
          </a:p>
          <a:p>
            <a:pPr lvl="1"/>
            <a:r>
              <a:rPr lang="en-US" sz="2000" dirty="0" smtClean="0">
                <a:solidFill>
                  <a:srgbClr val="0070C0"/>
                </a:solidFill>
              </a:rPr>
              <a:t> (</a:t>
            </a:r>
            <a:r>
              <a:rPr lang="en-US" sz="2000" i="1" dirty="0" smtClean="0">
                <a:solidFill>
                  <a:srgbClr val="0070C0"/>
                </a:solidFill>
              </a:rPr>
              <a:t>n</a:t>
            </a:r>
            <a:r>
              <a:rPr lang="en-US" sz="2000" dirty="0" smtClean="0">
                <a:solidFill>
                  <a:srgbClr val="0070C0"/>
                </a:solidFill>
              </a:rPr>
              <a:t>-on-</a:t>
            </a:r>
            <a:r>
              <a:rPr lang="en-US" sz="2000" i="1" dirty="0" smtClean="0">
                <a:solidFill>
                  <a:srgbClr val="0070C0"/>
                </a:solidFill>
              </a:rPr>
              <a:t>n</a:t>
            </a:r>
            <a:r>
              <a:rPr lang="en-US" sz="2000" dirty="0" smtClean="0">
                <a:solidFill>
                  <a:srgbClr val="0070C0"/>
                </a:solidFill>
              </a:rPr>
              <a:t> is double-side, not compatible with Active Edge) </a:t>
            </a:r>
            <a:endParaRPr lang="en-US" sz="2000" dirty="0">
              <a:solidFill>
                <a:srgbClr val="0070C0"/>
              </a:solidFill>
            </a:endParaRPr>
          </a:p>
          <a:p>
            <a:pPr lvl="1"/>
            <a:r>
              <a:rPr lang="en-US" sz="2000" dirty="0">
                <a:sym typeface="Wingdings" pitchFamily="2" charset="2"/>
              </a:rPr>
              <a:t>	</a:t>
            </a:r>
            <a:endParaRPr lang="it-IT" sz="2000" dirty="0">
              <a:solidFill>
                <a:srgbClr val="0070C0"/>
              </a:solidFill>
            </a:endParaRPr>
          </a:p>
          <a:p>
            <a:pPr>
              <a:buFont typeface="Arial" charset="0"/>
              <a:buChar char="•"/>
            </a:pPr>
            <a:endParaRPr lang="en-US" sz="2000" dirty="0"/>
          </a:p>
          <a:p>
            <a:pPr>
              <a:buFont typeface="Wingdings" pitchFamily="2" charset="2"/>
              <a:buChar char="à"/>
            </a:pPr>
            <a:r>
              <a:rPr lang="en-US" sz="2000" dirty="0" smtClean="0">
                <a:solidFill>
                  <a:srgbClr val="0070C0"/>
                </a:solidFill>
                <a:sym typeface="Wingdings" pitchFamily="2" charset="2"/>
              </a:rPr>
              <a:t> Active edge pixel sensor can be a choice</a:t>
            </a:r>
            <a:endParaRPr lang="en-US" sz="2000" dirty="0">
              <a:solidFill>
                <a:srgbClr val="0070C0"/>
              </a:solidFill>
              <a:sym typeface="Wingdings" pitchFamily="2" charset="2"/>
            </a:endParaRPr>
          </a:p>
          <a:p>
            <a:r>
              <a:rPr lang="en-US" sz="2000" dirty="0">
                <a:sym typeface="Wingdings" pitchFamily="2" charset="2"/>
              </a:rPr>
              <a:t>	</a:t>
            </a:r>
          </a:p>
          <a:p>
            <a:endParaRPr lang="en-US" sz="2000" dirty="0">
              <a:sym typeface="Wingdings" pitchFamily="2" charset="2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 </a:t>
            </a:r>
            <a:fld id="{F38A754D-BCD2-4369-9269-0921FB87B7E4}" type="slidenum">
              <a:rPr lang="it-IT" smtClean="0">
                <a:solidFill>
                  <a:srgbClr val="005CAB"/>
                </a:solidFill>
              </a:rPr>
              <a:pPr>
                <a:defRPr/>
              </a:pPr>
              <a:t>4</a:t>
            </a:fld>
            <a:endParaRPr lang="it-IT">
              <a:solidFill>
                <a:srgbClr val="005CAB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1306512" y="427037"/>
            <a:ext cx="8240712" cy="757238"/>
          </a:xfrm>
        </p:spPr>
        <p:txBody>
          <a:bodyPr tIns="10080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4400" dirty="0" smtClean="0">
                <a:solidFill>
                  <a:srgbClr val="FF0000"/>
                </a:solidFill>
              </a:rPr>
              <a:t>Active Edge Sensor Structure</a:t>
            </a:r>
          </a:p>
        </p:txBody>
      </p:sp>
      <p:sp>
        <p:nvSpPr>
          <p:cNvPr id="921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52285E4-8255-4DEE-AE5F-8C70F6BF8179}" type="slidenum">
              <a:rPr lang="en-US" smtClean="0"/>
              <a:pPr/>
              <a:t>5</a:t>
            </a:fld>
            <a:endParaRPr lang="en-US" smtClean="0"/>
          </a:p>
        </p:txBody>
      </p:sp>
      <p:grpSp>
        <p:nvGrpSpPr>
          <p:cNvPr id="2" name="Group 82"/>
          <p:cNvGrpSpPr>
            <a:grpSpLocks/>
          </p:cNvGrpSpPr>
          <p:nvPr/>
        </p:nvGrpSpPr>
        <p:grpSpPr bwMode="auto">
          <a:xfrm>
            <a:off x="315913" y="1570038"/>
            <a:ext cx="9296400" cy="4581525"/>
            <a:chOff x="315912" y="1570037"/>
            <a:chExt cx="9296400" cy="4581525"/>
          </a:xfrm>
        </p:grpSpPr>
        <p:sp>
          <p:nvSpPr>
            <p:cNvPr id="12" name="Rectangle 11"/>
            <p:cNvSpPr/>
            <p:nvPr/>
          </p:nvSpPr>
          <p:spPr bwMode="auto">
            <a:xfrm>
              <a:off x="1687512" y="3382962"/>
              <a:ext cx="7143750" cy="2428875"/>
            </a:xfrm>
            <a:prstGeom prst="rect">
              <a:avLst/>
            </a:prstGeom>
            <a:solidFill>
              <a:srgbClr val="0ADC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1687512" y="3240087"/>
              <a:ext cx="7143750" cy="14287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1687512" y="2882899"/>
              <a:ext cx="681037" cy="35718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4116387" y="2882899"/>
              <a:ext cx="1814512" cy="35718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7616824" y="2882899"/>
              <a:ext cx="1214438" cy="35718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1687512" y="2740024"/>
              <a:ext cx="681037" cy="14287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2330449" y="3097212"/>
              <a:ext cx="1814513" cy="14287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4144962" y="2740024"/>
              <a:ext cx="1785937" cy="14287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5902324" y="3097212"/>
              <a:ext cx="1743075" cy="14287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7618412" y="2740024"/>
              <a:ext cx="1214437" cy="14287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22" name="Rectangle 21"/>
            <p:cNvSpPr/>
            <p:nvPr/>
          </p:nvSpPr>
          <p:spPr bwMode="auto">
            <a:xfrm rot="5400000">
              <a:off x="2174875" y="2897186"/>
              <a:ext cx="457200" cy="14287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23" name="Rectangle 22"/>
            <p:cNvSpPr/>
            <p:nvPr/>
          </p:nvSpPr>
          <p:spPr bwMode="auto">
            <a:xfrm rot="5400000">
              <a:off x="3844925" y="2897186"/>
              <a:ext cx="457200" cy="14287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24" name="Rectangle 23"/>
            <p:cNvSpPr/>
            <p:nvPr/>
          </p:nvSpPr>
          <p:spPr bwMode="auto">
            <a:xfrm rot="5400000">
              <a:off x="5746750" y="2897186"/>
              <a:ext cx="457200" cy="14287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25" name="Rectangle 24"/>
            <p:cNvSpPr/>
            <p:nvPr/>
          </p:nvSpPr>
          <p:spPr bwMode="auto">
            <a:xfrm rot="5400000">
              <a:off x="7345362" y="2897186"/>
              <a:ext cx="457200" cy="142875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7288212" y="3398837"/>
              <a:ext cx="114300" cy="123348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28" name="Rectangle 27"/>
            <p:cNvSpPr/>
            <p:nvPr/>
          </p:nvSpPr>
          <p:spPr bwMode="auto">
            <a:xfrm>
              <a:off x="6275387" y="3097212"/>
              <a:ext cx="285750" cy="285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2787649" y="3047999"/>
              <a:ext cx="285750" cy="334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6275387" y="3097212"/>
              <a:ext cx="285750" cy="28575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2787649" y="3089274"/>
              <a:ext cx="285750" cy="29527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2473324" y="2740024"/>
              <a:ext cx="1528763" cy="357188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3530599" y="2381249"/>
              <a:ext cx="1239838" cy="358775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6046787" y="2735262"/>
              <a:ext cx="822325" cy="363537"/>
            </a:xfrm>
            <a:prstGeom prst="rect">
              <a:avLst/>
            </a:prstGeom>
            <a:solidFill>
              <a:srgbClr val="FFC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35" name="Rectangle 34"/>
            <p:cNvSpPr/>
            <p:nvPr/>
          </p:nvSpPr>
          <p:spPr bwMode="auto">
            <a:xfrm>
              <a:off x="1687512" y="2636837"/>
              <a:ext cx="990600" cy="98425"/>
            </a:xfrm>
            <a:prstGeom prst="rect">
              <a:avLst/>
            </a:prstGeom>
            <a:solidFill>
              <a:srgbClr val="FFCC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4770437" y="2620962"/>
              <a:ext cx="1392237" cy="114300"/>
            </a:xfrm>
            <a:prstGeom prst="rect">
              <a:avLst/>
            </a:prstGeom>
            <a:solidFill>
              <a:srgbClr val="FFCC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6496049" y="2625724"/>
              <a:ext cx="460375" cy="120650"/>
            </a:xfrm>
            <a:prstGeom prst="rect">
              <a:avLst/>
            </a:prstGeom>
            <a:solidFill>
              <a:srgbClr val="FFCC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6869112" y="2625724"/>
              <a:ext cx="153987" cy="471488"/>
            </a:xfrm>
            <a:prstGeom prst="rect">
              <a:avLst/>
            </a:prstGeom>
            <a:solidFill>
              <a:srgbClr val="FFCC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6896099" y="2978149"/>
              <a:ext cx="606425" cy="120650"/>
            </a:xfrm>
            <a:prstGeom prst="rect">
              <a:avLst/>
            </a:prstGeom>
            <a:solidFill>
              <a:srgbClr val="FFCC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40" name="Rectangle 39"/>
            <p:cNvSpPr/>
            <p:nvPr/>
          </p:nvSpPr>
          <p:spPr bwMode="auto">
            <a:xfrm>
              <a:off x="7348537" y="2617787"/>
              <a:ext cx="153987" cy="471487"/>
            </a:xfrm>
            <a:prstGeom prst="rect">
              <a:avLst/>
            </a:prstGeom>
            <a:solidFill>
              <a:srgbClr val="FFCC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41" name="Rectangle 40"/>
            <p:cNvSpPr/>
            <p:nvPr/>
          </p:nvSpPr>
          <p:spPr bwMode="auto">
            <a:xfrm>
              <a:off x="7348537" y="2619374"/>
              <a:ext cx="1482725" cy="127000"/>
            </a:xfrm>
            <a:prstGeom prst="rect">
              <a:avLst/>
            </a:prstGeom>
            <a:solidFill>
              <a:srgbClr val="FFCC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grpSp>
          <p:nvGrpSpPr>
            <p:cNvPr id="3" name="Group 16"/>
            <p:cNvGrpSpPr>
              <a:grpSpLocks/>
            </p:cNvGrpSpPr>
            <p:nvPr/>
          </p:nvGrpSpPr>
          <p:grpSpPr bwMode="auto">
            <a:xfrm>
              <a:off x="1687513" y="4632324"/>
              <a:ext cx="7143750" cy="1519238"/>
              <a:chOff x="882068" y="3789549"/>
              <a:chExt cx="7162175" cy="1519298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882067" y="3789549"/>
                <a:ext cx="7162175" cy="419117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it-IT" sz="2400" dirty="0" err="1">
                    <a:solidFill>
                      <a:schemeClr val="bg1"/>
                    </a:solidFill>
                  </a:rPr>
                  <a:t>oxide</a:t>
                </a:r>
                <a:endParaRPr lang="it-IT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882067" y="4861154"/>
                <a:ext cx="7162175" cy="447693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2400" dirty="0"/>
                  <a:t>oxide</a:t>
                </a:r>
                <a:endParaRPr lang="it-IT" sz="2400" dirty="0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882067" y="4208666"/>
                <a:ext cx="7162175" cy="652489"/>
              </a:xfrm>
              <a:prstGeom prst="rect">
                <a:avLst/>
              </a:prstGeom>
              <a:solidFill>
                <a:srgbClr val="0ADC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it-IT" sz="2400" dirty="0" err="1"/>
                  <a:t>Support</a:t>
                </a:r>
                <a:r>
                  <a:rPr lang="it-IT" sz="2400" dirty="0"/>
                  <a:t> wafer </a:t>
                </a:r>
              </a:p>
            </p:txBody>
          </p:sp>
        </p:grpSp>
        <p:sp>
          <p:nvSpPr>
            <p:cNvPr id="43" name="Rectangle 42"/>
            <p:cNvSpPr/>
            <p:nvPr/>
          </p:nvSpPr>
          <p:spPr bwMode="auto">
            <a:xfrm>
              <a:off x="1697037" y="4476749"/>
              <a:ext cx="7134225" cy="1524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dirty="0"/>
            </a:p>
          </p:txBody>
        </p:sp>
        <p:sp>
          <p:nvSpPr>
            <p:cNvPr id="45" name="Rectangle 44"/>
            <p:cNvSpPr/>
            <p:nvPr/>
          </p:nvSpPr>
          <p:spPr bwMode="auto">
            <a:xfrm flipH="1">
              <a:off x="7286624" y="3284537"/>
              <a:ext cx="46038" cy="15160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46" name="Rectangle 45"/>
            <p:cNvSpPr/>
            <p:nvPr/>
          </p:nvSpPr>
          <p:spPr bwMode="auto">
            <a:xfrm flipH="1">
              <a:off x="6956424" y="3294062"/>
              <a:ext cx="46038" cy="15160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7002462" y="3097212"/>
              <a:ext cx="285750" cy="170338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49" name="Rectangle 122"/>
            <p:cNvSpPr/>
            <p:nvPr/>
          </p:nvSpPr>
          <p:spPr bwMode="auto">
            <a:xfrm>
              <a:off x="3376612" y="2255837"/>
              <a:ext cx="139700" cy="457200"/>
            </a:xfrm>
            <a:prstGeom prst="rect">
              <a:avLst/>
            </a:prstGeom>
            <a:solidFill>
              <a:srgbClr val="FFCC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50" name="Rectangle 119"/>
            <p:cNvSpPr/>
            <p:nvPr/>
          </p:nvSpPr>
          <p:spPr bwMode="auto">
            <a:xfrm>
              <a:off x="3479799" y="2255837"/>
              <a:ext cx="1328738" cy="125412"/>
            </a:xfrm>
            <a:prstGeom prst="rect">
              <a:avLst/>
            </a:prstGeom>
            <a:solidFill>
              <a:srgbClr val="FFCC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51" name="Rectangle 122"/>
            <p:cNvSpPr/>
            <p:nvPr/>
          </p:nvSpPr>
          <p:spPr bwMode="auto">
            <a:xfrm>
              <a:off x="4770437" y="2255837"/>
              <a:ext cx="153987" cy="369887"/>
            </a:xfrm>
            <a:prstGeom prst="rect">
              <a:avLst/>
            </a:prstGeom>
            <a:solidFill>
              <a:srgbClr val="FFCCFF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cxnSp>
          <p:nvCxnSpPr>
            <p:cNvPr id="52" name="Connettore 2 70"/>
            <p:cNvCxnSpPr/>
            <p:nvPr/>
          </p:nvCxnSpPr>
          <p:spPr bwMode="auto">
            <a:xfrm>
              <a:off x="4002087" y="2643187"/>
              <a:ext cx="768350" cy="158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9259" name="TextBox 41"/>
            <p:cNvSpPr txBox="1">
              <a:spLocks noChangeArrowheads="1"/>
            </p:cNvSpPr>
            <p:nvPr/>
          </p:nvSpPr>
          <p:spPr bwMode="auto">
            <a:xfrm>
              <a:off x="3744912" y="2027237"/>
              <a:ext cx="1695782" cy="435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it-IT" sz="2400" i="1"/>
                <a:t>Field plate</a:t>
              </a:r>
            </a:p>
          </p:txBody>
        </p:sp>
        <p:sp>
          <p:nvSpPr>
            <p:cNvPr id="9260" name="TextBox 59"/>
            <p:cNvSpPr txBox="1">
              <a:spLocks noChangeArrowheads="1"/>
            </p:cNvSpPr>
            <p:nvPr/>
          </p:nvSpPr>
          <p:spPr bwMode="auto">
            <a:xfrm>
              <a:off x="2877079" y="3932237"/>
              <a:ext cx="2010833" cy="435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400" i="1"/>
                <a:t>p</a:t>
              </a:r>
              <a:r>
                <a:rPr lang="en-US" sz="2400"/>
                <a:t>-substrate</a:t>
              </a:r>
              <a:endParaRPr lang="it-IT" sz="2400"/>
            </a:p>
          </p:txBody>
        </p:sp>
        <p:sp>
          <p:nvSpPr>
            <p:cNvPr id="9261" name="TextBox 59"/>
            <p:cNvSpPr txBox="1">
              <a:spLocks noChangeArrowheads="1"/>
            </p:cNvSpPr>
            <p:nvPr/>
          </p:nvSpPr>
          <p:spPr bwMode="auto">
            <a:xfrm>
              <a:off x="6107112" y="1570037"/>
              <a:ext cx="1600200" cy="779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2400"/>
                <a:t>Substrate contact</a:t>
              </a:r>
              <a:endParaRPr lang="it-IT" sz="2400"/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1716087" y="3398837"/>
              <a:ext cx="581025" cy="1524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dirty="0"/>
            </a:p>
          </p:txBody>
        </p:sp>
        <p:cxnSp>
          <p:nvCxnSpPr>
            <p:cNvPr id="61" name="Straight Arrow Connector 60"/>
            <p:cNvCxnSpPr>
              <a:endCxn id="44" idx="3"/>
            </p:cNvCxnSpPr>
            <p:nvPr/>
          </p:nvCxnSpPr>
          <p:spPr bwMode="auto">
            <a:xfrm rot="5400000">
              <a:off x="5930899" y="2673350"/>
              <a:ext cx="1127125" cy="29210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9264" name="TextBox 59"/>
            <p:cNvSpPr txBox="1">
              <a:spLocks noChangeArrowheads="1"/>
            </p:cNvSpPr>
            <p:nvPr/>
          </p:nvSpPr>
          <p:spPr bwMode="auto">
            <a:xfrm>
              <a:off x="8164512" y="2027237"/>
              <a:ext cx="1447800" cy="435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400"/>
                <a:t>Trench</a:t>
              </a:r>
              <a:endParaRPr lang="it-IT" sz="2400"/>
            </a:p>
          </p:txBody>
        </p:sp>
        <p:cxnSp>
          <p:nvCxnSpPr>
            <p:cNvPr id="63" name="Straight Arrow Connector 62"/>
            <p:cNvCxnSpPr/>
            <p:nvPr/>
          </p:nvCxnSpPr>
          <p:spPr bwMode="auto">
            <a:xfrm rot="5400000">
              <a:off x="6907212" y="2446337"/>
              <a:ext cx="1447800" cy="106680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 bwMode="auto">
            <a:xfrm>
              <a:off x="4049712" y="3398837"/>
              <a:ext cx="2057400" cy="1524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dirty="0"/>
            </a:p>
          </p:txBody>
        </p:sp>
        <p:sp>
          <p:nvSpPr>
            <p:cNvPr id="69" name="Rectangle 68"/>
            <p:cNvSpPr/>
            <p:nvPr/>
          </p:nvSpPr>
          <p:spPr bwMode="auto">
            <a:xfrm>
              <a:off x="7402512" y="3398837"/>
              <a:ext cx="1447800" cy="1524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dirty="0"/>
            </a:p>
          </p:txBody>
        </p:sp>
        <p:sp>
          <p:nvSpPr>
            <p:cNvPr id="70" name="Rectangle 69"/>
            <p:cNvSpPr/>
            <p:nvPr/>
          </p:nvSpPr>
          <p:spPr bwMode="auto">
            <a:xfrm>
              <a:off x="6640512" y="3398837"/>
              <a:ext cx="304800" cy="1524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dirty="0"/>
            </a:p>
          </p:txBody>
        </p:sp>
        <p:sp>
          <p:nvSpPr>
            <p:cNvPr id="71" name="Rectangle 70"/>
            <p:cNvSpPr/>
            <p:nvPr/>
          </p:nvSpPr>
          <p:spPr bwMode="auto">
            <a:xfrm>
              <a:off x="1687512" y="3398837"/>
              <a:ext cx="381000" cy="3048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dirty="0"/>
            </a:p>
          </p:txBody>
        </p:sp>
        <p:sp>
          <p:nvSpPr>
            <p:cNvPr id="9270" name="TextBox 59"/>
            <p:cNvSpPr txBox="1">
              <a:spLocks noChangeArrowheads="1"/>
            </p:cNvSpPr>
            <p:nvPr/>
          </p:nvSpPr>
          <p:spPr bwMode="auto">
            <a:xfrm>
              <a:off x="4125912" y="3246437"/>
              <a:ext cx="1447800" cy="435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400" i="1"/>
                <a:t>p</a:t>
              </a:r>
              <a:r>
                <a:rPr lang="en-US" sz="2400"/>
                <a:t>-spray</a:t>
              </a:r>
              <a:endParaRPr lang="it-IT" sz="2400"/>
            </a:p>
          </p:txBody>
        </p:sp>
        <p:sp>
          <p:nvSpPr>
            <p:cNvPr id="9271" name="TextBox 59"/>
            <p:cNvSpPr txBox="1">
              <a:spLocks noChangeArrowheads="1"/>
            </p:cNvSpPr>
            <p:nvPr/>
          </p:nvSpPr>
          <p:spPr bwMode="auto">
            <a:xfrm>
              <a:off x="315912" y="2865437"/>
              <a:ext cx="1230312" cy="435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2400" i="1"/>
                <a:t>p</a:t>
              </a:r>
              <a:r>
                <a:rPr lang="en-US" sz="2400"/>
                <a:t>-stop</a:t>
              </a:r>
              <a:endParaRPr lang="it-IT" sz="2400"/>
            </a:p>
          </p:txBody>
        </p:sp>
        <p:cxnSp>
          <p:nvCxnSpPr>
            <p:cNvPr id="74" name="Straight Arrow Connector 73"/>
            <p:cNvCxnSpPr>
              <a:stCxn id="9271" idx="2"/>
            </p:cNvCxnSpPr>
            <p:nvPr/>
          </p:nvCxnSpPr>
          <p:spPr bwMode="auto">
            <a:xfrm rot="16200000" flipH="1">
              <a:off x="1299368" y="2934493"/>
              <a:ext cx="173038" cy="90805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48" name="Round Same Side Corner Rectangle 33"/>
            <p:cNvSpPr/>
            <p:nvPr/>
          </p:nvSpPr>
          <p:spPr bwMode="auto">
            <a:xfrm>
              <a:off x="2230437" y="3382962"/>
              <a:ext cx="1885950" cy="30797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i="1" dirty="0"/>
                <a:t>n</a:t>
              </a:r>
              <a:r>
                <a:rPr lang="en-US" sz="2400" dirty="0"/>
                <a:t>-pixel</a:t>
              </a:r>
              <a:endParaRPr lang="it-IT" sz="2400" dirty="0"/>
            </a:p>
          </p:txBody>
        </p:sp>
        <p:sp>
          <p:nvSpPr>
            <p:cNvPr id="44" name="Round Same Side Corner Rectangle 72"/>
            <p:cNvSpPr/>
            <p:nvPr/>
          </p:nvSpPr>
          <p:spPr bwMode="auto">
            <a:xfrm>
              <a:off x="6054724" y="3382962"/>
              <a:ext cx="585788" cy="30797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6869112" y="3398837"/>
              <a:ext cx="133350" cy="123348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2220913" y="427038"/>
            <a:ext cx="6135687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600" i="1" dirty="0">
                <a:solidFill>
                  <a:srgbClr val="FF0000"/>
                </a:solidFill>
              </a:rPr>
              <a:t>n</a:t>
            </a:r>
            <a:r>
              <a:rPr lang="en-US" sz="3600" dirty="0">
                <a:solidFill>
                  <a:srgbClr val="FF0000"/>
                </a:solidFill>
              </a:rPr>
              <a:t>-on-</a:t>
            </a:r>
            <a:r>
              <a:rPr lang="en-US" sz="3600" i="1" dirty="0">
                <a:solidFill>
                  <a:srgbClr val="FF0000"/>
                </a:solidFill>
              </a:rPr>
              <a:t>p</a:t>
            </a:r>
            <a:r>
              <a:rPr lang="en-US" sz="3600" dirty="0">
                <a:solidFill>
                  <a:srgbClr val="FF0000"/>
                </a:solidFill>
              </a:rPr>
              <a:t> needs pixel insulation</a:t>
            </a:r>
            <a:endParaRPr lang="it-IT" sz="3600" dirty="0">
              <a:solidFill>
                <a:srgbClr val="FF0000"/>
              </a:solidFill>
            </a:endParaRP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1382713" y="1493838"/>
            <a:ext cx="8021748" cy="77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dirty="0"/>
              <a:t>We will use both </a:t>
            </a:r>
            <a:r>
              <a:rPr lang="en-US" sz="2400" i="1" dirty="0"/>
              <a:t>p</a:t>
            </a:r>
            <a:r>
              <a:rPr lang="en-US" sz="2400" dirty="0"/>
              <a:t>-spray and </a:t>
            </a:r>
            <a:r>
              <a:rPr lang="en-US" sz="2400" i="1" dirty="0" smtClean="0"/>
              <a:t>p</a:t>
            </a:r>
            <a:r>
              <a:rPr lang="en-US" sz="2400" dirty="0" smtClean="0"/>
              <a:t>-stop.</a:t>
            </a:r>
            <a:endParaRPr lang="en-US" sz="2400" dirty="0"/>
          </a:p>
          <a:p>
            <a:r>
              <a:rPr lang="en-US" sz="2400" dirty="0"/>
              <a:t>Process </a:t>
            </a:r>
            <a:r>
              <a:rPr lang="en-US" sz="2400" dirty="0" err="1"/>
              <a:t>splittings</a:t>
            </a:r>
            <a:r>
              <a:rPr lang="en-US" sz="2400" dirty="0"/>
              <a:t> concern the dose of such </a:t>
            </a:r>
            <a:r>
              <a:rPr lang="en-US" sz="2400" dirty="0" smtClean="0"/>
              <a:t>implants: e.g.</a:t>
            </a:r>
            <a:endParaRPr lang="it-IT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16113" y="2484437"/>
          <a:ext cx="6719886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962"/>
                <a:gridCol w="2239962"/>
                <a:gridCol w="2239962"/>
              </a:tblGrid>
              <a:tr h="8875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Splitting #</a:t>
                      </a:r>
                      <a:endParaRPr lang="it-IT" dirty="0"/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p</a:t>
                      </a:r>
                      <a:r>
                        <a:rPr lang="en-US" dirty="0" smtClean="0"/>
                        <a:t>-spray dose (cm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dirty="0" smtClean="0"/>
                        <a:t>)</a:t>
                      </a:r>
                      <a:endParaRPr lang="it-IT" dirty="0"/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/>
                        <a:t>p</a:t>
                      </a:r>
                      <a:r>
                        <a:rPr lang="en-US" dirty="0" smtClean="0"/>
                        <a:t>-stop dose </a:t>
                      </a:r>
                    </a:p>
                    <a:p>
                      <a:pPr marL="0" marR="0" indent="0" algn="ctr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dirty="0" smtClean="0"/>
                        <a:t>)</a:t>
                      </a:r>
                      <a:endParaRPr lang="it-IT" dirty="0" smtClean="0"/>
                    </a:p>
                    <a:p>
                      <a:pPr algn="ctr"/>
                      <a:endParaRPr lang="it-IT" dirty="0"/>
                    </a:p>
                  </a:txBody>
                  <a:tcPr marL="91433" marR="91433"/>
                </a:tc>
              </a:tr>
              <a:tr h="34962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it-IT" dirty="0"/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it-IT" dirty="0"/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3e12</a:t>
                      </a:r>
                      <a:endParaRPr lang="it-IT" dirty="0"/>
                    </a:p>
                  </a:txBody>
                  <a:tcPr marL="91433" marR="91433"/>
                </a:tc>
              </a:tr>
              <a:tr h="34962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it-IT" dirty="0"/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1e12</a:t>
                      </a:r>
                      <a:endParaRPr lang="it-IT" dirty="0"/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5e12</a:t>
                      </a:r>
                      <a:endParaRPr lang="it-IT" dirty="0"/>
                    </a:p>
                  </a:txBody>
                  <a:tcPr marL="91433" marR="91433"/>
                </a:tc>
              </a:tr>
              <a:tr h="34962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it-IT" dirty="0"/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3e12</a:t>
                      </a:r>
                      <a:endParaRPr lang="it-IT" dirty="0"/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3e12</a:t>
                      </a:r>
                      <a:endParaRPr lang="it-IT" dirty="0"/>
                    </a:p>
                  </a:txBody>
                  <a:tcPr marL="91433" marR="91433"/>
                </a:tc>
              </a:tr>
              <a:tr h="34962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it-IT" dirty="0"/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2e12</a:t>
                      </a:r>
                      <a:endParaRPr lang="it-IT" dirty="0"/>
                    </a:p>
                  </a:txBody>
                  <a:tcPr marL="91433" marR="914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5e12</a:t>
                      </a:r>
                      <a:endParaRPr lang="it-IT" dirty="0"/>
                    </a:p>
                  </a:txBody>
                  <a:tcPr marL="91433" marR="91433"/>
                </a:tc>
              </a:tr>
            </a:tbl>
          </a:graphicData>
        </a:graphic>
      </p:graphicFrame>
      <p:sp>
        <p:nvSpPr>
          <p:cNvPr id="6174" name="TextBox 4"/>
          <p:cNvSpPr txBox="1">
            <a:spLocks noChangeArrowheads="1"/>
          </p:cNvSpPr>
          <p:nvPr/>
        </p:nvSpPr>
        <p:spPr bwMode="auto">
          <a:xfrm>
            <a:off x="653596" y="5684837"/>
            <a:ext cx="8839200" cy="112280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FBK has experience on planar </a:t>
            </a:r>
            <a:r>
              <a:rPr lang="en-US" sz="2400" i="1" dirty="0" smtClean="0"/>
              <a:t>n</a:t>
            </a:r>
            <a:r>
              <a:rPr lang="en-US" sz="2400" dirty="0" smtClean="0"/>
              <a:t>-on-</a:t>
            </a:r>
            <a:r>
              <a:rPr lang="en-US" sz="2400" i="1" dirty="0" smtClean="0"/>
              <a:t>p</a:t>
            </a: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 smtClean="0">
                <a:solidFill>
                  <a:srgbClr val="FF0000"/>
                </a:solidFill>
              </a:rPr>
              <a:t>edgeless</a:t>
            </a:r>
            <a:r>
              <a:rPr lang="en-US" sz="2400" dirty="0" smtClean="0"/>
              <a:t> technology </a:t>
            </a:r>
            <a:r>
              <a:rPr lang="en-US" sz="2400" dirty="0"/>
              <a:t>is different due to the </a:t>
            </a:r>
            <a:r>
              <a:rPr lang="en-US" sz="2400" dirty="0" smtClean="0"/>
              <a:t>presence of high temperature steps required for </a:t>
            </a:r>
            <a:r>
              <a:rPr lang="en-US" sz="2400" dirty="0" smtClean="0">
                <a:solidFill>
                  <a:srgbClr val="FF0000"/>
                </a:solidFill>
              </a:rPr>
              <a:t>trench doping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554912" y="7056437"/>
            <a:ext cx="2100262" cy="342900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 </a:t>
            </a:r>
            <a:fld id="{0A60BFD1-B62B-47D7-A548-3075611D7C21}" type="slidenum">
              <a:rPr lang="it-IT" smtClean="0">
                <a:solidFill>
                  <a:srgbClr val="005CAB"/>
                </a:solidFill>
              </a:rPr>
              <a:pPr>
                <a:defRPr/>
              </a:pPr>
              <a:t>6</a:t>
            </a:fld>
            <a:endParaRPr lang="it-IT" dirty="0">
              <a:solidFill>
                <a:srgbClr val="005CA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1077912" y="274637"/>
            <a:ext cx="8850312" cy="666750"/>
          </a:xfrm>
        </p:spPr>
        <p:txBody>
          <a:bodyPr tIns="10080"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sz="3600" dirty="0" err="1" smtClean="0">
                <a:solidFill>
                  <a:srgbClr val="FF0000"/>
                </a:solidFill>
              </a:rPr>
              <a:t>InterPixel</a:t>
            </a:r>
            <a:r>
              <a:rPr lang="en-US" sz="3600" dirty="0" smtClean="0">
                <a:solidFill>
                  <a:srgbClr val="FF0000"/>
                </a:solidFill>
              </a:rPr>
              <a:t> Capacitance </a:t>
            </a:r>
            <a:r>
              <a:rPr lang="en-US" sz="3600" dirty="0" err="1" smtClean="0">
                <a:solidFill>
                  <a:srgbClr val="FF0000"/>
                </a:solidFill>
              </a:rPr>
              <a:t>vs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i="1" dirty="0" smtClean="0">
                <a:solidFill>
                  <a:srgbClr val="FF0000"/>
                </a:solidFill>
              </a:rPr>
              <a:t>p</a:t>
            </a:r>
            <a:r>
              <a:rPr lang="en-US" sz="3600" dirty="0" smtClean="0">
                <a:solidFill>
                  <a:srgbClr val="FF0000"/>
                </a:solidFill>
              </a:rPr>
              <a:t>-spray dose</a:t>
            </a:r>
          </a:p>
        </p:txBody>
      </p:sp>
      <p:sp>
        <p:nvSpPr>
          <p:cNvPr id="717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3676131-A960-4192-8DC2-2DAC8BC3AF06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7173" name="TextBox 5"/>
          <p:cNvSpPr txBox="1">
            <a:spLocks noChangeArrowheads="1"/>
          </p:cNvSpPr>
          <p:nvPr/>
        </p:nvSpPr>
        <p:spPr bwMode="auto">
          <a:xfrm>
            <a:off x="239712" y="1036637"/>
            <a:ext cx="9677400" cy="203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Pixel capacitance should be minimized.  </a:t>
            </a:r>
            <a:endParaRPr lang="en-US" sz="2400" dirty="0" smtClean="0">
              <a:sym typeface="Wingdings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ym typeface="Wingdings" pitchFamily="2" charset="2"/>
              </a:rPr>
              <a:t>We </a:t>
            </a:r>
            <a:r>
              <a:rPr lang="en-US" sz="2400" dirty="0">
                <a:sym typeface="Wingdings" pitchFamily="2" charset="2"/>
              </a:rPr>
              <a:t>want Field Plate </a:t>
            </a:r>
            <a:r>
              <a:rPr lang="en-US" sz="2400" dirty="0" smtClean="0">
                <a:sym typeface="Wingdings" pitchFamily="2" charset="2"/>
              </a:rPr>
              <a:t>(FP) for </a:t>
            </a:r>
            <a:r>
              <a:rPr lang="en-US" sz="2400" dirty="0">
                <a:sym typeface="Wingdings" pitchFamily="2" charset="2"/>
              </a:rPr>
              <a:t>higher BD </a:t>
            </a:r>
            <a:r>
              <a:rPr lang="en-US" sz="2400" dirty="0" smtClean="0">
                <a:sym typeface="Wingdings" pitchFamily="2" charset="2"/>
              </a:rPr>
              <a:t>Voltage</a:t>
            </a:r>
          </a:p>
          <a:p>
            <a:pPr marL="457200" indent="-457200"/>
            <a:r>
              <a:rPr lang="en-US" sz="2400" dirty="0" smtClean="0">
                <a:sym typeface="Wingdings" pitchFamily="2" charset="2"/>
              </a:rPr>
              <a:t> </a:t>
            </a:r>
            <a:endParaRPr lang="en-US" sz="2400" dirty="0">
              <a:sym typeface="Wingdings" pitchFamily="2" charset="2"/>
            </a:endParaRPr>
          </a:p>
          <a:p>
            <a:r>
              <a:rPr lang="en-US" sz="2000" i="1" u="sng" dirty="0" smtClean="0">
                <a:sym typeface="Wingdings" pitchFamily="2" charset="2"/>
              </a:rPr>
              <a:t>p</a:t>
            </a:r>
            <a:r>
              <a:rPr lang="en-US" sz="2000" u="sng" dirty="0" smtClean="0">
                <a:sym typeface="Wingdings" pitchFamily="2" charset="2"/>
              </a:rPr>
              <a:t>-spray </a:t>
            </a:r>
            <a:r>
              <a:rPr lang="en-US" sz="2000" u="sng" dirty="0">
                <a:sym typeface="Wingdings" pitchFamily="2" charset="2"/>
              </a:rPr>
              <a:t>must deplete under the FP or </a:t>
            </a:r>
            <a:r>
              <a:rPr lang="en-US" sz="2000" u="sng" dirty="0" smtClean="0">
                <a:sym typeface="Wingdings" pitchFamily="2" charset="2"/>
              </a:rPr>
              <a:t>there’ll be a large </a:t>
            </a:r>
            <a:r>
              <a:rPr lang="en-US" sz="2000" u="sng" dirty="0" err="1">
                <a:sym typeface="Wingdings" pitchFamily="2" charset="2"/>
              </a:rPr>
              <a:t>interpixel</a:t>
            </a:r>
            <a:r>
              <a:rPr lang="en-US" sz="2000" u="sng" dirty="0">
                <a:sym typeface="Wingdings" pitchFamily="2" charset="2"/>
              </a:rPr>
              <a:t> </a:t>
            </a:r>
            <a:r>
              <a:rPr lang="en-US" sz="2000" u="sng" dirty="0" smtClean="0">
                <a:sym typeface="Wingdings" pitchFamily="2" charset="2"/>
              </a:rPr>
              <a:t>capacitance</a:t>
            </a:r>
          </a:p>
          <a:p>
            <a:endParaRPr lang="en-US" sz="2000" dirty="0">
              <a:sym typeface="Wingdings" pitchFamily="2" charset="2"/>
            </a:endParaRPr>
          </a:p>
          <a:p>
            <a:r>
              <a:rPr lang="en-US" sz="2400" b="1" dirty="0">
                <a:solidFill>
                  <a:srgbClr val="FF0000"/>
                </a:solidFill>
                <a:sym typeface="Wingdings" pitchFamily="2" charset="2"/>
              </a:rPr>
              <a:t> Low </a:t>
            </a:r>
            <a:r>
              <a:rPr lang="en-US" sz="2400" b="1" i="1" dirty="0">
                <a:solidFill>
                  <a:srgbClr val="FF0000"/>
                </a:solidFill>
                <a:sym typeface="Wingdings" pitchFamily="2" charset="2"/>
              </a:rPr>
              <a:t>p</a:t>
            </a:r>
            <a:r>
              <a:rPr lang="en-US" sz="2400" b="1" dirty="0">
                <a:solidFill>
                  <a:srgbClr val="FF0000"/>
                </a:solidFill>
                <a:sym typeface="Wingdings" pitchFamily="2" charset="2"/>
              </a:rPr>
              <a:t>-spray dose</a:t>
            </a:r>
            <a:endParaRPr lang="it-IT" sz="2400" b="1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025713" y="3017837"/>
            <a:ext cx="6976999" cy="4351119"/>
            <a:chOff x="882713" y="3094037"/>
            <a:chExt cx="6976999" cy="4351119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163" t="1747" r="1163" b="1976"/>
            <a:stretch>
              <a:fillRect/>
            </a:stretch>
          </p:blipFill>
          <p:spPr bwMode="auto">
            <a:xfrm>
              <a:off x="1458912" y="3094037"/>
              <a:ext cx="6400800" cy="403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Box 7"/>
            <p:cNvSpPr txBox="1"/>
            <p:nvPr/>
          </p:nvSpPr>
          <p:spPr>
            <a:xfrm>
              <a:off x="3973512" y="4268069"/>
              <a:ext cx="358140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Field Plate, High dose p-spray </a:t>
              </a:r>
              <a:endParaRPr lang="it-IT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68512" y="5684837"/>
              <a:ext cx="358140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</a:rPr>
                <a:t>No FP, High dose p-spray </a:t>
              </a:r>
              <a:endParaRPr lang="it-IT" b="1" dirty="0">
                <a:solidFill>
                  <a:srgbClr val="0070C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59112" y="4846637"/>
              <a:ext cx="358140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92D050"/>
                  </a:solidFill>
                </a:rPr>
                <a:t>FP, Low dose p-spray </a:t>
              </a:r>
              <a:endParaRPr lang="it-IT" b="1" dirty="0">
                <a:solidFill>
                  <a:srgbClr val="92D05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982912" y="3246437"/>
              <a:ext cx="4343400" cy="493084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US" sz="2800" b="1" dirty="0" err="1" smtClean="0"/>
                <a:t>Interpixel</a:t>
              </a:r>
              <a:r>
                <a:rPr lang="en-US" sz="2800" b="1" dirty="0" smtClean="0"/>
                <a:t> Capacitance</a:t>
              </a:r>
              <a:endParaRPr lang="it-IT" sz="28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82713" y="3170237"/>
              <a:ext cx="1109599" cy="493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err="1" smtClean="0"/>
                <a:t>fF</a:t>
              </a:r>
              <a:r>
                <a:rPr lang="en-US" sz="2800" dirty="0" smtClean="0"/>
                <a:t>/</a:t>
              </a:r>
              <a:r>
                <a:rPr lang="en-US" sz="2800" dirty="0" smtClean="0">
                  <a:latin typeface="Symbol" pitchFamily="18" charset="2"/>
                </a:rPr>
                <a:t>m</a:t>
              </a:r>
              <a:r>
                <a:rPr lang="en-US" sz="2800" dirty="0" smtClean="0"/>
                <a:t>m</a:t>
              </a:r>
              <a:endParaRPr lang="it-IT" sz="28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39828" y="7066591"/>
              <a:ext cx="2619884" cy="3785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Substrate Voltage (V)</a:t>
              </a:r>
              <a:endParaRPr lang="it-IT" sz="2000" dirty="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bagolini\Desktop\severe topography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10325"/>
            <a:ext cx="7173912" cy="537689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3512" y="2408237"/>
            <a:ext cx="23120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10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 wide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220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 deep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polysilicon</a:t>
            </a:r>
            <a:r>
              <a:rPr lang="en-US" dirty="0" smtClean="0"/>
              <a:t> filled</a:t>
            </a: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 bwMode="auto">
          <a:xfrm>
            <a:off x="6488112" y="274637"/>
            <a:ext cx="3592513" cy="3564290"/>
            <a:chOff x="4049712" y="1493837"/>
            <a:chExt cx="4849813" cy="481171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9712" y="1493837"/>
              <a:ext cx="4849813" cy="4811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2912" y="1798637"/>
              <a:ext cx="1574800" cy="622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392112" y="6980237"/>
            <a:ext cx="2906711" cy="37856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Arial"/>
              </a:rPr>
              <a:t>A.Bagolini</a:t>
            </a:r>
            <a:r>
              <a:rPr lang="en-US" sz="1000" dirty="0" smtClean="0">
                <a:latin typeface="Arial"/>
              </a:rPr>
              <a:t>, “Development of planar active-edge technology at FBK”, 6</a:t>
            </a:r>
            <a:r>
              <a:rPr lang="en-US" sz="1000" baseline="30000" dirty="0" smtClean="0">
                <a:latin typeface="Arial"/>
              </a:rPr>
              <a:t>th</a:t>
            </a:r>
            <a:r>
              <a:rPr lang="en-US" sz="1000" dirty="0" smtClean="0">
                <a:latin typeface="Arial"/>
              </a:rPr>
              <a:t> Trento workshop 2011</a:t>
            </a:r>
            <a:endParaRPr lang="it-IT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5421312" y="5913437"/>
            <a:ext cx="712054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poly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761037"/>
            <a:ext cx="2178802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Clean Si surface</a:t>
            </a:r>
            <a:endParaRPr lang="it-IT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1306512" y="350837"/>
            <a:ext cx="5257800" cy="49308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Trench experience @ </a:t>
            </a:r>
            <a:r>
              <a:rPr lang="en-US" sz="2800" b="1" dirty="0" smtClean="0">
                <a:solidFill>
                  <a:srgbClr val="FF0000"/>
                </a:solidFill>
              </a:rPr>
              <a:t>FBK (1)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7631112" y="7056437"/>
            <a:ext cx="2100262" cy="342900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 </a:t>
            </a:r>
            <a:fld id="{0A60BFD1-B62B-47D7-A548-3075611D7C21}" type="slidenum">
              <a:rPr lang="it-IT" smtClean="0">
                <a:solidFill>
                  <a:srgbClr val="005CAB"/>
                </a:solidFill>
              </a:rPr>
              <a:pPr>
                <a:defRPr/>
              </a:pPr>
              <a:t>8</a:t>
            </a:fld>
            <a:endParaRPr lang="it-IT" dirty="0">
              <a:solidFill>
                <a:srgbClr val="005CAB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9312" y="7108772"/>
            <a:ext cx="7696200" cy="292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Povoli</a:t>
            </a:r>
            <a:r>
              <a:rPr lang="en-US" sz="1400" dirty="0" smtClean="0"/>
              <a:t> et al., “Development of planar detectors with active edge” NIM A658 (2011) p. 103</a:t>
            </a:r>
            <a:endParaRPr lang="it-IT" sz="1400" dirty="0"/>
          </a:p>
        </p:txBody>
      </p:sp>
      <p:pic>
        <p:nvPicPr>
          <p:cNvPr id="5" name="Picture 3" descr="\\NTFILE\MT-Lab$\Utenti\bagolini\progetti attivi\Planar Active Edge 1\PAE1 recovery\foto\2010-11-22 PAE1b recovery - fatta definizione metal\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0014" y="1053429"/>
            <a:ext cx="7536498" cy="6055343"/>
          </a:xfrm>
          <a:prstGeom prst="rect">
            <a:avLst/>
          </a:prstGeom>
          <a:noFill/>
        </p:spPr>
      </p:pic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2373312" y="274637"/>
            <a:ext cx="5257800" cy="49308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Trench experience @ </a:t>
            </a:r>
            <a:r>
              <a:rPr lang="en-US" sz="2800" b="1" dirty="0" smtClean="0">
                <a:solidFill>
                  <a:srgbClr val="FF0000"/>
                </a:solidFill>
              </a:rPr>
              <a:t>FBK (2)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35167" y="636924"/>
            <a:ext cx="3934090" cy="435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Planar strip sensor (p</a:t>
            </a:r>
            <a:r>
              <a:rPr lang="en-US" sz="2400" dirty="0" smtClean="0"/>
              <a:t>-on-</a:t>
            </a:r>
            <a:r>
              <a:rPr lang="en-US" sz="2400" i="1" dirty="0"/>
              <a:t>n</a:t>
            </a:r>
            <a:r>
              <a:rPr lang="en-US" sz="2400" i="1" dirty="0" smtClean="0"/>
              <a:t>)</a:t>
            </a:r>
            <a:endParaRPr lang="it-IT" sz="240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554912" y="7056437"/>
            <a:ext cx="2100262" cy="342900"/>
          </a:xfrm>
        </p:spPr>
        <p:txBody>
          <a:bodyPr/>
          <a:lstStyle/>
          <a:p>
            <a:pPr>
              <a:defRPr/>
            </a:pPr>
            <a:r>
              <a:rPr lang="it-IT" dirty="0" smtClean="0"/>
              <a:t> </a:t>
            </a:r>
            <a:fld id="{0A60BFD1-B62B-47D7-A548-3075611D7C21}" type="slidenum">
              <a:rPr lang="it-IT" smtClean="0">
                <a:solidFill>
                  <a:srgbClr val="005CAB"/>
                </a:solidFill>
              </a:rPr>
              <a:pPr>
                <a:defRPr/>
              </a:pPr>
              <a:t>9</a:t>
            </a:fld>
            <a:endParaRPr lang="it-IT" dirty="0">
              <a:solidFill>
                <a:srgbClr val="005CAB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altLang="it-IT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733</TotalTime>
  <Words>1105</Words>
  <Application>Microsoft Office PowerPoint</Application>
  <PresentationFormat>Custom</PresentationFormat>
  <Paragraphs>286</Paragraphs>
  <Slides>22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Slide 1</vt:lpstr>
      <vt:lpstr>Slide 2</vt:lpstr>
      <vt:lpstr>Outline</vt:lpstr>
      <vt:lpstr>ATLAS Pixel Sensor</vt:lpstr>
      <vt:lpstr>Active Edge Sensor Structure</vt:lpstr>
      <vt:lpstr>Slide 6</vt:lpstr>
      <vt:lpstr>InterPixel Capacitance vs p-spray dose</vt:lpstr>
      <vt:lpstr>Slide 8</vt:lpstr>
      <vt:lpstr>Slide 9</vt:lpstr>
      <vt:lpstr>Wafer Layout</vt:lpstr>
      <vt:lpstr>Slide 11</vt:lpstr>
      <vt:lpstr>Test Pixel Sensors</vt:lpstr>
      <vt:lpstr>DC-strip sensor</vt:lpstr>
      <vt:lpstr>Slide 14</vt:lpstr>
      <vt:lpstr>Slide 15</vt:lpstr>
      <vt:lpstr>Slide 16</vt:lpstr>
      <vt:lpstr>Simulations</vt:lpstr>
      <vt:lpstr>Simulation Example (n+  trench distance = 100 μm)</vt:lpstr>
      <vt:lpstr>Outlook</vt:lpstr>
      <vt:lpstr>Slide 20</vt:lpstr>
      <vt:lpstr>Status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blue2</dc:title>
  <dc:creator>Marco Bomben</dc:creator>
  <cp:lastModifiedBy>ggiacomini</cp:lastModifiedBy>
  <cp:revision>95</cp:revision>
  <cp:lastPrinted>1601-01-01T00:00:00Z</cp:lastPrinted>
  <dcterms:created xsi:type="dcterms:W3CDTF">2012-02-10T16:43:44Z</dcterms:created>
  <dcterms:modified xsi:type="dcterms:W3CDTF">2012-03-01T10:09:56Z</dcterms:modified>
</cp:coreProperties>
</file>