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Default Extension="gif" ContentType="image/gif"/>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9" r:id="rId2"/>
    <p:sldId id="256" r:id="rId3"/>
    <p:sldId id="293" r:id="rId4"/>
    <p:sldId id="294" r:id="rId5"/>
    <p:sldId id="295" r:id="rId6"/>
    <p:sldId id="296" r:id="rId7"/>
    <p:sldId id="311"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09" r:id="rId21"/>
    <p:sldId id="312" r:id="rId22"/>
    <p:sldId id="287" r:id="rId23"/>
    <p:sldId id="313" r:id="rId24"/>
    <p:sldId id="25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42" autoAdjust="0"/>
    <p:restoredTop sz="94660"/>
  </p:normalViewPr>
  <p:slideViewPr>
    <p:cSldViewPr>
      <p:cViewPr>
        <p:scale>
          <a:sx n="60" d="100"/>
          <a:sy n="60" d="100"/>
        </p:scale>
        <p:origin x="-756" y="3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065762-E500-4071-8C75-FD1EB4D1FC05}" type="datetimeFigureOut">
              <a:rPr lang="en-GB" smtClean="0"/>
              <a:pPr/>
              <a:t>29/02/2012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409A83-3218-4E7D-878A-F649B84A7E4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830" y="4343322"/>
            <a:ext cx="5486309" cy="4114872"/>
          </a:xfrm>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830" y="4343322"/>
            <a:ext cx="5486309" cy="4114872"/>
          </a:xfrm>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830" y="4343322"/>
            <a:ext cx="5486309" cy="4114872"/>
          </a:xfrm>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830" y="4343322"/>
            <a:ext cx="5486309" cy="4114872"/>
          </a:xfrm>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830" y="4343322"/>
            <a:ext cx="5486309" cy="4114872"/>
          </a:xfrm>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830" y="4343322"/>
            <a:ext cx="5486309" cy="4114872"/>
          </a:xfrm>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830" y="4343322"/>
            <a:ext cx="5486309" cy="4114872"/>
          </a:xfrm>
        </p:spPr>
        <p:txBody>
          <a:bodyPr/>
          <a:lstStyle/>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5325"/>
            <a:ext cx="4570413" cy="342741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E411A2D-BDA0-4C9B-838C-84016C7EDDD9}" type="datetime1">
              <a:rPr lang="en-GB" smtClean="0"/>
              <a:pPr/>
              <a:t>29/02/2012</a:t>
            </a:fld>
            <a:endParaRPr lang="en-GB"/>
          </a:p>
        </p:txBody>
      </p:sp>
      <p:sp>
        <p:nvSpPr>
          <p:cNvPr id="5" name="Footer Placeholder 4"/>
          <p:cNvSpPr>
            <a:spLocks noGrp="1"/>
          </p:cNvSpPr>
          <p:nvPr>
            <p:ph type="ftr" sz="quarter" idx="11"/>
          </p:nvPr>
        </p:nvSpPr>
        <p:spPr>
          <a:xfrm>
            <a:off x="2627784" y="6356350"/>
            <a:ext cx="3392016" cy="365125"/>
          </a:xfrm>
        </p:spPr>
        <p:txBody>
          <a:bodyPr/>
          <a:lstStyle/>
          <a:p>
            <a:r>
              <a:rPr lang="en-GB" smtClean="0"/>
              <a:t>G. Casse, 7th Trento Meeting - 29/02 Ljubljana</a:t>
            </a:r>
            <a:endParaRPr lang="en-GB"/>
          </a:p>
        </p:txBody>
      </p:sp>
      <p:sp>
        <p:nvSpPr>
          <p:cNvPr id="6" name="Slide Number Placeholder 5"/>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0CF438-3D87-4F11-9BC0-30C81B3C59B0}" type="datetime1">
              <a:rPr lang="en-GB" smtClean="0"/>
              <a:pPr/>
              <a:t>29/02/2012</a:t>
            </a:fld>
            <a:endParaRPr lang="en-GB"/>
          </a:p>
        </p:txBody>
      </p:sp>
      <p:sp>
        <p:nvSpPr>
          <p:cNvPr id="5" name="Footer Placeholder 4"/>
          <p:cNvSpPr>
            <a:spLocks noGrp="1"/>
          </p:cNvSpPr>
          <p:nvPr>
            <p:ph type="ftr" sz="quarter" idx="11"/>
          </p:nvPr>
        </p:nvSpPr>
        <p:spPr>
          <a:xfrm>
            <a:off x="2339752" y="6356350"/>
            <a:ext cx="3680048"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6" name="Slide Number Placeholder 5"/>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F722E7E-CF77-479D-A12E-E13D2F1810FF}" type="datetime1">
              <a:rPr lang="en-GB" smtClean="0"/>
              <a:pPr/>
              <a:t>29/02/2012</a:t>
            </a:fld>
            <a:endParaRPr lang="en-GB"/>
          </a:p>
        </p:txBody>
      </p:sp>
      <p:sp>
        <p:nvSpPr>
          <p:cNvPr id="5" name="Footer Placeholder 4"/>
          <p:cNvSpPr>
            <a:spLocks noGrp="1"/>
          </p:cNvSpPr>
          <p:nvPr>
            <p:ph type="ftr" sz="quarter" idx="11"/>
          </p:nvPr>
        </p:nvSpPr>
        <p:spPr>
          <a:xfrm>
            <a:off x="2411760" y="6356350"/>
            <a:ext cx="3608040"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6" name="Slide Number Placeholder 5"/>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1234480" cy="365125"/>
          </a:xfrm>
        </p:spPr>
        <p:txBody>
          <a:bodyPr/>
          <a:lstStyle/>
          <a:p>
            <a:fld id="{F42795EF-D94A-4BBA-8043-33E55FEEFB83}" type="datetime1">
              <a:rPr lang="en-GB" smtClean="0"/>
              <a:pPr/>
              <a:t>29/02/2012</a:t>
            </a:fld>
            <a:endParaRPr lang="en-GB"/>
          </a:p>
        </p:txBody>
      </p:sp>
      <p:sp>
        <p:nvSpPr>
          <p:cNvPr id="5" name="Footer Placeholder 4"/>
          <p:cNvSpPr>
            <a:spLocks noGrp="1"/>
          </p:cNvSpPr>
          <p:nvPr>
            <p:ph type="ftr" sz="quarter" idx="11"/>
          </p:nvPr>
        </p:nvSpPr>
        <p:spPr>
          <a:xfrm>
            <a:off x="2627784" y="6356350"/>
            <a:ext cx="3744416"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6" name="Slide Number Placeholder 5"/>
          <p:cNvSpPr>
            <a:spLocks noGrp="1"/>
          </p:cNvSpPr>
          <p:nvPr>
            <p:ph type="sldNum" sz="quarter" idx="12"/>
          </p:nvPr>
        </p:nvSpPr>
        <p:spPr>
          <a:xfrm>
            <a:off x="7884368" y="6356350"/>
            <a:ext cx="802432" cy="365125"/>
          </a:xfrm>
        </p:spPr>
        <p:txBody>
          <a:bodyPr/>
          <a:lstStyle/>
          <a:p>
            <a:fld id="{26DE4028-4158-416E-8678-BFC05CF579B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707FC0-DCC7-4448-A43A-954D25D27DD9}" type="datetime1">
              <a:rPr lang="en-GB" smtClean="0"/>
              <a:pPr/>
              <a:t>29/02/2012</a:t>
            </a:fld>
            <a:endParaRPr lang="en-GB"/>
          </a:p>
        </p:txBody>
      </p:sp>
      <p:sp>
        <p:nvSpPr>
          <p:cNvPr id="5" name="Footer Placeholder 4"/>
          <p:cNvSpPr>
            <a:spLocks noGrp="1"/>
          </p:cNvSpPr>
          <p:nvPr>
            <p:ph type="ftr" sz="quarter" idx="11"/>
          </p:nvPr>
        </p:nvSpPr>
        <p:spPr>
          <a:xfrm>
            <a:off x="2699792" y="6356350"/>
            <a:ext cx="3320008" cy="365125"/>
          </a:xfrm>
        </p:spPr>
        <p:txBody>
          <a:bodyPr/>
          <a:lstStyle/>
          <a:p>
            <a:r>
              <a:rPr lang="en-GB" smtClean="0"/>
              <a:t>G. Casse, 7th Trento Meeting - 29/02 Ljubljana</a:t>
            </a:r>
            <a:endParaRPr lang="en-GB"/>
          </a:p>
        </p:txBody>
      </p:sp>
      <p:sp>
        <p:nvSpPr>
          <p:cNvPr id="6" name="Slide Number Placeholder 5"/>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FB47BC3-CE07-4573-8EDC-44E71CB2E4C7}" type="datetime1">
              <a:rPr lang="en-GB" smtClean="0"/>
              <a:pPr/>
              <a:t>29/02/2012</a:t>
            </a:fld>
            <a:endParaRPr lang="en-GB"/>
          </a:p>
        </p:txBody>
      </p:sp>
      <p:sp>
        <p:nvSpPr>
          <p:cNvPr id="6" name="Footer Placeholder 5"/>
          <p:cNvSpPr>
            <a:spLocks noGrp="1"/>
          </p:cNvSpPr>
          <p:nvPr>
            <p:ph type="ftr" sz="quarter" idx="11"/>
          </p:nvPr>
        </p:nvSpPr>
        <p:spPr>
          <a:xfrm>
            <a:off x="2339752" y="6356350"/>
            <a:ext cx="3680048"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7" name="Slide Number Placeholder 6"/>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05E0E60-1376-4DF1-99C4-DFC5BB279342}" type="datetime1">
              <a:rPr lang="en-GB" smtClean="0"/>
              <a:pPr/>
              <a:t>29/02/2012</a:t>
            </a:fld>
            <a:endParaRPr lang="en-GB"/>
          </a:p>
        </p:txBody>
      </p:sp>
      <p:sp>
        <p:nvSpPr>
          <p:cNvPr id="8" name="Footer Placeholder 7"/>
          <p:cNvSpPr>
            <a:spLocks noGrp="1"/>
          </p:cNvSpPr>
          <p:nvPr>
            <p:ph type="ftr" sz="quarter" idx="11"/>
          </p:nvPr>
        </p:nvSpPr>
        <p:spPr>
          <a:xfrm>
            <a:off x="2699792" y="6356350"/>
            <a:ext cx="3320008"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9" name="Slide Number Placeholder 8"/>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F1E4BB9-7280-4363-B1AA-05DA85EA731A}" type="datetime1">
              <a:rPr lang="en-GB" smtClean="0"/>
              <a:pPr/>
              <a:t>29/02/2012</a:t>
            </a:fld>
            <a:endParaRPr lang="en-GB"/>
          </a:p>
        </p:txBody>
      </p:sp>
      <p:sp>
        <p:nvSpPr>
          <p:cNvPr id="4" name="Footer Placeholder 3"/>
          <p:cNvSpPr>
            <a:spLocks noGrp="1"/>
          </p:cNvSpPr>
          <p:nvPr>
            <p:ph type="ftr" sz="quarter" idx="11"/>
          </p:nvPr>
        </p:nvSpPr>
        <p:spPr>
          <a:xfrm>
            <a:off x="2483768" y="6356350"/>
            <a:ext cx="3536032"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5" name="Slide Number Placeholder 4"/>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74C9FE-A3BA-42A7-8E10-D27F0890B753}" type="datetime1">
              <a:rPr lang="en-GB" smtClean="0"/>
              <a:pPr/>
              <a:t>29/02/2012</a:t>
            </a:fld>
            <a:endParaRPr lang="en-GB"/>
          </a:p>
        </p:txBody>
      </p:sp>
      <p:sp>
        <p:nvSpPr>
          <p:cNvPr id="3" name="Footer Placeholder 2"/>
          <p:cNvSpPr>
            <a:spLocks noGrp="1"/>
          </p:cNvSpPr>
          <p:nvPr>
            <p:ph type="ftr" sz="quarter" idx="11"/>
          </p:nvPr>
        </p:nvSpPr>
        <p:spPr>
          <a:xfrm>
            <a:off x="2627784" y="6356350"/>
            <a:ext cx="3392016"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4" name="Slide Number Placeholder 3"/>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BF9E6C-566A-4F5D-8BA5-F0B979F374B8}" type="datetime1">
              <a:rPr lang="en-GB" smtClean="0"/>
              <a:pPr/>
              <a:t>29/02/2012</a:t>
            </a:fld>
            <a:endParaRPr lang="en-GB"/>
          </a:p>
        </p:txBody>
      </p:sp>
      <p:sp>
        <p:nvSpPr>
          <p:cNvPr id="6" name="Footer Placeholder 5"/>
          <p:cNvSpPr>
            <a:spLocks noGrp="1"/>
          </p:cNvSpPr>
          <p:nvPr>
            <p:ph type="ftr" sz="quarter" idx="11"/>
          </p:nvPr>
        </p:nvSpPr>
        <p:spPr>
          <a:xfrm>
            <a:off x="2555776" y="6356350"/>
            <a:ext cx="3464024"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7" name="Slide Number Placeholder 6"/>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0C5ACC-48A7-497A-8580-FE344F6CF13D}" type="datetime1">
              <a:rPr lang="en-GB" smtClean="0"/>
              <a:pPr/>
              <a:t>29/02/2012</a:t>
            </a:fld>
            <a:endParaRPr lang="en-GB"/>
          </a:p>
        </p:txBody>
      </p:sp>
      <p:sp>
        <p:nvSpPr>
          <p:cNvPr id="6" name="Footer Placeholder 5"/>
          <p:cNvSpPr>
            <a:spLocks noGrp="1"/>
          </p:cNvSpPr>
          <p:nvPr>
            <p:ph type="ftr" sz="quarter" idx="11"/>
          </p:nvPr>
        </p:nvSpPr>
        <p:spPr>
          <a:xfrm>
            <a:off x="2123728" y="6356350"/>
            <a:ext cx="3896072" cy="365125"/>
          </a:xfrm>
        </p:spPr>
        <p:txBody>
          <a:bodyPr/>
          <a:lstStyle/>
          <a:p>
            <a:r>
              <a:rPr lang="en-GB" dirty="0" smtClean="0"/>
              <a:t>G. </a:t>
            </a:r>
            <a:r>
              <a:rPr lang="en-GB" dirty="0" err="1" smtClean="0"/>
              <a:t>Casse</a:t>
            </a:r>
            <a:r>
              <a:rPr lang="en-GB" dirty="0" smtClean="0"/>
              <a:t>, 7th Trento Meeting - 29/02 Ljubljana</a:t>
            </a:r>
            <a:endParaRPr lang="en-GB" dirty="0"/>
          </a:p>
        </p:txBody>
      </p:sp>
      <p:sp>
        <p:nvSpPr>
          <p:cNvPr id="7" name="Slide Number Placeholder 6"/>
          <p:cNvSpPr>
            <a:spLocks noGrp="1"/>
          </p:cNvSpPr>
          <p:nvPr>
            <p:ph type="sldNum" sz="quarter" idx="12"/>
          </p:nvPr>
        </p:nvSpPr>
        <p:spPr/>
        <p:txBody>
          <a:bodyPr/>
          <a:lstStyle/>
          <a:p>
            <a:fld id="{26DE4028-4158-416E-8678-BFC05CF579B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668FAE-A1BD-45D9-856E-12AD6C1C33E2}" type="datetime1">
              <a:rPr lang="en-GB" smtClean="0"/>
              <a:pPr/>
              <a:t>29/02/2012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G. </a:t>
            </a:r>
            <a:r>
              <a:rPr lang="en-GB" dirty="0" err="1" smtClean="0"/>
              <a:t>Casse</a:t>
            </a:r>
            <a:r>
              <a:rPr lang="en-GB" dirty="0" smtClean="0"/>
              <a:t>, 7th Trento Meeting - 29/02 Ljubljana</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DE4028-4158-416E-8678-BFC05CF579B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20888"/>
            <a:ext cx="8229600" cy="1143000"/>
          </a:xfrm>
        </p:spPr>
        <p:txBody>
          <a:bodyPr>
            <a:noAutofit/>
          </a:bodyPr>
          <a:lstStyle/>
          <a:p>
            <a:r>
              <a:rPr lang="en-GB" sz="4800" dirty="0" smtClean="0"/>
              <a:t>Trench detectors for enhanced charge multiplication</a:t>
            </a:r>
            <a:endParaRPr lang="en-GB" sz="4800" dirty="0"/>
          </a:p>
        </p:txBody>
      </p:sp>
      <p:sp>
        <p:nvSpPr>
          <p:cNvPr id="3" name="Content Placeholder 2"/>
          <p:cNvSpPr>
            <a:spLocks noGrp="1"/>
          </p:cNvSpPr>
          <p:nvPr>
            <p:ph idx="1"/>
          </p:nvPr>
        </p:nvSpPr>
        <p:spPr>
          <a:xfrm>
            <a:off x="395536" y="4581128"/>
            <a:ext cx="8075240" cy="748680"/>
          </a:xfrm>
        </p:spPr>
        <p:txBody>
          <a:bodyPr/>
          <a:lstStyle/>
          <a:p>
            <a:pPr algn="ctr">
              <a:buNone/>
            </a:pPr>
            <a:r>
              <a:rPr lang="en-GB" dirty="0" smtClean="0"/>
              <a:t>G. </a:t>
            </a:r>
            <a:r>
              <a:rPr lang="en-GB" dirty="0" err="1" smtClean="0"/>
              <a:t>Casse</a:t>
            </a:r>
            <a:r>
              <a:rPr lang="en-GB" dirty="0" smtClean="0"/>
              <a:t>, D. Forshaw, M. Lozano, G. </a:t>
            </a:r>
            <a:r>
              <a:rPr lang="en-GB" dirty="0" err="1" smtClean="0"/>
              <a:t>Pellegrini</a:t>
            </a:r>
            <a:endParaRPr lang="en-GB" dirty="0"/>
          </a:p>
        </p:txBody>
      </p:sp>
      <p:sp>
        <p:nvSpPr>
          <p:cNvPr id="4" name="Footer Placeholder 3"/>
          <p:cNvSpPr>
            <a:spLocks noGrp="1"/>
          </p:cNvSpPr>
          <p:nvPr>
            <p:ph type="ftr" sz="quarter" idx="11"/>
          </p:nvPr>
        </p:nvSpPr>
        <p:spPr/>
        <p:txBody>
          <a:bodyPr/>
          <a:lstStyle/>
          <a:p>
            <a:r>
              <a:rPr lang="en-GB" smtClean="0"/>
              <a:t>G. Casse, 7th Trento Meeting - 29/02 Ljubljana</a:t>
            </a:r>
            <a:endParaRPr lang="en-GB" dirty="0"/>
          </a:p>
        </p:txBody>
      </p:sp>
      <p:sp>
        <p:nvSpPr>
          <p:cNvPr id="5" name="Slide Number Placeholder 4"/>
          <p:cNvSpPr>
            <a:spLocks noGrp="1"/>
          </p:cNvSpPr>
          <p:nvPr>
            <p:ph type="sldNum" sz="quarter" idx="12"/>
          </p:nvPr>
        </p:nvSpPr>
        <p:spPr/>
        <p:txBody>
          <a:bodyPr/>
          <a:lstStyle/>
          <a:p>
            <a:fld id="{26DE4028-4158-416E-8678-BFC05CF579B1}" type="slidenum">
              <a:rPr lang="en-GB" smtClean="0"/>
              <a:pPr/>
              <a:t>1</a:t>
            </a:fld>
            <a:endParaRPr lang="en-GB"/>
          </a:p>
        </p:txBody>
      </p:sp>
      <p:pic>
        <p:nvPicPr>
          <p:cNvPr id="6" name="Picture 4" descr="colour_logo_800"/>
          <p:cNvPicPr>
            <a:picLocks noChangeAspect="1" noChangeArrowheads="1"/>
          </p:cNvPicPr>
          <p:nvPr/>
        </p:nvPicPr>
        <p:blipFill>
          <a:blip r:embed="rId2" cstate="print"/>
          <a:srcRect l="9457" t="20423" r="6982" b="21643"/>
          <a:stretch>
            <a:fillRect/>
          </a:stretch>
        </p:blipFill>
        <p:spPr bwMode="auto">
          <a:xfrm>
            <a:off x="179512" y="188640"/>
            <a:ext cx="3816424" cy="122413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stomShape 35"/>
          <p:cNvSpPr/>
          <p:nvPr/>
        </p:nvSpPr>
        <p:spPr>
          <a:xfrm>
            <a:off x="457559" y="40500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dirty="0" smtClean="0">
                <a:ln>
                  <a:noFill/>
                </a:ln>
                <a:solidFill>
                  <a:srgbClr val="17375E"/>
                </a:solidFill>
                <a:latin typeface="Calibri" pitchFamily="18"/>
                <a:ea typeface="Arial Unicode MS" pitchFamily="2"/>
                <a:cs typeface="Arial Unicode MS" pitchFamily="2"/>
              </a:rPr>
              <a:t>TCAD simulations</a:t>
            </a:r>
            <a:endParaRPr lang="en-GB" sz="2800" b="0" i="0" u="none" strike="noStrike" kern="1200" spc="0" dirty="0">
              <a:ln>
                <a:noFill/>
              </a:ln>
              <a:solidFill>
                <a:srgbClr val="17375E"/>
              </a:solidFill>
              <a:latin typeface="Calibri" pitchFamily="18"/>
              <a:ea typeface="Arial Unicode MS" pitchFamily="2"/>
              <a:cs typeface="Arial Unicode MS" pitchFamily="2"/>
            </a:endParaRPr>
          </a:p>
        </p:txBody>
      </p:sp>
      <p:pic>
        <p:nvPicPr>
          <p:cNvPr id="1026" name="Picture 2"/>
          <p:cNvPicPr>
            <a:picLocks noChangeAspect="1" noChangeArrowheads="1"/>
          </p:cNvPicPr>
          <p:nvPr/>
        </p:nvPicPr>
        <p:blipFill>
          <a:blip r:embed="rId2" cstate="print"/>
          <a:srcRect/>
          <a:stretch>
            <a:fillRect/>
          </a:stretch>
        </p:blipFill>
        <p:spPr bwMode="auto">
          <a:xfrm>
            <a:off x="755576" y="1124744"/>
            <a:ext cx="5547716" cy="4116486"/>
          </a:xfrm>
          <a:prstGeom prst="rect">
            <a:avLst/>
          </a:prstGeom>
          <a:noFill/>
          <a:ln w="9525">
            <a:noFill/>
            <a:miter lim="800000"/>
            <a:headEnd/>
            <a:tailEnd/>
          </a:ln>
        </p:spPr>
      </p:pic>
      <p:pic>
        <p:nvPicPr>
          <p:cNvPr id="5" name="Picture 4" descr="Screen Shot 2011-11-21 at 01.26.44.png"/>
          <p:cNvPicPr>
            <a:picLocks noChangeAspect="1"/>
          </p:cNvPicPr>
          <p:nvPr/>
        </p:nvPicPr>
        <p:blipFill>
          <a:blip r:embed="rId3" cstate="print"/>
          <a:srcRect l="20862" t="27320" r="46063" b="9681"/>
          <a:stretch>
            <a:fillRect/>
          </a:stretch>
        </p:blipFill>
        <p:spPr>
          <a:xfrm>
            <a:off x="6861854" y="980728"/>
            <a:ext cx="1814602" cy="2160240"/>
          </a:xfrm>
          <a:prstGeom prst="rect">
            <a:avLst/>
          </a:prstGeom>
        </p:spPr>
      </p:pic>
      <p:pic>
        <p:nvPicPr>
          <p:cNvPr id="6" name="Picture 5" descr="Screen Shot 2011-11-21 at 01.18.19.png"/>
          <p:cNvPicPr>
            <a:picLocks noChangeAspect="1"/>
          </p:cNvPicPr>
          <p:nvPr/>
        </p:nvPicPr>
        <p:blipFill>
          <a:blip r:embed="rId4" cstate="print"/>
          <a:srcRect l="57874" t="24800" r="10626" b="13461"/>
          <a:stretch>
            <a:fillRect/>
          </a:stretch>
        </p:blipFill>
        <p:spPr>
          <a:xfrm>
            <a:off x="6948264" y="3284983"/>
            <a:ext cx="1728192" cy="2117035"/>
          </a:xfrm>
          <a:prstGeom prst="rect">
            <a:avLst/>
          </a:prstGeom>
        </p:spPr>
      </p:pic>
      <p:sp>
        <p:nvSpPr>
          <p:cNvPr id="7" name="TextBox 6"/>
          <p:cNvSpPr txBox="1"/>
          <p:nvPr/>
        </p:nvSpPr>
        <p:spPr>
          <a:xfrm>
            <a:off x="1259632" y="980728"/>
            <a:ext cx="1128125" cy="369332"/>
          </a:xfrm>
          <a:prstGeom prst="rect">
            <a:avLst/>
          </a:prstGeom>
          <a:noFill/>
        </p:spPr>
        <p:txBody>
          <a:bodyPr wrap="square" rtlCol="0">
            <a:spAutoFit/>
          </a:bodyPr>
          <a:lstStyle/>
          <a:p>
            <a:r>
              <a:rPr lang="en-GB" dirty="0" smtClean="0">
                <a:solidFill>
                  <a:schemeClr val="tx2"/>
                </a:solidFill>
              </a:rPr>
              <a:t>Reference</a:t>
            </a:r>
            <a:endParaRPr lang="en-GB" dirty="0">
              <a:solidFill>
                <a:schemeClr val="tx2"/>
              </a:solidFill>
            </a:endParaRPr>
          </a:p>
        </p:txBody>
      </p:sp>
      <p:sp>
        <p:nvSpPr>
          <p:cNvPr id="8" name="TextBox 7"/>
          <p:cNvSpPr txBox="1"/>
          <p:nvPr/>
        </p:nvSpPr>
        <p:spPr>
          <a:xfrm>
            <a:off x="4427984" y="980728"/>
            <a:ext cx="1393567" cy="369332"/>
          </a:xfrm>
          <a:prstGeom prst="rect">
            <a:avLst/>
          </a:prstGeom>
          <a:noFill/>
        </p:spPr>
        <p:txBody>
          <a:bodyPr wrap="square" rtlCol="0">
            <a:spAutoFit/>
          </a:bodyPr>
          <a:lstStyle/>
          <a:p>
            <a:r>
              <a:rPr lang="en-GB" dirty="0" smtClean="0">
                <a:solidFill>
                  <a:schemeClr val="tx2"/>
                </a:solidFill>
              </a:rPr>
              <a:t>trenched</a:t>
            </a:r>
            <a:endParaRPr lang="en-GB" dirty="0">
              <a:solidFill>
                <a:schemeClr val="tx2"/>
              </a:solidFill>
            </a:endParaRPr>
          </a:p>
        </p:txBody>
      </p:sp>
      <p:sp>
        <p:nvSpPr>
          <p:cNvPr id="9" name="TextBox 8"/>
          <p:cNvSpPr txBox="1"/>
          <p:nvPr/>
        </p:nvSpPr>
        <p:spPr>
          <a:xfrm>
            <a:off x="827584" y="5085184"/>
            <a:ext cx="1459927" cy="369332"/>
          </a:xfrm>
          <a:prstGeom prst="rect">
            <a:avLst/>
          </a:prstGeom>
          <a:noFill/>
        </p:spPr>
        <p:txBody>
          <a:bodyPr wrap="square" rtlCol="0">
            <a:spAutoFit/>
          </a:bodyPr>
          <a:lstStyle/>
          <a:p>
            <a:r>
              <a:rPr lang="en-GB" dirty="0" smtClean="0">
                <a:solidFill>
                  <a:schemeClr val="tx2"/>
                </a:solidFill>
              </a:rPr>
              <a:t>P+ diffusion</a:t>
            </a:r>
            <a:endParaRPr lang="en-GB" dirty="0">
              <a:solidFill>
                <a:schemeClr val="tx2"/>
              </a:solidFill>
            </a:endParaRPr>
          </a:p>
        </p:txBody>
      </p:sp>
      <p:sp>
        <p:nvSpPr>
          <p:cNvPr id="10" name="TextBox 9"/>
          <p:cNvSpPr txBox="1"/>
          <p:nvPr/>
        </p:nvSpPr>
        <p:spPr>
          <a:xfrm>
            <a:off x="3563888" y="5157192"/>
            <a:ext cx="4032448" cy="369332"/>
          </a:xfrm>
          <a:prstGeom prst="rect">
            <a:avLst/>
          </a:prstGeom>
          <a:noFill/>
        </p:spPr>
        <p:txBody>
          <a:bodyPr wrap="square" rtlCol="0">
            <a:spAutoFit/>
          </a:bodyPr>
          <a:lstStyle/>
          <a:p>
            <a:r>
              <a:rPr lang="en-GB" dirty="0" smtClean="0">
                <a:solidFill>
                  <a:schemeClr val="tx2"/>
                </a:solidFill>
              </a:rPr>
              <a:t>P+ diffusion with oxide filled trench</a:t>
            </a:r>
            <a:endParaRPr lang="en-GB" dirty="0">
              <a:solidFill>
                <a:schemeClr val="tx2"/>
              </a:solidFill>
            </a:endParaRPr>
          </a:p>
        </p:txBody>
      </p:sp>
      <p:sp>
        <p:nvSpPr>
          <p:cNvPr id="11" name="TextBox 10"/>
          <p:cNvSpPr txBox="1"/>
          <p:nvPr/>
        </p:nvSpPr>
        <p:spPr>
          <a:xfrm>
            <a:off x="395536" y="5661248"/>
            <a:ext cx="8352928" cy="584775"/>
          </a:xfrm>
          <a:prstGeom prst="rect">
            <a:avLst/>
          </a:prstGeom>
          <a:noFill/>
        </p:spPr>
        <p:txBody>
          <a:bodyPr wrap="square" rtlCol="0">
            <a:spAutoFit/>
          </a:bodyPr>
          <a:lstStyle/>
          <a:p>
            <a:r>
              <a:rPr lang="en-GB" sz="1600" dirty="0" smtClean="0">
                <a:solidFill>
                  <a:schemeClr val="tx2"/>
                </a:solidFill>
              </a:rPr>
              <a:t>See NIMA53508 - Simulation of new p-type strip detectors with trench to enhance the charge multiplication effect in the n-type electrodes, </a:t>
            </a:r>
            <a:r>
              <a:rPr lang="pt-BR" sz="1600" dirty="0" smtClean="0">
                <a:solidFill>
                  <a:schemeClr val="tx2"/>
                </a:solidFill>
              </a:rPr>
              <a:t>P. Ferna ́ndez-Martı ́nez et al.</a:t>
            </a:r>
            <a:endParaRPr lang="en-GB" sz="1600" dirty="0">
              <a:solidFill>
                <a:schemeClr val="tx2"/>
              </a:solidFill>
            </a:endParaRPr>
          </a:p>
        </p:txBody>
      </p:sp>
      <p:sp>
        <p:nvSpPr>
          <p:cNvPr id="12" name="Slide Number Placeholder 11"/>
          <p:cNvSpPr>
            <a:spLocks noGrp="1"/>
          </p:cNvSpPr>
          <p:nvPr>
            <p:ph type="sldNum" sz="quarter" idx="12"/>
          </p:nvPr>
        </p:nvSpPr>
        <p:spPr>
          <a:xfrm>
            <a:off x="6516216" y="6492875"/>
            <a:ext cx="2133600" cy="365125"/>
          </a:xfrm>
        </p:spPr>
        <p:txBody>
          <a:bodyPr/>
          <a:lstStyle/>
          <a:p>
            <a:fld id="{47B173D8-BCF5-4794-88E9-1C0B87EF5945}" type="slidenum">
              <a:rPr lang="en-GB" smtClean="0"/>
              <a:pPr/>
              <a:t>10</a:t>
            </a:fld>
            <a:endParaRPr lang="en-GB"/>
          </a:p>
        </p:txBody>
      </p:sp>
      <p:sp>
        <p:nvSpPr>
          <p:cNvPr id="13" name="Footer Placeholder 12"/>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r="8196" b="16955"/>
          <a:stretch>
            <a:fillRect/>
          </a:stretch>
        </p:blipFill>
        <p:spPr bwMode="auto">
          <a:xfrm>
            <a:off x="4283968" y="2852936"/>
            <a:ext cx="4338899" cy="3458231"/>
          </a:xfrm>
          <a:prstGeom prst="rect">
            <a:avLst/>
          </a:prstGeom>
          <a:noFill/>
          <a:ln w="9525">
            <a:noFill/>
            <a:miter lim="800000"/>
            <a:headEnd/>
            <a:tailEnd/>
          </a:ln>
        </p:spPr>
      </p:pic>
      <p:pic>
        <p:nvPicPr>
          <p:cNvPr id="3" name="Picture 2"/>
          <p:cNvPicPr>
            <a:picLocks noChangeAspect="1" noChangeArrowheads="1"/>
          </p:cNvPicPr>
          <p:nvPr/>
        </p:nvPicPr>
        <p:blipFill>
          <a:blip r:embed="rId3" cstate="print"/>
          <a:srcRect l="899" t="3987" r="25449" b="20932"/>
          <a:stretch>
            <a:fillRect/>
          </a:stretch>
        </p:blipFill>
        <p:spPr bwMode="auto">
          <a:xfrm>
            <a:off x="467544" y="1124744"/>
            <a:ext cx="3456384" cy="3456384"/>
          </a:xfrm>
          <a:prstGeom prst="rect">
            <a:avLst/>
          </a:prstGeom>
          <a:noFill/>
          <a:ln w="9525">
            <a:noFill/>
            <a:miter lim="800000"/>
            <a:headEnd/>
            <a:tailEnd/>
          </a:ln>
        </p:spPr>
      </p:pic>
      <p:sp>
        <p:nvSpPr>
          <p:cNvPr id="4" name="Rectangle 3"/>
          <p:cNvSpPr/>
          <p:nvPr/>
        </p:nvSpPr>
        <p:spPr>
          <a:xfrm>
            <a:off x="1187624" y="1844824"/>
            <a:ext cx="1224136" cy="432048"/>
          </a:xfrm>
          <a:prstGeom prst="rect">
            <a:avLst/>
          </a:prstGeom>
          <a:noFill/>
          <a:ln w="34925">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411760" y="1844824"/>
            <a:ext cx="792088" cy="432048"/>
          </a:xfrm>
          <a:prstGeom prst="rect">
            <a:avLst/>
          </a:prstGeom>
          <a:noFill/>
          <a:ln w="3492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979712" y="1484784"/>
            <a:ext cx="432048" cy="360040"/>
          </a:xfrm>
          <a:prstGeom prst="rect">
            <a:avLst/>
          </a:prstGeom>
          <a:noFill/>
          <a:ln w="3492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187624" y="2276872"/>
            <a:ext cx="2016224" cy="1584176"/>
          </a:xfrm>
          <a:prstGeom prst="rect">
            <a:avLst/>
          </a:prstGeom>
          <a:noFill/>
          <a:ln w="34925">
            <a:solidFill>
              <a:srgbClr val="22FD1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4211960" y="1124744"/>
            <a:ext cx="4608512" cy="2031325"/>
          </a:xfrm>
          <a:prstGeom prst="rect">
            <a:avLst/>
          </a:prstGeom>
          <a:noFill/>
        </p:spPr>
        <p:txBody>
          <a:bodyPr wrap="square" rtlCol="0">
            <a:spAutoFit/>
          </a:bodyPr>
          <a:lstStyle/>
          <a:p>
            <a:r>
              <a:rPr lang="en-GB" dirty="0" smtClean="0">
                <a:solidFill>
                  <a:schemeClr val="tx2"/>
                </a:solidFill>
              </a:rPr>
              <a:t>Each wafer featured a couple of variations on trench placement</a:t>
            </a:r>
          </a:p>
          <a:p>
            <a:r>
              <a:rPr lang="en-GB" dirty="0" err="1" smtClean="0">
                <a:solidFill>
                  <a:srgbClr val="22FD17"/>
                </a:solidFill>
              </a:rPr>
              <a:t>Det</a:t>
            </a:r>
            <a:r>
              <a:rPr lang="en-GB" dirty="0" smtClean="0">
                <a:solidFill>
                  <a:srgbClr val="22FD17"/>
                </a:solidFill>
              </a:rPr>
              <a:t> A1-</a:t>
            </a:r>
            <a:r>
              <a:rPr lang="en-GB" dirty="0" smtClean="0">
                <a:solidFill>
                  <a:schemeClr val="tx2"/>
                </a:solidFill>
              </a:rPr>
              <a:t> trench structure only in active strips</a:t>
            </a:r>
          </a:p>
          <a:p>
            <a:r>
              <a:rPr lang="en-GB" dirty="0" err="1" smtClean="0">
                <a:solidFill>
                  <a:srgbClr val="FFFF00"/>
                </a:solidFill>
              </a:rPr>
              <a:t>Det</a:t>
            </a:r>
            <a:r>
              <a:rPr lang="en-GB" dirty="0" smtClean="0">
                <a:solidFill>
                  <a:srgbClr val="FFFF00"/>
                </a:solidFill>
              </a:rPr>
              <a:t> A2 </a:t>
            </a:r>
            <a:r>
              <a:rPr lang="en-GB" dirty="0" smtClean="0">
                <a:solidFill>
                  <a:schemeClr val="tx2"/>
                </a:solidFill>
              </a:rPr>
              <a:t>– trench structure extended to Bias rail</a:t>
            </a:r>
          </a:p>
          <a:p>
            <a:r>
              <a:rPr lang="en-GB" dirty="0" err="1" smtClean="0">
                <a:solidFill>
                  <a:srgbClr val="FF0000"/>
                </a:solidFill>
              </a:rPr>
              <a:t>Det</a:t>
            </a:r>
            <a:r>
              <a:rPr lang="en-GB" dirty="0" smtClean="0">
                <a:solidFill>
                  <a:srgbClr val="FF0000"/>
                </a:solidFill>
              </a:rPr>
              <a:t> A3 </a:t>
            </a:r>
            <a:r>
              <a:rPr lang="en-GB" dirty="0" smtClean="0">
                <a:solidFill>
                  <a:schemeClr val="tx2"/>
                </a:solidFill>
              </a:rPr>
              <a:t>– trench structure extended to Bias rail and last GR</a:t>
            </a:r>
            <a:endParaRPr lang="en-GB" dirty="0" smtClean="0">
              <a:solidFill>
                <a:srgbClr val="22FD17"/>
              </a:solidFill>
            </a:endParaRPr>
          </a:p>
          <a:p>
            <a:endParaRPr lang="en-GB" dirty="0">
              <a:solidFill>
                <a:schemeClr val="tx2"/>
              </a:solidFill>
            </a:endParaRPr>
          </a:p>
        </p:txBody>
      </p:sp>
      <p:sp>
        <p:nvSpPr>
          <p:cNvPr id="10" name="TextBox 9"/>
          <p:cNvSpPr txBox="1"/>
          <p:nvPr/>
        </p:nvSpPr>
        <p:spPr>
          <a:xfrm>
            <a:off x="467544" y="4725144"/>
            <a:ext cx="3600400" cy="369332"/>
          </a:xfrm>
          <a:prstGeom prst="rect">
            <a:avLst/>
          </a:prstGeom>
          <a:noFill/>
        </p:spPr>
        <p:txBody>
          <a:bodyPr wrap="square" rtlCol="0">
            <a:spAutoFit/>
          </a:bodyPr>
          <a:lstStyle/>
          <a:p>
            <a:r>
              <a:rPr lang="en-GB" dirty="0" smtClean="0">
                <a:solidFill>
                  <a:schemeClr val="tx2"/>
                </a:solidFill>
              </a:rPr>
              <a:t>Trench, Bias ring and final GR</a:t>
            </a:r>
            <a:endParaRPr lang="en-GB" dirty="0">
              <a:solidFill>
                <a:schemeClr val="tx2"/>
              </a:solidFill>
            </a:endParaRPr>
          </a:p>
        </p:txBody>
      </p:sp>
      <p:cxnSp>
        <p:nvCxnSpPr>
          <p:cNvPr id="12" name="Straight Arrow Connector 11"/>
          <p:cNvCxnSpPr/>
          <p:nvPr/>
        </p:nvCxnSpPr>
        <p:spPr>
          <a:xfrm flipV="1">
            <a:off x="3563888" y="4005064"/>
            <a:ext cx="2808312" cy="936104"/>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563888" y="4941168"/>
            <a:ext cx="1152128" cy="72008"/>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9552" y="5445224"/>
            <a:ext cx="3384376" cy="646331"/>
          </a:xfrm>
          <a:prstGeom prst="rect">
            <a:avLst/>
          </a:prstGeom>
          <a:noFill/>
        </p:spPr>
        <p:txBody>
          <a:bodyPr wrap="square" rtlCol="0">
            <a:spAutoFit/>
          </a:bodyPr>
          <a:lstStyle/>
          <a:p>
            <a:r>
              <a:rPr lang="en-GB" dirty="0" smtClean="0">
                <a:solidFill>
                  <a:schemeClr val="tx2"/>
                </a:solidFill>
              </a:rPr>
              <a:t>Note, Only type A1 </a:t>
            </a:r>
            <a:r>
              <a:rPr lang="en-GB" dirty="0" err="1" smtClean="0">
                <a:solidFill>
                  <a:schemeClr val="tx2"/>
                </a:solidFill>
              </a:rPr>
              <a:t>dets</a:t>
            </a:r>
            <a:r>
              <a:rPr lang="en-GB" dirty="0" smtClean="0">
                <a:solidFill>
                  <a:schemeClr val="tx2"/>
                </a:solidFill>
              </a:rPr>
              <a:t> sent for irradiation</a:t>
            </a:r>
            <a:endParaRPr lang="en-GB" dirty="0">
              <a:solidFill>
                <a:schemeClr val="tx2"/>
              </a:solidFill>
            </a:endParaRPr>
          </a:p>
        </p:txBody>
      </p:sp>
      <p:sp>
        <p:nvSpPr>
          <p:cNvPr id="16" name="CustomShape 1"/>
          <p:cNvSpPr/>
          <p:nvPr/>
        </p:nvSpPr>
        <p:spPr>
          <a:xfrm>
            <a:off x="457559" y="40464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dirty="0" smtClean="0">
                <a:solidFill>
                  <a:srgbClr val="17375E"/>
                </a:solidFill>
                <a:latin typeface="Calibri" pitchFamily="18"/>
                <a:ea typeface="Arial Unicode MS" pitchFamily="2"/>
                <a:cs typeface="Arial Unicode MS" pitchFamily="2"/>
              </a:rPr>
              <a:t>Design Variation’s</a:t>
            </a:r>
            <a:endParaRPr lang="en-GB" sz="2800" b="0" i="0" u="none" strike="noStrike" kern="1200" spc="0" dirty="0">
              <a:ln>
                <a:noFill/>
              </a:ln>
              <a:solidFill>
                <a:srgbClr val="17375E"/>
              </a:solidFill>
              <a:latin typeface="Calibri" pitchFamily="18"/>
              <a:ea typeface="Arial Unicode MS" pitchFamily="2"/>
              <a:cs typeface="Arial Unicode MS" pitchFamily="2"/>
            </a:endParaRPr>
          </a:p>
        </p:txBody>
      </p:sp>
      <p:sp>
        <p:nvSpPr>
          <p:cNvPr id="17" name="Slide Number Placeholder 16"/>
          <p:cNvSpPr>
            <a:spLocks noGrp="1"/>
          </p:cNvSpPr>
          <p:nvPr>
            <p:ph type="sldNum" sz="quarter" idx="12"/>
          </p:nvPr>
        </p:nvSpPr>
        <p:spPr/>
        <p:txBody>
          <a:bodyPr/>
          <a:lstStyle/>
          <a:p>
            <a:fld id="{47B173D8-BCF5-4794-88E9-1C0B87EF5945}" type="slidenum">
              <a:rPr lang="en-GB" smtClean="0"/>
              <a:pPr/>
              <a:t>11</a:t>
            </a:fld>
            <a:endParaRPr lang="en-GB"/>
          </a:p>
        </p:txBody>
      </p:sp>
      <p:sp>
        <p:nvSpPr>
          <p:cNvPr id="18" name="Footer Placeholder 17"/>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1"/>
          <p:cNvSpPr/>
          <p:nvPr/>
        </p:nvSpPr>
        <p:spPr>
          <a:xfrm>
            <a:off x="457200" y="243000"/>
            <a:ext cx="8228520" cy="624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4" name="TextShape 3"/>
          <p:cNvSpPr/>
          <p:nvPr/>
        </p:nvSpPr>
        <p:spPr>
          <a:xfrm>
            <a:off x="467544" y="1124744"/>
            <a:ext cx="8208912" cy="489654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2000" b="0" i="0" u="none" strike="noStrike" kern="1200" spc="0" dirty="0">
              <a:ln>
                <a:noFill/>
              </a:ln>
              <a:solidFill>
                <a:schemeClr val="tx2"/>
              </a:solidFill>
              <a:latin typeface="+mj-lt"/>
              <a:ea typeface="Arial Unicode MS" pitchFamily="2"/>
              <a:cs typeface="Arial Unicode MS" pitchFamily="2"/>
            </a:endParaRP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W2 – 5um trench through </a:t>
            </a:r>
            <a:r>
              <a:rPr lang="en-GB" sz="2000" b="0" i="0" u="none" strike="noStrike" kern="1200" spc="0" dirty="0" smtClean="0">
                <a:ln>
                  <a:noFill/>
                </a:ln>
                <a:solidFill>
                  <a:schemeClr val="tx2"/>
                </a:solidFill>
                <a:latin typeface="+mj-lt"/>
                <a:ea typeface="Arial Unicode MS" pitchFamily="2"/>
                <a:cs typeface="Arial Unicode MS" pitchFamily="2"/>
              </a:rPr>
              <a:t>centre </a:t>
            </a:r>
            <a:r>
              <a:rPr lang="en-GB" sz="2000" b="0" i="0" u="none" strike="noStrike" kern="1200" spc="0" dirty="0">
                <a:ln>
                  <a:noFill/>
                </a:ln>
                <a:solidFill>
                  <a:schemeClr val="tx2"/>
                </a:solidFill>
                <a:latin typeface="+mj-lt"/>
                <a:ea typeface="Arial Unicode MS" pitchFamily="2"/>
                <a:cs typeface="Arial Unicode MS" pitchFamily="2"/>
              </a:rPr>
              <a:t>of electrodes</a:t>
            </a: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W3 – 10um trench through </a:t>
            </a:r>
            <a:r>
              <a:rPr lang="en-GB" sz="2000" b="0" i="0" u="none" strike="noStrike" kern="1200" spc="0" dirty="0" smtClean="0">
                <a:ln>
                  <a:noFill/>
                </a:ln>
                <a:solidFill>
                  <a:schemeClr val="tx2"/>
                </a:solidFill>
                <a:latin typeface="+mj-lt"/>
                <a:ea typeface="Arial Unicode MS" pitchFamily="2"/>
                <a:cs typeface="Arial Unicode MS" pitchFamily="2"/>
              </a:rPr>
              <a:t>centre </a:t>
            </a:r>
            <a:r>
              <a:rPr lang="en-GB" sz="2000" b="0" i="0" u="none" strike="noStrike" kern="1200" spc="0" dirty="0">
                <a:ln>
                  <a:noFill/>
                </a:ln>
                <a:solidFill>
                  <a:schemeClr val="tx2"/>
                </a:solidFill>
                <a:latin typeface="+mj-lt"/>
                <a:ea typeface="Arial Unicode MS" pitchFamily="2"/>
                <a:cs typeface="Arial Unicode MS" pitchFamily="2"/>
              </a:rPr>
              <a:t>of electrodes</a:t>
            </a: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W5 – 50um trench through </a:t>
            </a:r>
            <a:r>
              <a:rPr lang="en-GB" sz="2000" b="0" i="0" u="none" strike="noStrike" kern="1200" spc="0" dirty="0" smtClean="0">
                <a:ln>
                  <a:noFill/>
                </a:ln>
                <a:solidFill>
                  <a:schemeClr val="tx2"/>
                </a:solidFill>
                <a:latin typeface="+mj-lt"/>
                <a:ea typeface="Arial Unicode MS" pitchFamily="2"/>
                <a:cs typeface="Arial Unicode MS" pitchFamily="2"/>
              </a:rPr>
              <a:t>centre </a:t>
            </a:r>
            <a:r>
              <a:rPr lang="en-GB" sz="2000" b="0" i="0" u="none" strike="noStrike" kern="1200" spc="0" dirty="0">
                <a:ln>
                  <a:noFill/>
                </a:ln>
                <a:solidFill>
                  <a:schemeClr val="tx2"/>
                </a:solidFill>
                <a:latin typeface="+mj-lt"/>
                <a:ea typeface="Arial Unicode MS" pitchFamily="2"/>
                <a:cs typeface="Arial Unicode MS" pitchFamily="2"/>
              </a:rPr>
              <a:t>of electrodes (poor </a:t>
            </a:r>
            <a:r>
              <a:rPr lang="en-GB" sz="2000" b="0" i="0" u="none" strike="noStrike" kern="1200" spc="0" dirty="0" smtClean="0">
                <a:ln>
                  <a:noFill/>
                </a:ln>
                <a:solidFill>
                  <a:schemeClr val="tx2"/>
                </a:solidFill>
                <a:latin typeface="+mj-lt"/>
                <a:ea typeface="Arial Unicode MS" pitchFamily="2"/>
                <a:cs typeface="Arial Unicode MS" pitchFamily="2"/>
              </a:rPr>
              <a:t>metallisation)</a:t>
            </a:r>
            <a:endParaRPr lang="en-GB" sz="2000" b="0" i="0" u="none" strike="noStrike" kern="1200" spc="0" dirty="0">
              <a:ln>
                <a:noFill/>
              </a:ln>
              <a:solidFill>
                <a:schemeClr val="tx2"/>
              </a:solidFill>
              <a:latin typeface="+mj-lt"/>
              <a:ea typeface="Arial Unicode MS" pitchFamily="2"/>
              <a:cs typeface="Arial Unicode MS" pitchFamily="2"/>
            </a:endParaRP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W7 – reference, standard N electrodes with P-stops</a:t>
            </a: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W16 – P</a:t>
            </a:r>
            <a:r>
              <a:rPr lang="en-GB" sz="2000" b="0" i="0" u="none" strike="noStrike" kern="1200" spc="0" baseline="30000" dirty="0">
                <a:ln>
                  <a:noFill/>
                </a:ln>
                <a:solidFill>
                  <a:schemeClr val="tx2"/>
                </a:solidFill>
                <a:latin typeface="+mj-lt"/>
                <a:ea typeface="Arial Unicode MS" pitchFamily="2"/>
                <a:cs typeface="Arial Unicode MS" pitchFamily="2"/>
              </a:rPr>
              <a:t>+</a:t>
            </a:r>
            <a:r>
              <a:rPr lang="en-GB" sz="2000" b="0" i="0" u="none" strike="noStrike" kern="1200" spc="0" dirty="0">
                <a:ln>
                  <a:noFill/>
                </a:ln>
                <a:solidFill>
                  <a:schemeClr val="tx2"/>
                </a:solidFill>
                <a:latin typeface="+mj-lt"/>
                <a:ea typeface="Arial Unicode MS" pitchFamily="2"/>
                <a:cs typeface="Arial Unicode MS" pitchFamily="2"/>
              </a:rPr>
              <a:t> implant under N electrode, 5um wide</a:t>
            </a:r>
          </a:p>
          <a:p>
            <a:pPr lvl="0" hangingPunct="0">
              <a:buNone/>
            </a:pPr>
            <a:r>
              <a:rPr lang="en-GB" sz="2000" b="0" i="0" u="none" strike="noStrike" kern="1200" spc="0" dirty="0">
                <a:ln>
                  <a:noFill/>
                </a:ln>
                <a:solidFill>
                  <a:schemeClr val="tx2"/>
                </a:solidFill>
                <a:latin typeface="+mj-lt"/>
                <a:ea typeface="Arial Unicode MS" pitchFamily="2"/>
                <a:cs typeface="Arial Unicode MS" pitchFamily="2"/>
              </a:rPr>
              <a:t>	W18 – W16 structure with </a:t>
            </a:r>
            <a:r>
              <a:rPr lang="en-GB" sz="2000" b="0" i="0" u="none" strike="noStrike" kern="1200" spc="0" dirty="0" smtClean="0">
                <a:ln>
                  <a:noFill/>
                </a:ln>
                <a:solidFill>
                  <a:schemeClr val="tx2"/>
                </a:solidFill>
                <a:latin typeface="+mj-lt"/>
                <a:ea typeface="Arial Unicode MS" pitchFamily="2"/>
                <a:cs typeface="Arial Unicode MS" pitchFamily="2"/>
              </a:rPr>
              <a:t>wide </a:t>
            </a:r>
            <a:r>
              <a:rPr lang="en-GB" sz="2000" dirty="0" smtClean="0">
                <a:solidFill>
                  <a:schemeClr val="tx2"/>
                </a:solidFill>
                <a:ea typeface="Arial Unicode MS" pitchFamily="2"/>
                <a:cs typeface="Arial Unicode MS" pitchFamily="2"/>
              </a:rPr>
              <a:t>p</a:t>
            </a:r>
            <a:r>
              <a:rPr lang="en-GB" sz="2000" baseline="30000" dirty="0" smtClean="0">
                <a:solidFill>
                  <a:schemeClr val="tx2"/>
                </a:solidFill>
                <a:ea typeface="Arial Unicode MS" pitchFamily="2"/>
                <a:cs typeface="Arial Unicode MS" pitchFamily="2"/>
              </a:rPr>
              <a:t>+</a:t>
            </a:r>
            <a:r>
              <a:rPr lang="en-GB" sz="2000" dirty="0" smtClean="0">
                <a:solidFill>
                  <a:schemeClr val="tx2"/>
                </a:solidFill>
                <a:ea typeface="Arial Unicode MS" pitchFamily="2"/>
                <a:cs typeface="Arial Unicode MS" pitchFamily="2"/>
              </a:rPr>
              <a:t> implant </a:t>
            </a:r>
            <a:endParaRPr lang="en-GB" sz="2000" b="0" i="0" u="none" strike="noStrike" kern="1200" spc="0" dirty="0">
              <a:ln>
                <a:noFill/>
              </a:ln>
              <a:solidFill>
                <a:schemeClr val="tx2"/>
              </a:solidFill>
              <a:latin typeface="+mj-lt"/>
              <a:ea typeface="Arial Unicode MS" pitchFamily="2"/>
              <a:cs typeface="Arial Unicode MS" pitchFamily="2"/>
            </a:endParaRPr>
          </a:p>
          <a:p>
            <a:pPr marL="0" marR="0" lvl="0" indent="0" rtl="0" hangingPunct="0">
              <a:lnSpc>
                <a:spcPct val="100000"/>
              </a:lnSpc>
              <a:spcBef>
                <a:spcPts val="0"/>
              </a:spcBef>
              <a:spcAft>
                <a:spcPts val="0"/>
              </a:spcAft>
              <a:buNone/>
              <a:tabLst/>
            </a:pPr>
            <a:endParaRPr lang="en-GB" sz="2000" b="0" i="0" u="none" strike="noStrike" kern="1200" spc="0" dirty="0">
              <a:ln>
                <a:noFill/>
              </a:ln>
              <a:solidFill>
                <a:schemeClr val="tx2"/>
              </a:solidFill>
              <a:latin typeface="+mj-lt"/>
              <a:ea typeface="Arial Unicode MS" pitchFamily="2"/>
              <a:cs typeface="Arial Unicode MS" pitchFamily="2"/>
            </a:endParaRPr>
          </a:p>
          <a:p>
            <a:pPr marL="0" marR="0" lvl="0" indent="0" rtl="0" hangingPunct="0">
              <a:lnSpc>
                <a:spcPct val="100000"/>
              </a:lnSpc>
              <a:spcBef>
                <a:spcPts val="0"/>
              </a:spcBef>
              <a:spcAft>
                <a:spcPts val="0"/>
              </a:spcAft>
              <a:buNone/>
              <a:tabLst/>
            </a:pPr>
            <a:r>
              <a:rPr lang="en-GB" sz="2400" b="1" i="0" u="none" strike="noStrike" kern="1200" spc="0" dirty="0">
                <a:ln>
                  <a:noFill/>
                </a:ln>
                <a:solidFill>
                  <a:schemeClr val="tx2"/>
                </a:solidFill>
                <a:latin typeface="+mj-lt"/>
                <a:ea typeface="Arial Unicode MS" pitchFamily="2"/>
                <a:cs typeface="Arial Unicode MS" pitchFamily="2"/>
              </a:rPr>
              <a:t>Detectors sent for neutron </a:t>
            </a:r>
            <a:r>
              <a:rPr lang="en-GB" sz="2400" b="1" i="0" u="none" strike="noStrike" kern="1200" spc="0" dirty="0" smtClean="0">
                <a:ln>
                  <a:noFill/>
                </a:ln>
                <a:solidFill>
                  <a:schemeClr val="tx2"/>
                </a:solidFill>
                <a:latin typeface="+mj-lt"/>
                <a:ea typeface="Arial Unicode MS" pitchFamily="2"/>
                <a:cs typeface="Arial Unicode MS" pitchFamily="2"/>
              </a:rPr>
              <a:t>irradiation to JSI Ljubljana, </a:t>
            </a:r>
            <a:r>
              <a:rPr lang="en-GB" sz="2400" b="1" i="0" u="none" strike="noStrike" kern="1200" spc="0" dirty="0">
                <a:ln>
                  <a:noFill/>
                </a:ln>
                <a:solidFill>
                  <a:schemeClr val="tx2"/>
                </a:solidFill>
                <a:latin typeface="+mj-lt"/>
                <a:ea typeface="Arial Unicode MS" pitchFamily="2"/>
                <a:cs typeface="Arial Unicode MS" pitchFamily="2"/>
              </a:rPr>
              <a:t>Doses -</a:t>
            </a:r>
          </a:p>
          <a:p>
            <a:pPr marL="0" marR="0" lvl="0" indent="0" rtl="0" hangingPunct="0">
              <a:lnSpc>
                <a:spcPct val="100000"/>
              </a:lnSpc>
              <a:spcBef>
                <a:spcPts val="0"/>
              </a:spcBef>
              <a:spcAft>
                <a:spcPts val="0"/>
              </a:spcAft>
              <a:buNone/>
              <a:tabLst/>
            </a:pPr>
            <a:endParaRPr lang="en-GB" sz="2000" b="0" i="0" u="none" strike="noStrike" kern="1200" spc="0" dirty="0">
              <a:ln>
                <a:noFill/>
              </a:ln>
              <a:solidFill>
                <a:schemeClr val="tx2"/>
              </a:solidFill>
              <a:latin typeface="+mj-lt"/>
              <a:ea typeface="Arial Unicode MS" pitchFamily="2"/>
              <a:cs typeface="Arial Unicode MS" pitchFamily="2"/>
            </a:endParaRP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1E15	1MeV </a:t>
            </a:r>
            <a:r>
              <a:rPr lang="en-GB" sz="2000" b="0" i="0" u="none" strike="noStrike" kern="1200" spc="0" dirty="0" err="1">
                <a:ln>
                  <a:noFill/>
                </a:ln>
                <a:solidFill>
                  <a:schemeClr val="tx2"/>
                </a:solidFill>
                <a:latin typeface="+mj-lt"/>
                <a:ea typeface="Arial Unicode MS" pitchFamily="2"/>
                <a:cs typeface="Arial Unicode MS" pitchFamily="2"/>
              </a:rPr>
              <a:t>neq</a:t>
            </a:r>
            <a:r>
              <a:rPr lang="en-GB" sz="2000" b="0" i="0" u="none" strike="noStrike" kern="1200" spc="0" dirty="0">
                <a:ln>
                  <a:noFill/>
                </a:ln>
                <a:solidFill>
                  <a:schemeClr val="tx2"/>
                </a:solidFill>
                <a:latin typeface="+mj-lt"/>
                <a:ea typeface="Arial Unicode MS" pitchFamily="2"/>
                <a:cs typeface="Arial Unicode MS" pitchFamily="2"/>
              </a:rPr>
              <a:t>	Measured</a:t>
            </a: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5E15	1MeV </a:t>
            </a:r>
            <a:r>
              <a:rPr lang="en-GB" sz="2000" b="0" i="0" u="none" strike="noStrike" kern="1200" spc="0" dirty="0" err="1">
                <a:ln>
                  <a:noFill/>
                </a:ln>
                <a:solidFill>
                  <a:schemeClr val="tx2"/>
                </a:solidFill>
                <a:latin typeface="+mj-lt"/>
                <a:ea typeface="Arial Unicode MS" pitchFamily="2"/>
                <a:cs typeface="Arial Unicode MS" pitchFamily="2"/>
              </a:rPr>
              <a:t>neq</a:t>
            </a:r>
            <a:r>
              <a:rPr lang="en-GB" sz="2000" b="0" i="0" u="none" strike="noStrike" kern="1200" spc="0" dirty="0">
                <a:ln>
                  <a:noFill/>
                </a:ln>
                <a:solidFill>
                  <a:schemeClr val="tx2"/>
                </a:solidFill>
                <a:latin typeface="+mj-lt"/>
                <a:ea typeface="Arial Unicode MS" pitchFamily="2"/>
                <a:cs typeface="Arial Unicode MS" pitchFamily="2"/>
              </a:rPr>
              <a:t>	Measured</a:t>
            </a: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1E16	1MeV </a:t>
            </a:r>
            <a:r>
              <a:rPr lang="en-GB" sz="2000" b="0" i="0" u="none" strike="noStrike" kern="1200" spc="0" dirty="0" err="1">
                <a:ln>
                  <a:noFill/>
                </a:ln>
                <a:solidFill>
                  <a:schemeClr val="tx2"/>
                </a:solidFill>
                <a:latin typeface="+mj-lt"/>
                <a:ea typeface="Arial Unicode MS" pitchFamily="2"/>
                <a:cs typeface="Arial Unicode MS" pitchFamily="2"/>
              </a:rPr>
              <a:t>neq</a:t>
            </a:r>
            <a:r>
              <a:rPr lang="en-GB" sz="2000" b="0" i="0" u="none" strike="noStrike" kern="1200" spc="0" dirty="0">
                <a:ln>
                  <a:noFill/>
                </a:ln>
                <a:solidFill>
                  <a:schemeClr val="tx2"/>
                </a:solidFill>
                <a:latin typeface="+mj-lt"/>
                <a:ea typeface="Arial Unicode MS" pitchFamily="2"/>
                <a:cs typeface="Arial Unicode MS" pitchFamily="2"/>
              </a:rPr>
              <a:t>	Partially Measured</a:t>
            </a:r>
          </a:p>
          <a:p>
            <a:pPr marL="0" marR="0" lvl="0" indent="0" rtl="0" hangingPunct="0">
              <a:lnSpc>
                <a:spcPct val="100000"/>
              </a:lnSpc>
              <a:spcBef>
                <a:spcPts val="0"/>
              </a:spcBef>
              <a:spcAft>
                <a:spcPts val="0"/>
              </a:spcAft>
              <a:buNone/>
              <a:tabLst/>
            </a:pPr>
            <a:r>
              <a:rPr lang="en-GB" sz="2000" b="0" i="0" u="none" strike="noStrike" kern="1200" spc="0" dirty="0">
                <a:ln>
                  <a:noFill/>
                </a:ln>
                <a:solidFill>
                  <a:schemeClr val="tx2"/>
                </a:solidFill>
                <a:latin typeface="+mj-lt"/>
                <a:ea typeface="Arial Unicode MS" pitchFamily="2"/>
                <a:cs typeface="Arial Unicode MS" pitchFamily="2"/>
              </a:rPr>
              <a:t>	2E16	1MeV </a:t>
            </a:r>
            <a:r>
              <a:rPr lang="en-GB" sz="2000" b="0" i="0" u="none" strike="noStrike" kern="1200" spc="0" dirty="0" err="1">
                <a:ln>
                  <a:noFill/>
                </a:ln>
                <a:solidFill>
                  <a:schemeClr val="tx2"/>
                </a:solidFill>
                <a:latin typeface="+mj-lt"/>
                <a:ea typeface="Arial Unicode MS" pitchFamily="2"/>
                <a:cs typeface="Arial Unicode MS" pitchFamily="2"/>
              </a:rPr>
              <a:t>neq</a:t>
            </a:r>
            <a:r>
              <a:rPr lang="en-GB" sz="2000" b="0" i="0" u="none" strike="noStrike" kern="1200" spc="0" dirty="0">
                <a:ln>
                  <a:noFill/>
                </a:ln>
                <a:solidFill>
                  <a:schemeClr val="tx2"/>
                </a:solidFill>
                <a:latin typeface="+mj-lt"/>
                <a:ea typeface="Arial Unicode MS" pitchFamily="2"/>
                <a:cs typeface="Arial Unicode MS" pitchFamily="2"/>
              </a:rPr>
              <a:t>	</a:t>
            </a:r>
            <a:r>
              <a:rPr lang="en-GB" sz="2000" b="0" i="0" u="none" strike="noStrike" kern="1200" spc="0" dirty="0" smtClean="0">
                <a:ln>
                  <a:noFill/>
                </a:ln>
                <a:solidFill>
                  <a:schemeClr val="tx2"/>
                </a:solidFill>
                <a:latin typeface="+mj-lt"/>
                <a:ea typeface="Arial Unicode MS" pitchFamily="2"/>
                <a:cs typeface="Arial Unicode MS" pitchFamily="2"/>
              </a:rPr>
              <a:t>Measured</a:t>
            </a:r>
          </a:p>
          <a:p>
            <a:pPr marL="0" marR="0" lvl="0" indent="0" rtl="0" hangingPunct="0">
              <a:lnSpc>
                <a:spcPct val="100000"/>
              </a:lnSpc>
              <a:spcBef>
                <a:spcPts val="0"/>
              </a:spcBef>
              <a:spcAft>
                <a:spcPts val="0"/>
              </a:spcAft>
              <a:buNone/>
              <a:tabLst/>
            </a:pPr>
            <a:r>
              <a:rPr lang="en-GB" sz="2000" dirty="0" smtClean="0">
                <a:solidFill>
                  <a:schemeClr val="tx2"/>
                </a:solidFill>
                <a:latin typeface="+mj-lt"/>
                <a:ea typeface="Arial Unicode MS" pitchFamily="2"/>
                <a:cs typeface="Arial Unicode MS" pitchFamily="2"/>
              </a:rPr>
              <a:t>	</a:t>
            </a:r>
            <a:r>
              <a:rPr lang="en-GB" sz="2000" dirty="0" smtClean="0">
                <a:solidFill>
                  <a:srgbClr val="FF0000"/>
                </a:solidFill>
                <a:latin typeface="+mj-lt"/>
                <a:ea typeface="Arial Unicode MS" pitchFamily="2"/>
                <a:cs typeface="Arial Unicode MS" pitchFamily="2"/>
              </a:rPr>
              <a:t>3E16	1MeV </a:t>
            </a:r>
            <a:r>
              <a:rPr lang="en-GB" sz="2000" dirty="0" err="1" smtClean="0">
                <a:solidFill>
                  <a:srgbClr val="FF0000"/>
                </a:solidFill>
                <a:latin typeface="+mj-lt"/>
                <a:ea typeface="Arial Unicode MS" pitchFamily="2"/>
                <a:cs typeface="Arial Unicode MS" pitchFamily="2"/>
              </a:rPr>
              <a:t>neq</a:t>
            </a:r>
            <a:r>
              <a:rPr lang="en-GB" sz="2000" dirty="0" smtClean="0">
                <a:solidFill>
                  <a:srgbClr val="FF0000"/>
                </a:solidFill>
                <a:latin typeface="+mj-lt"/>
                <a:ea typeface="Arial Unicode MS" pitchFamily="2"/>
                <a:cs typeface="Arial Unicode MS" pitchFamily="2"/>
              </a:rPr>
              <a:t>	W2/5 No signal at 1000v</a:t>
            </a:r>
            <a:endParaRPr lang="en-GB" sz="2000" b="0" i="0" u="none" strike="noStrike" kern="1200" spc="0" dirty="0">
              <a:ln>
                <a:noFill/>
              </a:ln>
              <a:solidFill>
                <a:srgbClr val="FF0000"/>
              </a:solidFill>
              <a:latin typeface="+mj-lt"/>
              <a:ea typeface="Arial Unicode MS" pitchFamily="2"/>
              <a:cs typeface="Arial Unicode MS" pitchFamily="2"/>
            </a:endParaRPr>
          </a:p>
        </p:txBody>
      </p:sp>
      <p:sp>
        <p:nvSpPr>
          <p:cNvPr id="5" name="CustomShape 1"/>
          <p:cNvSpPr/>
          <p:nvPr/>
        </p:nvSpPr>
        <p:spPr>
          <a:xfrm>
            <a:off x="457559" y="40464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dirty="0">
                <a:ln>
                  <a:noFill/>
                </a:ln>
                <a:solidFill>
                  <a:srgbClr val="17375E"/>
                </a:solidFill>
                <a:latin typeface="Calibri" pitchFamily="18"/>
                <a:ea typeface="Arial Unicode MS" pitchFamily="2"/>
                <a:cs typeface="Arial Unicode MS" pitchFamily="2"/>
              </a:rPr>
              <a:t>Wafer information/ Irradiation</a:t>
            </a:r>
          </a:p>
        </p:txBody>
      </p:sp>
      <p:sp>
        <p:nvSpPr>
          <p:cNvPr id="6" name="Slide Number Placeholder 5"/>
          <p:cNvSpPr>
            <a:spLocks noGrp="1"/>
          </p:cNvSpPr>
          <p:nvPr>
            <p:ph type="sldNum" sz="quarter" idx="12"/>
          </p:nvPr>
        </p:nvSpPr>
        <p:spPr/>
        <p:txBody>
          <a:bodyPr/>
          <a:lstStyle/>
          <a:p>
            <a:fld id="{47B173D8-BCF5-4794-88E9-1C0B87EF5945}" type="slidenum">
              <a:rPr lang="en-GB" smtClean="0"/>
              <a:pPr/>
              <a:t>12</a:t>
            </a:fld>
            <a:endParaRPr lang="en-GB"/>
          </a:p>
        </p:txBody>
      </p:sp>
      <p:sp>
        <p:nvSpPr>
          <p:cNvPr id="7" name="Footer Placeholder 6"/>
          <p:cNvSpPr>
            <a:spLocks noGrp="1"/>
          </p:cNvSpPr>
          <p:nvPr>
            <p:ph type="ftr" sz="quarter" idx="11"/>
          </p:nvPr>
        </p:nvSpPr>
        <p:spPr/>
        <p:txBody>
          <a:bodyPr/>
          <a:lstStyle/>
          <a:p>
            <a:r>
              <a:rPr lang="en-GB" smtClean="0"/>
              <a:t>G. Casse, 7th Trento Meeting - 29/02 Ljubljana</a:t>
            </a:r>
            <a:endParaRPr lang="en-GB"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395536" y="1196752"/>
            <a:ext cx="4032448" cy="2361104"/>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4716016" y="1196752"/>
            <a:ext cx="3973498" cy="2376264"/>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416896" y="3789040"/>
            <a:ext cx="4036812" cy="2376264"/>
          </a:xfrm>
          <a:prstGeom prst="rect">
            <a:avLst/>
          </a:prstGeom>
          <a:noFill/>
          <a:ln w="9525">
            <a:noFill/>
            <a:miter lim="800000"/>
            <a:headEnd/>
            <a:tailEnd/>
          </a:ln>
        </p:spPr>
      </p:pic>
      <p:pic>
        <p:nvPicPr>
          <p:cNvPr id="5125" name="Picture 5"/>
          <p:cNvPicPr>
            <a:picLocks noChangeAspect="1" noChangeArrowheads="1"/>
          </p:cNvPicPr>
          <p:nvPr/>
        </p:nvPicPr>
        <p:blipFill>
          <a:blip r:embed="rId5" cstate="print"/>
          <a:srcRect/>
          <a:stretch>
            <a:fillRect/>
          </a:stretch>
        </p:blipFill>
        <p:spPr bwMode="auto">
          <a:xfrm>
            <a:off x="4716016" y="3789040"/>
            <a:ext cx="3960439" cy="2376264"/>
          </a:xfrm>
          <a:prstGeom prst="rect">
            <a:avLst/>
          </a:prstGeom>
          <a:noFill/>
          <a:ln w="9525">
            <a:noFill/>
            <a:miter lim="800000"/>
            <a:headEnd/>
            <a:tailEnd/>
          </a:ln>
        </p:spPr>
      </p:pic>
      <p:sp>
        <p:nvSpPr>
          <p:cNvPr id="7" name="CustomShape 1"/>
          <p:cNvSpPr/>
          <p:nvPr/>
        </p:nvSpPr>
        <p:spPr>
          <a:xfrm>
            <a:off x="457559" y="40464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dirty="0" smtClean="0">
                <a:solidFill>
                  <a:srgbClr val="17375E"/>
                </a:solidFill>
                <a:latin typeface="Calibri" pitchFamily="18"/>
                <a:ea typeface="Arial Unicode MS" pitchFamily="2"/>
                <a:cs typeface="Arial Unicode MS" pitchFamily="2"/>
              </a:rPr>
              <a:t>Initial IV from wafers W2,3,7,16</a:t>
            </a:r>
            <a:endParaRPr lang="en-GB" sz="2800" b="0" i="0" u="none" strike="noStrike" kern="1200" spc="0" dirty="0">
              <a:ln>
                <a:noFill/>
              </a:ln>
              <a:solidFill>
                <a:srgbClr val="17375E"/>
              </a:solidFill>
              <a:latin typeface="Calibri" pitchFamily="18"/>
              <a:ea typeface="Arial Unicode MS" pitchFamily="2"/>
              <a:cs typeface="Arial Unicode MS" pitchFamily="2"/>
            </a:endParaRPr>
          </a:p>
        </p:txBody>
      </p:sp>
      <p:sp>
        <p:nvSpPr>
          <p:cNvPr id="8" name="Slide Number Placeholder 7"/>
          <p:cNvSpPr>
            <a:spLocks noGrp="1"/>
          </p:cNvSpPr>
          <p:nvPr>
            <p:ph type="sldNum" sz="quarter" idx="12"/>
          </p:nvPr>
        </p:nvSpPr>
        <p:spPr/>
        <p:txBody>
          <a:bodyPr/>
          <a:lstStyle/>
          <a:p>
            <a:fld id="{47B173D8-BCF5-4794-88E9-1C0B87EF5945}" type="slidenum">
              <a:rPr lang="en-GB" smtClean="0"/>
              <a:pPr/>
              <a:t>13</a:t>
            </a:fld>
            <a:endParaRPr lang="en-GB"/>
          </a:p>
        </p:txBody>
      </p:sp>
      <p:sp>
        <p:nvSpPr>
          <p:cNvPr id="9" name="Footer Placeholder 8"/>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G. Casse, 7th Trento Meeting - 29/02 Ljubljana</a:t>
            </a:r>
            <a:endParaRPr lang="en-GB" dirty="0"/>
          </a:p>
        </p:txBody>
      </p:sp>
      <p:sp>
        <p:nvSpPr>
          <p:cNvPr id="3" name="Slide Number Placeholder 2"/>
          <p:cNvSpPr>
            <a:spLocks noGrp="1"/>
          </p:cNvSpPr>
          <p:nvPr>
            <p:ph type="sldNum" sz="quarter" idx="12"/>
          </p:nvPr>
        </p:nvSpPr>
        <p:spPr/>
        <p:txBody>
          <a:bodyPr/>
          <a:lstStyle/>
          <a:p>
            <a:fld id="{26DE4028-4158-416E-8678-BFC05CF579B1}" type="slidenum">
              <a:rPr lang="en-GB" smtClean="0"/>
              <a:pPr/>
              <a:t>14</a:t>
            </a:fld>
            <a:endParaRPr lang="en-GB"/>
          </a:p>
        </p:txBody>
      </p:sp>
      <p:sp>
        <p:nvSpPr>
          <p:cNvPr id="4" name="TextBox 3"/>
          <p:cNvSpPr txBox="1"/>
          <p:nvPr/>
        </p:nvSpPr>
        <p:spPr>
          <a:xfrm>
            <a:off x="1187624" y="404664"/>
            <a:ext cx="7272808" cy="646331"/>
          </a:xfrm>
          <a:prstGeom prst="rect">
            <a:avLst/>
          </a:prstGeom>
          <a:noFill/>
        </p:spPr>
        <p:txBody>
          <a:bodyPr wrap="square" rtlCol="0">
            <a:spAutoFit/>
          </a:bodyPr>
          <a:lstStyle/>
          <a:p>
            <a:pPr algn="ctr"/>
            <a:r>
              <a:rPr lang="en-GB" sz="3600" dirty="0" err="1" smtClean="0"/>
              <a:t>Interstrip</a:t>
            </a:r>
            <a:r>
              <a:rPr lang="en-GB" sz="3600" dirty="0" smtClean="0"/>
              <a:t> capacitance</a:t>
            </a:r>
            <a:endParaRPr lang="en-GB" sz="3600" dirty="0"/>
          </a:p>
        </p:txBody>
      </p:sp>
      <p:pic>
        <p:nvPicPr>
          <p:cNvPr id="5" name="Picture 4" descr="interstrip.jpg"/>
          <p:cNvPicPr>
            <a:picLocks noChangeAspect="1"/>
          </p:cNvPicPr>
          <p:nvPr/>
        </p:nvPicPr>
        <p:blipFill>
          <a:blip r:embed="rId2" cstate="print"/>
          <a:stretch>
            <a:fillRect/>
          </a:stretch>
        </p:blipFill>
        <p:spPr>
          <a:xfrm>
            <a:off x="2051720" y="1700808"/>
            <a:ext cx="4649724" cy="326303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p:cNvSpPr/>
          <p:nvPr/>
        </p:nvSpPr>
        <p:spPr>
          <a:xfrm>
            <a:off x="8172360" y="6345360"/>
            <a:ext cx="513360" cy="37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fld id="{02EF0ADE-5F04-4E0E-8D7A-5ED528502088}" type="slidenum">
              <a:rPr/>
              <a:pPr marL="0" marR="0" lvl="0" indent="0" rtl="0" hangingPunct="0">
                <a:lnSpc>
                  <a:spcPct val="100000"/>
                </a:lnSpc>
                <a:spcBef>
                  <a:spcPts val="0"/>
                </a:spcBef>
                <a:spcAft>
                  <a:spcPts val="0"/>
                </a:spcAft>
                <a:buNone/>
                <a:tabLst/>
              </a:pPr>
              <a:t>15</a:t>
            </a:fld>
            <a:endParaRPr lang="en-GB" sz="1800" b="1" i="0" u="none" strike="noStrike" kern="1200" spc="0">
              <a:ln>
                <a:noFill/>
              </a:ln>
              <a:solidFill>
                <a:srgbClr val="17375E"/>
              </a:solidFill>
              <a:latin typeface="Calibri" pitchFamily="18"/>
              <a:ea typeface="Arial Unicode MS" pitchFamily="2"/>
              <a:cs typeface="Arial Unicode MS" pitchFamily="2"/>
            </a:endParaRPr>
          </a:p>
        </p:txBody>
      </p:sp>
      <p:sp>
        <p:nvSpPr>
          <p:cNvPr id="3" name="CustomShape 2"/>
          <p:cNvSpPr/>
          <p:nvPr/>
        </p:nvSpPr>
        <p:spPr>
          <a:xfrm>
            <a:off x="3349080" y="404640"/>
            <a:ext cx="2374560" cy="519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a:ln>
                  <a:noFill/>
                </a:ln>
                <a:solidFill>
                  <a:srgbClr val="17375E"/>
                </a:solidFill>
                <a:latin typeface="Calibri" pitchFamily="18"/>
                <a:ea typeface="DejaVu LGC Sans" pitchFamily="2"/>
                <a:cs typeface="Arial Unicode MS" pitchFamily="2"/>
              </a:rPr>
              <a:t>Alibava Setup</a:t>
            </a:r>
          </a:p>
        </p:txBody>
      </p:sp>
      <p:pic>
        <p:nvPicPr>
          <p:cNvPr id="4" name="Picture 3"/>
          <p:cNvPicPr>
            <a:picLocks noChangeAspect="1"/>
          </p:cNvPicPr>
          <p:nvPr/>
        </p:nvPicPr>
        <p:blipFill>
          <a:blip r:embed="rId3" cstate="print">
            <a:alphaModFix/>
            <a:lum/>
          </a:blip>
          <a:srcRect/>
          <a:stretch>
            <a:fillRect/>
          </a:stretch>
        </p:blipFill>
        <p:spPr>
          <a:xfrm>
            <a:off x="583560" y="1758960"/>
            <a:ext cx="5164200" cy="3872160"/>
          </a:xfrm>
          <a:prstGeom prst="rect">
            <a:avLst/>
          </a:prstGeom>
          <a:noFill/>
          <a:ln>
            <a:noFill/>
          </a:ln>
        </p:spPr>
      </p:pic>
      <p:sp>
        <p:nvSpPr>
          <p:cNvPr id="5" name="CustomShape 3"/>
          <p:cNvSpPr/>
          <p:nvPr/>
        </p:nvSpPr>
        <p:spPr>
          <a:xfrm>
            <a:off x="343440" y="5761080"/>
            <a:ext cx="5183640" cy="5194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1400" b="0" i="0" u="none" strike="noStrike" kern="1200" spc="0" dirty="0">
                <a:ln>
                  <a:noFill/>
                </a:ln>
                <a:solidFill>
                  <a:srgbClr val="17375E"/>
                </a:solidFill>
                <a:latin typeface="Calibri" pitchFamily="18"/>
                <a:ea typeface="DejaVu LGC Sans" pitchFamily="2"/>
                <a:cs typeface="Arial Unicode MS" pitchFamily="2"/>
              </a:rPr>
              <a:t>Cooling down to - 45 </a:t>
            </a:r>
            <a:r>
              <a:rPr lang="en-GB" sz="1400" b="0" i="0" u="none" strike="noStrike" kern="1200" spc="0" dirty="0" err="1">
                <a:ln>
                  <a:noFill/>
                </a:ln>
                <a:solidFill>
                  <a:srgbClr val="17375E"/>
                </a:solidFill>
                <a:latin typeface="Calibri" pitchFamily="18"/>
                <a:ea typeface="DejaVu LGC Sans" pitchFamily="2"/>
                <a:cs typeface="Arial Unicode MS" pitchFamily="2"/>
              </a:rPr>
              <a:t>deg.C</a:t>
            </a:r>
            <a:r>
              <a:rPr lang="en-GB" sz="1400" b="0" i="0" u="none" strike="noStrike" kern="1200" spc="0" dirty="0">
                <a:ln>
                  <a:noFill/>
                </a:ln>
                <a:solidFill>
                  <a:srgbClr val="17375E"/>
                </a:solidFill>
                <a:latin typeface="Calibri" pitchFamily="18"/>
                <a:ea typeface="DejaVu LGC Sans" pitchFamily="2"/>
                <a:cs typeface="Arial Unicode MS" pitchFamily="2"/>
              </a:rPr>
              <a:t> (</a:t>
            </a:r>
            <a:r>
              <a:rPr lang="en-GB" sz="1400" b="0" i="0" u="none" strike="noStrike" kern="1200" spc="0" dirty="0" err="1">
                <a:ln>
                  <a:noFill/>
                </a:ln>
                <a:solidFill>
                  <a:srgbClr val="17375E"/>
                </a:solidFill>
                <a:latin typeface="Calibri" pitchFamily="18"/>
                <a:ea typeface="DejaVu LGC Sans" pitchFamily="2"/>
                <a:cs typeface="Arial Unicode MS" pitchFamily="2"/>
              </a:rPr>
              <a:t>ElCold</a:t>
            </a:r>
            <a:r>
              <a:rPr lang="en-GB" sz="1400" b="0" i="0" u="none" strike="noStrike" kern="1200" spc="0" dirty="0">
                <a:ln>
                  <a:noFill/>
                </a:ln>
                <a:solidFill>
                  <a:srgbClr val="17375E"/>
                </a:solidFill>
                <a:latin typeface="Calibri" pitchFamily="18"/>
                <a:ea typeface="DejaVu LGC Sans" pitchFamily="2"/>
                <a:cs typeface="Arial Unicode MS" pitchFamily="2"/>
              </a:rPr>
              <a:t> EL11LT), 1deg.C hysteresis loop</a:t>
            </a:r>
          </a:p>
        </p:txBody>
      </p:sp>
      <p:sp>
        <p:nvSpPr>
          <p:cNvPr id="6" name="CustomShape 4"/>
          <p:cNvSpPr/>
          <p:nvPr/>
        </p:nvSpPr>
        <p:spPr>
          <a:xfrm>
            <a:off x="255960" y="1168200"/>
            <a:ext cx="5358600" cy="579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1600" b="0" i="0" u="none" strike="noStrike" kern="1200" spc="0">
                <a:ln>
                  <a:noFill/>
                </a:ln>
                <a:solidFill>
                  <a:srgbClr val="17375E"/>
                </a:solidFill>
                <a:latin typeface="Calibri" pitchFamily="18"/>
                <a:ea typeface="DejaVu LGC Sans" pitchFamily="2"/>
                <a:cs typeface="Arial Unicode MS" pitchFamily="2"/>
              </a:rPr>
              <a:t>Analogue readout based on the Beetle V1.5 chip</a:t>
            </a:r>
          </a:p>
          <a:p>
            <a:pPr marL="0" marR="0" lvl="0" indent="0" algn="ctr" rtl="0" hangingPunct="0">
              <a:lnSpc>
                <a:spcPct val="100000"/>
              </a:lnSpc>
              <a:spcBef>
                <a:spcPts val="0"/>
              </a:spcBef>
              <a:spcAft>
                <a:spcPts val="0"/>
              </a:spcAft>
              <a:buNone/>
              <a:tabLst/>
            </a:pPr>
            <a:r>
              <a:rPr lang="en-GB" sz="1600" b="0" i="0" u="none" strike="noStrike" kern="1200" spc="0">
                <a:ln>
                  <a:noFill/>
                </a:ln>
                <a:solidFill>
                  <a:srgbClr val="17375E"/>
                </a:solidFill>
                <a:latin typeface="Calibri" pitchFamily="18"/>
                <a:ea typeface="DejaVu LGC Sans" pitchFamily="2"/>
                <a:cs typeface="Arial Unicode MS" pitchFamily="2"/>
              </a:rPr>
              <a:t>(40 MHz readout speed)</a:t>
            </a:r>
          </a:p>
        </p:txBody>
      </p:sp>
      <p:pic>
        <p:nvPicPr>
          <p:cNvPr id="7" name="Picture 7"/>
          <p:cNvPicPr>
            <a:picLocks noChangeAspect="1"/>
          </p:cNvPicPr>
          <p:nvPr/>
        </p:nvPicPr>
        <p:blipFill>
          <a:blip r:embed="rId4" cstate="print">
            <a:alphaModFix/>
            <a:lum/>
          </a:blip>
          <a:srcRect/>
          <a:stretch>
            <a:fillRect/>
          </a:stretch>
        </p:blipFill>
        <p:spPr>
          <a:xfrm>
            <a:off x="6231960" y="2204999"/>
            <a:ext cx="2307600" cy="3448800"/>
          </a:xfrm>
          <a:prstGeom prst="rect">
            <a:avLst/>
          </a:prstGeom>
          <a:noFill/>
          <a:ln>
            <a:noFill/>
          </a:ln>
        </p:spPr>
      </p:pic>
      <p:sp>
        <p:nvSpPr>
          <p:cNvPr id="8" name="CustomShape 5"/>
          <p:cNvSpPr/>
          <p:nvPr/>
        </p:nvSpPr>
        <p:spPr>
          <a:xfrm>
            <a:off x="6048000" y="1187280"/>
            <a:ext cx="2631960" cy="1158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1400" b="0" i="0" u="none" strike="noStrike" kern="1200" spc="0">
                <a:ln>
                  <a:noFill/>
                </a:ln>
                <a:solidFill>
                  <a:srgbClr val="17375E"/>
                </a:solidFill>
                <a:latin typeface="Calibri" pitchFamily="18"/>
                <a:ea typeface="Arial Unicode MS" pitchFamily="2"/>
                <a:cs typeface="Arial Unicode MS" pitchFamily="2"/>
              </a:rPr>
              <a:t>Signal generation with 370 Mbq 90Sr fast beta source  or IR Laser</a:t>
            </a:r>
          </a:p>
          <a:p>
            <a:pPr marL="0" marR="0" lvl="0" indent="0" algn="ctr" rtl="0" hangingPunct="0">
              <a:lnSpc>
                <a:spcPct val="100000"/>
              </a:lnSpc>
              <a:spcBef>
                <a:spcPts val="0"/>
              </a:spcBef>
              <a:spcAft>
                <a:spcPts val="0"/>
              </a:spcAft>
              <a:buNone/>
              <a:tabLst/>
            </a:pPr>
            <a:r>
              <a:rPr lang="en-GB" sz="1400" b="0" i="0" u="none" strike="noStrike" kern="1200" spc="0">
                <a:ln>
                  <a:noFill/>
                </a:ln>
                <a:solidFill>
                  <a:srgbClr val="17375E"/>
                </a:solidFill>
                <a:latin typeface="Calibri" pitchFamily="18"/>
                <a:ea typeface="Arial Unicode MS" pitchFamily="2"/>
                <a:cs typeface="Arial Unicode MS" pitchFamily="2"/>
              </a:rPr>
              <a:t>(980/1060 nm)  for charge collection &amp; sharing studies</a:t>
            </a:r>
          </a:p>
        </p:txBody>
      </p:sp>
      <p:sp>
        <p:nvSpPr>
          <p:cNvPr id="9" name="CustomShape 6"/>
          <p:cNvSpPr/>
          <p:nvPr/>
        </p:nvSpPr>
        <p:spPr>
          <a:xfrm>
            <a:off x="4987800" y="3630240"/>
            <a:ext cx="1243080" cy="2007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1400" b="0" i="0" u="none" strike="noStrike" kern="1200" spc="0">
                <a:ln>
                  <a:noFill/>
                </a:ln>
                <a:solidFill>
                  <a:srgbClr val="17375E"/>
                </a:solidFill>
                <a:latin typeface="Calibri" pitchFamily="18"/>
                <a:ea typeface="Arial Unicode MS" pitchFamily="2"/>
                <a:cs typeface="Arial Unicode MS" pitchFamily="2"/>
              </a:rPr>
              <a:t>Detector attached to aluminium heat sink and cooled using fans to blow cold air over/under detector</a:t>
            </a:r>
          </a:p>
        </p:txBody>
      </p:sp>
      <p:sp>
        <p:nvSpPr>
          <p:cNvPr id="10" name="CustomShape 7"/>
          <p:cNvSpPr/>
          <p:nvPr/>
        </p:nvSpPr>
        <p:spPr>
          <a:xfrm>
            <a:off x="5959800" y="5604480"/>
            <a:ext cx="2991960" cy="7325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1400" b="0" i="0" u="none" strike="noStrike" kern="1200" spc="0">
                <a:ln>
                  <a:noFill/>
                </a:ln>
                <a:solidFill>
                  <a:srgbClr val="17375E"/>
                </a:solidFill>
                <a:latin typeface="Calibri" pitchFamily="18"/>
                <a:ea typeface="DejaVu LGC Sans" pitchFamily="2"/>
                <a:cs typeface="Arial Unicode MS" pitchFamily="2"/>
              </a:rPr>
              <a:t>Scintilator/s placed under/ontop daughter board for single or coincidence trigger</a:t>
            </a:r>
          </a:p>
        </p:txBody>
      </p:sp>
      <p:sp>
        <p:nvSpPr>
          <p:cNvPr id="12" name="Slide Number Placeholder 11"/>
          <p:cNvSpPr>
            <a:spLocks noGrp="1"/>
          </p:cNvSpPr>
          <p:nvPr>
            <p:ph type="sldNum" sz="quarter" idx="12"/>
          </p:nvPr>
        </p:nvSpPr>
        <p:spPr/>
        <p:txBody>
          <a:bodyPr/>
          <a:lstStyle/>
          <a:p>
            <a:fld id="{47B173D8-BCF5-4794-88E9-1C0B87EF5945}" type="slidenum">
              <a:rPr lang="en-GB" smtClean="0"/>
              <a:pPr/>
              <a:t>15</a:t>
            </a:fld>
            <a:endParaRPr lang="en-GB"/>
          </a:p>
        </p:txBody>
      </p:sp>
      <p:sp>
        <p:nvSpPr>
          <p:cNvPr id="13" name="Footer Placeholder 12"/>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1"/>
          <p:cNvSpPr/>
          <p:nvPr/>
        </p:nvSpPr>
        <p:spPr>
          <a:xfrm>
            <a:off x="467544" y="332656"/>
            <a:ext cx="8228520" cy="624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dirty="0" smtClean="0">
                <a:ln>
                  <a:noFill/>
                </a:ln>
                <a:solidFill>
                  <a:schemeClr val="tx2"/>
                </a:solidFill>
                <a:latin typeface="Arial" pitchFamily="18"/>
                <a:ea typeface="Arial Unicode MS" pitchFamily="2"/>
                <a:cs typeface="Arial Unicode MS" pitchFamily="2"/>
              </a:rPr>
              <a:t>Charge collection as a function of bias voltage – CC(V):</a:t>
            </a:r>
          </a:p>
          <a:p>
            <a:pPr marL="0" marR="0" lvl="0" indent="0" algn="ctr" rtl="0" hangingPunct="0">
              <a:lnSpc>
                <a:spcPct val="100000"/>
              </a:lnSpc>
              <a:spcBef>
                <a:spcPts val="0"/>
              </a:spcBef>
              <a:spcAft>
                <a:spcPts val="0"/>
              </a:spcAft>
              <a:buNone/>
              <a:tabLst/>
            </a:pPr>
            <a:r>
              <a:rPr lang="en-GB" sz="2800" dirty="0" smtClean="0">
                <a:solidFill>
                  <a:schemeClr val="tx2"/>
                </a:solidFill>
                <a:latin typeface="Arial" pitchFamily="18"/>
                <a:ea typeface="Arial Unicode MS" pitchFamily="2"/>
                <a:cs typeface="Arial Unicode MS" pitchFamily="2"/>
              </a:rPr>
              <a:t>non-</a:t>
            </a:r>
            <a:r>
              <a:rPr lang="en-GB" sz="2800" b="0" i="0" u="none" strike="noStrike" kern="1200" spc="0" dirty="0" smtClean="0">
                <a:ln>
                  <a:noFill/>
                </a:ln>
                <a:solidFill>
                  <a:schemeClr val="tx2"/>
                </a:solidFill>
                <a:latin typeface="Arial" pitchFamily="18"/>
                <a:ea typeface="Arial Unicode MS" pitchFamily="2"/>
                <a:cs typeface="Arial Unicode MS" pitchFamily="2"/>
              </a:rPr>
              <a:t>irradiated sensors</a:t>
            </a:r>
            <a:endParaRPr lang="en-GB" sz="2800" b="0" i="0" u="none" strike="noStrike" kern="1200" spc="0" dirty="0">
              <a:ln>
                <a:noFill/>
              </a:ln>
              <a:solidFill>
                <a:schemeClr val="tx2"/>
              </a:solidFill>
              <a:latin typeface="Arial" pitchFamily="18"/>
              <a:ea typeface="Arial Unicode MS" pitchFamily="2"/>
              <a:cs typeface="Arial Unicode MS" pitchFamily="2"/>
            </a:endParaRPr>
          </a:p>
        </p:txBody>
      </p:sp>
      <p:sp>
        <p:nvSpPr>
          <p:cNvPr id="5" name="TextShape 3"/>
          <p:cNvSpPr/>
          <p:nvPr/>
        </p:nvSpPr>
        <p:spPr>
          <a:xfrm>
            <a:off x="323528" y="6093296"/>
            <a:ext cx="4752528" cy="50405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1800" b="0" i="0" u="none" strike="noStrike" kern="1200" spc="0" dirty="0">
                <a:ln>
                  <a:noFill/>
                </a:ln>
                <a:solidFill>
                  <a:schemeClr val="tx2"/>
                </a:solidFill>
                <a:latin typeface="Arial" pitchFamily="18"/>
                <a:ea typeface="Arial Unicode MS" pitchFamily="2"/>
                <a:cs typeface="Arial Unicode MS" pitchFamily="2"/>
              </a:rPr>
              <a:t>W5 wouldn't Bias, &gt;1ma at </a:t>
            </a:r>
            <a:r>
              <a:rPr lang="en-GB" sz="1800" b="0" i="0" u="none" strike="noStrike" kern="1200" spc="0" dirty="0" smtClean="0">
                <a:ln>
                  <a:noFill/>
                </a:ln>
                <a:solidFill>
                  <a:schemeClr val="tx2"/>
                </a:solidFill>
                <a:latin typeface="Arial" pitchFamily="18"/>
                <a:ea typeface="Arial Unicode MS" pitchFamily="2"/>
                <a:cs typeface="Arial Unicode MS" pitchFamily="2"/>
              </a:rPr>
              <a:t>10V</a:t>
            </a:r>
            <a:endParaRPr lang="en-GB" sz="1800" b="0" i="0" u="none" strike="noStrike" kern="1200" spc="0" dirty="0">
              <a:ln>
                <a:noFill/>
              </a:ln>
              <a:solidFill>
                <a:schemeClr val="tx2"/>
              </a:solidFill>
              <a:latin typeface="Arial" pitchFamily="18"/>
              <a:ea typeface="Arial Unicode MS" pitchFamily="2"/>
              <a:cs typeface="Arial Unicode MS" pitchFamily="2"/>
            </a:endParaRPr>
          </a:p>
        </p:txBody>
      </p:sp>
      <p:sp>
        <p:nvSpPr>
          <p:cNvPr id="8" name="Slide Number Placeholder 7"/>
          <p:cNvSpPr>
            <a:spLocks noGrp="1"/>
          </p:cNvSpPr>
          <p:nvPr>
            <p:ph type="sldNum" sz="quarter" idx="12"/>
          </p:nvPr>
        </p:nvSpPr>
        <p:spPr/>
        <p:txBody>
          <a:bodyPr/>
          <a:lstStyle/>
          <a:p>
            <a:fld id="{47B173D8-BCF5-4794-88E9-1C0B87EF5945}" type="slidenum">
              <a:rPr lang="en-GB" smtClean="0"/>
              <a:pPr/>
              <a:t>16</a:t>
            </a:fld>
            <a:endParaRPr lang="en-GB" dirty="0"/>
          </a:p>
        </p:txBody>
      </p:sp>
      <p:sp>
        <p:nvSpPr>
          <p:cNvPr id="9" name="Footer Placeholder 8"/>
          <p:cNvSpPr>
            <a:spLocks noGrp="1"/>
          </p:cNvSpPr>
          <p:nvPr>
            <p:ph type="ftr" sz="quarter" idx="11"/>
          </p:nvPr>
        </p:nvSpPr>
        <p:spPr/>
        <p:txBody>
          <a:bodyPr/>
          <a:lstStyle/>
          <a:p>
            <a:r>
              <a:rPr lang="en-GB" smtClean="0"/>
              <a:t>G. Casse, 7th Trento Meeting - 29/02 Ljubljana</a:t>
            </a:r>
            <a:endParaRPr lang="en-GB" dirty="0"/>
          </a:p>
        </p:txBody>
      </p:sp>
      <p:pic>
        <p:nvPicPr>
          <p:cNvPr id="10" name="Picture 9" descr="trench-non-irr-redpoints.jpg"/>
          <p:cNvPicPr>
            <a:picLocks noChangeAspect="1"/>
          </p:cNvPicPr>
          <p:nvPr/>
        </p:nvPicPr>
        <p:blipFill>
          <a:blip r:embed="rId3" cstate="print"/>
          <a:stretch>
            <a:fillRect/>
          </a:stretch>
        </p:blipFill>
        <p:spPr>
          <a:xfrm>
            <a:off x="1697316" y="1700808"/>
            <a:ext cx="5682996" cy="3973068"/>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1"/>
          <p:cNvSpPr/>
          <p:nvPr/>
        </p:nvSpPr>
        <p:spPr>
          <a:xfrm>
            <a:off x="467544" y="332656"/>
            <a:ext cx="8228520" cy="624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6" name="CustomShape 1"/>
          <p:cNvSpPr/>
          <p:nvPr/>
        </p:nvSpPr>
        <p:spPr>
          <a:xfrm>
            <a:off x="915480" y="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dirty="0" smtClean="0">
                <a:ln>
                  <a:noFill/>
                </a:ln>
                <a:solidFill>
                  <a:srgbClr val="17375E"/>
                </a:solidFill>
                <a:latin typeface="Calibri" pitchFamily="18"/>
                <a:ea typeface="Arial Unicode MS" pitchFamily="2"/>
                <a:cs typeface="Arial Unicode MS" pitchFamily="2"/>
              </a:rPr>
              <a:t>CC(V) and IV after 1E15 </a:t>
            </a:r>
            <a:r>
              <a:rPr lang="en-GB" sz="2800" b="0" i="0" u="none" strike="noStrike" kern="1200" spc="0" dirty="0" err="1" smtClean="0">
                <a:ln>
                  <a:noFill/>
                </a:ln>
                <a:solidFill>
                  <a:srgbClr val="17375E"/>
                </a:solidFill>
                <a:latin typeface="Calibri" pitchFamily="18"/>
                <a:ea typeface="Arial Unicode MS" pitchFamily="2"/>
                <a:cs typeface="Arial Unicode MS" pitchFamily="2"/>
              </a:rPr>
              <a:t>n</a:t>
            </a:r>
            <a:r>
              <a:rPr lang="en-GB" sz="2800" b="0" i="0" u="none" strike="noStrike" kern="1200" spc="0" baseline="-25000" dirty="0" err="1" smtClean="0">
                <a:ln>
                  <a:noFill/>
                </a:ln>
                <a:solidFill>
                  <a:srgbClr val="17375E"/>
                </a:solidFill>
                <a:latin typeface="Calibri" pitchFamily="18"/>
                <a:ea typeface="Arial Unicode MS" pitchFamily="2"/>
                <a:cs typeface="Arial Unicode MS" pitchFamily="2"/>
              </a:rPr>
              <a:t>eq</a:t>
            </a:r>
            <a:r>
              <a:rPr lang="en-GB" sz="2800" b="0" i="0" u="none" strike="noStrike" kern="1200" spc="0" dirty="0" smtClean="0">
                <a:ln>
                  <a:noFill/>
                </a:ln>
                <a:solidFill>
                  <a:srgbClr val="17375E"/>
                </a:solidFill>
                <a:latin typeface="Calibri" pitchFamily="18"/>
                <a:ea typeface="Arial Unicode MS" pitchFamily="2"/>
                <a:cs typeface="Arial Unicode MS" pitchFamily="2"/>
              </a:rPr>
              <a:t> cm</a:t>
            </a:r>
            <a:r>
              <a:rPr lang="en-GB" sz="2800" b="0" i="0" u="none" strike="noStrike" kern="1200" spc="0" baseline="30000" dirty="0" smtClean="0">
                <a:ln>
                  <a:noFill/>
                </a:ln>
                <a:solidFill>
                  <a:srgbClr val="17375E"/>
                </a:solidFill>
                <a:latin typeface="Calibri" pitchFamily="18"/>
                <a:ea typeface="Arial Unicode MS" pitchFamily="2"/>
                <a:cs typeface="Arial Unicode MS" pitchFamily="2"/>
              </a:rPr>
              <a:t>-2</a:t>
            </a:r>
            <a:r>
              <a:rPr lang="en-GB" sz="2800" b="0" i="0" u="none" strike="noStrike" kern="1200" spc="0" dirty="0" smtClean="0">
                <a:ln>
                  <a:noFill/>
                </a:ln>
                <a:solidFill>
                  <a:srgbClr val="17375E"/>
                </a:solidFill>
                <a:latin typeface="Calibri" pitchFamily="18"/>
                <a:ea typeface="Arial Unicode MS" pitchFamily="2"/>
                <a:cs typeface="Arial Unicode MS" pitchFamily="2"/>
              </a:rPr>
              <a:t>   </a:t>
            </a:r>
            <a:endParaRPr lang="en-GB" sz="2800" b="0" i="0" u="none" strike="noStrike" kern="1200" spc="0" dirty="0">
              <a:ln>
                <a:noFill/>
              </a:ln>
              <a:solidFill>
                <a:srgbClr val="17375E"/>
              </a:solidFill>
              <a:latin typeface="Calibri" pitchFamily="18"/>
              <a:ea typeface="Arial Unicode MS" pitchFamily="2"/>
              <a:cs typeface="Arial Unicode MS" pitchFamily="2"/>
            </a:endParaRPr>
          </a:p>
        </p:txBody>
      </p:sp>
      <p:pic>
        <p:nvPicPr>
          <p:cNvPr id="10" name="Picture 9" descr="current-trench-1E15.jpg"/>
          <p:cNvPicPr>
            <a:picLocks noChangeAspect="1"/>
          </p:cNvPicPr>
          <p:nvPr/>
        </p:nvPicPr>
        <p:blipFill>
          <a:blip r:embed="rId3" cstate="print"/>
          <a:stretch>
            <a:fillRect/>
          </a:stretch>
        </p:blipFill>
        <p:spPr>
          <a:xfrm>
            <a:off x="4494276" y="3068960"/>
            <a:ext cx="4649724" cy="3250692"/>
          </a:xfrm>
          <a:prstGeom prst="rect">
            <a:avLst/>
          </a:prstGeom>
        </p:spPr>
      </p:pic>
      <p:sp>
        <p:nvSpPr>
          <p:cNvPr id="11" name="Slide Number Placeholder 10"/>
          <p:cNvSpPr>
            <a:spLocks noGrp="1"/>
          </p:cNvSpPr>
          <p:nvPr>
            <p:ph type="sldNum" sz="quarter" idx="12"/>
          </p:nvPr>
        </p:nvSpPr>
        <p:spPr/>
        <p:txBody>
          <a:bodyPr/>
          <a:lstStyle/>
          <a:p>
            <a:fld id="{47B173D8-BCF5-4794-88E9-1C0B87EF5945}" type="slidenum">
              <a:rPr lang="en-GB" smtClean="0"/>
              <a:pPr/>
              <a:t>17</a:t>
            </a:fld>
            <a:endParaRPr lang="en-GB"/>
          </a:p>
        </p:txBody>
      </p:sp>
      <p:sp>
        <p:nvSpPr>
          <p:cNvPr id="12" name="Footer Placeholder 11"/>
          <p:cNvSpPr>
            <a:spLocks noGrp="1"/>
          </p:cNvSpPr>
          <p:nvPr>
            <p:ph type="ftr" sz="quarter" idx="11"/>
          </p:nvPr>
        </p:nvSpPr>
        <p:spPr/>
        <p:txBody>
          <a:bodyPr/>
          <a:lstStyle/>
          <a:p>
            <a:r>
              <a:rPr lang="en-GB" smtClean="0"/>
              <a:t>G. Casse, 7th Trento Meeting - 29/02 Ljubljana</a:t>
            </a:r>
            <a:endParaRPr lang="en-GB"/>
          </a:p>
        </p:txBody>
      </p:sp>
      <p:pic>
        <p:nvPicPr>
          <p:cNvPr id="8" name="Picture 7" descr="trench-1E16-redpoints.jpg"/>
          <p:cNvPicPr>
            <a:picLocks noChangeAspect="1"/>
          </p:cNvPicPr>
          <p:nvPr/>
        </p:nvPicPr>
        <p:blipFill>
          <a:blip r:embed="rId4" cstate="print"/>
          <a:stretch>
            <a:fillRect/>
          </a:stretch>
        </p:blipFill>
        <p:spPr>
          <a:xfrm>
            <a:off x="150880" y="1115560"/>
            <a:ext cx="4133088" cy="2889504"/>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1"/>
          <p:cNvSpPr/>
          <p:nvPr/>
        </p:nvSpPr>
        <p:spPr>
          <a:xfrm>
            <a:off x="457200" y="243000"/>
            <a:ext cx="8228520" cy="624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7" name="TextBox 6"/>
          <p:cNvSpPr txBox="1"/>
          <p:nvPr/>
        </p:nvSpPr>
        <p:spPr>
          <a:xfrm>
            <a:off x="5220072" y="1196752"/>
            <a:ext cx="3384376" cy="1200329"/>
          </a:xfrm>
          <a:prstGeom prst="rect">
            <a:avLst/>
          </a:prstGeom>
          <a:noFill/>
        </p:spPr>
        <p:txBody>
          <a:bodyPr wrap="square" rtlCol="0">
            <a:spAutoFit/>
          </a:bodyPr>
          <a:lstStyle/>
          <a:p>
            <a:r>
              <a:rPr lang="en-GB" dirty="0" smtClean="0">
                <a:solidFill>
                  <a:schemeClr val="tx2"/>
                </a:solidFill>
              </a:rPr>
              <a:t>More evidence that trenched detectors have enhanced CC(V) compared to reference</a:t>
            </a:r>
          </a:p>
          <a:p>
            <a:endParaRPr lang="en-GB" dirty="0" smtClean="0">
              <a:solidFill>
                <a:schemeClr val="tx2"/>
              </a:solidFill>
            </a:endParaRPr>
          </a:p>
        </p:txBody>
      </p:sp>
      <p:sp>
        <p:nvSpPr>
          <p:cNvPr id="8" name="TextBox 7"/>
          <p:cNvSpPr txBox="1"/>
          <p:nvPr/>
        </p:nvSpPr>
        <p:spPr>
          <a:xfrm>
            <a:off x="323528" y="3933056"/>
            <a:ext cx="3240360" cy="646331"/>
          </a:xfrm>
          <a:prstGeom prst="rect">
            <a:avLst/>
          </a:prstGeom>
          <a:noFill/>
        </p:spPr>
        <p:txBody>
          <a:bodyPr wrap="square" rtlCol="0">
            <a:spAutoFit/>
          </a:bodyPr>
          <a:lstStyle/>
          <a:p>
            <a:r>
              <a:rPr lang="en-GB" dirty="0" smtClean="0">
                <a:solidFill>
                  <a:schemeClr val="tx2"/>
                </a:solidFill>
              </a:rPr>
              <a:t>All sensors have higher currents than reference</a:t>
            </a:r>
            <a:endParaRPr lang="en-GB" dirty="0">
              <a:solidFill>
                <a:schemeClr val="tx2"/>
              </a:solidFill>
            </a:endParaRPr>
          </a:p>
        </p:txBody>
      </p:sp>
      <p:pic>
        <p:nvPicPr>
          <p:cNvPr id="10" name="Picture 9" descr="current-trench-5E15.jpg"/>
          <p:cNvPicPr>
            <a:picLocks noChangeAspect="1"/>
          </p:cNvPicPr>
          <p:nvPr/>
        </p:nvPicPr>
        <p:blipFill>
          <a:blip r:embed="rId3" cstate="print"/>
          <a:stretch>
            <a:fillRect/>
          </a:stretch>
        </p:blipFill>
        <p:spPr>
          <a:xfrm>
            <a:off x="4644008" y="2996952"/>
            <a:ext cx="4133088" cy="2889504"/>
          </a:xfrm>
          <a:prstGeom prst="rect">
            <a:avLst/>
          </a:prstGeom>
        </p:spPr>
      </p:pic>
      <p:sp>
        <p:nvSpPr>
          <p:cNvPr id="11" name="Slide Number Placeholder 10"/>
          <p:cNvSpPr>
            <a:spLocks noGrp="1"/>
          </p:cNvSpPr>
          <p:nvPr>
            <p:ph type="sldNum" sz="quarter" idx="12"/>
          </p:nvPr>
        </p:nvSpPr>
        <p:spPr/>
        <p:txBody>
          <a:bodyPr/>
          <a:lstStyle/>
          <a:p>
            <a:fld id="{47B173D8-BCF5-4794-88E9-1C0B87EF5945}" type="slidenum">
              <a:rPr lang="en-GB" smtClean="0"/>
              <a:pPr/>
              <a:t>18</a:t>
            </a:fld>
            <a:endParaRPr lang="en-GB"/>
          </a:p>
        </p:txBody>
      </p:sp>
      <p:sp>
        <p:nvSpPr>
          <p:cNvPr id="12" name="Footer Placeholder 11"/>
          <p:cNvSpPr>
            <a:spLocks noGrp="1"/>
          </p:cNvSpPr>
          <p:nvPr>
            <p:ph type="ftr" sz="quarter" idx="11"/>
          </p:nvPr>
        </p:nvSpPr>
        <p:spPr/>
        <p:txBody>
          <a:bodyPr/>
          <a:lstStyle/>
          <a:p>
            <a:r>
              <a:rPr lang="en-GB" smtClean="0"/>
              <a:t>G. Casse, 7th Trento Meeting - 29/02 Ljubljana</a:t>
            </a:r>
            <a:endParaRPr lang="en-GB"/>
          </a:p>
        </p:txBody>
      </p:sp>
      <p:sp>
        <p:nvSpPr>
          <p:cNvPr id="13" name="CustomShape 1"/>
          <p:cNvSpPr/>
          <p:nvPr/>
        </p:nvSpPr>
        <p:spPr>
          <a:xfrm>
            <a:off x="915480" y="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dirty="0" smtClean="0">
                <a:ln>
                  <a:noFill/>
                </a:ln>
                <a:solidFill>
                  <a:srgbClr val="17375E"/>
                </a:solidFill>
                <a:latin typeface="Calibri" pitchFamily="18"/>
                <a:ea typeface="Arial Unicode MS" pitchFamily="2"/>
                <a:cs typeface="Arial Unicode MS" pitchFamily="2"/>
              </a:rPr>
              <a:t>CC(V) and IV after 5E15 </a:t>
            </a:r>
            <a:r>
              <a:rPr lang="en-GB" sz="2800" b="0" i="0" u="none" strike="noStrike" kern="1200" spc="0" dirty="0" err="1" smtClean="0">
                <a:ln>
                  <a:noFill/>
                </a:ln>
                <a:solidFill>
                  <a:srgbClr val="17375E"/>
                </a:solidFill>
                <a:latin typeface="Calibri" pitchFamily="18"/>
                <a:ea typeface="Arial Unicode MS" pitchFamily="2"/>
                <a:cs typeface="Arial Unicode MS" pitchFamily="2"/>
              </a:rPr>
              <a:t>n</a:t>
            </a:r>
            <a:r>
              <a:rPr lang="en-GB" sz="2800" b="0" i="0" u="none" strike="noStrike" kern="1200" spc="0" baseline="-25000" dirty="0" err="1" smtClean="0">
                <a:ln>
                  <a:noFill/>
                </a:ln>
                <a:solidFill>
                  <a:srgbClr val="17375E"/>
                </a:solidFill>
                <a:latin typeface="Calibri" pitchFamily="18"/>
                <a:ea typeface="Arial Unicode MS" pitchFamily="2"/>
                <a:cs typeface="Arial Unicode MS" pitchFamily="2"/>
              </a:rPr>
              <a:t>eq</a:t>
            </a:r>
            <a:r>
              <a:rPr lang="en-GB" sz="2800" b="0" i="0" u="none" strike="noStrike" kern="1200" spc="0" dirty="0" smtClean="0">
                <a:ln>
                  <a:noFill/>
                </a:ln>
                <a:solidFill>
                  <a:srgbClr val="17375E"/>
                </a:solidFill>
                <a:latin typeface="Calibri" pitchFamily="18"/>
                <a:ea typeface="Arial Unicode MS" pitchFamily="2"/>
                <a:cs typeface="Arial Unicode MS" pitchFamily="2"/>
              </a:rPr>
              <a:t> cm</a:t>
            </a:r>
            <a:r>
              <a:rPr lang="en-GB" sz="2800" b="0" i="0" u="none" strike="noStrike" kern="1200" spc="0" baseline="30000" dirty="0" smtClean="0">
                <a:ln>
                  <a:noFill/>
                </a:ln>
                <a:solidFill>
                  <a:srgbClr val="17375E"/>
                </a:solidFill>
                <a:latin typeface="Calibri" pitchFamily="18"/>
                <a:ea typeface="Arial Unicode MS" pitchFamily="2"/>
                <a:cs typeface="Arial Unicode MS" pitchFamily="2"/>
              </a:rPr>
              <a:t>-2</a:t>
            </a:r>
            <a:r>
              <a:rPr lang="en-GB" sz="2800" b="0" i="0" u="none" strike="noStrike" kern="1200" spc="0" dirty="0" smtClean="0">
                <a:ln>
                  <a:noFill/>
                </a:ln>
                <a:solidFill>
                  <a:srgbClr val="17375E"/>
                </a:solidFill>
                <a:latin typeface="Calibri" pitchFamily="18"/>
                <a:ea typeface="Arial Unicode MS" pitchFamily="2"/>
                <a:cs typeface="Arial Unicode MS" pitchFamily="2"/>
              </a:rPr>
              <a:t>   </a:t>
            </a:r>
            <a:endParaRPr lang="en-GB" sz="2800" b="0" i="0" u="none" strike="noStrike" kern="1200" spc="0" dirty="0">
              <a:ln>
                <a:noFill/>
              </a:ln>
              <a:solidFill>
                <a:srgbClr val="17375E"/>
              </a:solidFill>
              <a:latin typeface="Calibri" pitchFamily="18"/>
              <a:ea typeface="Arial Unicode MS" pitchFamily="2"/>
              <a:cs typeface="Arial Unicode MS" pitchFamily="2"/>
            </a:endParaRPr>
          </a:p>
        </p:txBody>
      </p:sp>
      <p:pic>
        <p:nvPicPr>
          <p:cNvPr id="14" name="Picture 13" descr="trench-5E15-redpoints.jpg"/>
          <p:cNvPicPr>
            <a:picLocks noChangeAspect="1"/>
          </p:cNvPicPr>
          <p:nvPr/>
        </p:nvPicPr>
        <p:blipFill>
          <a:blip r:embed="rId4" cstate="print"/>
          <a:stretch>
            <a:fillRect/>
          </a:stretch>
        </p:blipFill>
        <p:spPr>
          <a:xfrm>
            <a:off x="0" y="1052736"/>
            <a:ext cx="4133088" cy="2889504"/>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isey.gif"/>
          <p:cNvPicPr>
            <a:picLocks noChangeAspect="1"/>
          </p:cNvPicPr>
          <p:nvPr/>
        </p:nvPicPr>
        <p:blipFill>
          <a:blip r:embed="rId2" cstate="print"/>
          <a:stretch>
            <a:fillRect/>
          </a:stretch>
        </p:blipFill>
        <p:spPr>
          <a:xfrm>
            <a:off x="827584" y="1052735"/>
            <a:ext cx="7272808" cy="4932135"/>
          </a:xfrm>
          <a:prstGeom prst="rect">
            <a:avLst/>
          </a:prstGeom>
        </p:spPr>
      </p:pic>
      <p:pic>
        <p:nvPicPr>
          <p:cNvPr id="3" name="Picture 2" descr="n1.gif"/>
          <p:cNvPicPr>
            <a:picLocks noChangeAspect="1"/>
          </p:cNvPicPr>
          <p:nvPr/>
        </p:nvPicPr>
        <p:blipFill>
          <a:blip r:embed="rId3" cstate="print"/>
          <a:srcRect t="46939" r="50176"/>
          <a:stretch>
            <a:fillRect/>
          </a:stretch>
        </p:blipFill>
        <p:spPr>
          <a:xfrm>
            <a:off x="4427984" y="3328988"/>
            <a:ext cx="3672408" cy="2652296"/>
          </a:xfrm>
          <a:prstGeom prst="rect">
            <a:avLst/>
          </a:prstGeom>
        </p:spPr>
      </p:pic>
      <p:sp>
        <p:nvSpPr>
          <p:cNvPr id="5" name="CustomShape 1"/>
          <p:cNvSpPr/>
          <p:nvPr/>
        </p:nvSpPr>
        <p:spPr>
          <a:xfrm>
            <a:off x="457920" y="40464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dirty="0" smtClean="0">
                <a:solidFill>
                  <a:srgbClr val="17375E"/>
                </a:solidFill>
                <a:latin typeface="Calibri" pitchFamily="18"/>
                <a:ea typeface="Arial Unicode MS" pitchFamily="2"/>
                <a:cs typeface="Arial Unicode MS" pitchFamily="2"/>
              </a:rPr>
              <a:t>Problems with strip isolation......</a:t>
            </a:r>
            <a:endParaRPr lang="en-GB" sz="2800" b="0" i="0" u="none" strike="noStrike" kern="1200" spc="0" dirty="0">
              <a:ln>
                <a:noFill/>
              </a:ln>
              <a:solidFill>
                <a:srgbClr val="17375E"/>
              </a:solidFill>
              <a:latin typeface="Calibri" pitchFamily="18"/>
              <a:ea typeface="Arial Unicode MS" pitchFamily="2"/>
              <a:cs typeface="Arial Unicode MS" pitchFamily="2"/>
            </a:endParaRPr>
          </a:p>
        </p:txBody>
      </p:sp>
      <p:sp>
        <p:nvSpPr>
          <p:cNvPr id="6" name="Slide Number Placeholder 5"/>
          <p:cNvSpPr>
            <a:spLocks noGrp="1"/>
          </p:cNvSpPr>
          <p:nvPr>
            <p:ph type="sldNum" sz="quarter" idx="12"/>
          </p:nvPr>
        </p:nvSpPr>
        <p:spPr/>
        <p:txBody>
          <a:bodyPr/>
          <a:lstStyle/>
          <a:p>
            <a:fld id="{47B173D8-BCF5-4794-88E9-1C0B87EF5945}" type="slidenum">
              <a:rPr lang="en-GB" smtClean="0"/>
              <a:pPr/>
              <a:t>19</a:t>
            </a:fld>
            <a:endParaRPr lang="en-GB"/>
          </a:p>
        </p:txBody>
      </p:sp>
      <p:sp>
        <p:nvSpPr>
          <p:cNvPr id="7" name="Footer Placeholder 6"/>
          <p:cNvSpPr>
            <a:spLocks noGrp="1"/>
          </p:cNvSpPr>
          <p:nvPr>
            <p:ph type="ftr" sz="quarter" idx="11"/>
          </p:nvPr>
        </p:nvSpPr>
        <p:spPr/>
        <p:txBody>
          <a:bodyPr/>
          <a:lstStyle/>
          <a:p>
            <a:r>
              <a:rPr lang="en-GB" smtClean="0"/>
              <a:t>G. Casse, 7th Trento Meeting - 29/02 Ljubljana</a:t>
            </a:r>
            <a:endParaRPr lang="en-GB"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76673"/>
            <a:ext cx="7772400" cy="792088"/>
          </a:xfrm>
        </p:spPr>
        <p:txBody>
          <a:bodyPr>
            <a:noAutofit/>
          </a:bodyPr>
          <a:lstStyle/>
          <a:p>
            <a:r>
              <a:rPr lang="en-GB" sz="4800" dirty="0" smtClean="0"/>
              <a:t>Outline</a:t>
            </a:r>
            <a:endParaRPr lang="en-GB" sz="4800" dirty="0"/>
          </a:p>
        </p:txBody>
      </p:sp>
      <p:sp>
        <p:nvSpPr>
          <p:cNvPr id="5" name="TextBox 4"/>
          <p:cNvSpPr txBox="1"/>
          <p:nvPr/>
        </p:nvSpPr>
        <p:spPr>
          <a:xfrm>
            <a:off x="683568" y="2060848"/>
            <a:ext cx="7848872" cy="5016758"/>
          </a:xfrm>
          <a:prstGeom prst="rect">
            <a:avLst/>
          </a:prstGeom>
          <a:noFill/>
        </p:spPr>
        <p:txBody>
          <a:bodyPr wrap="square" rtlCol="0">
            <a:spAutoFit/>
          </a:bodyPr>
          <a:lstStyle/>
          <a:p>
            <a:pPr>
              <a:buFont typeface="Arial" pitchFamily="34" charset="0"/>
              <a:buChar char="•"/>
            </a:pPr>
            <a:r>
              <a:rPr lang="en-GB" sz="3200" dirty="0" smtClean="0"/>
              <a:t>Radiation hardness for the innermost layer: charge multiplication (CM)</a:t>
            </a:r>
          </a:p>
          <a:p>
            <a:pPr>
              <a:buFont typeface="Arial" pitchFamily="34" charset="0"/>
              <a:buChar char="•"/>
            </a:pPr>
            <a:r>
              <a:rPr lang="en-GB" sz="3200" dirty="0" smtClean="0"/>
              <a:t> Enhancing/optimising CM ?</a:t>
            </a:r>
          </a:p>
          <a:p>
            <a:pPr>
              <a:buFont typeface="Arial" pitchFamily="34" charset="0"/>
              <a:buChar char="•"/>
            </a:pPr>
            <a:r>
              <a:rPr lang="en-GB" sz="3200" dirty="0" smtClean="0"/>
              <a:t>Planar pixel for the HL-LHC</a:t>
            </a:r>
          </a:p>
          <a:p>
            <a:pPr>
              <a:buFont typeface="Arial" pitchFamily="34" charset="0"/>
              <a:buChar char="•"/>
            </a:pPr>
            <a:r>
              <a:rPr lang="en-GB" sz="3200" dirty="0" smtClean="0"/>
              <a:t>Possible different geometries in the forward</a:t>
            </a:r>
            <a:br>
              <a:rPr lang="en-GB" sz="3200" dirty="0" smtClean="0"/>
            </a:br>
            <a:r>
              <a:rPr lang="en-GB" sz="3200" dirty="0" smtClean="0"/>
              <a:t>  region</a:t>
            </a:r>
          </a:p>
          <a:p>
            <a:pPr>
              <a:buFont typeface="Arial" pitchFamily="34" charset="0"/>
              <a:buChar char="•"/>
            </a:pPr>
            <a:r>
              <a:rPr lang="en-GB" sz="3200" dirty="0" smtClean="0"/>
              <a:t>Large area devices for the </a:t>
            </a:r>
            <a:r>
              <a:rPr lang="en-GB" sz="3200" smtClean="0"/>
              <a:t>outer layers</a:t>
            </a:r>
          </a:p>
          <a:p>
            <a:endParaRPr lang="en-GB" sz="3200" smtClean="0"/>
          </a:p>
          <a:p>
            <a:pPr>
              <a:buFont typeface="Arial" pitchFamily="34" charset="0"/>
              <a:buChar char="•"/>
            </a:pPr>
            <a:endParaRPr lang="en-GB" sz="3200" dirty="0" smtClean="0"/>
          </a:p>
          <a:p>
            <a:endParaRPr lang="en-GB" sz="3200" dirty="0"/>
          </a:p>
        </p:txBody>
      </p:sp>
      <p:sp>
        <p:nvSpPr>
          <p:cNvPr id="4" name="Slide Number Placeholder 3"/>
          <p:cNvSpPr>
            <a:spLocks noGrp="1"/>
          </p:cNvSpPr>
          <p:nvPr>
            <p:ph type="sldNum" sz="quarter" idx="12"/>
          </p:nvPr>
        </p:nvSpPr>
        <p:spPr/>
        <p:txBody>
          <a:bodyPr/>
          <a:lstStyle/>
          <a:p>
            <a:fld id="{26DE4028-4158-416E-8678-BFC05CF579B1}" type="slidenum">
              <a:rPr lang="en-GB" smtClean="0"/>
              <a:pPr/>
              <a:t>2</a:t>
            </a:fld>
            <a:endParaRPr lang="en-GB"/>
          </a:p>
        </p:txBody>
      </p:sp>
      <p:sp>
        <p:nvSpPr>
          <p:cNvPr id="6" name="Footer Placeholder 5"/>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60032" y="1844824"/>
            <a:ext cx="3240360" cy="646331"/>
          </a:xfrm>
          <a:prstGeom prst="rect">
            <a:avLst/>
          </a:prstGeom>
          <a:noFill/>
        </p:spPr>
        <p:txBody>
          <a:bodyPr wrap="square" rtlCol="0">
            <a:spAutoFit/>
          </a:bodyPr>
          <a:lstStyle/>
          <a:p>
            <a:r>
              <a:rPr lang="en-GB" dirty="0" smtClean="0">
                <a:solidFill>
                  <a:schemeClr val="tx2"/>
                </a:solidFill>
              </a:rPr>
              <a:t>Trenched detectors with higher charge collection than standard.</a:t>
            </a:r>
            <a:endParaRPr lang="en-GB" dirty="0">
              <a:solidFill>
                <a:schemeClr val="tx2"/>
              </a:solidFill>
            </a:endParaRPr>
          </a:p>
        </p:txBody>
      </p:sp>
      <p:pic>
        <p:nvPicPr>
          <p:cNvPr id="10" name="Picture 9" descr="current-trench-1E16.jpg"/>
          <p:cNvPicPr>
            <a:picLocks noChangeAspect="1"/>
          </p:cNvPicPr>
          <p:nvPr/>
        </p:nvPicPr>
        <p:blipFill>
          <a:blip r:embed="rId3" cstate="print"/>
          <a:stretch>
            <a:fillRect/>
          </a:stretch>
        </p:blipFill>
        <p:spPr>
          <a:xfrm>
            <a:off x="4716016" y="2996952"/>
            <a:ext cx="4133088" cy="2889504"/>
          </a:xfrm>
          <a:prstGeom prst="rect">
            <a:avLst/>
          </a:prstGeom>
        </p:spPr>
      </p:pic>
      <p:sp>
        <p:nvSpPr>
          <p:cNvPr id="11" name="Slide Number Placeholder 10"/>
          <p:cNvSpPr>
            <a:spLocks noGrp="1"/>
          </p:cNvSpPr>
          <p:nvPr>
            <p:ph type="sldNum" sz="quarter" idx="12"/>
          </p:nvPr>
        </p:nvSpPr>
        <p:spPr/>
        <p:txBody>
          <a:bodyPr/>
          <a:lstStyle/>
          <a:p>
            <a:fld id="{47B173D8-BCF5-4794-88E9-1C0B87EF5945}" type="slidenum">
              <a:rPr lang="en-GB" smtClean="0"/>
              <a:pPr/>
              <a:t>20</a:t>
            </a:fld>
            <a:endParaRPr lang="en-GB"/>
          </a:p>
        </p:txBody>
      </p:sp>
      <p:sp>
        <p:nvSpPr>
          <p:cNvPr id="12" name="Footer Placeholder 11"/>
          <p:cNvSpPr>
            <a:spLocks noGrp="1"/>
          </p:cNvSpPr>
          <p:nvPr>
            <p:ph type="ftr" sz="quarter" idx="11"/>
          </p:nvPr>
        </p:nvSpPr>
        <p:spPr/>
        <p:txBody>
          <a:bodyPr/>
          <a:lstStyle/>
          <a:p>
            <a:r>
              <a:rPr lang="en-GB" smtClean="0"/>
              <a:t>G. Casse, 7th Trento Meeting - 29/02 Ljubljana</a:t>
            </a:r>
            <a:endParaRPr lang="en-GB"/>
          </a:p>
        </p:txBody>
      </p:sp>
      <p:sp>
        <p:nvSpPr>
          <p:cNvPr id="13" name="CustomShape 1"/>
          <p:cNvSpPr/>
          <p:nvPr/>
        </p:nvSpPr>
        <p:spPr>
          <a:xfrm>
            <a:off x="915480" y="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dirty="0" smtClean="0">
                <a:ln>
                  <a:noFill/>
                </a:ln>
                <a:solidFill>
                  <a:srgbClr val="17375E"/>
                </a:solidFill>
                <a:latin typeface="Calibri" pitchFamily="18"/>
                <a:ea typeface="Arial Unicode MS" pitchFamily="2"/>
                <a:cs typeface="Arial Unicode MS" pitchFamily="2"/>
              </a:rPr>
              <a:t>CC(V) and IV after 1E16 </a:t>
            </a:r>
            <a:r>
              <a:rPr lang="en-GB" sz="2800" b="0" i="0" u="none" strike="noStrike" kern="1200" spc="0" dirty="0" err="1" smtClean="0">
                <a:ln>
                  <a:noFill/>
                </a:ln>
                <a:solidFill>
                  <a:srgbClr val="17375E"/>
                </a:solidFill>
                <a:latin typeface="Calibri" pitchFamily="18"/>
                <a:ea typeface="Arial Unicode MS" pitchFamily="2"/>
                <a:cs typeface="Arial Unicode MS" pitchFamily="2"/>
              </a:rPr>
              <a:t>n</a:t>
            </a:r>
            <a:r>
              <a:rPr lang="en-GB" sz="2800" b="0" i="0" u="none" strike="noStrike" kern="1200" spc="0" baseline="-25000" dirty="0" err="1" smtClean="0">
                <a:ln>
                  <a:noFill/>
                </a:ln>
                <a:solidFill>
                  <a:srgbClr val="17375E"/>
                </a:solidFill>
                <a:latin typeface="Calibri" pitchFamily="18"/>
                <a:ea typeface="Arial Unicode MS" pitchFamily="2"/>
                <a:cs typeface="Arial Unicode MS" pitchFamily="2"/>
              </a:rPr>
              <a:t>eq</a:t>
            </a:r>
            <a:r>
              <a:rPr lang="en-GB" sz="2800" b="0" i="0" u="none" strike="noStrike" kern="1200" spc="0" dirty="0" smtClean="0">
                <a:ln>
                  <a:noFill/>
                </a:ln>
                <a:solidFill>
                  <a:srgbClr val="17375E"/>
                </a:solidFill>
                <a:latin typeface="Calibri" pitchFamily="18"/>
                <a:ea typeface="Arial Unicode MS" pitchFamily="2"/>
                <a:cs typeface="Arial Unicode MS" pitchFamily="2"/>
              </a:rPr>
              <a:t> cm</a:t>
            </a:r>
            <a:r>
              <a:rPr lang="en-GB" sz="2800" b="0" i="0" u="none" strike="noStrike" kern="1200" spc="0" baseline="30000" dirty="0" smtClean="0">
                <a:ln>
                  <a:noFill/>
                </a:ln>
                <a:solidFill>
                  <a:srgbClr val="17375E"/>
                </a:solidFill>
                <a:latin typeface="Calibri" pitchFamily="18"/>
                <a:ea typeface="Arial Unicode MS" pitchFamily="2"/>
                <a:cs typeface="Arial Unicode MS" pitchFamily="2"/>
              </a:rPr>
              <a:t>-2</a:t>
            </a:r>
            <a:r>
              <a:rPr lang="en-GB" sz="2800" b="0" i="0" u="none" strike="noStrike" kern="1200" spc="0" dirty="0" smtClean="0">
                <a:ln>
                  <a:noFill/>
                </a:ln>
                <a:solidFill>
                  <a:srgbClr val="17375E"/>
                </a:solidFill>
                <a:latin typeface="Calibri" pitchFamily="18"/>
                <a:ea typeface="Arial Unicode MS" pitchFamily="2"/>
                <a:cs typeface="Arial Unicode MS" pitchFamily="2"/>
              </a:rPr>
              <a:t>   </a:t>
            </a:r>
            <a:endParaRPr lang="en-GB" sz="2800" b="0" i="0" u="none" strike="noStrike" kern="1200" spc="0" dirty="0">
              <a:ln>
                <a:noFill/>
              </a:ln>
              <a:solidFill>
                <a:srgbClr val="17375E"/>
              </a:solidFill>
              <a:latin typeface="Calibri" pitchFamily="18"/>
              <a:ea typeface="Arial Unicode MS" pitchFamily="2"/>
              <a:cs typeface="Arial Unicode MS" pitchFamily="2"/>
            </a:endParaRPr>
          </a:p>
        </p:txBody>
      </p:sp>
      <p:pic>
        <p:nvPicPr>
          <p:cNvPr id="16" name="Picture 15" descr="trench-1E16-redpoints.jpg"/>
          <p:cNvPicPr>
            <a:picLocks noChangeAspect="1"/>
          </p:cNvPicPr>
          <p:nvPr/>
        </p:nvPicPr>
        <p:blipFill>
          <a:blip r:embed="rId4" cstate="print"/>
          <a:stretch>
            <a:fillRect/>
          </a:stretch>
        </p:blipFill>
        <p:spPr>
          <a:xfrm>
            <a:off x="78872" y="908720"/>
            <a:ext cx="4133088" cy="2889504"/>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G. Casse, 7th Trento Meeting - 29/02 Ljubljana</a:t>
            </a:r>
            <a:endParaRPr lang="en-GB" dirty="0"/>
          </a:p>
        </p:txBody>
      </p:sp>
      <p:sp>
        <p:nvSpPr>
          <p:cNvPr id="3" name="Slide Number Placeholder 2"/>
          <p:cNvSpPr>
            <a:spLocks noGrp="1"/>
          </p:cNvSpPr>
          <p:nvPr>
            <p:ph type="sldNum" sz="quarter" idx="12"/>
          </p:nvPr>
        </p:nvSpPr>
        <p:spPr/>
        <p:txBody>
          <a:bodyPr/>
          <a:lstStyle/>
          <a:p>
            <a:fld id="{26DE4028-4158-416E-8678-BFC05CF579B1}" type="slidenum">
              <a:rPr lang="en-GB" smtClean="0"/>
              <a:pPr/>
              <a:t>21</a:t>
            </a:fld>
            <a:endParaRPr lang="en-GB"/>
          </a:p>
        </p:txBody>
      </p:sp>
      <p:sp>
        <p:nvSpPr>
          <p:cNvPr id="4" name="TextBox 3"/>
          <p:cNvSpPr txBox="1"/>
          <p:nvPr/>
        </p:nvSpPr>
        <p:spPr>
          <a:xfrm>
            <a:off x="539552" y="836712"/>
            <a:ext cx="7776864" cy="1631216"/>
          </a:xfrm>
          <a:prstGeom prst="rect">
            <a:avLst/>
          </a:prstGeom>
          <a:noFill/>
        </p:spPr>
        <p:txBody>
          <a:bodyPr wrap="square" rtlCol="0">
            <a:spAutoFit/>
          </a:bodyPr>
          <a:lstStyle/>
          <a:p>
            <a:r>
              <a:rPr lang="en-GB" sz="2000" dirty="0" smtClean="0"/>
              <a:t>Further </a:t>
            </a:r>
            <a:r>
              <a:rPr lang="en-GB" sz="2000" dirty="0" smtClean="0"/>
              <a:t>work </a:t>
            </a:r>
            <a:r>
              <a:rPr lang="en-GB" sz="2000" dirty="0" smtClean="0"/>
              <a:t>is required for </a:t>
            </a:r>
            <a:r>
              <a:rPr lang="en-GB" sz="2000" dirty="0" smtClean="0"/>
              <a:t>understanding </a:t>
            </a:r>
            <a:r>
              <a:rPr lang="en-GB" sz="2000" dirty="0" smtClean="0"/>
              <a:t>and controlling </a:t>
            </a:r>
            <a:r>
              <a:rPr lang="en-GB" sz="2000" dirty="0" smtClean="0"/>
              <a:t>this method for charge collection enhancement. This work is </a:t>
            </a:r>
            <a:r>
              <a:rPr lang="en-GB" sz="2000" dirty="0" smtClean="0"/>
              <a:t>being </a:t>
            </a:r>
            <a:r>
              <a:rPr lang="en-GB" sz="2000" dirty="0" smtClean="0"/>
              <a:t>performed </a:t>
            </a:r>
            <a:r>
              <a:rPr lang="en-GB" sz="2000" dirty="0" smtClean="0"/>
              <a:t>with AC coupled microstrip detectors. The relevant application would be pixel devices. Need to test with a pixel geometry (and DC coupled electronics). </a:t>
            </a:r>
          </a:p>
          <a:p>
            <a:endParaRPr lang="en-GB" sz="20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quads.png"/>
          <p:cNvPicPr>
            <a:picLocks noChangeAspect="1"/>
          </p:cNvPicPr>
          <p:nvPr/>
        </p:nvPicPr>
        <p:blipFill>
          <a:blip r:embed="rId2" cstate="print"/>
          <a:srcRect/>
          <a:stretch>
            <a:fillRect/>
          </a:stretch>
        </p:blipFill>
        <p:spPr bwMode="auto">
          <a:xfrm>
            <a:off x="0" y="260350"/>
            <a:ext cx="4103688" cy="4029075"/>
          </a:xfrm>
          <a:prstGeom prst="rect">
            <a:avLst/>
          </a:prstGeom>
          <a:noFill/>
          <a:ln w="9525">
            <a:noFill/>
            <a:miter lim="800000"/>
            <a:headEnd/>
            <a:tailEnd/>
          </a:ln>
        </p:spPr>
      </p:pic>
      <p:sp>
        <p:nvSpPr>
          <p:cNvPr id="11267" name="TextBox 6"/>
          <p:cNvSpPr txBox="1">
            <a:spLocks noChangeArrowheads="1"/>
          </p:cNvSpPr>
          <p:nvPr/>
        </p:nvSpPr>
        <p:spPr bwMode="auto">
          <a:xfrm>
            <a:off x="4500563" y="1628775"/>
            <a:ext cx="4392612" cy="3140075"/>
          </a:xfrm>
          <a:prstGeom prst="rect">
            <a:avLst/>
          </a:prstGeom>
          <a:noFill/>
          <a:ln w="9525">
            <a:noFill/>
            <a:miter lim="800000"/>
            <a:headEnd/>
            <a:tailEnd/>
          </a:ln>
        </p:spPr>
        <p:txBody>
          <a:bodyPr>
            <a:spAutoFit/>
          </a:bodyPr>
          <a:lstStyle/>
          <a:p>
            <a:r>
              <a:rPr lang="en-GB"/>
              <a:t>Sensor type:</a:t>
            </a:r>
          </a:p>
          <a:p>
            <a:r>
              <a:rPr lang="en-GB" b="1"/>
              <a:t>SC1, SC2</a:t>
            </a:r>
            <a:r>
              <a:rPr lang="en-GB"/>
              <a:t> – “test” 450 µm edge. </a:t>
            </a:r>
          </a:p>
          <a:p>
            <a:r>
              <a:rPr lang="en-GB" b="1"/>
              <a:t>SC3, SC4</a:t>
            </a:r>
            <a:r>
              <a:rPr lang="en-GB"/>
              <a:t> – 500x25, 450 µm edge. </a:t>
            </a:r>
          </a:p>
          <a:p>
            <a:r>
              <a:rPr lang="en-GB" b="1"/>
              <a:t>SC5</a:t>
            </a:r>
            <a:r>
              <a:rPr lang="en-GB"/>
              <a:t> – </a:t>
            </a:r>
            <a:r>
              <a:rPr lang="en-GB" b="1"/>
              <a:t>SC8</a:t>
            </a:r>
            <a:r>
              <a:rPr lang="en-GB"/>
              <a:t> “test”, 300 µm edge.</a:t>
            </a:r>
          </a:p>
          <a:p>
            <a:r>
              <a:rPr lang="en-GB" b="1"/>
              <a:t>SC6</a:t>
            </a:r>
            <a:r>
              <a:rPr lang="en-GB"/>
              <a:t> – </a:t>
            </a:r>
            <a:r>
              <a:rPr lang="en-GB" b="1"/>
              <a:t>SC7</a:t>
            </a:r>
            <a:r>
              <a:rPr lang="en-GB"/>
              <a:t> “production”, 300 µm edge. </a:t>
            </a:r>
          </a:p>
          <a:p>
            <a:r>
              <a:rPr lang="en-GB" b="1"/>
              <a:t>QUAD1</a:t>
            </a:r>
            <a:r>
              <a:rPr lang="en-GB"/>
              <a:t> – “production”, 450 µm edge. </a:t>
            </a:r>
            <a:r>
              <a:rPr lang="en-GB" b="1"/>
              <a:t>QUAD2</a:t>
            </a:r>
            <a:r>
              <a:rPr lang="en-GB"/>
              <a:t> – “test”, 300 µm edge. </a:t>
            </a:r>
          </a:p>
          <a:p>
            <a:r>
              <a:rPr lang="en-GB" b="1"/>
              <a:t>QUAD3</a:t>
            </a:r>
            <a:r>
              <a:rPr lang="en-GB"/>
              <a:t> – “test”, 450 µm edge. </a:t>
            </a:r>
          </a:p>
          <a:p>
            <a:r>
              <a:rPr lang="en-GB" b="1"/>
              <a:t>QUAD4</a:t>
            </a:r>
            <a:r>
              <a:rPr lang="en-GB"/>
              <a:t> – “test”, 450 µm edge. </a:t>
            </a:r>
          </a:p>
          <a:p>
            <a:r>
              <a:rPr lang="en-GB" b="1"/>
              <a:t>QUAD5</a:t>
            </a:r>
            <a:r>
              <a:rPr lang="en-GB"/>
              <a:t> – “production” 450 µm.</a:t>
            </a:r>
          </a:p>
          <a:p>
            <a:endParaRPr lang="en-GB"/>
          </a:p>
        </p:txBody>
      </p:sp>
      <p:sp>
        <p:nvSpPr>
          <p:cNvPr id="11268" name="TextBox 7"/>
          <p:cNvSpPr txBox="1">
            <a:spLocks noChangeArrowheads="1"/>
          </p:cNvSpPr>
          <p:nvPr/>
        </p:nvSpPr>
        <p:spPr bwMode="auto">
          <a:xfrm>
            <a:off x="4356100" y="404813"/>
            <a:ext cx="3671888" cy="584200"/>
          </a:xfrm>
          <a:prstGeom prst="rect">
            <a:avLst/>
          </a:prstGeom>
          <a:noFill/>
          <a:ln w="9525">
            <a:noFill/>
            <a:miter lim="800000"/>
            <a:headEnd/>
            <a:tailEnd/>
          </a:ln>
        </p:spPr>
        <p:txBody>
          <a:bodyPr>
            <a:spAutoFit/>
          </a:bodyPr>
          <a:lstStyle/>
          <a:p>
            <a:r>
              <a:rPr lang="en-GB" sz="3200"/>
              <a:t>QUAD Mask</a:t>
            </a:r>
          </a:p>
        </p:txBody>
      </p:sp>
      <p:sp>
        <p:nvSpPr>
          <p:cNvPr id="5" name="TextBox 4"/>
          <p:cNvSpPr txBox="1"/>
          <p:nvPr/>
        </p:nvSpPr>
        <p:spPr>
          <a:xfrm>
            <a:off x="683568" y="4725144"/>
            <a:ext cx="5616624" cy="1754326"/>
          </a:xfrm>
          <a:prstGeom prst="rect">
            <a:avLst/>
          </a:prstGeom>
          <a:noFill/>
        </p:spPr>
        <p:txBody>
          <a:bodyPr wrap="square" rtlCol="0">
            <a:spAutoFit/>
          </a:bodyPr>
          <a:lstStyle/>
          <a:p>
            <a:r>
              <a:rPr lang="en-GB" dirty="0" smtClean="0"/>
              <a:t>In pixel layers at higher radii (certainly the 3</a:t>
            </a:r>
            <a:r>
              <a:rPr lang="en-GB" baseline="30000" dirty="0" smtClean="0"/>
              <a:t>rd</a:t>
            </a:r>
            <a:r>
              <a:rPr lang="en-GB" dirty="0" smtClean="0"/>
              <a:t> and 4</a:t>
            </a:r>
            <a:r>
              <a:rPr lang="en-GB" baseline="30000" dirty="0" smtClean="0"/>
              <a:t>th</a:t>
            </a:r>
            <a:r>
              <a:rPr lang="en-GB" dirty="0" smtClean="0"/>
              <a:t> layers) there will be no need to push the CM for improved signal with respect to standard planar results. Even the second layer will probably need high bias (1000V) with no extra tricks .... Only innermost layer, and possible closer wheel would need </a:t>
            </a:r>
            <a:r>
              <a:rPr lang="en-GB" smtClean="0"/>
              <a:t>a boost ...</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dirty="0" smtClean="0"/>
              <a:t>Geometries</a:t>
            </a:r>
            <a:endParaRPr lang="en-GB" dirty="0"/>
          </a:p>
        </p:txBody>
      </p:sp>
      <p:sp>
        <p:nvSpPr>
          <p:cNvPr id="4" name="Footer Placeholder 3"/>
          <p:cNvSpPr>
            <a:spLocks noGrp="1"/>
          </p:cNvSpPr>
          <p:nvPr>
            <p:ph type="ftr" sz="quarter" idx="11"/>
          </p:nvPr>
        </p:nvSpPr>
        <p:spPr/>
        <p:txBody>
          <a:bodyPr/>
          <a:lstStyle/>
          <a:p>
            <a:r>
              <a:rPr lang="en-GB" smtClean="0"/>
              <a:t>G. Casse, 7th Trento Meeting - 29/02 Ljubljana</a:t>
            </a:r>
            <a:endParaRPr lang="en-GB" dirty="0"/>
          </a:p>
        </p:txBody>
      </p:sp>
      <p:sp>
        <p:nvSpPr>
          <p:cNvPr id="5" name="Slide Number Placeholder 4"/>
          <p:cNvSpPr>
            <a:spLocks noGrp="1"/>
          </p:cNvSpPr>
          <p:nvPr>
            <p:ph type="sldNum" sz="quarter" idx="12"/>
          </p:nvPr>
        </p:nvSpPr>
        <p:spPr/>
        <p:txBody>
          <a:bodyPr/>
          <a:lstStyle/>
          <a:p>
            <a:fld id="{26DE4028-4158-416E-8678-BFC05CF579B1}" type="slidenum">
              <a:rPr lang="en-GB" smtClean="0"/>
              <a:pPr/>
              <a:t>23</a:t>
            </a:fld>
            <a:endParaRPr lang="en-GB"/>
          </a:p>
        </p:txBody>
      </p:sp>
      <p:pic>
        <p:nvPicPr>
          <p:cNvPr id="6" name="Picture 5" descr="for-trento-pixel-drawing.bmp"/>
          <p:cNvPicPr>
            <a:picLocks noChangeAspect="1"/>
          </p:cNvPicPr>
          <p:nvPr/>
        </p:nvPicPr>
        <p:blipFill>
          <a:blip r:embed="rId2" cstate="print"/>
          <a:srcRect b="63251"/>
          <a:stretch>
            <a:fillRect/>
          </a:stretch>
        </p:blipFill>
        <p:spPr>
          <a:xfrm>
            <a:off x="899592" y="2708920"/>
            <a:ext cx="6836636" cy="2520280"/>
          </a:xfrm>
          <a:prstGeom prst="rect">
            <a:avLst/>
          </a:prstGeom>
        </p:spPr>
      </p:pic>
      <p:sp>
        <p:nvSpPr>
          <p:cNvPr id="7" name="TextBox 6"/>
          <p:cNvSpPr txBox="1"/>
          <p:nvPr/>
        </p:nvSpPr>
        <p:spPr>
          <a:xfrm>
            <a:off x="683568" y="1052736"/>
            <a:ext cx="4752528" cy="1323439"/>
          </a:xfrm>
          <a:prstGeom prst="rect">
            <a:avLst/>
          </a:prstGeom>
          <a:noFill/>
        </p:spPr>
        <p:txBody>
          <a:bodyPr wrap="square" rtlCol="0">
            <a:spAutoFit/>
          </a:bodyPr>
          <a:lstStyle/>
          <a:p>
            <a:r>
              <a:rPr lang="en-GB" sz="2000" dirty="0" smtClean="0"/>
              <a:t>Possible pixel geometries based around a FE-I4 footprint. Is it possible to manipulate CM with this geometry and DC coupled devices? </a:t>
            </a:r>
            <a:endParaRPr lang="en-GB" sz="2000" dirty="0"/>
          </a:p>
        </p:txBody>
      </p:sp>
      <p:cxnSp>
        <p:nvCxnSpPr>
          <p:cNvPr id="9" name="Straight Arrow Connector 8"/>
          <p:cNvCxnSpPr/>
          <p:nvPr/>
        </p:nvCxnSpPr>
        <p:spPr>
          <a:xfrm rot="10800000">
            <a:off x="5076056" y="2564904"/>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940152" y="2564904"/>
            <a:ext cx="279648" cy="9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92080" y="2132856"/>
            <a:ext cx="1224136" cy="369332"/>
          </a:xfrm>
          <a:prstGeom prst="rect">
            <a:avLst/>
          </a:prstGeom>
          <a:noFill/>
        </p:spPr>
        <p:txBody>
          <a:bodyPr wrap="square" rtlCol="0">
            <a:spAutoFit/>
          </a:bodyPr>
          <a:lstStyle/>
          <a:p>
            <a:r>
              <a:rPr lang="en-GB" dirty="0" smtClean="0"/>
              <a:t>250 </a:t>
            </a:r>
            <a:r>
              <a:rPr lang="en-GB" dirty="0" smtClean="0">
                <a:latin typeface="Symbol" pitchFamily="18" charset="2"/>
              </a:rPr>
              <a:t>m</a:t>
            </a:r>
            <a:r>
              <a:rPr lang="en-GB" dirty="0" smtClean="0"/>
              <a:t>m</a:t>
            </a:r>
            <a:endParaRPr lang="en-GB" dirty="0"/>
          </a:p>
        </p:txBody>
      </p:sp>
      <p:cxnSp>
        <p:nvCxnSpPr>
          <p:cNvPr id="16" name="Straight Arrow Connector 15"/>
          <p:cNvCxnSpPr/>
          <p:nvPr/>
        </p:nvCxnSpPr>
        <p:spPr>
          <a:xfrm rot="10800000">
            <a:off x="7812360" y="2780928"/>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919864" y="2348880"/>
            <a:ext cx="1224136" cy="369332"/>
          </a:xfrm>
          <a:prstGeom prst="rect">
            <a:avLst/>
          </a:prstGeom>
          <a:noFill/>
        </p:spPr>
        <p:txBody>
          <a:bodyPr wrap="square" rtlCol="0">
            <a:spAutoFit/>
          </a:bodyPr>
          <a:lstStyle/>
          <a:p>
            <a:r>
              <a:rPr lang="en-GB" dirty="0" smtClean="0"/>
              <a:t>50 </a:t>
            </a:r>
            <a:r>
              <a:rPr lang="en-GB" dirty="0" smtClean="0">
                <a:latin typeface="Symbol" pitchFamily="18" charset="2"/>
              </a:rPr>
              <a:t>m</a:t>
            </a:r>
            <a:r>
              <a:rPr lang="en-GB" dirty="0" smtClean="0"/>
              <a:t>m</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Conclusions</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Enhanced charge multiplication has been achieved with </a:t>
            </a:r>
            <a:r>
              <a:rPr lang="en-GB" dirty="0" smtClean="0"/>
              <a:t>junction engineering. </a:t>
            </a:r>
            <a:r>
              <a:rPr lang="en-GB" dirty="0" smtClean="0"/>
              <a:t>This is a first evidence that this method could be used for reducing the bias voltage required for a given signal (e.g. required for efficient tracking after very high doses). This might be a route to satisfy the radiation </a:t>
            </a:r>
            <a:r>
              <a:rPr lang="en-GB" dirty="0" smtClean="0"/>
              <a:t>tolerance </a:t>
            </a:r>
            <a:r>
              <a:rPr lang="en-GB" dirty="0" smtClean="0"/>
              <a:t>needs of </a:t>
            </a:r>
            <a:r>
              <a:rPr lang="en-GB" dirty="0" smtClean="0"/>
              <a:t>the innermost </a:t>
            </a:r>
            <a:r>
              <a:rPr lang="en-GB" dirty="0" smtClean="0"/>
              <a:t>layers for HL-LHC.</a:t>
            </a:r>
          </a:p>
          <a:p>
            <a:pPr marL="0" indent="0">
              <a:buNone/>
            </a:pPr>
            <a:r>
              <a:rPr lang="en-GB" dirty="0" smtClean="0"/>
              <a:t>The development has been performed with microstrip AC coupled sensors. More test (topological characterisation, improvement of the processing, tests with pixel geometries ....) are needed to established </a:t>
            </a:r>
            <a:r>
              <a:rPr lang="en-GB" dirty="0" smtClean="0"/>
              <a:t>if this process has practical applications. Nonetheless it can give insight about how the CM works and contribute to developing an effective parameterisation of the effect for practical uses.</a:t>
            </a:r>
          </a:p>
          <a:p>
            <a:pPr marL="0" indent="0">
              <a:buNone/>
            </a:pPr>
            <a:endParaRPr lang="en-GB" dirty="0" smtClean="0"/>
          </a:p>
          <a:p>
            <a:pPr marL="0" indent="0">
              <a:buNone/>
            </a:pPr>
            <a:r>
              <a:rPr lang="en-GB" dirty="0" smtClean="0"/>
              <a:t>Incidentally, work is being carried out within RD50 to see if CM can be influenced by the junction shape/size in a traditional </a:t>
            </a:r>
            <a:r>
              <a:rPr lang="en-GB" smtClean="0"/>
              <a:t>planar processing.</a:t>
            </a:r>
            <a:endParaRPr lang="en-GB" dirty="0" smtClean="0"/>
          </a:p>
        </p:txBody>
      </p:sp>
      <p:sp>
        <p:nvSpPr>
          <p:cNvPr id="4" name="Slide Number Placeholder 3"/>
          <p:cNvSpPr>
            <a:spLocks noGrp="1"/>
          </p:cNvSpPr>
          <p:nvPr>
            <p:ph type="sldNum" sz="quarter" idx="12"/>
          </p:nvPr>
        </p:nvSpPr>
        <p:spPr/>
        <p:txBody>
          <a:bodyPr/>
          <a:lstStyle/>
          <a:p>
            <a:fld id="{26DE4028-4158-416E-8678-BFC05CF579B1}" type="slidenum">
              <a:rPr lang="en-GB" smtClean="0"/>
              <a:pPr/>
              <a:t>24</a:t>
            </a:fld>
            <a:endParaRPr lang="en-GB"/>
          </a:p>
        </p:txBody>
      </p:sp>
      <p:sp>
        <p:nvSpPr>
          <p:cNvPr id="5" name="Footer Placeholder 4"/>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3"/>
          <p:cNvSpPr>
            <a:spLocks noGrp="1"/>
          </p:cNvSpPr>
          <p:nvPr>
            <p:ph type="sldNum" sz="quarter" idx="12"/>
          </p:nvPr>
        </p:nvSpPr>
        <p:spPr>
          <a:noFill/>
        </p:spPr>
        <p:txBody>
          <a:bodyPr/>
          <a:lstStyle/>
          <a:p>
            <a:fld id="{6C8AC418-4670-456F-9723-994998EE6EE4}" type="slidenum">
              <a:rPr lang="en-GB" smtClean="0"/>
              <a:pPr/>
              <a:t>3</a:t>
            </a:fld>
            <a:endParaRPr lang="en-GB" smtClean="0"/>
          </a:p>
        </p:txBody>
      </p:sp>
      <p:sp>
        <p:nvSpPr>
          <p:cNvPr id="4100" name="Text Box 6"/>
          <p:cNvSpPr txBox="1">
            <a:spLocks noChangeArrowheads="1"/>
          </p:cNvSpPr>
          <p:nvPr/>
        </p:nvSpPr>
        <p:spPr bwMode="auto">
          <a:xfrm>
            <a:off x="0" y="0"/>
            <a:ext cx="9144000" cy="1338828"/>
          </a:xfrm>
          <a:prstGeom prst="rect">
            <a:avLst/>
          </a:prstGeom>
          <a:noFill/>
          <a:ln w="9525">
            <a:noFill/>
            <a:miter lim="800000"/>
            <a:headEnd/>
            <a:tailEnd/>
          </a:ln>
        </p:spPr>
        <p:txBody>
          <a:bodyPr wrap="square">
            <a:spAutoFit/>
          </a:bodyPr>
          <a:lstStyle/>
          <a:p>
            <a:pPr algn="ctr">
              <a:spcBef>
                <a:spcPct val="50000"/>
              </a:spcBef>
            </a:pPr>
            <a:r>
              <a:rPr lang="en-GB" sz="2600" dirty="0">
                <a:solidFill>
                  <a:srgbClr val="FF3300"/>
                </a:solidFill>
                <a:latin typeface="Times New Roman" pitchFamily="18" charset="0"/>
                <a:cs typeface="Times New Roman" pitchFamily="18" charset="0"/>
              </a:rPr>
              <a:t>N-side </a:t>
            </a:r>
            <a:r>
              <a:rPr lang="en-GB" sz="2600" dirty="0" smtClean="0">
                <a:solidFill>
                  <a:srgbClr val="FF3300"/>
                </a:solidFill>
                <a:latin typeface="Times New Roman" pitchFamily="18" charset="0"/>
                <a:cs typeface="Times New Roman" pitchFamily="18" charset="0"/>
              </a:rPr>
              <a:t>read-out can make planar segmented Si detectors suitable </a:t>
            </a:r>
            <a:r>
              <a:rPr lang="en-GB" sz="2600" dirty="0">
                <a:solidFill>
                  <a:srgbClr val="FF3300"/>
                </a:solidFill>
                <a:latin typeface="Times New Roman" pitchFamily="18" charset="0"/>
                <a:cs typeface="Times New Roman" pitchFamily="18" charset="0"/>
              </a:rPr>
              <a:t>for tracking in </a:t>
            </a:r>
            <a:r>
              <a:rPr lang="en-GB" sz="2600" dirty="0" smtClean="0">
                <a:solidFill>
                  <a:srgbClr val="FF3300"/>
                </a:solidFill>
                <a:latin typeface="Times New Roman" pitchFamily="18" charset="0"/>
                <a:cs typeface="Times New Roman" pitchFamily="18" charset="0"/>
              </a:rPr>
              <a:t>extreme (SLHC </a:t>
            </a:r>
            <a:r>
              <a:rPr lang="en-GB" sz="2600" dirty="0">
                <a:solidFill>
                  <a:srgbClr val="FF3300"/>
                </a:solidFill>
                <a:latin typeface="Times New Roman" pitchFamily="18" charset="0"/>
                <a:cs typeface="Times New Roman" pitchFamily="18" charset="0"/>
              </a:rPr>
              <a:t>levels: </a:t>
            </a:r>
            <a:r>
              <a:rPr lang="en-GB" sz="2600" dirty="0" smtClean="0">
                <a:solidFill>
                  <a:srgbClr val="FF3300"/>
                </a:solidFill>
                <a:latin typeface="Times New Roman" pitchFamily="18" charset="0"/>
                <a:cs typeface="Times New Roman" pitchFamily="18" charset="0"/>
              </a:rPr>
              <a:t>1x10</a:t>
            </a:r>
            <a:r>
              <a:rPr lang="en-GB" sz="2600" baseline="30000" dirty="0" smtClean="0">
                <a:solidFill>
                  <a:srgbClr val="FF3300"/>
                </a:solidFill>
                <a:latin typeface="Times New Roman" pitchFamily="18" charset="0"/>
                <a:cs typeface="Times New Roman" pitchFamily="18" charset="0"/>
              </a:rPr>
              <a:t>16</a:t>
            </a:r>
            <a:r>
              <a:rPr lang="en-GB" sz="2600" dirty="0" smtClean="0">
                <a:solidFill>
                  <a:srgbClr val="FF3300"/>
                </a:solidFill>
                <a:latin typeface="Times New Roman" pitchFamily="18" charset="0"/>
                <a:cs typeface="Times New Roman" pitchFamily="18" charset="0"/>
              </a:rPr>
              <a:t> </a:t>
            </a:r>
            <a:r>
              <a:rPr lang="en-GB" sz="2600" dirty="0">
                <a:solidFill>
                  <a:srgbClr val="FF3300"/>
                </a:solidFill>
                <a:latin typeface="Times New Roman" pitchFamily="18" charset="0"/>
                <a:cs typeface="Times New Roman" pitchFamily="18" charset="0"/>
              </a:rPr>
              <a:t>cm</a:t>
            </a:r>
            <a:r>
              <a:rPr lang="en-GB" sz="2600" baseline="30000" dirty="0">
                <a:solidFill>
                  <a:srgbClr val="FF3300"/>
                </a:solidFill>
                <a:latin typeface="Times New Roman" pitchFamily="18" charset="0"/>
                <a:cs typeface="Times New Roman" pitchFamily="18" charset="0"/>
              </a:rPr>
              <a:t>-2</a:t>
            </a:r>
            <a:r>
              <a:rPr lang="en-GB" sz="2600" dirty="0">
                <a:solidFill>
                  <a:srgbClr val="FF3300"/>
                </a:solidFill>
                <a:latin typeface="Times New Roman" pitchFamily="18" charset="0"/>
                <a:cs typeface="Times New Roman" pitchFamily="18" charset="0"/>
              </a:rPr>
              <a:t>) radiation </a:t>
            </a:r>
            <a:r>
              <a:rPr lang="en-GB" sz="2600" dirty="0" smtClean="0">
                <a:solidFill>
                  <a:srgbClr val="FF3300"/>
                </a:solidFill>
                <a:latin typeface="Times New Roman" pitchFamily="18" charset="0"/>
                <a:cs typeface="Times New Roman" pitchFamily="18" charset="0"/>
              </a:rPr>
              <a:t>environments.</a:t>
            </a:r>
            <a:endParaRPr lang="en-GB" sz="2600" dirty="0">
              <a:solidFill>
                <a:srgbClr val="FF3300"/>
              </a:solidFill>
              <a:latin typeface="Times New Roman" pitchFamily="18" charset="0"/>
              <a:cs typeface="Times New Roman" pitchFamily="18" charset="0"/>
            </a:endParaRPr>
          </a:p>
        </p:txBody>
      </p:sp>
      <p:sp>
        <p:nvSpPr>
          <p:cNvPr id="4101" name="Text Box 7"/>
          <p:cNvSpPr txBox="1">
            <a:spLocks noChangeArrowheads="1"/>
          </p:cNvSpPr>
          <p:nvPr/>
        </p:nvSpPr>
        <p:spPr bwMode="auto">
          <a:xfrm>
            <a:off x="900113" y="1557338"/>
            <a:ext cx="2665412" cy="1187450"/>
          </a:xfrm>
          <a:prstGeom prst="rect">
            <a:avLst/>
          </a:prstGeom>
          <a:noFill/>
          <a:ln w="9525">
            <a:noFill/>
            <a:miter lim="800000"/>
            <a:headEnd/>
            <a:tailEnd/>
          </a:ln>
        </p:spPr>
        <p:txBody>
          <a:bodyPr>
            <a:spAutoFit/>
          </a:bodyPr>
          <a:lstStyle/>
          <a:p>
            <a:pPr algn="ctr">
              <a:spcBef>
                <a:spcPct val="50000"/>
              </a:spcBef>
            </a:pPr>
            <a:r>
              <a:rPr lang="en-GB" sz="2400">
                <a:latin typeface="Times New Roman" pitchFamily="18" charset="0"/>
                <a:cs typeface="Times New Roman" pitchFamily="18" charset="0"/>
              </a:rPr>
              <a:t>Schematic changes of Electric field after irradiation</a:t>
            </a:r>
          </a:p>
        </p:txBody>
      </p:sp>
      <p:sp>
        <p:nvSpPr>
          <p:cNvPr id="4102" name="Text Box 8"/>
          <p:cNvSpPr txBox="1">
            <a:spLocks noChangeArrowheads="1"/>
          </p:cNvSpPr>
          <p:nvPr/>
        </p:nvSpPr>
        <p:spPr bwMode="auto">
          <a:xfrm>
            <a:off x="179388" y="3213100"/>
            <a:ext cx="3095625" cy="1187450"/>
          </a:xfrm>
          <a:prstGeom prst="rect">
            <a:avLst/>
          </a:prstGeom>
          <a:noFill/>
          <a:ln w="9525">
            <a:noFill/>
            <a:miter lim="800000"/>
            <a:headEnd/>
            <a:tailEnd/>
          </a:ln>
        </p:spPr>
        <p:txBody>
          <a:bodyPr>
            <a:spAutoFit/>
          </a:bodyPr>
          <a:lstStyle/>
          <a:p>
            <a:pPr algn="ctr">
              <a:spcBef>
                <a:spcPct val="50000"/>
              </a:spcBef>
            </a:pPr>
            <a:r>
              <a:rPr lang="en-GB" sz="2400">
                <a:latin typeface="Times New Roman" pitchFamily="18" charset="0"/>
                <a:cs typeface="Times New Roman" pitchFamily="18" charset="0"/>
              </a:rPr>
              <a:t>Effect of trapping on the Charge Collection Efficiency (CCE)</a:t>
            </a:r>
          </a:p>
        </p:txBody>
      </p:sp>
      <p:sp>
        <p:nvSpPr>
          <p:cNvPr id="4103" name="Text Box 9"/>
          <p:cNvSpPr txBox="1">
            <a:spLocks noChangeArrowheads="1"/>
          </p:cNvSpPr>
          <p:nvPr/>
        </p:nvSpPr>
        <p:spPr bwMode="auto">
          <a:xfrm>
            <a:off x="179388" y="4437063"/>
            <a:ext cx="6265862" cy="1552575"/>
          </a:xfrm>
          <a:prstGeom prst="rect">
            <a:avLst/>
          </a:prstGeom>
          <a:noFill/>
          <a:ln w="9525">
            <a:noFill/>
            <a:miter lim="800000"/>
            <a:headEnd/>
            <a:tailEnd/>
          </a:ln>
        </p:spPr>
        <p:txBody>
          <a:bodyPr>
            <a:spAutoFit/>
          </a:bodyPr>
          <a:lstStyle/>
          <a:p>
            <a:pPr algn="ctr">
              <a:spcBef>
                <a:spcPct val="50000"/>
              </a:spcBef>
            </a:pPr>
            <a:r>
              <a:rPr lang="en-GB" sz="2400">
                <a:latin typeface="Times New Roman" pitchFamily="18" charset="0"/>
                <a:cs typeface="Times New Roman" pitchFamily="18" charset="0"/>
              </a:rPr>
              <a:t>Collecting electrons provide a sensitive advantage with respect to holes due to a much shorter t</a:t>
            </a:r>
            <a:r>
              <a:rPr lang="en-GB" sz="2400" baseline="-25000">
                <a:latin typeface="Times New Roman" pitchFamily="18" charset="0"/>
                <a:cs typeface="Times New Roman" pitchFamily="18" charset="0"/>
              </a:rPr>
              <a:t>c</a:t>
            </a:r>
            <a:r>
              <a:rPr lang="en-GB" sz="2400">
                <a:latin typeface="Times New Roman" pitchFamily="18" charset="0"/>
                <a:cs typeface="Times New Roman" pitchFamily="18" charset="0"/>
              </a:rPr>
              <a:t>. P-type detectors are the most natural solution for </a:t>
            </a:r>
            <a:r>
              <a:rPr lang="en-GB" sz="2400" i="1">
                <a:latin typeface="Times New Roman" pitchFamily="18" charset="0"/>
                <a:cs typeface="Times New Roman" pitchFamily="18" charset="0"/>
              </a:rPr>
              <a:t>e</a:t>
            </a:r>
            <a:r>
              <a:rPr lang="en-GB" sz="2400">
                <a:latin typeface="Times New Roman" pitchFamily="18" charset="0"/>
                <a:cs typeface="Times New Roman" pitchFamily="18" charset="0"/>
              </a:rPr>
              <a:t> collection on the segmented side.</a:t>
            </a:r>
          </a:p>
        </p:txBody>
      </p:sp>
      <p:pic>
        <p:nvPicPr>
          <p:cNvPr id="4104" name="Picture 10"/>
          <p:cNvPicPr>
            <a:picLocks noChangeAspect="1" noChangeArrowheads="1"/>
          </p:cNvPicPr>
          <p:nvPr/>
        </p:nvPicPr>
        <p:blipFill>
          <a:blip r:embed="rId2" cstate="print"/>
          <a:srcRect l="7433" t="22534" r="5154" b="8804"/>
          <a:stretch>
            <a:fillRect/>
          </a:stretch>
        </p:blipFill>
        <p:spPr bwMode="auto">
          <a:xfrm>
            <a:off x="4786314" y="1428736"/>
            <a:ext cx="3368675" cy="2447925"/>
          </a:xfrm>
          <a:prstGeom prst="rect">
            <a:avLst/>
          </a:prstGeom>
          <a:noFill/>
          <a:ln w="9525">
            <a:noFill/>
            <a:miter lim="800000"/>
            <a:headEnd/>
            <a:tailEnd/>
          </a:ln>
        </p:spPr>
      </p:pic>
      <p:sp>
        <p:nvSpPr>
          <p:cNvPr id="4105" name="Text Box 11"/>
          <p:cNvSpPr txBox="1">
            <a:spLocks noChangeArrowheads="1"/>
          </p:cNvSpPr>
          <p:nvPr/>
        </p:nvSpPr>
        <p:spPr bwMode="auto">
          <a:xfrm>
            <a:off x="3500430" y="3857628"/>
            <a:ext cx="4895850" cy="488950"/>
          </a:xfrm>
          <a:prstGeom prst="rect">
            <a:avLst/>
          </a:prstGeom>
          <a:noFill/>
          <a:ln w="9525">
            <a:noFill/>
            <a:miter lim="800000"/>
            <a:headEnd/>
            <a:tailEnd/>
          </a:ln>
        </p:spPr>
        <p:txBody>
          <a:bodyPr>
            <a:spAutoFit/>
          </a:bodyPr>
          <a:lstStyle/>
          <a:p>
            <a:pPr algn="ctr">
              <a:spcBef>
                <a:spcPct val="50000"/>
              </a:spcBef>
            </a:pPr>
            <a:r>
              <a:rPr lang="en-GB" sz="2600" dirty="0" err="1">
                <a:latin typeface="Times New Roman" pitchFamily="18" charset="0"/>
                <a:cs typeface="Times New Roman" pitchFamily="18" charset="0"/>
              </a:rPr>
              <a:t>Q</a:t>
            </a:r>
            <a:r>
              <a:rPr lang="en-GB" sz="2600" baseline="-25000" dirty="0" err="1">
                <a:latin typeface="Times New Roman" pitchFamily="18" charset="0"/>
                <a:cs typeface="Times New Roman" pitchFamily="18" charset="0"/>
              </a:rPr>
              <a:t>tc</a:t>
            </a:r>
            <a:r>
              <a:rPr lang="en-GB" sz="2600" dirty="0">
                <a:latin typeface="Times New Roman" pitchFamily="18" charset="0"/>
                <a:cs typeface="Times New Roman" pitchFamily="18" charset="0"/>
              </a:rPr>
              <a:t> </a:t>
            </a:r>
            <a:r>
              <a:rPr lang="en-GB" sz="2600" dirty="0">
                <a:latin typeface="Times New Roman" pitchFamily="18" charset="0"/>
                <a:cs typeface="Times New Roman" pitchFamily="18" charset="0"/>
                <a:sym typeface="Symbol" pitchFamily="18" charset="2"/>
              </a:rPr>
              <a:t> Q</a:t>
            </a:r>
            <a:r>
              <a:rPr lang="en-GB" sz="2600" baseline="-25000" dirty="0">
                <a:latin typeface="Times New Roman" pitchFamily="18" charset="0"/>
                <a:cs typeface="Times New Roman" pitchFamily="18" charset="0"/>
                <a:sym typeface="Symbol" pitchFamily="18" charset="2"/>
              </a:rPr>
              <a:t>0</a:t>
            </a:r>
            <a:r>
              <a:rPr lang="en-GB" sz="2600" dirty="0">
                <a:latin typeface="Times New Roman" pitchFamily="18" charset="0"/>
                <a:cs typeface="Times New Roman" pitchFamily="18" charset="0"/>
                <a:sym typeface="Symbol" pitchFamily="18" charset="2"/>
              </a:rPr>
              <a:t>exp(-</a:t>
            </a:r>
            <a:r>
              <a:rPr lang="en-GB" sz="2600" dirty="0" err="1">
                <a:latin typeface="Times New Roman" pitchFamily="18" charset="0"/>
                <a:cs typeface="Times New Roman" pitchFamily="18" charset="0"/>
                <a:sym typeface="Symbol" pitchFamily="18" charset="2"/>
              </a:rPr>
              <a:t>t</a:t>
            </a:r>
            <a:r>
              <a:rPr lang="en-GB" sz="2600" baseline="-25000" dirty="0" err="1">
                <a:latin typeface="Times New Roman" pitchFamily="18" charset="0"/>
                <a:cs typeface="Times New Roman" pitchFamily="18" charset="0"/>
                <a:sym typeface="Symbol" pitchFamily="18" charset="2"/>
              </a:rPr>
              <a:t>c</a:t>
            </a:r>
            <a:r>
              <a:rPr lang="en-GB" sz="2600" dirty="0">
                <a:latin typeface="Times New Roman" pitchFamily="18" charset="0"/>
                <a:cs typeface="Times New Roman" pitchFamily="18" charset="0"/>
                <a:sym typeface="Symbol" pitchFamily="18" charset="2"/>
              </a:rPr>
              <a:t>/</a:t>
            </a:r>
            <a:r>
              <a:rPr lang="en-GB" sz="2600" dirty="0" err="1">
                <a:latin typeface="Symbol" pitchFamily="18" charset="2"/>
                <a:cs typeface="Times New Roman" pitchFamily="18" charset="0"/>
                <a:sym typeface="Symbol" pitchFamily="18" charset="2"/>
              </a:rPr>
              <a:t>t</a:t>
            </a:r>
            <a:r>
              <a:rPr lang="en-GB" sz="2600" baseline="-25000" dirty="0" err="1">
                <a:latin typeface="Times New Roman" pitchFamily="18" charset="0"/>
                <a:cs typeface="Times New Roman" pitchFamily="18" charset="0"/>
                <a:sym typeface="Symbol" pitchFamily="18" charset="2"/>
              </a:rPr>
              <a:t>tr</a:t>
            </a:r>
            <a:r>
              <a:rPr lang="en-GB" sz="2600" dirty="0">
                <a:latin typeface="Times New Roman" pitchFamily="18" charset="0"/>
                <a:cs typeface="Times New Roman" pitchFamily="18" charset="0"/>
                <a:sym typeface="Symbol" pitchFamily="18" charset="2"/>
              </a:rPr>
              <a:t>), 1/</a:t>
            </a:r>
            <a:r>
              <a:rPr lang="en-GB" sz="2400" dirty="0" err="1">
                <a:latin typeface="Symbol" pitchFamily="18" charset="2"/>
                <a:cs typeface="Times New Roman" pitchFamily="18" charset="0"/>
                <a:sym typeface="Symbol" pitchFamily="18" charset="2"/>
              </a:rPr>
              <a:t>t</a:t>
            </a:r>
            <a:r>
              <a:rPr lang="en-GB" sz="2400" baseline="-25000" dirty="0" err="1">
                <a:latin typeface="Times New Roman" pitchFamily="18" charset="0"/>
                <a:cs typeface="Times New Roman" pitchFamily="18" charset="0"/>
                <a:sym typeface="Symbol" pitchFamily="18" charset="2"/>
              </a:rPr>
              <a:t>tr</a:t>
            </a:r>
            <a:r>
              <a:rPr lang="en-GB" sz="2600" dirty="0">
                <a:latin typeface="Times New Roman" pitchFamily="18" charset="0"/>
                <a:cs typeface="Times New Roman" pitchFamily="18" charset="0"/>
                <a:sym typeface="Symbol" pitchFamily="18" charset="2"/>
              </a:rPr>
              <a:t> = </a:t>
            </a:r>
            <a:r>
              <a:rPr lang="en-GB" sz="2600" dirty="0" err="1">
                <a:latin typeface="Symbol" pitchFamily="18" charset="2"/>
                <a:cs typeface="Times New Roman" pitchFamily="18" charset="0"/>
                <a:sym typeface="Symbol" pitchFamily="18" charset="2"/>
              </a:rPr>
              <a:t>bF</a:t>
            </a:r>
            <a:r>
              <a:rPr lang="en-GB" sz="2600" dirty="0">
                <a:latin typeface="Times New Roman" pitchFamily="18" charset="0"/>
                <a:cs typeface="Times New Roman" pitchFamily="18" charset="0"/>
                <a:sym typeface="Symbol" pitchFamily="18" charset="2"/>
              </a:rPr>
              <a:t>. </a:t>
            </a:r>
          </a:p>
        </p:txBody>
      </p:sp>
      <p:sp>
        <p:nvSpPr>
          <p:cNvPr id="4106" name="Text Box 12"/>
          <p:cNvSpPr txBox="1">
            <a:spLocks noChangeArrowheads="1"/>
          </p:cNvSpPr>
          <p:nvPr/>
        </p:nvSpPr>
        <p:spPr bwMode="auto">
          <a:xfrm>
            <a:off x="6588125" y="4724400"/>
            <a:ext cx="2233613" cy="1187450"/>
          </a:xfrm>
          <a:prstGeom prst="rect">
            <a:avLst/>
          </a:prstGeom>
          <a:noFill/>
          <a:ln w="9525">
            <a:noFill/>
            <a:miter lim="800000"/>
            <a:headEnd/>
            <a:tailEnd/>
          </a:ln>
        </p:spPr>
        <p:txBody>
          <a:bodyPr>
            <a:spAutoFit/>
          </a:bodyPr>
          <a:lstStyle/>
          <a:p>
            <a:pPr>
              <a:spcBef>
                <a:spcPct val="50000"/>
              </a:spcBef>
            </a:pPr>
            <a:r>
              <a:rPr lang="en-GB" sz="2400">
                <a:solidFill>
                  <a:srgbClr val="FF3300"/>
                </a:solidFill>
              </a:rPr>
              <a:t>N-side read out to keep lower t</a:t>
            </a:r>
            <a:r>
              <a:rPr lang="en-GB" sz="2400" baseline="-25000">
                <a:solidFill>
                  <a:srgbClr val="FF3300"/>
                </a:solidFill>
              </a:rPr>
              <a:t>c</a:t>
            </a:r>
            <a:r>
              <a:rPr lang="en-GB" sz="2400"/>
              <a:t>   </a:t>
            </a:r>
          </a:p>
        </p:txBody>
      </p:sp>
      <p:sp>
        <p:nvSpPr>
          <p:cNvPr id="12" name="Footer Placeholder 11"/>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3"/>
          <p:cNvSpPr>
            <a:spLocks noGrp="1"/>
          </p:cNvSpPr>
          <p:nvPr>
            <p:ph type="sldNum" sz="quarter" idx="12"/>
          </p:nvPr>
        </p:nvSpPr>
        <p:spPr>
          <a:noFill/>
        </p:spPr>
        <p:txBody>
          <a:bodyPr/>
          <a:lstStyle/>
          <a:p>
            <a:fld id="{D53F7925-A6E5-4D54-A7C4-A39554F19E7D}" type="slidenum">
              <a:rPr lang="en-GB" smtClean="0"/>
              <a:pPr/>
              <a:t>4</a:t>
            </a:fld>
            <a:endParaRPr lang="en-GB" smtClean="0"/>
          </a:p>
        </p:txBody>
      </p:sp>
      <p:sp>
        <p:nvSpPr>
          <p:cNvPr id="5124" name="Text Box 4"/>
          <p:cNvSpPr txBox="1">
            <a:spLocks noChangeArrowheads="1"/>
          </p:cNvSpPr>
          <p:nvPr/>
        </p:nvSpPr>
        <p:spPr bwMode="auto">
          <a:xfrm>
            <a:off x="179388" y="260350"/>
            <a:ext cx="3095625" cy="1187450"/>
          </a:xfrm>
          <a:prstGeom prst="rect">
            <a:avLst/>
          </a:prstGeom>
          <a:noFill/>
          <a:ln w="9525">
            <a:noFill/>
            <a:miter lim="800000"/>
            <a:headEnd/>
            <a:tailEnd/>
          </a:ln>
        </p:spPr>
        <p:txBody>
          <a:bodyPr>
            <a:spAutoFit/>
          </a:bodyPr>
          <a:lstStyle/>
          <a:p>
            <a:pPr algn="ctr">
              <a:spcBef>
                <a:spcPct val="50000"/>
              </a:spcBef>
            </a:pPr>
            <a:r>
              <a:rPr lang="en-GB" sz="2400" b="1">
                <a:solidFill>
                  <a:srgbClr val="0033CC"/>
                </a:solidFill>
                <a:latin typeface="Times New Roman" pitchFamily="18" charset="0"/>
                <a:cs typeface="Times New Roman" pitchFamily="18" charset="0"/>
              </a:rPr>
              <a:t>Effect of trapping on the Charge Collection Distance</a:t>
            </a:r>
          </a:p>
        </p:txBody>
      </p:sp>
      <p:sp>
        <p:nvSpPr>
          <p:cNvPr id="5125" name="Text Box 6"/>
          <p:cNvSpPr txBox="1">
            <a:spLocks noChangeArrowheads="1"/>
          </p:cNvSpPr>
          <p:nvPr/>
        </p:nvSpPr>
        <p:spPr bwMode="auto">
          <a:xfrm>
            <a:off x="3635375" y="333375"/>
            <a:ext cx="4895850" cy="396875"/>
          </a:xfrm>
          <a:prstGeom prst="rect">
            <a:avLst/>
          </a:prstGeom>
          <a:noFill/>
          <a:ln w="9525">
            <a:noFill/>
            <a:miter lim="800000"/>
            <a:headEnd/>
            <a:tailEnd/>
          </a:ln>
        </p:spPr>
        <p:txBody>
          <a:bodyPr>
            <a:spAutoFit/>
          </a:bodyPr>
          <a:lstStyle/>
          <a:p>
            <a:pPr algn="ctr">
              <a:spcBef>
                <a:spcPct val="50000"/>
              </a:spcBef>
            </a:pPr>
            <a:r>
              <a:rPr lang="en-GB" sz="2000">
                <a:latin typeface="Times New Roman" pitchFamily="18" charset="0"/>
                <a:cs typeface="Times New Roman" pitchFamily="18" charset="0"/>
              </a:rPr>
              <a:t>Q</a:t>
            </a:r>
            <a:r>
              <a:rPr lang="en-GB" sz="2000" baseline="-25000">
                <a:latin typeface="Times New Roman" pitchFamily="18" charset="0"/>
                <a:cs typeface="Times New Roman" pitchFamily="18" charset="0"/>
              </a:rPr>
              <a:t>tc</a:t>
            </a:r>
            <a:r>
              <a:rPr lang="en-GB" sz="2000">
                <a:latin typeface="Times New Roman" pitchFamily="18" charset="0"/>
                <a:cs typeface="Times New Roman" pitchFamily="18" charset="0"/>
              </a:rPr>
              <a:t> </a:t>
            </a:r>
            <a:r>
              <a:rPr lang="en-GB" sz="2000">
                <a:latin typeface="Times New Roman" pitchFamily="18" charset="0"/>
                <a:cs typeface="Times New Roman" pitchFamily="18" charset="0"/>
                <a:sym typeface="Symbol" pitchFamily="18" charset="2"/>
              </a:rPr>
              <a:t> Q</a:t>
            </a:r>
            <a:r>
              <a:rPr lang="en-GB" sz="2000" baseline="-25000">
                <a:latin typeface="Times New Roman" pitchFamily="18" charset="0"/>
                <a:cs typeface="Times New Roman" pitchFamily="18" charset="0"/>
                <a:sym typeface="Symbol" pitchFamily="18" charset="2"/>
              </a:rPr>
              <a:t>0</a:t>
            </a:r>
            <a:r>
              <a:rPr lang="en-GB" sz="2000">
                <a:latin typeface="Times New Roman" pitchFamily="18" charset="0"/>
                <a:cs typeface="Times New Roman" pitchFamily="18" charset="0"/>
                <a:sym typeface="Symbol" pitchFamily="18" charset="2"/>
              </a:rPr>
              <a:t>exp(-t</a:t>
            </a:r>
            <a:r>
              <a:rPr lang="en-GB" sz="2000" baseline="-25000">
                <a:latin typeface="Times New Roman" pitchFamily="18" charset="0"/>
                <a:cs typeface="Times New Roman" pitchFamily="18" charset="0"/>
                <a:sym typeface="Symbol" pitchFamily="18" charset="2"/>
              </a:rPr>
              <a:t>c</a:t>
            </a:r>
            <a:r>
              <a:rPr lang="en-GB" sz="2000">
                <a:latin typeface="Times New Roman" pitchFamily="18" charset="0"/>
                <a:cs typeface="Times New Roman" pitchFamily="18" charset="0"/>
                <a:sym typeface="Symbol" pitchFamily="18" charset="2"/>
              </a:rPr>
              <a:t>/</a:t>
            </a:r>
            <a:r>
              <a:rPr lang="en-GB" sz="2000">
                <a:latin typeface="Symbol" pitchFamily="18" charset="2"/>
                <a:cs typeface="Times New Roman" pitchFamily="18" charset="0"/>
                <a:sym typeface="Symbol" pitchFamily="18" charset="2"/>
              </a:rPr>
              <a:t>t</a:t>
            </a:r>
            <a:r>
              <a:rPr lang="en-GB" sz="2000" baseline="-25000">
                <a:latin typeface="Times New Roman" pitchFamily="18" charset="0"/>
                <a:cs typeface="Times New Roman" pitchFamily="18" charset="0"/>
                <a:sym typeface="Symbol" pitchFamily="18" charset="2"/>
              </a:rPr>
              <a:t>tr</a:t>
            </a:r>
            <a:r>
              <a:rPr lang="en-GB" sz="2000">
                <a:latin typeface="Times New Roman" pitchFamily="18" charset="0"/>
                <a:cs typeface="Times New Roman" pitchFamily="18" charset="0"/>
                <a:sym typeface="Symbol" pitchFamily="18" charset="2"/>
              </a:rPr>
              <a:t>), 1/</a:t>
            </a:r>
            <a:r>
              <a:rPr lang="en-GB" sz="2000">
                <a:latin typeface="Symbol" pitchFamily="18" charset="2"/>
                <a:cs typeface="Times New Roman" pitchFamily="18" charset="0"/>
                <a:sym typeface="Symbol" pitchFamily="18" charset="2"/>
              </a:rPr>
              <a:t>t</a:t>
            </a:r>
            <a:r>
              <a:rPr lang="en-GB" sz="2000" baseline="-25000">
                <a:latin typeface="Times New Roman" pitchFamily="18" charset="0"/>
                <a:cs typeface="Times New Roman" pitchFamily="18" charset="0"/>
                <a:sym typeface="Symbol" pitchFamily="18" charset="2"/>
              </a:rPr>
              <a:t>tr</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bF</a:t>
            </a:r>
            <a:r>
              <a:rPr lang="en-GB" sz="2000">
                <a:latin typeface="Times New Roman" pitchFamily="18" charset="0"/>
                <a:cs typeface="Times New Roman" pitchFamily="18" charset="0"/>
                <a:sym typeface="Symbol" pitchFamily="18" charset="2"/>
              </a:rPr>
              <a:t>. </a:t>
            </a:r>
          </a:p>
        </p:txBody>
      </p:sp>
      <p:sp>
        <p:nvSpPr>
          <p:cNvPr id="5126" name="Text Box 7"/>
          <p:cNvSpPr txBox="1">
            <a:spLocks noChangeArrowheads="1"/>
          </p:cNvSpPr>
          <p:nvPr/>
        </p:nvSpPr>
        <p:spPr bwMode="auto">
          <a:xfrm>
            <a:off x="250825" y="1484313"/>
            <a:ext cx="3960813" cy="2101850"/>
          </a:xfrm>
          <a:prstGeom prst="rect">
            <a:avLst/>
          </a:prstGeom>
          <a:noFill/>
          <a:ln w="9525">
            <a:noFill/>
            <a:miter lim="800000"/>
            <a:headEnd/>
            <a:tailEnd/>
          </a:ln>
        </p:spPr>
        <p:txBody>
          <a:bodyPr>
            <a:spAutoFit/>
          </a:bodyPr>
          <a:lstStyle/>
          <a:p>
            <a:pPr>
              <a:spcBef>
                <a:spcPct val="50000"/>
              </a:spcBef>
            </a:pPr>
            <a:r>
              <a:rPr lang="en-GB" sz="2200" dirty="0">
                <a:solidFill>
                  <a:srgbClr val="FF3300"/>
                </a:solidFill>
              </a:rPr>
              <a:t>After heavy irradiation the charge collection distance (CCD) of thin detectors should have a similar (better?) charge collection efficiency (CCE) as thicker ones.   </a:t>
            </a:r>
          </a:p>
        </p:txBody>
      </p:sp>
      <p:sp>
        <p:nvSpPr>
          <p:cNvPr id="5127" name="Text Box 8"/>
          <p:cNvSpPr txBox="1">
            <a:spLocks noChangeArrowheads="1"/>
          </p:cNvSpPr>
          <p:nvPr/>
        </p:nvSpPr>
        <p:spPr bwMode="auto">
          <a:xfrm>
            <a:off x="3635375" y="765175"/>
            <a:ext cx="4968875" cy="396875"/>
          </a:xfrm>
          <a:prstGeom prst="rect">
            <a:avLst/>
          </a:prstGeom>
          <a:noFill/>
          <a:ln w="9525">
            <a:noFill/>
            <a:miter lim="800000"/>
            <a:headEnd/>
            <a:tailEnd/>
          </a:ln>
        </p:spPr>
        <p:txBody>
          <a:bodyPr>
            <a:spAutoFit/>
          </a:bodyPr>
          <a:lstStyle/>
          <a:p>
            <a:pPr algn="ctr">
              <a:spcBef>
                <a:spcPct val="50000"/>
              </a:spcBef>
            </a:pPr>
            <a:r>
              <a:rPr lang="en-GB" sz="2000">
                <a:latin typeface="Times New Roman" pitchFamily="18" charset="0"/>
                <a:cs typeface="Times New Roman" pitchFamily="18" charset="0"/>
                <a:sym typeface="Symbol" pitchFamily="18" charset="2"/>
              </a:rPr>
              <a:t>v</a:t>
            </a:r>
            <a:r>
              <a:rPr lang="en-GB" sz="2000" baseline="-25000">
                <a:latin typeface="Times New Roman" pitchFamily="18" charset="0"/>
                <a:cs typeface="Times New Roman" pitchFamily="18" charset="0"/>
                <a:sym typeface="Symbol" pitchFamily="18" charset="2"/>
              </a:rPr>
              <a:t>sat,e</a:t>
            </a:r>
            <a:r>
              <a:rPr lang="en-GB" sz="2000">
                <a:latin typeface="Times New Roman" pitchFamily="18" charset="0"/>
                <a:cs typeface="Times New Roman" pitchFamily="18" charset="0"/>
                <a:sym typeface="Symbol" pitchFamily="18" charset="2"/>
              </a:rPr>
              <a:t> x </a:t>
            </a:r>
            <a:r>
              <a:rPr lang="en-GB" sz="2000">
                <a:latin typeface="Symbol" pitchFamily="18" charset="2"/>
                <a:cs typeface="Times New Roman" pitchFamily="18" charset="0"/>
                <a:sym typeface="Symbol" pitchFamily="18" charset="2"/>
              </a:rPr>
              <a:t>t</a:t>
            </a:r>
            <a:r>
              <a:rPr lang="en-GB" sz="2000" baseline="-25000">
                <a:latin typeface="Times New Roman" pitchFamily="18" charset="0"/>
                <a:cs typeface="Times New Roman" pitchFamily="18" charset="0"/>
                <a:sym typeface="Symbol" pitchFamily="18" charset="2"/>
              </a:rPr>
              <a:t>tr</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l</a:t>
            </a:r>
            <a:r>
              <a:rPr lang="en-GB" sz="2000" baseline="-25000">
                <a:latin typeface="Times New Roman" pitchFamily="18" charset="0"/>
                <a:cs typeface="Times New Roman" pitchFamily="18" charset="0"/>
                <a:sym typeface="Symbol" pitchFamily="18" charset="2"/>
              </a:rPr>
              <a:t>av</a:t>
            </a:r>
            <a:r>
              <a:rPr lang="en-GB" sz="2000">
                <a:latin typeface="Times New Roman" pitchFamily="18" charset="0"/>
                <a:cs typeface="Times New Roman" pitchFamily="18" charset="0"/>
                <a:sym typeface="Symbol" pitchFamily="18" charset="2"/>
              </a:rPr>
              <a:t>  </a:t>
            </a:r>
            <a:endParaRPr lang="en-GB" sz="2000" baseline="-25000">
              <a:latin typeface="Times New Roman" pitchFamily="18" charset="0"/>
              <a:cs typeface="Times New Roman" pitchFamily="18" charset="0"/>
              <a:sym typeface="Symbol" pitchFamily="18" charset="2"/>
            </a:endParaRPr>
          </a:p>
        </p:txBody>
      </p:sp>
      <p:sp>
        <p:nvSpPr>
          <p:cNvPr id="5128" name="Text Box 10"/>
          <p:cNvSpPr txBox="1">
            <a:spLocks noChangeArrowheads="1"/>
          </p:cNvSpPr>
          <p:nvPr/>
        </p:nvSpPr>
        <p:spPr bwMode="auto">
          <a:xfrm>
            <a:off x="4643438" y="2071678"/>
            <a:ext cx="3852863" cy="457200"/>
          </a:xfrm>
          <a:prstGeom prst="rect">
            <a:avLst/>
          </a:prstGeom>
          <a:noFill/>
          <a:ln w="9525">
            <a:noFill/>
            <a:miter lim="800000"/>
            <a:headEnd/>
            <a:tailEnd/>
          </a:ln>
        </p:spPr>
        <p:txBody>
          <a:bodyPr>
            <a:spAutoFit/>
          </a:bodyPr>
          <a:lstStyle/>
          <a:p>
            <a:pPr algn="ctr">
              <a:spcBef>
                <a:spcPct val="50000"/>
              </a:spcBef>
            </a:pPr>
            <a:r>
              <a:rPr lang="en-GB" sz="2400" dirty="0" err="1" smtClean="0">
                <a:latin typeface="Symbol" pitchFamily="18" charset="2"/>
                <a:cs typeface="Times New Roman" pitchFamily="18" charset="0"/>
                <a:sym typeface="Symbol" pitchFamily="18" charset="2"/>
              </a:rPr>
              <a:t>l</a:t>
            </a:r>
            <a:r>
              <a:rPr lang="en-GB" sz="2400" baseline="-25000" dirty="0" err="1" smtClean="0">
                <a:latin typeface="Times New Roman" pitchFamily="18" charset="0"/>
                <a:cs typeface="Times New Roman" pitchFamily="18" charset="0"/>
                <a:sym typeface="Symbol" pitchFamily="18" charset="2"/>
              </a:rPr>
              <a:t>Max,n</a:t>
            </a:r>
            <a:r>
              <a:rPr lang="en-GB" sz="2400" dirty="0" smtClean="0">
                <a:latin typeface="Times New Roman" pitchFamily="18" charset="0"/>
                <a:cs typeface="Times New Roman" pitchFamily="18" charset="0"/>
                <a:sym typeface="Symbol" pitchFamily="18" charset="2"/>
              </a:rPr>
              <a:t> </a:t>
            </a:r>
            <a:r>
              <a:rPr lang="en-GB" sz="2400" dirty="0">
                <a:latin typeface="Times New Roman" pitchFamily="18" charset="0"/>
                <a:cs typeface="Times New Roman" pitchFamily="18" charset="0"/>
                <a:sym typeface="Symbol" pitchFamily="18" charset="2"/>
              </a:rPr>
              <a:t>(</a:t>
            </a:r>
            <a:r>
              <a:rPr lang="en-GB" sz="2400" dirty="0">
                <a:latin typeface="Symbol" pitchFamily="18" charset="2"/>
                <a:cs typeface="Times New Roman" pitchFamily="18" charset="0"/>
                <a:sym typeface="Symbol" pitchFamily="18" charset="2"/>
              </a:rPr>
              <a:t>F</a:t>
            </a:r>
            <a:r>
              <a:rPr lang="en-GB" sz="2400" dirty="0">
                <a:latin typeface="Times New Roman" pitchFamily="18" charset="0"/>
                <a:cs typeface="Times New Roman" pitchFamily="18" charset="0"/>
                <a:sym typeface="Symbol" pitchFamily="18" charset="2"/>
              </a:rPr>
              <a:t>=1e14)  2400µm</a:t>
            </a:r>
            <a:endParaRPr lang="en-GB" sz="2400" baseline="-25000" dirty="0">
              <a:latin typeface="Times New Roman" pitchFamily="18" charset="0"/>
              <a:cs typeface="Times New Roman" pitchFamily="18" charset="0"/>
              <a:sym typeface="Symbol" pitchFamily="18" charset="2"/>
            </a:endParaRPr>
          </a:p>
        </p:txBody>
      </p:sp>
      <p:sp>
        <p:nvSpPr>
          <p:cNvPr id="5129" name="Text Box 11"/>
          <p:cNvSpPr txBox="1">
            <a:spLocks noChangeArrowheads="1"/>
          </p:cNvSpPr>
          <p:nvPr/>
        </p:nvSpPr>
        <p:spPr bwMode="auto">
          <a:xfrm>
            <a:off x="4500562" y="2500306"/>
            <a:ext cx="3852862" cy="457200"/>
          </a:xfrm>
          <a:prstGeom prst="rect">
            <a:avLst/>
          </a:prstGeom>
          <a:noFill/>
          <a:ln w="9525">
            <a:noFill/>
            <a:miter lim="800000"/>
            <a:headEnd/>
            <a:tailEnd/>
          </a:ln>
        </p:spPr>
        <p:txBody>
          <a:bodyPr>
            <a:spAutoFit/>
          </a:bodyPr>
          <a:lstStyle/>
          <a:p>
            <a:pPr algn="ctr">
              <a:spcBef>
                <a:spcPct val="50000"/>
              </a:spcBef>
            </a:pPr>
            <a:r>
              <a:rPr lang="en-GB" sz="2400" dirty="0" err="1" smtClean="0">
                <a:latin typeface="Symbol" pitchFamily="18" charset="2"/>
                <a:cs typeface="Times New Roman" pitchFamily="18" charset="0"/>
                <a:sym typeface="Symbol" pitchFamily="18" charset="2"/>
              </a:rPr>
              <a:t>l</a:t>
            </a:r>
            <a:r>
              <a:rPr lang="en-GB" sz="2400" baseline="-25000" dirty="0" err="1" smtClean="0">
                <a:latin typeface="Times New Roman" pitchFamily="18" charset="0"/>
                <a:cs typeface="Times New Roman" pitchFamily="18" charset="0"/>
                <a:sym typeface="Symbol" pitchFamily="18" charset="2"/>
              </a:rPr>
              <a:t>Max,n</a:t>
            </a:r>
            <a:r>
              <a:rPr lang="en-GB" sz="2400" dirty="0" smtClean="0">
                <a:latin typeface="Times New Roman" pitchFamily="18" charset="0"/>
                <a:cs typeface="Times New Roman" pitchFamily="18" charset="0"/>
                <a:sym typeface="Symbol" pitchFamily="18" charset="2"/>
              </a:rPr>
              <a:t> </a:t>
            </a:r>
            <a:r>
              <a:rPr lang="en-GB" sz="2400" dirty="0">
                <a:latin typeface="Times New Roman" pitchFamily="18" charset="0"/>
                <a:cs typeface="Times New Roman" pitchFamily="18" charset="0"/>
                <a:sym typeface="Symbol" pitchFamily="18" charset="2"/>
              </a:rPr>
              <a:t>(</a:t>
            </a:r>
            <a:r>
              <a:rPr lang="en-GB" sz="2400" dirty="0">
                <a:latin typeface="Symbol" pitchFamily="18" charset="2"/>
                <a:cs typeface="Times New Roman" pitchFamily="18" charset="0"/>
                <a:sym typeface="Symbol" pitchFamily="18" charset="2"/>
              </a:rPr>
              <a:t>F</a:t>
            </a:r>
            <a:r>
              <a:rPr lang="en-GB" sz="2400" dirty="0">
                <a:latin typeface="Times New Roman" pitchFamily="18" charset="0"/>
                <a:cs typeface="Times New Roman" pitchFamily="18" charset="0"/>
                <a:sym typeface="Symbol" pitchFamily="18" charset="2"/>
              </a:rPr>
              <a:t>=1e16)  24µm</a:t>
            </a:r>
            <a:endParaRPr lang="en-GB" sz="2400" baseline="-25000" dirty="0">
              <a:latin typeface="Times New Roman" pitchFamily="18" charset="0"/>
              <a:cs typeface="Times New Roman" pitchFamily="18" charset="0"/>
              <a:sym typeface="Symbol" pitchFamily="18" charset="2"/>
            </a:endParaRPr>
          </a:p>
        </p:txBody>
      </p:sp>
      <p:sp>
        <p:nvSpPr>
          <p:cNvPr id="5130" name="Text Box 12"/>
          <p:cNvSpPr txBox="1">
            <a:spLocks noChangeArrowheads="1"/>
          </p:cNvSpPr>
          <p:nvPr/>
        </p:nvSpPr>
        <p:spPr bwMode="auto">
          <a:xfrm>
            <a:off x="6732588" y="1196975"/>
            <a:ext cx="2268537" cy="825500"/>
          </a:xfrm>
          <a:prstGeom prst="rect">
            <a:avLst/>
          </a:prstGeom>
          <a:noFill/>
          <a:ln w="9525">
            <a:noFill/>
            <a:miter lim="800000"/>
            <a:headEnd/>
            <a:tailEnd/>
          </a:ln>
        </p:spPr>
        <p:txBody>
          <a:bodyPr>
            <a:spAutoFit/>
          </a:bodyPr>
          <a:lstStyle/>
          <a:p>
            <a:pPr>
              <a:spcBef>
                <a:spcPct val="50000"/>
              </a:spcBef>
            </a:pPr>
            <a:r>
              <a:rPr lang="en-GB" sz="1600"/>
              <a:t>G. Kramberger et al., NIMA 476(2002), 645-651.</a:t>
            </a:r>
          </a:p>
        </p:txBody>
      </p:sp>
      <p:sp>
        <p:nvSpPr>
          <p:cNvPr id="5132" name="Text Box 14"/>
          <p:cNvSpPr txBox="1">
            <a:spLocks noChangeArrowheads="1"/>
          </p:cNvSpPr>
          <p:nvPr/>
        </p:nvSpPr>
        <p:spPr bwMode="auto">
          <a:xfrm>
            <a:off x="3779838" y="1125538"/>
            <a:ext cx="3168650" cy="396875"/>
          </a:xfrm>
          <a:prstGeom prst="rect">
            <a:avLst/>
          </a:prstGeom>
          <a:noFill/>
          <a:ln w="9525">
            <a:noFill/>
            <a:miter lim="800000"/>
            <a:headEnd/>
            <a:tailEnd/>
          </a:ln>
        </p:spPr>
        <p:txBody>
          <a:bodyPr>
            <a:spAutoFit/>
          </a:bodyPr>
          <a:lstStyle/>
          <a:p>
            <a:pPr algn="ctr">
              <a:spcBef>
                <a:spcPct val="50000"/>
              </a:spcBef>
            </a:pPr>
            <a:r>
              <a:rPr lang="en-GB" sz="2000">
                <a:latin typeface="Symbol" pitchFamily="18" charset="2"/>
                <a:cs typeface="Times New Roman" pitchFamily="18" charset="0"/>
                <a:sym typeface="Symbol" pitchFamily="18" charset="2"/>
              </a:rPr>
              <a:t>b</a:t>
            </a:r>
            <a:r>
              <a:rPr lang="en-GB" sz="2000" baseline="-25000">
                <a:latin typeface="Times New Roman" pitchFamily="18" charset="0"/>
                <a:cs typeface="Times New Roman" pitchFamily="18" charset="0"/>
                <a:sym typeface="Symbol" pitchFamily="18" charset="2"/>
              </a:rPr>
              <a:t>e</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4.2E-16</a:t>
            </a:r>
            <a:r>
              <a:rPr lang="en-GB" sz="2000">
                <a:cs typeface="Times New Roman" pitchFamily="18" charset="0"/>
                <a:sym typeface="Symbol" pitchFamily="18" charset="2"/>
              </a:rPr>
              <a:t> cm</a:t>
            </a:r>
            <a:r>
              <a:rPr lang="en-GB" sz="2000" baseline="30000">
                <a:cs typeface="Times New Roman" pitchFamily="18" charset="0"/>
                <a:sym typeface="Symbol" pitchFamily="18" charset="2"/>
              </a:rPr>
              <a:t>-2</a:t>
            </a:r>
            <a:r>
              <a:rPr lang="en-GB" sz="2000">
                <a:cs typeface="Times New Roman" pitchFamily="18" charset="0"/>
                <a:sym typeface="Symbol" pitchFamily="18" charset="2"/>
              </a:rPr>
              <a:t>/ns</a:t>
            </a:r>
            <a:r>
              <a:rPr lang="en-GB" sz="2000">
                <a:latin typeface="Times New Roman" pitchFamily="18" charset="0"/>
                <a:cs typeface="Times New Roman" pitchFamily="18" charset="0"/>
                <a:sym typeface="Symbol" pitchFamily="18" charset="2"/>
              </a:rPr>
              <a:t> </a:t>
            </a:r>
          </a:p>
        </p:txBody>
      </p:sp>
      <p:sp>
        <p:nvSpPr>
          <p:cNvPr id="5133" name="Text Box 15"/>
          <p:cNvSpPr txBox="1">
            <a:spLocks noChangeArrowheads="1"/>
          </p:cNvSpPr>
          <p:nvPr/>
        </p:nvSpPr>
        <p:spPr bwMode="auto">
          <a:xfrm>
            <a:off x="3779838" y="1557338"/>
            <a:ext cx="3168650" cy="396875"/>
          </a:xfrm>
          <a:prstGeom prst="rect">
            <a:avLst/>
          </a:prstGeom>
          <a:noFill/>
          <a:ln w="9525">
            <a:noFill/>
            <a:miter lim="800000"/>
            <a:headEnd/>
            <a:tailEnd/>
          </a:ln>
        </p:spPr>
        <p:txBody>
          <a:bodyPr>
            <a:spAutoFit/>
          </a:bodyPr>
          <a:lstStyle/>
          <a:p>
            <a:pPr algn="ctr">
              <a:spcBef>
                <a:spcPct val="50000"/>
              </a:spcBef>
            </a:pPr>
            <a:r>
              <a:rPr lang="en-GB" sz="2000">
                <a:latin typeface="Symbol" pitchFamily="18" charset="2"/>
                <a:cs typeface="Times New Roman" pitchFamily="18" charset="0"/>
                <a:sym typeface="Symbol" pitchFamily="18" charset="2"/>
              </a:rPr>
              <a:t>b</a:t>
            </a:r>
            <a:r>
              <a:rPr lang="en-GB" sz="2000" baseline="-25000">
                <a:latin typeface="Times New Roman" pitchFamily="18" charset="0"/>
                <a:cs typeface="Times New Roman" pitchFamily="18" charset="0"/>
                <a:sym typeface="Symbol" pitchFamily="18" charset="2"/>
              </a:rPr>
              <a:t>h</a:t>
            </a:r>
            <a:r>
              <a:rPr lang="en-GB" sz="2000">
                <a:latin typeface="Times New Roman" pitchFamily="18" charset="0"/>
                <a:cs typeface="Times New Roman" pitchFamily="18" charset="0"/>
                <a:sym typeface="Symbol" pitchFamily="18" charset="2"/>
              </a:rPr>
              <a:t> = </a:t>
            </a:r>
            <a:r>
              <a:rPr lang="en-GB" sz="2000">
                <a:latin typeface="Symbol" pitchFamily="18" charset="2"/>
                <a:cs typeface="Times New Roman" pitchFamily="18" charset="0"/>
                <a:sym typeface="Symbol" pitchFamily="18" charset="2"/>
              </a:rPr>
              <a:t>6.1E-16</a:t>
            </a:r>
            <a:r>
              <a:rPr lang="en-GB" sz="2000">
                <a:cs typeface="Times New Roman" pitchFamily="18" charset="0"/>
                <a:sym typeface="Symbol" pitchFamily="18" charset="2"/>
              </a:rPr>
              <a:t> cm</a:t>
            </a:r>
            <a:r>
              <a:rPr lang="en-GB" sz="2000" baseline="30000">
                <a:cs typeface="Times New Roman" pitchFamily="18" charset="0"/>
                <a:sym typeface="Symbol" pitchFamily="18" charset="2"/>
              </a:rPr>
              <a:t>-2</a:t>
            </a:r>
            <a:r>
              <a:rPr lang="en-GB" sz="2000">
                <a:cs typeface="Times New Roman" pitchFamily="18" charset="0"/>
                <a:sym typeface="Symbol" pitchFamily="18" charset="2"/>
              </a:rPr>
              <a:t>/ns</a:t>
            </a:r>
            <a:r>
              <a:rPr lang="en-GB" sz="2000">
                <a:latin typeface="Times New Roman" pitchFamily="18" charset="0"/>
                <a:cs typeface="Times New Roman" pitchFamily="18" charset="0"/>
                <a:sym typeface="Symbol" pitchFamily="18" charset="2"/>
              </a:rPr>
              <a:t> </a:t>
            </a:r>
          </a:p>
        </p:txBody>
      </p:sp>
      <p:sp>
        <p:nvSpPr>
          <p:cNvPr id="5135" name="Text Box 7"/>
          <p:cNvSpPr txBox="1">
            <a:spLocks noChangeArrowheads="1"/>
          </p:cNvSpPr>
          <p:nvPr/>
        </p:nvSpPr>
        <p:spPr bwMode="auto">
          <a:xfrm>
            <a:off x="357158" y="3714752"/>
            <a:ext cx="8280400" cy="2101850"/>
          </a:xfrm>
          <a:prstGeom prst="rect">
            <a:avLst/>
          </a:prstGeom>
          <a:noFill/>
          <a:ln w="9525">
            <a:noFill/>
            <a:miter lim="800000"/>
            <a:headEnd/>
            <a:tailEnd/>
          </a:ln>
        </p:spPr>
        <p:txBody>
          <a:bodyPr>
            <a:spAutoFit/>
          </a:bodyPr>
          <a:lstStyle/>
          <a:p>
            <a:pPr>
              <a:spcBef>
                <a:spcPct val="50000"/>
              </a:spcBef>
            </a:pPr>
            <a:r>
              <a:rPr lang="en-GB" sz="2200">
                <a:solidFill>
                  <a:srgbClr val="FF3300"/>
                </a:solidFill>
              </a:rPr>
              <a:t>The reverse current is proportional to the depleted volume in irradiated detectors. Do thin sensors offer an advantage in term of reduced reverse current compared to thicker ones (this aspect is particularly important for the inner layer detectors of SLHC, where significant contribution to power consuption is expected from the sensors themselves)? </a:t>
            </a:r>
          </a:p>
        </p:txBody>
      </p:sp>
      <p:sp>
        <p:nvSpPr>
          <p:cNvPr id="15" name="Text Box 10"/>
          <p:cNvSpPr txBox="1">
            <a:spLocks noChangeArrowheads="1"/>
          </p:cNvSpPr>
          <p:nvPr/>
        </p:nvSpPr>
        <p:spPr bwMode="auto">
          <a:xfrm>
            <a:off x="4643438" y="2928934"/>
            <a:ext cx="3852863" cy="457200"/>
          </a:xfrm>
          <a:prstGeom prst="rect">
            <a:avLst/>
          </a:prstGeom>
          <a:noFill/>
          <a:ln w="9525">
            <a:noFill/>
            <a:miter lim="800000"/>
            <a:headEnd/>
            <a:tailEnd/>
          </a:ln>
        </p:spPr>
        <p:txBody>
          <a:bodyPr>
            <a:spAutoFit/>
          </a:bodyPr>
          <a:lstStyle/>
          <a:p>
            <a:pPr algn="ctr">
              <a:spcBef>
                <a:spcPct val="50000"/>
              </a:spcBef>
            </a:pPr>
            <a:r>
              <a:rPr lang="en-GB" sz="2400" dirty="0" err="1" smtClean="0">
                <a:latin typeface="Symbol" pitchFamily="18" charset="2"/>
                <a:cs typeface="Times New Roman" pitchFamily="18" charset="0"/>
                <a:sym typeface="Symbol" pitchFamily="18" charset="2"/>
              </a:rPr>
              <a:t>l</a:t>
            </a:r>
            <a:r>
              <a:rPr lang="en-GB" sz="2400" baseline="-25000" dirty="0" err="1" smtClean="0">
                <a:latin typeface="Times New Roman" pitchFamily="18" charset="0"/>
                <a:cs typeface="Times New Roman" pitchFamily="18" charset="0"/>
                <a:sym typeface="Symbol" pitchFamily="18" charset="2"/>
              </a:rPr>
              <a:t>Max,p</a:t>
            </a:r>
            <a:r>
              <a:rPr lang="en-GB" sz="2400" dirty="0" smtClean="0">
                <a:latin typeface="Times New Roman" pitchFamily="18" charset="0"/>
                <a:cs typeface="Times New Roman" pitchFamily="18" charset="0"/>
                <a:sym typeface="Symbol" pitchFamily="18" charset="2"/>
              </a:rPr>
              <a:t> </a:t>
            </a:r>
            <a:r>
              <a:rPr lang="en-GB" sz="2400" dirty="0">
                <a:latin typeface="Times New Roman" pitchFamily="18" charset="0"/>
                <a:cs typeface="Times New Roman" pitchFamily="18" charset="0"/>
                <a:sym typeface="Symbol" pitchFamily="18" charset="2"/>
              </a:rPr>
              <a:t>(</a:t>
            </a:r>
            <a:r>
              <a:rPr lang="en-GB" sz="2400" dirty="0">
                <a:latin typeface="Symbol" pitchFamily="18" charset="2"/>
                <a:cs typeface="Times New Roman" pitchFamily="18" charset="0"/>
                <a:sym typeface="Symbol" pitchFamily="18" charset="2"/>
              </a:rPr>
              <a:t>F</a:t>
            </a:r>
            <a:r>
              <a:rPr lang="en-GB" sz="2400" dirty="0">
                <a:latin typeface="Times New Roman" pitchFamily="18" charset="0"/>
                <a:cs typeface="Times New Roman" pitchFamily="18" charset="0"/>
                <a:sym typeface="Symbol" pitchFamily="18" charset="2"/>
              </a:rPr>
              <a:t>=1e14)  </a:t>
            </a:r>
            <a:r>
              <a:rPr lang="en-GB" sz="2400" dirty="0" smtClean="0">
                <a:latin typeface="Times New Roman" pitchFamily="18" charset="0"/>
                <a:cs typeface="Times New Roman" pitchFamily="18" charset="0"/>
                <a:sym typeface="Symbol" pitchFamily="18" charset="2"/>
              </a:rPr>
              <a:t>1600µm</a:t>
            </a:r>
            <a:endParaRPr lang="en-GB" sz="2400" baseline="-25000" dirty="0">
              <a:latin typeface="Times New Roman" pitchFamily="18" charset="0"/>
              <a:cs typeface="Times New Roman" pitchFamily="18" charset="0"/>
              <a:sym typeface="Symbol" pitchFamily="18" charset="2"/>
            </a:endParaRPr>
          </a:p>
        </p:txBody>
      </p:sp>
      <p:sp>
        <p:nvSpPr>
          <p:cNvPr id="16" name="Text Box 11"/>
          <p:cNvSpPr txBox="1">
            <a:spLocks noChangeArrowheads="1"/>
          </p:cNvSpPr>
          <p:nvPr/>
        </p:nvSpPr>
        <p:spPr bwMode="auto">
          <a:xfrm>
            <a:off x="4500562" y="3357562"/>
            <a:ext cx="3852862" cy="457200"/>
          </a:xfrm>
          <a:prstGeom prst="rect">
            <a:avLst/>
          </a:prstGeom>
          <a:noFill/>
          <a:ln w="9525">
            <a:noFill/>
            <a:miter lim="800000"/>
            <a:headEnd/>
            <a:tailEnd/>
          </a:ln>
        </p:spPr>
        <p:txBody>
          <a:bodyPr>
            <a:spAutoFit/>
          </a:bodyPr>
          <a:lstStyle/>
          <a:p>
            <a:pPr algn="ctr">
              <a:spcBef>
                <a:spcPct val="50000"/>
              </a:spcBef>
            </a:pPr>
            <a:r>
              <a:rPr lang="en-GB" sz="2400" dirty="0" err="1" smtClean="0">
                <a:latin typeface="Symbol" pitchFamily="18" charset="2"/>
                <a:cs typeface="Times New Roman" pitchFamily="18" charset="0"/>
                <a:sym typeface="Symbol" pitchFamily="18" charset="2"/>
              </a:rPr>
              <a:t>l</a:t>
            </a:r>
            <a:r>
              <a:rPr lang="en-GB" sz="2400" baseline="-25000" dirty="0" err="1" smtClean="0">
                <a:latin typeface="Times New Roman" pitchFamily="18" charset="0"/>
                <a:cs typeface="Times New Roman" pitchFamily="18" charset="0"/>
                <a:sym typeface="Symbol" pitchFamily="18" charset="2"/>
              </a:rPr>
              <a:t>Max,p</a:t>
            </a:r>
            <a:r>
              <a:rPr lang="en-GB" sz="2400" baseline="-25000" dirty="0" smtClean="0">
                <a:latin typeface="Times New Roman" pitchFamily="18" charset="0"/>
                <a:cs typeface="Times New Roman" pitchFamily="18" charset="0"/>
                <a:sym typeface="Symbol" pitchFamily="18" charset="2"/>
              </a:rPr>
              <a:t> </a:t>
            </a:r>
            <a:r>
              <a:rPr lang="en-GB" sz="2400" dirty="0" smtClean="0">
                <a:latin typeface="Times New Roman" pitchFamily="18" charset="0"/>
                <a:cs typeface="Times New Roman" pitchFamily="18" charset="0"/>
                <a:sym typeface="Symbol" pitchFamily="18" charset="2"/>
              </a:rPr>
              <a:t>(</a:t>
            </a:r>
            <a:r>
              <a:rPr lang="en-GB" sz="2400" dirty="0" smtClean="0">
                <a:latin typeface="Symbol" pitchFamily="18" charset="2"/>
                <a:cs typeface="Times New Roman" pitchFamily="18" charset="0"/>
                <a:sym typeface="Symbol" pitchFamily="18" charset="2"/>
              </a:rPr>
              <a:t>F</a:t>
            </a:r>
            <a:r>
              <a:rPr lang="en-GB" sz="2400" dirty="0" smtClean="0">
                <a:latin typeface="Times New Roman" pitchFamily="18" charset="0"/>
                <a:cs typeface="Times New Roman" pitchFamily="18" charset="0"/>
                <a:sym typeface="Symbol" pitchFamily="18" charset="2"/>
              </a:rPr>
              <a:t>=1e16</a:t>
            </a:r>
            <a:r>
              <a:rPr lang="en-GB" sz="2400" dirty="0">
                <a:latin typeface="Times New Roman" pitchFamily="18" charset="0"/>
                <a:cs typeface="Times New Roman" pitchFamily="18" charset="0"/>
                <a:sym typeface="Symbol" pitchFamily="18" charset="2"/>
              </a:rPr>
              <a:t>)  </a:t>
            </a:r>
            <a:r>
              <a:rPr lang="en-GB" sz="2400" dirty="0" smtClean="0">
                <a:latin typeface="Times New Roman" pitchFamily="18" charset="0"/>
                <a:cs typeface="Times New Roman" pitchFamily="18" charset="0"/>
                <a:sym typeface="Symbol" pitchFamily="18" charset="2"/>
              </a:rPr>
              <a:t>16µm</a:t>
            </a:r>
            <a:endParaRPr lang="en-GB" sz="2400" baseline="-25000" dirty="0">
              <a:latin typeface="Times New Roman" pitchFamily="18" charset="0"/>
              <a:cs typeface="Times New Roman" pitchFamily="18" charset="0"/>
              <a:sym typeface="Symbol" pitchFamily="18" charset="2"/>
            </a:endParaRPr>
          </a:p>
        </p:txBody>
      </p:sp>
      <p:sp>
        <p:nvSpPr>
          <p:cNvPr id="17" name="Footer Placeholder 16"/>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39552" y="1268760"/>
            <a:ext cx="3672408" cy="1323439"/>
          </a:xfrm>
          <a:prstGeom prst="rect">
            <a:avLst/>
          </a:prstGeom>
          <a:noFill/>
        </p:spPr>
        <p:txBody>
          <a:bodyPr wrap="square" rtlCol="0">
            <a:spAutoFit/>
          </a:bodyPr>
          <a:lstStyle/>
          <a:p>
            <a:r>
              <a:rPr lang="en-GB" sz="2000" b="1" u="sng" dirty="0" smtClean="0">
                <a:solidFill>
                  <a:srgbClr val="0070C0"/>
                </a:solidFill>
              </a:rPr>
              <a:t>Evidence of a charge multiplication effect: not only the whole charge is recovered, but increased by f = 1.75</a:t>
            </a:r>
            <a:endParaRPr lang="en-GB" sz="2000" b="1" u="sng" dirty="0">
              <a:solidFill>
                <a:srgbClr val="0070C0"/>
              </a:solidFill>
            </a:endParaRPr>
          </a:p>
        </p:txBody>
      </p:sp>
      <p:sp>
        <p:nvSpPr>
          <p:cNvPr id="7" name="TextBox 6"/>
          <p:cNvSpPr txBox="1"/>
          <p:nvPr/>
        </p:nvSpPr>
        <p:spPr>
          <a:xfrm>
            <a:off x="467544" y="0"/>
            <a:ext cx="3744416" cy="1200329"/>
          </a:xfrm>
          <a:prstGeom prst="rect">
            <a:avLst/>
          </a:prstGeom>
          <a:noFill/>
        </p:spPr>
        <p:txBody>
          <a:bodyPr wrap="square" rtlCol="0">
            <a:spAutoFit/>
          </a:bodyPr>
          <a:lstStyle/>
          <a:p>
            <a:pPr algn="ctr"/>
            <a:r>
              <a:rPr lang="en-GB" sz="2400" b="1" dirty="0" smtClean="0">
                <a:solidFill>
                  <a:srgbClr val="FF0000"/>
                </a:solidFill>
              </a:rPr>
              <a:t>140 and 300 </a:t>
            </a:r>
            <a:r>
              <a:rPr lang="en-GB" sz="2400" b="1" dirty="0" smtClean="0">
                <a:solidFill>
                  <a:srgbClr val="FF0000"/>
                </a:solidFill>
                <a:latin typeface="Symbol" pitchFamily="18" charset="2"/>
              </a:rPr>
              <a:t>m</a:t>
            </a:r>
            <a:r>
              <a:rPr lang="en-GB" sz="2400" b="1" dirty="0" smtClean="0">
                <a:solidFill>
                  <a:srgbClr val="FF0000"/>
                </a:solidFill>
              </a:rPr>
              <a:t>m n-in-p Micron sensors after 5x10</a:t>
            </a:r>
            <a:r>
              <a:rPr lang="en-GB" sz="2400" b="1" baseline="30000" dirty="0" smtClean="0">
                <a:solidFill>
                  <a:srgbClr val="FF0000"/>
                </a:solidFill>
              </a:rPr>
              <a:t>15</a:t>
            </a:r>
            <a:r>
              <a:rPr lang="en-GB" sz="2400" b="1" dirty="0" smtClean="0">
                <a:solidFill>
                  <a:srgbClr val="FF0000"/>
                </a:solidFill>
              </a:rPr>
              <a:t> </a:t>
            </a:r>
            <a:r>
              <a:rPr lang="en-GB" sz="2400" b="1" dirty="0" err="1" smtClean="0">
                <a:solidFill>
                  <a:srgbClr val="FF0000"/>
                </a:solidFill>
              </a:rPr>
              <a:t>n</a:t>
            </a:r>
            <a:r>
              <a:rPr lang="en-GB" sz="2400" b="1" baseline="-25000" dirty="0" err="1" smtClean="0">
                <a:solidFill>
                  <a:srgbClr val="FF0000"/>
                </a:solidFill>
              </a:rPr>
              <a:t>eq</a:t>
            </a:r>
            <a:r>
              <a:rPr lang="en-GB" sz="2400" b="1" dirty="0" smtClean="0">
                <a:solidFill>
                  <a:srgbClr val="FF0000"/>
                </a:solidFill>
              </a:rPr>
              <a:t> 26MeV p</a:t>
            </a:r>
            <a:endParaRPr lang="en-GB" sz="2400" b="1" dirty="0">
              <a:solidFill>
                <a:srgbClr val="FF0000"/>
              </a:solidFill>
            </a:endParaRPr>
          </a:p>
        </p:txBody>
      </p:sp>
      <p:sp>
        <p:nvSpPr>
          <p:cNvPr id="5" name="Slide Number Placeholder 4"/>
          <p:cNvSpPr>
            <a:spLocks noGrp="1"/>
          </p:cNvSpPr>
          <p:nvPr>
            <p:ph type="sldNum" sz="quarter" idx="12"/>
          </p:nvPr>
        </p:nvSpPr>
        <p:spPr/>
        <p:txBody>
          <a:bodyPr/>
          <a:lstStyle/>
          <a:p>
            <a:fld id="{47B173D8-BCF5-4794-88E9-1C0B87EF5945}" type="slidenum">
              <a:rPr lang="en-GB" smtClean="0"/>
              <a:pPr/>
              <a:t>5</a:t>
            </a:fld>
            <a:endParaRPr lang="en-GB"/>
          </a:p>
        </p:txBody>
      </p:sp>
      <p:pic>
        <p:nvPicPr>
          <p:cNvPr id="8" name="Picture 7" descr="5E15-ionisation-line.tif"/>
          <p:cNvPicPr>
            <a:picLocks noChangeAspect="1"/>
          </p:cNvPicPr>
          <p:nvPr/>
        </p:nvPicPr>
        <p:blipFill>
          <a:blip r:embed="rId2" cstate="print"/>
          <a:stretch>
            <a:fillRect/>
          </a:stretch>
        </p:blipFill>
        <p:spPr>
          <a:xfrm>
            <a:off x="4572000" y="0"/>
            <a:ext cx="3888432" cy="2709403"/>
          </a:xfrm>
          <a:prstGeom prst="rect">
            <a:avLst/>
          </a:prstGeom>
        </p:spPr>
      </p:pic>
      <p:sp>
        <p:nvSpPr>
          <p:cNvPr id="9" name="Footer Placeholder 8"/>
          <p:cNvSpPr>
            <a:spLocks noGrp="1"/>
          </p:cNvSpPr>
          <p:nvPr>
            <p:ph type="ftr" sz="quarter" idx="11"/>
          </p:nvPr>
        </p:nvSpPr>
        <p:spPr/>
        <p:txBody>
          <a:bodyPr/>
          <a:lstStyle/>
          <a:p>
            <a:r>
              <a:rPr lang="en-GB" smtClean="0"/>
              <a:t>G. Casse, 7th Trento Meeting - 29/02 Ljubljana</a:t>
            </a:r>
            <a:endParaRPr lang="en-GB"/>
          </a:p>
        </p:txBody>
      </p:sp>
      <p:pic>
        <p:nvPicPr>
          <p:cNvPr id="11" name="Picture 20" descr="CCE_comparison_different_sources_RD50Nov09"/>
          <p:cNvPicPr>
            <a:picLocks noChangeAspect="1" noChangeArrowheads="1"/>
          </p:cNvPicPr>
          <p:nvPr/>
        </p:nvPicPr>
        <p:blipFill>
          <a:blip r:embed="rId3" cstate="print"/>
          <a:srcRect/>
          <a:stretch>
            <a:fillRect/>
          </a:stretch>
        </p:blipFill>
        <p:spPr bwMode="auto">
          <a:xfrm>
            <a:off x="0" y="2636912"/>
            <a:ext cx="3343799" cy="2452811"/>
          </a:xfrm>
          <a:prstGeom prst="rect">
            <a:avLst/>
          </a:prstGeom>
          <a:noFill/>
          <a:ln w="9525">
            <a:noFill/>
            <a:miter lim="800000"/>
            <a:headEnd/>
            <a:tailEnd/>
          </a:ln>
        </p:spPr>
      </p:pic>
      <p:sp>
        <p:nvSpPr>
          <p:cNvPr id="12" name="TextBox 11"/>
          <p:cNvSpPr txBox="1"/>
          <p:nvPr/>
        </p:nvSpPr>
        <p:spPr>
          <a:xfrm>
            <a:off x="3779912" y="2852936"/>
            <a:ext cx="2376264" cy="1015663"/>
          </a:xfrm>
          <a:prstGeom prst="rect">
            <a:avLst/>
          </a:prstGeom>
          <a:noFill/>
        </p:spPr>
        <p:txBody>
          <a:bodyPr wrap="square" rtlCol="0">
            <a:spAutoFit/>
          </a:bodyPr>
          <a:lstStyle/>
          <a:p>
            <a:r>
              <a:rPr lang="en-GB" sz="2000" b="1" dirty="0" smtClean="0"/>
              <a:t>Also CM in diodes (J. Lange, 15</a:t>
            </a:r>
            <a:r>
              <a:rPr lang="en-GB" sz="2000" b="1" baseline="30000" dirty="0" smtClean="0"/>
              <a:t>th</a:t>
            </a:r>
            <a:r>
              <a:rPr lang="en-GB" sz="2000" b="1" dirty="0" smtClean="0"/>
              <a:t> RD50 workshop).</a:t>
            </a:r>
            <a:endParaRPr lang="en-GB" sz="2000" b="1" dirty="0"/>
          </a:p>
        </p:txBody>
      </p:sp>
      <p:sp>
        <p:nvSpPr>
          <p:cNvPr id="13" name="Rectangle 12"/>
          <p:cNvSpPr/>
          <p:nvPr/>
        </p:nvSpPr>
        <p:spPr>
          <a:xfrm>
            <a:off x="0" y="5445224"/>
            <a:ext cx="4211960" cy="1200329"/>
          </a:xfrm>
          <a:prstGeom prst="rect">
            <a:avLst/>
          </a:prstGeom>
        </p:spPr>
        <p:txBody>
          <a:bodyPr wrap="square">
            <a:spAutoFit/>
          </a:bodyPr>
          <a:lstStyle/>
          <a:p>
            <a:r>
              <a:rPr lang="en-GB" dirty="0" smtClean="0"/>
              <a:t>M. Koehler et al., Test Beam and Laser Measurements of Irradiated 3D Silicon Strip Detectors, 16thRD50 Workshop, Barcelona</a:t>
            </a:r>
            <a:endParaRPr lang="en-GB" dirty="0"/>
          </a:p>
        </p:txBody>
      </p:sp>
      <p:pic>
        <p:nvPicPr>
          <p:cNvPr id="14" name="Picture 3"/>
          <p:cNvPicPr>
            <a:picLocks noChangeAspect="1" noChangeArrowheads="1"/>
          </p:cNvPicPr>
          <p:nvPr/>
        </p:nvPicPr>
        <p:blipFill>
          <a:blip r:embed="rId4" cstate="print"/>
          <a:srcRect/>
          <a:stretch>
            <a:fillRect/>
          </a:stretch>
        </p:blipFill>
        <p:spPr bwMode="auto">
          <a:xfrm>
            <a:off x="4788024" y="4005064"/>
            <a:ext cx="3600400" cy="2441522"/>
          </a:xfrm>
          <a:prstGeom prst="rect">
            <a:avLst/>
          </a:prstGeom>
          <a:noFill/>
          <a:ln w="9525">
            <a:noFill/>
            <a:round/>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G. Casse, 7th Trento Meeting - 29/02 Ljubljana</a:t>
            </a:r>
            <a:endParaRPr lang="en-GB"/>
          </a:p>
        </p:txBody>
      </p:sp>
      <p:sp>
        <p:nvSpPr>
          <p:cNvPr id="3" name="Slide Number Placeholder 2"/>
          <p:cNvSpPr>
            <a:spLocks noGrp="1"/>
          </p:cNvSpPr>
          <p:nvPr>
            <p:ph type="sldNum" sz="quarter" idx="12"/>
          </p:nvPr>
        </p:nvSpPr>
        <p:spPr/>
        <p:txBody>
          <a:bodyPr/>
          <a:lstStyle/>
          <a:p>
            <a:fld id="{47B173D8-BCF5-4794-88E9-1C0B87EF5945}" type="slidenum">
              <a:rPr lang="en-GB" smtClean="0"/>
              <a:pPr/>
              <a:t>6</a:t>
            </a:fld>
            <a:endParaRPr lang="en-GB"/>
          </a:p>
        </p:txBody>
      </p:sp>
      <p:sp>
        <p:nvSpPr>
          <p:cNvPr id="4" name="TextBox 3"/>
          <p:cNvSpPr txBox="1"/>
          <p:nvPr/>
        </p:nvSpPr>
        <p:spPr>
          <a:xfrm>
            <a:off x="0" y="0"/>
            <a:ext cx="9144000" cy="492443"/>
          </a:xfrm>
          <a:prstGeom prst="rect">
            <a:avLst/>
          </a:prstGeom>
          <a:noFill/>
        </p:spPr>
        <p:txBody>
          <a:bodyPr wrap="square" rtlCol="0">
            <a:spAutoFit/>
          </a:bodyPr>
          <a:lstStyle/>
          <a:p>
            <a:r>
              <a:rPr lang="en-GB" sz="2600" b="1" dirty="0" smtClean="0"/>
              <a:t>CM is a well documented effect, but we are not mastering it yet</a:t>
            </a:r>
            <a:endParaRPr lang="en-GB" sz="2600" b="1" dirty="0"/>
          </a:p>
        </p:txBody>
      </p:sp>
      <p:sp>
        <p:nvSpPr>
          <p:cNvPr id="5" name="TextBox 4"/>
          <p:cNvSpPr txBox="1"/>
          <p:nvPr/>
        </p:nvSpPr>
        <p:spPr>
          <a:xfrm>
            <a:off x="251520" y="548680"/>
            <a:ext cx="2376264" cy="2893100"/>
          </a:xfrm>
          <a:prstGeom prst="rect">
            <a:avLst/>
          </a:prstGeom>
          <a:noFill/>
        </p:spPr>
        <p:txBody>
          <a:bodyPr wrap="square" rtlCol="0">
            <a:spAutoFit/>
          </a:bodyPr>
          <a:lstStyle/>
          <a:p>
            <a:r>
              <a:rPr lang="en-GB" sz="2600" dirty="0" smtClean="0"/>
              <a:t>We can qualitatively understand it. We are investigating it from various perspectives. </a:t>
            </a:r>
            <a:endParaRPr lang="en-GB" sz="2600" dirty="0"/>
          </a:p>
        </p:txBody>
      </p:sp>
      <p:pic>
        <p:nvPicPr>
          <p:cNvPr id="6" name="Picture 3"/>
          <p:cNvPicPr>
            <a:picLocks noChangeAspect="1" noChangeArrowheads="1"/>
          </p:cNvPicPr>
          <p:nvPr/>
        </p:nvPicPr>
        <p:blipFill>
          <a:blip r:embed="rId2" cstate="print"/>
          <a:srcRect/>
          <a:stretch>
            <a:fillRect/>
          </a:stretch>
        </p:blipFill>
        <p:spPr bwMode="auto">
          <a:xfrm>
            <a:off x="2688898" y="836712"/>
            <a:ext cx="6455102" cy="2300338"/>
          </a:xfrm>
          <a:prstGeom prst="rect">
            <a:avLst/>
          </a:prstGeom>
          <a:noFill/>
          <a:ln w="9525">
            <a:noFill/>
            <a:miter lim="800000"/>
            <a:headEnd/>
            <a:tailEnd/>
          </a:ln>
        </p:spPr>
      </p:pic>
      <p:sp>
        <p:nvSpPr>
          <p:cNvPr id="7" name="TextBox 6"/>
          <p:cNvSpPr txBox="1"/>
          <p:nvPr/>
        </p:nvSpPr>
        <p:spPr>
          <a:xfrm>
            <a:off x="500002" y="3356992"/>
            <a:ext cx="8643998" cy="646331"/>
          </a:xfrm>
          <a:prstGeom prst="rect">
            <a:avLst/>
          </a:prstGeom>
          <a:noFill/>
        </p:spPr>
        <p:txBody>
          <a:bodyPr wrap="square" rtlCol="0">
            <a:spAutoFit/>
          </a:bodyPr>
          <a:lstStyle/>
          <a:p>
            <a:r>
              <a:rPr lang="en-GB" dirty="0" smtClean="0"/>
              <a:t>ISE TCAD, M. Benoit et al., presented at the ATLAS Upgrade meeting, DESY, Hamburg, 19/04/2010</a:t>
            </a:r>
            <a:endParaRPr lang="en-GB" dirty="0"/>
          </a:p>
        </p:txBody>
      </p:sp>
      <p:sp>
        <p:nvSpPr>
          <p:cNvPr id="8" name="Text Box 10"/>
          <p:cNvSpPr txBox="1">
            <a:spLocks noChangeArrowheads="1"/>
          </p:cNvSpPr>
          <p:nvPr/>
        </p:nvSpPr>
        <p:spPr bwMode="auto">
          <a:xfrm>
            <a:off x="4786313" y="4149080"/>
            <a:ext cx="4357687" cy="2369880"/>
          </a:xfrm>
          <a:prstGeom prst="rect">
            <a:avLst/>
          </a:prstGeom>
          <a:noFill/>
          <a:ln w="9525">
            <a:noFill/>
            <a:miter lim="800000"/>
            <a:headEnd/>
            <a:tailEnd/>
          </a:ln>
        </p:spPr>
        <p:txBody>
          <a:bodyPr>
            <a:spAutoFit/>
          </a:bodyPr>
          <a:lstStyle/>
          <a:p>
            <a:pPr eaLnBrk="0" hangingPunct="0"/>
            <a:r>
              <a:rPr lang="en-US" sz="1600" dirty="0" smtClean="0"/>
              <a:t>TCT studies</a:t>
            </a:r>
          </a:p>
          <a:p>
            <a:pPr eaLnBrk="0" hangingPunct="0"/>
            <a:r>
              <a:rPr lang="en-US" sz="1600" dirty="0" smtClean="0"/>
              <a:t>2</a:t>
            </a:r>
            <a:r>
              <a:rPr lang="en-US" sz="1600" baseline="30000" dirty="0" smtClean="0"/>
              <a:t>nd</a:t>
            </a:r>
            <a:r>
              <a:rPr lang="en-US" sz="1600" dirty="0" smtClean="0"/>
              <a:t> </a:t>
            </a:r>
            <a:r>
              <a:rPr lang="en-US" sz="1600" dirty="0"/>
              <a:t>peak due to avalanche multiplication</a:t>
            </a:r>
          </a:p>
          <a:p>
            <a:pPr eaLnBrk="0" hangingPunct="0"/>
            <a:endParaRPr lang="en-US" sz="1600" dirty="0"/>
          </a:p>
          <a:p>
            <a:pPr eaLnBrk="0" hangingPunct="0"/>
            <a:r>
              <a:rPr lang="en-US" sz="1600" dirty="0"/>
              <a:t>the difference in peak amplitude for different y is due to electrons </a:t>
            </a:r>
            <a:r>
              <a:rPr lang="en-US" sz="1600" dirty="0" smtClean="0"/>
              <a:t>trapped</a:t>
            </a:r>
          </a:p>
          <a:p>
            <a:pPr eaLnBrk="0" hangingPunct="0"/>
            <a:endParaRPr lang="en-US" sz="1600" dirty="0" smtClean="0"/>
          </a:p>
          <a:p>
            <a:pPr eaLnBrk="0" hangingPunct="0"/>
            <a:r>
              <a:rPr lang="en-US" sz="1600" dirty="0" smtClean="0"/>
              <a:t>G. </a:t>
            </a:r>
            <a:r>
              <a:rPr lang="en-US" sz="1600" dirty="0" err="1" smtClean="0"/>
              <a:t>Kramberger</a:t>
            </a:r>
            <a:r>
              <a:rPr lang="en-US" sz="1600" dirty="0" smtClean="0"/>
              <a:t> wt al., 18</a:t>
            </a:r>
            <a:r>
              <a:rPr lang="en-US" sz="1600" baseline="30000" dirty="0" smtClean="0"/>
              <a:t>th</a:t>
            </a:r>
            <a:r>
              <a:rPr lang="en-US" sz="1600" dirty="0" smtClean="0"/>
              <a:t> RD50 workshop.</a:t>
            </a:r>
            <a:endParaRPr lang="en-US" sz="1600" dirty="0"/>
          </a:p>
          <a:p>
            <a:pPr eaLnBrk="0" hangingPunct="0"/>
            <a:endParaRPr lang="en-US" dirty="0"/>
          </a:p>
          <a:p>
            <a:pPr eaLnBrk="0" hangingPunct="0"/>
            <a:endParaRPr lang="en-US" dirty="0"/>
          </a:p>
        </p:txBody>
      </p:sp>
      <p:pic>
        <p:nvPicPr>
          <p:cNvPr id="9" name="Picture 4"/>
          <p:cNvPicPr>
            <a:picLocks noChangeAspect="1" noChangeArrowheads="1"/>
          </p:cNvPicPr>
          <p:nvPr/>
        </p:nvPicPr>
        <p:blipFill>
          <a:blip r:embed="rId3" cstate="print"/>
          <a:srcRect/>
          <a:stretch>
            <a:fillRect/>
          </a:stretch>
        </p:blipFill>
        <p:spPr bwMode="auto">
          <a:xfrm>
            <a:off x="500063" y="3983038"/>
            <a:ext cx="4000500" cy="287496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p:cNvSpPr/>
          <p:nvPr/>
        </p:nvSpPr>
        <p:spPr>
          <a:xfrm>
            <a:off x="791640" y="440640"/>
            <a:ext cx="6742079"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3600" b="1" i="0" u="none" strike="noStrike" kern="1200" spc="0" dirty="0" smtClean="0">
                <a:ln>
                  <a:noFill/>
                </a:ln>
                <a:solidFill>
                  <a:srgbClr val="17375E"/>
                </a:solidFill>
                <a:latin typeface="Calibri" pitchFamily="18"/>
                <a:ea typeface="Arial Unicode MS" pitchFamily="2"/>
                <a:cs typeface="Arial Unicode MS" pitchFamily="2"/>
              </a:rPr>
              <a:t>Can we manipulate/</a:t>
            </a:r>
            <a:r>
              <a:rPr lang="en-GB" sz="3600" b="1" i="0" u="none" strike="noStrike" kern="1200" spc="0" dirty="0" err="1" smtClean="0">
                <a:ln>
                  <a:noFill/>
                </a:ln>
                <a:solidFill>
                  <a:srgbClr val="17375E"/>
                </a:solidFill>
                <a:latin typeface="Calibri" pitchFamily="18"/>
                <a:ea typeface="Arial Unicode MS" pitchFamily="2"/>
                <a:cs typeface="Arial Unicode MS" pitchFamily="2"/>
              </a:rPr>
              <a:t>optiise</a:t>
            </a:r>
            <a:r>
              <a:rPr lang="en-GB" sz="3600" b="1" i="0" u="none" strike="noStrike" kern="1200" spc="0" dirty="0" smtClean="0">
                <a:ln>
                  <a:noFill/>
                </a:ln>
                <a:solidFill>
                  <a:srgbClr val="17375E"/>
                </a:solidFill>
                <a:latin typeface="Calibri" pitchFamily="18"/>
                <a:ea typeface="Arial Unicode MS" pitchFamily="2"/>
                <a:cs typeface="Arial Unicode MS" pitchFamily="2"/>
              </a:rPr>
              <a:t> CM ?</a:t>
            </a:r>
            <a:endParaRPr lang="en-GB" sz="3600" b="1" i="0" u="none" strike="noStrike" kern="1200" spc="0" dirty="0">
              <a:ln>
                <a:noFill/>
              </a:ln>
              <a:solidFill>
                <a:srgbClr val="17375E"/>
              </a:solidFill>
              <a:latin typeface="Calibri" pitchFamily="18"/>
              <a:ea typeface="Arial Unicode MS" pitchFamily="2"/>
              <a:cs typeface="Arial Unicode MS" pitchFamily="2"/>
            </a:endParaRPr>
          </a:p>
        </p:txBody>
      </p:sp>
      <p:sp>
        <p:nvSpPr>
          <p:cNvPr id="3" name="CustomShape 2"/>
          <p:cNvSpPr/>
          <p:nvPr/>
        </p:nvSpPr>
        <p:spPr>
          <a:xfrm>
            <a:off x="8892360" y="6481800"/>
            <a:ext cx="250560" cy="37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lnSpc>
                <a:spcPct val="100000"/>
              </a:lnSpc>
              <a:spcBef>
                <a:spcPts val="0"/>
              </a:spcBef>
              <a:spcAft>
                <a:spcPts val="0"/>
              </a:spcAft>
              <a:buNone/>
              <a:tabLst/>
            </a:pPr>
            <a:fld id="{AEB6CEC1-237E-4781-A1EB-CC6D7D68541B}" type="slidenum">
              <a:rPr/>
              <a:pPr marL="0" marR="0" lvl="0" indent="0" algn="r" rtl="0" hangingPunct="0">
                <a:lnSpc>
                  <a:spcPct val="100000"/>
                </a:lnSpc>
                <a:spcBef>
                  <a:spcPts val="0"/>
                </a:spcBef>
                <a:spcAft>
                  <a:spcPts val="0"/>
                </a:spcAft>
                <a:buNone/>
                <a:tabLst/>
              </a:pPr>
              <a:t>7</a:t>
            </a:fld>
            <a:endParaRPr lang="en-GB" sz="1200" b="0" i="0" u="none" strike="noStrike" kern="1200" spc="0">
              <a:ln>
                <a:noFill/>
              </a:ln>
              <a:solidFill>
                <a:srgbClr val="8B8B8B"/>
              </a:solidFill>
              <a:latin typeface="Calibri" pitchFamily="18"/>
              <a:ea typeface="Arial Unicode MS" pitchFamily="2"/>
              <a:cs typeface="Arial Unicode MS" pitchFamily="2"/>
            </a:endParaRPr>
          </a:p>
        </p:txBody>
      </p:sp>
      <p:pic>
        <p:nvPicPr>
          <p:cNvPr id="2050" name="Picture 2"/>
          <p:cNvPicPr>
            <a:picLocks noChangeAspect="1" noChangeArrowheads="1"/>
          </p:cNvPicPr>
          <p:nvPr/>
        </p:nvPicPr>
        <p:blipFill>
          <a:blip r:embed="rId3" cstate="print"/>
          <a:srcRect l="899" t="3987" r="25449" b="20932"/>
          <a:stretch>
            <a:fillRect/>
          </a:stretch>
        </p:blipFill>
        <p:spPr bwMode="auto">
          <a:xfrm>
            <a:off x="5436096" y="1412776"/>
            <a:ext cx="3456384" cy="3456384"/>
          </a:xfrm>
          <a:prstGeom prst="rect">
            <a:avLst/>
          </a:prstGeom>
          <a:noFill/>
          <a:ln w="9525">
            <a:noFill/>
            <a:miter lim="800000"/>
            <a:headEnd/>
            <a:tailEnd/>
          </a:ln>
        </p:spPr>
      </p:pic>
      <p:sp>
        <p:nvSpPr>
          <p:cNvPr id="7" name="TextBox 6"/>
          <p:cNvSpPr txBox="1"/>
          <p:nvPr/>
        </p:nvSpPr>
        <p:spPr>
          <a:xfrm>
            <a:off x="467544" y="1556792"/>
            <a:ext cx="4032448" cy="369332"/>
          </a:xfrm>
          <a:prstGeom prst="rect">
            <a:avLst/>
          </a:prstGeom>
          <a:noFill/>
        </p:spPr>
        <p:txBody>
          <a:bodyPr wrap="square" rtlCol="0">
            <a:spAutoFit/>
          </a:bodyPr>
          <a:lstStyle/>
          <a:p>
            <a:endParaRPr lang="en-GB" dirty="0"/>
          </a:p>
        </p:txBody>
      </p:sp>
      <p:sp>
        <p:nvSpPr>
          <p:cNvPr id="8" name="TextBox 7"/>
          <p:cNvSpPr txBox="1"/>
          <p:nvPr/>
        </p:nvSpPr>
        <p:spPr>
          <a:xfrm>
            <a:off x="251520" y="2492896"/>
            <a:ext cx="5004048" cy="2677656"/>
          </a:xfrm>
          <a:prstGeom prst="rect">
            <a:avLst/>
          </a:prstGeom>
          <a:noFill/>
        </p:spPr>
        <p:txBody>
          <a:bodyPr wrap="square" rtlCol="0">
            <a:spAutoFit/>
          </a:bodyPr>
          <a:lstStyle/>
          <a:p>
            <a:pPr>
              <a:buFont typeface="Arial" pitchFamily="34" charset="0"/>
              <a:buChar char="•"/>
            </a:pPr>
            <a:r>
              <a:rPr lang="en-GB" sz="2400" dirty="0" smtClean="0"/>
              <a:t> Charge multiplication after  </a:t>
            </a:r>
            <a:br>
              <a:rPr lang="en-GB" sz="2400" dirty="0" smtClean="0"/>
            </a:br>
            <a:r>
              <a:rPr lang="en-GB" sz="2400" dirty="0" smtClean="0"/>
              <a:t>   irradiation </a:t>
            </a:r>
          </a:p>
          <a:p>
            <a:pPr>
              <a:buFont typeface="Arial" pitchFamily="34" charset="0"/>
              <a:buChar char="•"/>
            </a:pPr>
            <a:r>
              <a:rPr lang="en-GB" sz="2400" dirty="0" smtClean="0"/>
              <a:t> The idea: manipulation of the electric</a:t>
            </a:r>
            <a:br>
              <a:rPr lang="en-GB" sz="2400" dirty="0" smtClean="0"/>
            </a:br>
            <a:r>
              <a:rPr lang="en-GB" sz="2400" dirty="0" smtClean="0"/>
              <a:t>  field</a:t>
            </a:r>
          </a:p>
          <a:p>
            <a:pPr>
              <a:buFont typeface="Arial" pitchFamily="34" charset="0"/>
              <a:buChar char="•"/>
            </a:pPr>
            <a:r>
              <a:rPr lang="en-GB" sz="2400" dirty="0" smtClean="0"/>
              <a:t> The processing method</a:t>
            </a:r>
          </a:p>
          <a:p>
            <a:pPr>
              <a:buFont typeface="Arial" pitchFamily="34" charset="0"/>
              <a:buChar char="•"/>
            </a:pPr>
            <a:r>
              <a:rPr lang="en-GB" sz="2400" dirty="0" smtClean="0"/>
              <a:t> Results before and after irradiation</a:t>
            </a:r>
          </a:p>
          <a:p>
            <a:endParaRPr lang="en-GB" sz="2400" dirty="0"/>
          </a:p>
        </p:txBody>
      </p:sp>
      <p:sp>
        <p:nvSpPr>
          <p:cNvPr id="9" name="Slide Number Placeholder 8"/>
          <p:cNvSpPr>
            <a:spLocks noGrp="1"/>
          </p:cNvSpPr>
          <p:nvPr>
            <p:ph type="sldNum" sz="quarter" idx="12"/>
          </p:nvPr>
        </p:nvSpPr>
        <p:spPr/>
        <p:txBody>
          <a:bodyPr/>
          <a:lstStyle/>
          <a:p>
            <a:fld id="{47B173D8-BCF5-4794-88E9-1C0B87EF5945}" type="slidenum">
              <a:rPr lang="en-GB" smtClean="0"/>
              <a:pPr/>
              <a:t>7</a:t>
            </a:fld>
            <a:endParaRPr lang="en-GB"/>
          </a:p>
        </p:txBody>
      </p:sp>
      <p:sp>
        <p:nvSpPr>
          <p:cNvPr id="10" name="Footer Placeholder 9"/>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
          <p:cNvSpPr/>
          <p:nvPr/>
        </p:nvSpPr>
        <p:spPr>
          <a:xfrm>
            <a:off x="457200" y="0"/>
            <a:ext cx="8228520" cy="965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3200" b="1" i="0" u="none" strike="noStrike" kern="1200" spc="0" dirty="0" smtClean="0">
                <a:ln>
                  <a:noFill/>
                </a:ln>
                <a:solidFill>
                  <a:srgbClr val="17375E"/>
                </a:solidFill>
                <a:latin typeface="Calibri" pitchFamily="18"/>
                <a:ea typeface="Arial Unicode MS" pitchFamily="2"/>
                <a:cs typeface="Arial Unicode MS" pitchFamily="2"/>
              </a:rPr>
              <a:t>Attempt to manipulate the electric field for inducing CM (RD50 project)</a:t>
            </a:r>
            <a:endParaRPr lang="en-GB" sz="3200" b="1" i="0" u="none" strike="noStrike" kern="1200" spc="0" dirty="0">
              <a:ln>
                <a:noFill/>
              </a:ln>
              <a:solidFill>
                <a:srgbClr val="17375E"/>
              </a:solidFill>
              <a:latin typeface="Calibri" pitchFamily="18"/>
              <a:ea typeface="Arial Unicode MS" pitchFamily="2"/>
              <a:cs typeface="Arial Unicode MS" pitchFamily="2"/>
            </a:endParaRPr>
          </a:p>
        </p:txBody>
      </p:sp>
      <p:sp>
        <p:nvSpPr>
          <p:cNvPr id="3" name="CustomShape 2"/>
          <p:cNvSpPr/>
          <p:nvPr/>
        </p:nvSpPr>
        <p:spPr>
          <a:xfrm>
            <a:off x="8172360" y="6345360"/>
            <a:ext cx="513360" cy="37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fld id="{A8450B65-E88E-42F0-BFF1-7D856ECE9A2A}" type="slidenum">
              <a:rPr/>
              <a:pPr marL="0" marR="0" lvl="0" indent="0" rtl="0" hangingPunct="0">
                <a:lnSpc>
                  <a:spcPct val="100000"/>
                </a:lnSpc>
                <a:spcBef>
                  <a:spcPts val="0"/>
                </a:spcBef>
                <a:spcAft>
                  <a:spcPts val="0"/>
                </a:spcAft>
                <a:buNone/>
                <a:tabLst/>
              </a:pPr>
              <a:t>8</a:t>
            </a:fld>
            <a:endParaRPr lang="en-GB" sz="1800" b="1" i="0" u="none" strike="noStrike" kern="1200" spc="0">
              <a:ln>
                <a:noFill/>
              </a:ln>
              <a:solidFill>
                <a:srgbClr val="000000"/>
              </a:solidFill>
              <a:latin typeface="Calibri" pitchFamily="18"/>
              <a:ea typeface="Arial Unicode MS" pitchFamily="2"/>
              <a:cs typeface="Arial Unicode MS" pitchFamily="2"/>
            </a:endParaRPr>
          </a:p>
        </p:txBody>
      </p:sp>
      <p:sp>
        <p:nvSpPr>
          <p:cNvPr id="4" name="CustomShape 3"/>
          <p:cNvSpPr/>
          <p:nvPr/>
        </p:nvSpPr>
        <p:spPr>
          <a:xfrm>
            <a:off x="395536" y="1268760"/>
            <a:ext cx="4751279" cy="5064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2000" b="0" i="0" u="none" strike="noStrike" kern="1200" spc="0" dirty="0" err="1">
                <a:ln>
                  <a:noFill/>
                </a:ln>
                <a:solidFill>
                  <a:srgbClr val="17375E"/>
                </a:solidFill>
                <a:latin typeface="Calibri" pitchFamily="18"/>
                <a:ea typeface="Arial Unicode MS" pitchFamily="2"/>
                <a:cs typeface="Arial Unicode MS" pitchFamily="2"/>
              </a:rPr>
              <a:t>NinP</a:t>
            </a:r>
            <a:r>
              <a:rPr lang="en-GB" sz="2000" b="0" i="0" u="none" strike="noStrike" kern="1200" spc="0" dirty="0">
                <a:ln>
                  <a:noFill/>
                </a:ln>
                <a:solidFill>
                  <a:srgbClr val="17375E"/>
                </a:solidFill>
                <a:latin typeface="Calibri" pitchFamily="18"/>
                <a:ea typeface="Arial Unicode MS" pitchFamily="2"/>
                <a:cs typeface="Arial Unicode MS" pitchFamily="2"/>
              </a:rPr>
              <a:t> type strip detectors with trenched electrodes</a:t>
            </a:r>
          </a:p>
          <a:p>
            <a:pPr marL="0" marR="0" lvl="0" indent="0" rtl="0" hangingPunct="0">
              <a:lnSpc>
                <a:spcPct val="100000"/>
              </a:lnSpc>
              <a:spcBef>
                <a:spcPts val="0"/>
              </a:spcBef>
              <a:spcAft>
                <a:spcPts val="0"/>
              </a:spcAft>
              <a:buNone/>
              <a:tabLst/>
            </a:pPr>
            <a:r>
              <a:rPr lang="en-GB" sz="2000" b="0" i="0" u="none" strike="noStrike" kern="1200" spc="0" dirty="0" smtClean="0">
                <a:ln>
                  <a:noFill/>
                </a:ln>
                <a:solidFill>
                  <a:srgbClr val="17375E"/>
                </a:solidFill>
                <a:latin typeface="Calibri" pitchFamily="18"/>
                <a:ea typeface="Arial Unicode MS" pitchFamily="2"/>
                <a:cs typeface="Arial Unicode MS" pitchFamily="2"/>
              </a:rPr>
              <a:t>Single </a:t>
            </a:r>
            <a:r>
              <a:rPr lang="en-GB" sz="2000" b="0" i="0" u="none" strike="noStrike" kern="1200" spc="0" dirty="0">
                <a:ln>
                  <a:noFill/>
                </a:ln>
                <a:solidFill>
                  <a:srgbClr val="17375E"/>
                </a:solidFill>
                <a:latin typeface="Calibri" pitchFamily="18"/>
                <a:ea typeface="Arial Unicode MS" pitchFamily="2"/>
                <a:cs typeface="Arial Unicode MS" pitchFamily="2"/>
              </a:rPr>
              <a:t>chip - </a:t>
            </a:r>
            <a:r>
              <a:rPr lang="en-GB" sz="2000" b="0" i="0" u="none" strike="noStrike" kern="1200" spc="0" dirty="0" smtClean="0">
                <a:ln>
                  <a:noFill/>
                </a:ln>
                <a:solidFill>
                  <a:srgbClr val="17375E"/>
                </a:solidFill>
                <a:latin typeface="Calibri" pitchFamily="18"/>
                <a:ea typeface="Arial Unicode MS" pitchFamily="2"/>
                <a:cs typeface="Arial Unicode MS" pitchFamily="2"/>
              </a:rPr>
              <a:t>1cm</a:t>
            </a:r>
            <a:r>
              <a:rPr lang="en-GB" sz="2000" b="0" i="0" u="none" strike="noStrike" kern="1200" spc="0" baseline="30000" dirty="0" smtClean="0">
                <a:ln>
                  <a:noFill/>
                </a:ln>
                <a:solidFill>
                  <a:srgbClr val="17375E"/>
                </a:solidFill>
                <a:latin typeface="Calibri" pitchFamily="18"/>
                <a:ea typeface="Arial Unicode MS" pitchFamily="2"/>
                <a:cs typeface="Arial Unicode MS" pitchFamily="2"/>
              </a:rPr>
              <a:t>2</a:t>
            </a:r>
            <a:r>
              <a:rPr lang="en-GB" sz="2000" b="0" i="0" u="none" strike="noStrike" kern="1200" spc="0" dirty="0" smtClean="0">
                <a:ln>
                  <a:noFill/>
                </a:ln>
                <a:solidFill>
                  <a:srgbClr val="17375E"/>
                </a:solidFill>
                <a:latin typeface="Calibri" pitchFamily="18"/>
                <a:ea typeface="Arial Unicode MS" pitchFamily="2"/>
                <a:cs typeface="Arial Unicode MS" pitchFamily="2"/>
              </a:rPr>
              <a:t> </a:t>
            </a:r>
            <a:r>
              <a:rPr lang="en-GB" sz="2000" b="0" i="0" u="none" strike="noStrike" kern="1200" spc="0" dirty="0">
                <a:ln>
                  <a:noFill/>
                </a:ln>
                <a:solidFill>
                  <a:srgbClr val="17375E"/>
                </a:solidFill>
                <a:latin typeface="Calibri" pitchFamily="18"/>
                <a:ea typeface="Arial Unicode MS" pitchFamily="2"/>
                <a:cs typeface="Arial Unicode MS" pitchFamily="2"/>
              </a:rPr>
              <a:t>area</a:t>
            </a:r>
          </a:p>
          <a:p>
            <a:pPr marL="0" marR="0" lvl="0" indent="0" rtl="0" hangingPunct="0">
              <a:lnSpc>
                <a:spcPct val="100000"/>
              </a:lnSpc>
              <a:spcBef>
                <a:spcPts val="0"/>
              </a:spcBef>
              <a:spcAft>
                <a:spcPts val="0"/>
              </a:spcAft>
              <a:buNone/>
              <a:tabLst/>
            </a:pPr>
            <a:r>
              <a:rPr lang="en-GB" sz="2000" b="0" i="0" u="none" strike="noStrike" kern="1200" spc="0" dirty="0" smtClean="0">
                <a:ln>
                  <a:noFill/>
                </a:ln>
                <a:solidFill>
                  <a:srgbClr val="17375E"/>
                </a:solidFill>
                <a:latin typeface="Calibri" pitchFamily="18"/>
                <a:ea typeface="Arial Unicode MS" pitchFamily="2"/>
                <a:cs typeface="Arial Unicode MS" pitchFamily="2"/>
              </a:rPr>
              <a:t>Strip </a:t>
            </a:r>
            <a:r>
              <a:rPr lang="en-GB" sz="2000" b="0" i="0" u="none" strike="noStrike" kern="1200" spc="0" dirty="0">
                <a:ln>
                  <a:noFill/>
                </a:ln>
                <a:solidFill>
                  <a:srgbClr val="17375E"/>
                </a:solidFill>
                <a:latin typeface="Calibri" pitchFamily="18"/>
                <a:ea typeface="Arial Unicode MS" pitchFamily="2"/>
                <a:cs typeface="Arial Unicode MS" pitchFamily="2"/>
              </a:rPr>
              <a:t>pitch 80um with p-stop isolation structures</a:t>
            </a:r>
          </a:p>
          <a:p>
            <a:pPr marL="0" marR="0" lvl="0" indent="0" rtl="0" hangingPunct="0">
              <a:lnSpc>
                <a:spcPct val="100000"/>
              </a:lnSpc>
              <a:spcBef>
                <a:spcPts val="0"/>
              </a:spcBef>
              <a:spcAft>
                <a:spcPts val="0"/>
              </a:spcAft>
              <a:buNone/>
              <a:tabLst/>
            </a:pPr>
            <a:r>
              <a:rPr lang="en-GB" sz="2000" b="0" i="0" u="none" strike="noStrike" kern="1200" spc="0" dirty="0" smtClean="0">
                <a:ln>
                  <a:noFill/>
                </a:ln>
                <a:solidFill>
                  <a:srgbClr val="17375E"/>
                </a:solidFill>
                <a:latin typeface="Calibri" pitchFamily="18"/>
                <a:ea typeface="Arial Unicode MS" pitchFamily="2"/>
                <a:cs typeface="Arial Unicode MS" pitchFamily="2"/>
              </a:rPr>
              <a:t>Device </a:t>
            </a:r>
            <a:r>
              <a:rPr lang="en-GB" sz="2000" b="0" i="0" u="none" strike="noStrike" kern="1200" spc="0" dirty="0">
                <a:ln>
                  <a:noFill/>
                </a:ln>
                <a:solidFill>
                  <a:srgbClr val="17375E"/>
                </a:solidFill>
                <a:latin typeface="Calibri" pitchFamily="18"/>
                <a:ea typeface="Arial Unicode MS" pitchFamily="2"/>
                <a:cs typeface="Arial Unicode MS" pitchFamily="2"/>
              </a:rPr>
              <a:t>Simulation and fabricated done by CNM</a:t>
            </a:r>
          </a:p>
          <a:p>
            <a:pPr marL="0" marR="0" lvl="0" indent="0" rtl="0" hangingPunct="0">
              <a:lnSpc>
                <a:spcPct val="100000"/>
              </a:lnSpc>
              <a:spcBef>
                <a:spcPts val="0"/>
              </a:spcBef>
              <a:spcAft>
                <a:spcPts val="0"/>
              </a:spcAft>
              <a:buNone/>
              <a:tabLst/>
            </a:pPr>
            <a:endParaRPr lang="en-GB" sz="2000" b="0" i="0" u="none" strike="noStrike" kern="1200" spc="0" dirty="0">
              <a:ln>
                <a:noFill/>
              </a:ln>
              <a:solidFill>
                <a:srgbClr val="17375E"/>
              </a:solidFill>
              <a:latin typeface="Calibri" pitchFamily="18"/>
              <a:ea typeface="Arial Unicode MS" pitchFamily="2"/>
              <a:cs typeface="Arial Unicode MS" pitchFamily="2"/>
            </a:endParaRPr>
          </a:p>
          <a:p>
            <a:pPr marL="0" marR="0" lvl="0" indent="0" rtl="0" hangingPunct="0">
              <a:lnSpc>
                <a:spcPct val="100000"/>
              </a:lnSpc>
              <a:spcBef>
                <a:spcPts val="0"/>
              </a:spcBef>
              <a:spcAft>
                <a:spcPts val="0"/>
              </a:spcAft>
              <a:buNone/>
              <a:tabLst/>
            </a:pPr>
            <a:r>
              <a:rPr lang="en-GB" sz="2000" b="0" i="0" u="none" strike="noStrike" kern="1200" spc="0" dirty="0" smtClean="0">
                <a:ln>
                  <a:noFill/>
                </a:ln>
                <a:solidFill>
                  <a:srgbClr val="17375E"/>
                </a:solidFill>
                <a:latin typeface="Calibri" pitchFamily="18"/>
                <a:ea typeface="Arial Unicode MS" pitchFamily="2"/>
                <a:cs typeface="Arial Unicode MS" pitchFamily="2"/>
              </a:rPr>
              <a:t>Well known 6 </a:t>
            </a:r>
            <a:r>
              <a:rPr lang="en-GB" sz="2000" b="0" i="0" u="none" strike="noStrike" kern="1200" spc="0" dirty="0">
                <a:ln>
                  <a:noFill/>
                </a:ln>
                <a:solidFill>
                  <a:srgbClr val="17375E"/>
                </a:solidFill>
                <a:latin typeface="Calibri" pitchFamily="18"/>
                <a:ea typeface="Arial Unicode MS" pitchFamily="2"/>
                <a:cs typeface="Arial Unicode MS" pitchFamily="2"/>
              </a:rPr>
              <a:t>Guard Ring structure </a:t>
            </a:r>
            <a:r>
              <a:rPr lang="en-GB" sz="2000" b="0" i="0" u="none" strike="noStrike" kern="1200" spc="0" dirty="0" smtClean="0">
                <a:ln>
                  <a:noFill/>
                </a:ln>
                <a:solidFill>
                  <a:srgbClr val="17375E"/>
                </a:solidFill>
                <a:latin typeface="Calibri" pitchFamily="18"/>
                <a:ea typeface="Arial Unicode MS" pitchFamily="2"/>
                <a:cs typeface="Arial Unicode MS" pitchFamily="2"/>
              </a:rPr>
              <a:t>used</a:t>
            </a:r>
            <a:r>
              <a:rPr lang="en-GB" sz="2000" dirty="0" smtClean="0">
                <a:solidFill>
                  <a:srgbClr val="17375E"/>
                </a:solidFill>
                <a:latin typeface="Calibri" pitchFamily="18"/>
                <a:ea typeface="Arial Unicode MS" pitchFamily="2"/>
                <a:cs typeface="Arial Unicode MS" pitchFamily="2"/>
              </a:rPr>
              <a:t>.</a:t>
            </a:r>
            <a:endParaRPr lang="en-GB" sz="2000" b="0" i="0" u="none" strike="noStrike" kern="1200" spc="0" dirty="0">
              <a:ln>
                <a:noFill/>
              </a:ln>
              <a:solidFill>
                <a:srgbClr val="17375E"/>
              </a:solidFill>
              <a:latin typeface="Calibri" pitchFamily="18"/>
              <a:ea typeface="Arial Unicode MS" pitchFamily="2"/>
              <a:cs typeface="Arial Unicode MS" pitchFamily="2"/>
            </a:endParaRPr>
          </a:p>
          <a:p>
            <a:pPr marL="0" marR="0" lvl="0" indent="0" rtl="0" hangingPunct="0">
              <a:lnSpc>
                <a:spcPct val="100000"/>
              </a:lnSpc>
              <a:spcBef>
                <a:spcPts val="0"/>
              </a:spcBef>
              <a:spcAft>
                <a:spcPts val="0"/>
              </a:spcAft>
              <a:buNone/>
              <a:tabLst/>
            </a:pPr>
            <a:r>
              <a:rPr lang="en-GB" sz="2000" b="0" i="0" u="none" strike="noStrike" kern="1200" spc="0" dirty="0" smtClean="0">
                <a:ln>
                  <a:noFill/>
                </a:ln>
                <a:solidFill>
                  <a:srgbClr val="17375E"/>
                </a:solidFill>
                <a:latin typeface="Calibri" pitchFamily="18"/>
                <a:ea typeface="Arial Unicode MS" pitchFamily="2"/>
                <a:cs typeface="Arial Unicode MS" pitchFamily="2"/>
              </a:rPr>
              <a:t>AC </a:t>
            </a:r>
            <a:r>
              <a:rPr lang="en-GB" sz="2000" b="0" i="0" u="none" strike="noStrike" kern="1200" spc="0" dirty="0">
                <a:ln>
                  <a:noFill/>
                </a:ln>
                <a:solidFill>
                  <a:srgbClr val="17375E"/>
                </a:solidFill>
                <a:latin typeface="Calibri" pitchFamily="18"/>
                <a:ea typeface="Arial Unicode MS" pitchFamily="2"/>
                <a:cs typeface="Arial Unicode MS" pitchFamily="2"/>
              </a:rPr>
              <a:t>coupled</a:t>
            </a:r>
          </a:p>
          <a:p>
            <a:pPr marL="0" marR="0" lvl="0" indent="0" rtl="0" hangingPunct="0">
              <a:lnSpc>
                <a:spcPct val="100000"/>
              </a:lnSpc>
              <a:spcBef>
                <a:spcPts val="0"/>
              </a:spcBef>
              <a:spcAft>
                <a:spcPts val="0"/>
              </a:spcAft>
              <a:buNone/>
              <a:tabLst/>
            </a:pPr>
            <a:endParaRPr lang="en-GB" sz="2000" b="0" i="0" u="none" strike="noStrike" kern="1200" spc="0" dirty="0">
              <a:ln>
                <a:noFill/>
              </a:ln>
              <a:solidFill>
                <a:srgbClr val="17375E"/>
              </a:solidFill>
              <a:latin typeface="Calibri" pitchFamily="18"/>
              <a:ea typeface="Arial Unicode MS" pitchFamily="2"/>
              <a:cs typeface="Arial Unicode MS" pitchFamily="2"/>
            </a:endParaRPr>
          </a:p>
        </p:txBody>
      </p:sp>
      <p:sp>
        <p:nvSpPr>
          <p:cNvPr id="6" name="CustomShape 5"/>
          <p:cNvSpPr/>
          <p:nvPr/>
        </p:nvSpPr>
        <p:spPr>
          <a:xfrm>
            <a:off x="323528" y="5085184"/>
            <a:ext cx="7991280" cy="1079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2000" b="0" i="0" u="none" strike="noStrike" kern="1200" spc="0" dirty="0">
                <a:ln>
                  <a:noFill/>
                </a:ln>
                <a:solidFill>
                  <a:srgbClr val="17375E"/>
                </a:solidFill>
                <a:latin typeface="Calibri" pitchFamily="18"/>
                <a:ea typeface="Calibri" pitchFamily="2"/>
                <a:cs typeface="Arial Unicode MS" pitchFamily="2"/>
              </a:rPr>
              <a:t>1 standard P-stop design used a reference</a:t>
            </a:r>
          </a:p>
          <a:p>
            <a:pPr marL="0" marR="0" lvl="0" indent="0" rtl="0" hangingPunct="0">
              <a:lnSpc>
                <a:spcPct val="100000"/>
              </a:lnSpc>
              <a:spcBef>
                <a:spcPts val="0"/>
              </a:spcBef>
              <a:spcAft>
                <a:spcPts val="0"/>
              </a:spcAft>
              <a:buNone/>
              <a:tabLst/>
            </a:pPr>
            <a:r>
              <a:rPr lang="en-GB" sz="2000" b="0" i="0" u="none" strike="noStrike" kern="1200" spc="0" dirty="0">
                <a:ln>
                  <a:noFill/>
                </a:ln>
                <a:solidFill>
                  <a:srgbClr val="17375E"/>
                </a:solidFill>
                <a:latin typeface="Calibri" pitchFamily="18"/>
                <a:ea typeface="Calibri" pitchFamily="2"/>
                <a:cs typeface="Arial Unicode MS" pitchFamily="2"/>
              </a:rPr>
              <a:t> </a:t>
            </a:r>
          </a:p>
          <a:p>
            <a:pPr marL="0" marR="0" lvl="0" indent="0" rtl="0" hangingPunct="0">
              <a:lnSpc>
                <a:spcPct val="100000"/>
              </a:lnSpc>
              <a:spcBef>
                <a:spcPts val="0"/>
              </a:spcBef>
              <a:spcAft>
                <a:spcPts val="0"/>
              </a:spcAft>
              <a:buNone/>
              <a:tabLst/>
            </a:pPr>
            <a:r>
              <a:rPr lang="en-GB" sz="2000" dirty="0">
                <a:solidFill>
                  <a:srgbClr val="17375E"/>
                </a:solidFill>
                <a:latin typeface="Calibri" pitchFamily="18"/>
                <a:ea typeface="Calibri" pitchFamily="2"/>
                <a:cs typeface="Arial Unicode MS" pitchFamily="2"/>
              </a:rPr>
              <a:t>5</a:t>
            </a:r>
            <a:r>
              <a:rPr lang="en-GB" sz="2000" b="0" i="0" u="none" strike="noStrike" kern="1200" spc="0" dirty="0" smtClean="0">
                <a:ln>
                  <a:noFill/>
                </a:ln>
                <a:solidFill>
                  <a:srgbClr val="17375E"/>
                </a:solidFill>
                <a:latin typeface="Calibri" pitchFamily="18"/>
                <a:ea typeface="Calibri" pitchFamily="2"/>
                <a:cs typeface="Arial Unicode MS" pitchFamily="2"/>
              </a:rPr>
              <a:t> </a:t>
            </a:r>
            <a:r>
              <a:rPr lang="en-GB" sz="2000" b="0" i="0" u="none" strike="noStrike" kern="1200" spc="0" dirty="0">
                <a:ln>
                  <a:noFill/>
                </a:ln>
                <a:solidFill>
                  <a:srgbClr val="17375E"/>
                </a:solidFill>
                <a:latin typeface="Calibri" pitchFamily="18"/>
                <a:ea typeface="Calibri" pitchFamily="2"/>
                <a:cs typeface="Arial Unicode MS" pitchFamily="2"/>
              </a:rPr>
              <a:t>trench structures simulated → Fabricated → Measured</a:t>
            </a:r>
          </a:p>
        </p:txBody>
      </p:sp>
      <p:sp>
        <p:nvSpPr>
          <p:cNvPr id="7" name="CustomShape 6"/>
          <p:cNvSpPr/>
          <p:nvPr/>
        </p:nvSpPr>
        <p:spPr>
          <a:xfrm>
            <a:off x="5377680" y="3691440"/>
            <a:ext cx="3296160" cy="1777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BE0E3"/>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 name="CustomShape 7"/>
          <p:cNvSpPr/>
          <p:nvPr/>
        </p:nvSpPr>
        <p:spPr>
          <a:xfrm>
            <a:off x="5377680" y="5385600"/>
            <a:ext cx="3296160" cy="96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333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4" name="CustomShape 13"/>
          <p:cNvSpPr/>
          <p:nvPr/>
        </p:nvSpPr>
        <p:spPr>
          <a:xfrm>
            <a:off x="6573599" y="3693600"/>
            <a:ext cx="64440" cy="6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333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5" name="CustomShape 14"/>
          <p:cNvSpPr/>
          <p:nvPr/>
        </p:nvSpPr>
        <p:spPr>
          <a:xfrm>
            <a:off x="7489440" y="3693600"/>
            <a:ext cx="64440" cy="6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333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6" name="CustomShape 15"/>
          <p:cNvSpPr/>
          <p:nvPr/>
        </p:nvSpPr>
        <p:spPr>
          <a:xfrm>
            <a:off x="5636520" y="3695400"/>
            <a:ext cx="64080" cy="64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333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7" name="CustomShape 16"/>
          <p:cNvSpPr/>
          <p:nvPr/>
        </p:nvSpPr>
        <p:spPr>
          <a:xfrm>
            <a:off x="8387640" y="3691440"/>
            <a:ext cx="64440" cy="64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333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22" name="CustomShape 21"/>
          <p:cNvSpPr/>
          <p:nvPr/>
        </p:nvSpPr>
        <p:spPr>
          <a:xfrm>
            <a:off x="6023520" y="3692520"/>
            <a:ext cx="387720" cy="80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99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23" name="CustomShape 22"/>
          <p:cNvSpPr/>
          <p:nvPr/>
        </p:nvSpPr>
        <p:spPr>
          <a:xfrm>
            <a:off x="6831720" y="3690720"/>
            <a:ext cx="387360" cy="79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99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24" name="CustomShape 23"/>
          <p:cNvSpPr/>
          <p:nvPr/>
        </p:nvSpPr>
        <p:spPr>
          <a:xfrm>
            <a:off x="7801560" y="3690720"/>
            <a:ext cx="387720" cy="79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9999"/>
          </a:solidFill>
          <a:ln w="9360">
            <a:solidFill>
              <a:srgbClr val="000000"/>
            </a:solidFill>
            <a:prstDash val="solid"/>
            <a:miter/>
          </a:ln>
        </p:spPr>
        <p:txBody>
          <a:bodyPr vert="horz" wrap="square" lIns="90000" tIns="45000" rIns="90000" bIns="45000" anchor="t"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pic>
        <p:nvPicPr>
          <p:cNvPr id="1026" name="Picture 2"/>
          <p:cNvPicPr>
            <a:picLocks noChangeAspect="1" noChangeArrowheads="1"/>
          </p:cNvPicPr>
          <p:nvPr/>
        </p:nvPicPr>
        <p:blipFill>
          <a:blip r:embed="rId3" cstate="print"/>
          <a:srcRect/>
          <a:stretch>
            <a:fillRect/>
          </a:stretch>
        </p:blipFill>
        <p:spPr bwMode="auto">
          <a:xfrm>
            <a:off x="5316668" y="1032872"/>
            <a:ext cx="3287780" cy="2324120"/>
          </a:xfrm>
          <a:prstGeom prst="rect">
            <a:avLst/>
          </a:prstGeom>
          <a:noFill/>
          <a:ln w="9525">
            <a:noFill/>
            <a:miter lim="800000"/>
            <a:headEnd/>
            <a:tailEnd/>
          </a:ln>
        </p:spPr>
      </p:pic>
      <p:sp>
        <p:nvSpPr>
          <p:cNvPr id="18" name="Slide Number Placeholder 17"/>
          <p:cNvSpPr>
            <a:spLocks noGrp="1"/>
          </p:cNvSpPr>
          <p:nvPr>
            <p:ph type="sldNum" sz="quarter" idx="12"/>
          </p:nvPr>
        </p:nvSpPr>
        <p:spPr/>
        <p:txBody>
          <a:bodyPr/>
          <a:lstStyle/>
          <a:p>
            <a:fld id="{47B173D8-BCF5-4794-88E9-1C0B87EF5945}" type="slidenum">
              <a:rPr lang="en-GB" smtClean="0"/>
              <a:pPr/>
              <a:t>8</a:t>
            </a:fld>
            <a:endParaRPr lang="en-GB"/>
          </a:p>
        </p:txBody>
      </p:sp>
      <p:sp>
        <p:nvSpPr>
          <p:cNvPr id="19" name="Footer Placeholder 18"/>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46 Grupo"/>
          <p:cNvGrpSpPr/>
          <p:nvPr/>
        </p:nvGrpSpPr>
        <p:grpSpPr>
          <a:xfrm>
            <a:off x="597896" y="1340768"/>
            <a:ext cx="3398040" cy="1815736"/>
            <a:chOff x="849959" y="1124744"/>
            <a:chExt cx="3398040" cy="1815736"/>
          </a:xfrm>
        </p:grpSpPr>
        <p:sp>
          <p:nvSpPr>
            <p:cNvPr id="5" name="Rectangle 4"/>
            <p:cNvSpPr/>
            <p:nvPr/>
          </p:nvSpPr>
          <p:spPr>
            <a:xfrm>
              <a:off x="849959" y="1509119"/>
              <a:ext cx="3398040" cy="1429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B8"/>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6" name="Rectangle 6"/>
            <p:cNvSpPr/>
            <p:nvPr/>
          </p:nvSpPr>
          <p:spPr>
            <a:xfrm>
              <a:off x="1530000" y="1508760"/>
              <a:ext cx="398520" cy="78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7" name="Rectangle 9"/>
            <p:cNvSpPr/>
            <p:nvPr/>
          </p:nvSpPr>
          <p:spPr>
            <a:xfrm>
              <a:off x="849959" y="2835720"/>
              <a:ext cx="3398040" cy="1047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 name="Rectangle 10"/>
            <p:cNvSpPr/>
            <p:nvPr/>
          </p:nvSpPr>
          <p:spPr>
            <a:xfrm>
              <a:off x="1671839" y="1508760"/>
              <a:ext cx="104040" cy="141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9" name="Rectangle 11"/>
            <p:cNvSpPr/>
            <p:nvPr/>
          </p:nvSpPr>
          <p:spPr>
            <a:xfrm>
              <a:off x="1696680" y="1508760"/>
              <a:ext cx="53280" cy="125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0" name="Rectangle 12"/>
            <p:cNvSpPr/>
            <p:nvPr/>
          </p:nvSpPr>
          <p:spPr>
            <a:xfrm>
              <a:off x="2359800" y="1508760"/>
              <a:ext cx="398880" cy="78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1" name="Rectangle 13"/>
            <p:cNvSpPr/>
            <p:nvPr/>
          </p:nvSpPr>
          <p:spPr>
            <a:xfrm>
              <a:off x="2502000" y="1508760"/>
              <a:ext cx="103680" cy="141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2" name="Rectangle 14"/>
            <p:cNvSpPr/>
            <p:nvPr/>
          </p:nvSpPr>
          <p:spPr>
            <a:xfrm>
              <a:off x="2526840" y="1508760"/>
              <a:ext cx="53280" cy="125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3" name="Rectangle 15"/>
            <p:cNvSpPr/>
            <p:nvPr/>
          </p:nvSpPr>
          <p:spPr>
            <a:xfrm>
              <a:off x="3356280" y="1508760"/>
              <a:ext cx="398880" cy="78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4" name="Rectangle 16"/>
            <p:cNvSpPr/>
            <p:nvPr/>
          </p:nvSpPr>
          <p:spPr>
            <a:xfrm>
              <a:off x="3498119" y="1508760"/>
              <a:ext cx="104040" cy="141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5" name="Rectangle 17"/>
            <p:cNvSpPr/>
            <p:nvPr/>
          </p:nvSpPr>
          <p:spPr>
            <a:xfrm>
              <a:off x="3522960" y="1508760"/>
              <a:ext cx="53280" cy="125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27" name="Rectangle 33"/>
            <p:cNvSpPr/>
            <p:nvPr/>
          </p:nvSpPr>
          <p:spPr>
            <a:xfrm>
              <a:off x="2094840" y="1508760"/>
              <a:ext cx="66240" cy="63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28" name="Rectangle 34"/>
            <p:cNvSpPr/>
            <p:nvPr/>
          </p:nvSpPr>
          <p:spPr>
            <a:xfrm>
              <a:off x="3035520" y="1508760"/>
              <a:ext cx="66240" cy="63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29" name="Rectangle 35"/>
            <p:cNvSpPr/>
            <p:nvPr/>
          </p:nvSpPr>
          <p:spPr>
            <a:xfrm>
              <a:off x="1132200" y="1508760"/>
              <a:ext cx="66600" cy="63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30" name="Rectangle 36"/>
            <p:cNvSpPr/>
            <p:nvPr/>
          </p:nvSpPr>
          <p:spPr>
            <a:xfrm>
              <a:off x="3957840" y="1508760"/>
              <a:ext cx="66600" cy="63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35" name="Text Box 25"/>
            <p:cNvSpPr/>
            <p:nvPr/>
          </p:nvSpPr>
          <p:spPr>
            <a:xfrm>
              <a:off x="2778120" y="1714680"/>
              <a:ext cx="816120" cy="36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37" name="Text Box 25"/>
            <p:cNvSpPr/>
            <p:nvPr/>
          </p:nvSpPr>
          <p:spPr>
            <a:xfrm>
              <a:off x="2339752" y="1124744"/>
              <a:ext cx="1323720" cy="36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1800" b="0" i="0" u="none" strike="noStrike" kern="1200" spc="0" dirty="0">
                  <a:ln>
                    <a:noFill/>
                  </a:ln>
                  <a:latin typeface="Arial" pitchFamily="18"/>
                  <a:ea typeface="Arial Unicode MS" pitchFamily="2"/>
                  <a:cs typeface="Arial Unicode MS" pitchFamily="2"/>
                </a:rPr>
                <a:t>Poly trench</a:t>
              </a:r>
            </a:p>
          </p:txBody>
        </p:sp>
      </p:grpSp>
      <p:grpSp>
        <p:nvGrpSpPr>
          <p:cNvPr id="3" name="36 Grupo"/>
          <p:cNvGrpSpPr/>
          <p:nvPr/>
        </p:nvGrpSpPr>
        <p:grpSpPr>
          <a:xfrm>
            <a:off x="523399" y="4150432"/>
            <a:ext cx="3472537" cy="1870856"/>
            <a:chOff x="883439" y="4005064"/>
            <a:chExt cx="3472537" cy="1870856"/>
          </a:xfrm>
        </p:grpSpPr>
        <p:sp>
          <p:nvSpPr>
            <p:cNvPr id="40" name="Rectangle 2"/>
            <p:cNvSpPr/>
            <p:nvPr/>
          </p:nvSpPr>
          <p:spPr>
            <a:xfrm>
              <a:off x="883439" y="4417560"/>
              <a:ext cx="3394440" cy="1452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B8"/>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41" name="Rectangle 4"/>
            <p:cNvSpPr/>
            <p:nvPr/>
          </p:nvSpPr>
          <p:spPr>
            <a:xfrm>
              <a:off x="883439" y="5779080"/>
              <a:ext cx="3394440" cy="96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42" name="Rectangle 5"/>
            <p:cNvSpPr/>
            <p:nvPr/>
          </p:nvSpPr>
          <p:spPr>
            <a:xfrm>
              <a:off x="1690560" y="4417560"/>
              <a:ext cx="104040" cy="144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43" name="Rectangle 8"/>
            <p:cNvSpPr/>
            <p:nvPr/>
          </p:nvSpPr>
          <p:spPr>
            <a:xfrm>
              <a:off x="2522880" y="4417560"/>
              <a:ext cx="104040" cy="144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44" name="Rectangle 11"/>
            <p:cNvSpPr/>
            <p:nvPr/>
          </p:nvSpPr>
          <p:spPr>
            <a:xfrm>
              <a:off x="3521520" y="4417560"/>
              <a:ext cx="104040" cy="144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53" name="Rectangle 26"/>
            <p:cNvSpPr/>
            <p:nvPr/>
          </p:nvSpPr>
          <p:spPr>
            <a:xfrm>
              <a:off x="2114640" y="4417560"/>
              <a:ext cx="66600" cy="64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54" name="Rectangle 27"/>
            <p:cNvSpPr/>
            <p:nvPr/>
          </p:nvSpPr>
          <p:spPr>
            <a:xfrm>
              <a:off x="3057840" y="4417560"/>
              <a:ext cx="66600" cy="64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55" name="Rectangle 28"/>
            <p:cNvSpPr/>
            <p:nvPr/>
          </p:nvSpPr>
          <p:spPr>
            <a:xfrm>
              <a:off x="1149840" y="4417560"/>
              <a:ext cx="66600" cy="64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56" name="Rectangle 29"/>
            <p:cNvSpPr/>
            <p:nvPr/>
          </p:nvSpPr>
          <p:spPr>
            <a:xfrm>
              <a:off x="3982320" y="4417560"/>
              <a:ext cx="66600" cy="64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61" name="Rectangle 3"/>
            <p:cNvSpPr/>
            <p:nvPr/>
          </p:nvSpPr>
          <p:spPr>
            <a:xfrm>
              <a:off x="1548360" y="4417560"/>
              <a:ext cx="399600" cy="80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62" name="Rectangle 7"/>
            <p:cNvSpPr/>
            <p:nvPr/>
          </p:nvSpPr>
          <p:spPr>
            <a:xfrm>
              <a:off x="2380319" y="4417560"/>
              <a:ext cx="399960" cy="80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63" name="Rectangle 10"/>
            <p:cNvSpPr/>
            <p:nvPr/>
          </p:nvSpPr>
          <p:spPr>
            <a:xfrm>
              <a:off x="3378960" y="4417560"/>
              <a:ext cx="399960" cy="80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69" name="Text Box 25"/>
            <p:cNvSpPr/>
            <p:nvPr/>
          </p:nvSpPr>
          <p:spPr>
            <a:xfrm>
              <a:off x="2564639" y="4005064"/>
              <a:ext cx="1791337" cy="35633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1800" b="0" i="0" u="none" strike="noStrike" kern="1200" spc="0" dirty="0">
                  <a:ln>
                    <a:noFill/>
                  </a:ln>
                  <a:latin typeface="Arial" pitchFamily="18"/>
                  <a:ea typeface="Arial Unicode MS" pitchFamily="2"/>
                  <a:cs typeface="Arial Unicode MS" pitchFamily="2"/>
                </a:rPr>
                <a:t>P-type diffusion</a:t>
              </a:r>
            </a:p>
          </p:txBody>
        </p:sp>
      </p:grpSp>
      <p:sp>
        <p:nvSpPr>
          <p:cNvPr id="72" name="CustomShape 35"/>
          <p:cNvSpPr/>
          <p:nvPr/>
        </p:nvSpPr>
        <p:spPr>
          <a:xfrm>
            <a:off x="457559" y="405000"/>
            <a:ext cx="8228520" cy="56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GB" sz="2800" b="0" i="0" u="none" strike="noStrike" kern="1200" spc="0" dirty="0">
                <a:ln>
                  <a:noFill/>
                </a:ln>
                <a:solidFill>
                  <a:srgbClr val="17375E"/>
                </a:solidFill>
                <a:latin typeface="Calibri" pitchFamily="18"/>
                <a:ea typeface="Arial Unicode MS" pitchFamily="2"/>
                <a:cs typeface="Arial Unicode MS" pitchFamily="2"/>
              </a:rPr>
              <a:t>Trenched detector design</a:t>
            </a:r>
          </a:p>
        </p:txBody>
      </p:sp>
      <p:grpSp>
        <p:nvGrpSpPr>
          <p:cNvPr id="4" name="43 Grupo"/>
          <p:cNvGrpSpPr/>
          <p:nvPr/>
        </p:nvGrpSpPr>
        <p:grpSpPr>
          <a:xfrm>
            <a:off x="5148064" y="4146832"/>
            <a:ext cx="3297600" cy="1874456"/>
            <a:chOff x="5162400" y="4005064"/>
            <a:chExt cx="3297600" cy="1874456"/>
          </a:xfrm>
        </p:grpSpPr>
        <p:sp>
          <p:nvSpPr>
            <p:cNvPr id="74" name="Rectangle 2"/>
            <p:cNvSpPr/>
            <p:nvPr/>
          </p:nvSpPr>
          <p:spPr>
            <a:xfrm>
              <a:off x="5162400" y="4402799"/>
              <a:ext cx="3297600" cy="1453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B8"/>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75" name="Rectangle 3"/>
            <p:cNvSpPr/>
            <p:nvPr/>
          </p:nvSpPr>
          <p:spPr>
            <a:xfrm>
              <a:off x="5808600" y="4404239"/>
              <a:ext cx="388440" cy="78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76" name="Rectangle 4"/>
            <p:cNvSpPr/>
            <p:nvPr/>
          </p:nvSpPr>
          <p:spPr>
            <a:xfrm>
              <a:off x="5162760" y="5785200"/>
              <a:ext cx="3297240" cy="94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77" name="Rectangle 5"/>
            <p:cNvSpPr/>
            <p:nvPr/>
          </p:nvSpPr>
          <p:spPr>
            <a:xfrm>
              <a:off x="5946840" y="4404960"/>
              <a:ext cx="101160" cy="1407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78" name="Rectangle 6"/>
            <p:cNvSpPr/>
            <p:nvPr/>
          </p:nvSpPr>
          <p:spPr>
            <a:xfrm>
              <a:off x="5934239" y="4404960"/>
              <a:ext cx="129600" cy="79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AAE5C"/>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79" name="Rectangle 7"/>
            <p:cNvSpPr/>
            <p:nvPr/>
          </p:nvSpPr>
          <p:spPr>
            <a:xfrm>
              <a:off x="6617519" y="4402440"/>
              <a:ext cx="388080" cy="78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0" name="Rectangle 8"/>
            <p:cNvSpPr/>
            <p:nvPr/>
          </p:nvSpPr>
          <p:spPr>
            <a:xfrm>
              <a:off x="6755040" y="4403159"/>
              <a:ext cx="101160" cy="140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1" name="Rectangle 9"/>
            <p:cNvSpPr/>
            <p:nvPr/>
          </p:nvSpPr>
          <p:spPr>
            <a:xfrm>
              <a:off x="6742800" y="4403159"/>
              <a:ext cx="129240" cy="79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AAE5C"/>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2" name="Rectangle 10"/>
            <p:cNvSpPr/>
            <p:nvPr/>
          </p:nvSpPr>
          <p:spPr>
            <a:xfrm>
              <a:off x="7587000" y="4402440"/>
              <a:ext cx="388440" cy="78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3" name="Rectangle 11"/>
            <p:cNvSpPr/>
            <p:nvPr/>
          </p:nvSpPr>
          <p:spPr>
            <a:xfrm>
              <a:off x="7725599" y="4403159"/>
              <a:ext cx="100440" cy="140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4" name="Rectangle 12"/>
            <p:cNvSpPr/>
            <p:nvPr/>
          </p:nvSpPr>
          <p:spPr>
            <a:xfrm>
              <a:off x="7712640" y="4403159"/>
              <a:ext cx="129600" cy="79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AAE5C"/>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85" name="Text Box 13"/>
            <p:cNvSpPr/>
            <p:nvPr/>
          </p:nvSpPr>
          <p:spPr>
            <a:xfrm>
              <a:off x="5702040" y="4369679"/>
              <a:ext cx="354600" cy="272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1200" b="0" i="0" u="none" strike="noStrike" kern="1200" spc="0">
                  <a:ln>
                    <a:noFill/>
                  </a:ln>
                  <a:latin typeface="Arial" pitchFamily="18"/>
                  <a:ea typeface="Arial Unicode MS" pitchFamily="2"/>
                  <a:cs typeface="Arial Unicode MS" pitchFamily="2"/>
                </a:rPr>
                <a:t>n+</a:t>
              </a:r>
            </a:p>
          </p:txBody>
        </p:sp>
        <p:sp>
          <p:nvSpPr>
            <p:cNvPr id="98" name="Rectangle 26"/>
            <p:cNvSpPr/>
            <p:nvPr/>
          </p:nvSpPr>
          <p:spPr>
            <a:xfrm>
              <a:off x="6359040" y="4404960"/>
              <a:ext cx="64800" cy="6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99" name="Rectangle 27"/>
            <p:cNvSpPr/>
            <p:nvPr/>
          </p:nvSpPr>
          <p:spPr>
            <a:xfrm>
              <a:off x="7274879" y="4404960"/>
              <a:ext cx="64800" cy="6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00" name="Rectangle 28"/>
            <p:cNvSpPr/>
            <p:nvPr/>
          </p:nvSpPr>
          <p:spPr>
            <a:xfrm>
              <a:off x="5421960" y="4407120"/>
              <a:ext cx="64800" cy="63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01" name="Rectangle 29"/>
            <p:cNvSpPr/>
            <p:nvPr/>
          </p:nvSpPr>
          <p:spPr>
            <a:xfrm>
              <a:off x="8173080" y="4403159"/>
              <a:ext cx="64800" cy="62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164AB"/>
            </a:solidFill>
            <a:ln w="9360">
              <a:solidFill>
                <a:srgbClr val="000000"/>
              </a:solidFill>
              <a:prstDash val="solid"/>
              <a:miter/>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GB" sz="1800" b="0" i="0" u="none" strike="noStrike" kern="1200">
                <a:ln>
                  <a:noFill/>
                </a:ln>
                <a:latin typeface="Arial" pitchFamily="18"/>
                <a:ea typeface="Arial Unicode MS" pitchFamily="2"/>
                <a:cs typeface="Arial Unicode MS" pitchFamily="2"/>
              </a:endParaRPr>
            </a:p>
          </p:txBody>
        </p:sp>
        <p:sp>
          <p:nvSpPr>
            <p:cNvPr id="108" name="Text Box 25"/>
            <p:cNvSpPr/>
            <p:nvPr/>
          </p:nvSpPr>
          <p:spPr>
            <a:xfrm>
              <a:off x="6533280" y="4005064"/>
              <a:ext cx="1475999" cy="36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1800" b="0" i="0" u="none" strike="noStrike" kern="1200" spc="0" dirty="0">
                  <a:ln>
                    <a:noFill/>
                  </a:ln>
                  <a:latin typeface="Arial" pitchFamily="18"/>
                  <a:ea typeface="Arial Unicode MS" pitchFamily="2"/>
                  <a:cs typeface="Arial Unicode MS" pitchFamily="2"/>
                </a:rPr>
                <a:t>Oxide trench</a:t>
              </a:r>
            </a:p>
          </p:txBody>
        </p:sp>
      </p:grpSp>
      <p:sp>
        <p:nvSpPr>
          <p:cNvPr id="113" name="TextBox 112"/>
          <p:cNvSpPr txBox="1"/>
          <p:nvPr/>
        </p:nvSpPr>
        <p:spPr>
          <a:xfrm>
            <a:off x="539552" y="3501008"/>
            <a:ext cx="3816424" cy="654495"/>
          </a:xfrm>
          <a:prstGeom prst="rect">
            <a:avLst/>
          </a:prstGeom>
          <a:noFill/>
          <a:ln>
            <a:noFill/>
          </a:ln>
        </p:spPr>
        <p:txBody>
          <a:bodyPr vert="horz" wrap="square"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GB" sz="1800" b="0" i="0" u="none" strike="noStrike" kern="1200" dirty="0">
                <a:ln>
                  <a:noFill/>
                </a:ln>
                <a:solidFill>
                  <a:schemeClr val="tx2"/>
                </a:solidFill>
                <a:latin typeface="+mj-lt"/>
                <a:ea typeface="Arial Unicode MS" pitchFamily="2"/>
                <a:cs typeface="Arial Unicode MS" pitchFamily="2"/>
              </a:rPr>
              <a:t>P</a:t>
            </a:r>
            <a:r>
              <a:rPr lang="en-GB" sz="1800" b="0" i="0" u="none" strike="noStrike" kern="1200" dirty="0" smtClean="0">
                <a:ln>
                  <a:noFill/>
                </a:ln>
                <a:solidFill>
                  <a:schemeClr val="tx2"/>
                </a:solidFill>
                <a:latin typeface="+mj-lt"/>
                <a:ea typeface="Arial Unicode MS" pitchFamily="2"/>
                <a:cs typeface="Arial Unicode MS" pitchFamily="2"/>
              </a:rPr>
              <a:t>+ implant under N </a:t>
            </a:r>
            <a:r>
              <a:rPr lang="en-GB" sz="1800" b="0" i="0" u="none" strike="noStrike" kern="1200" dirty="0">
                <a:ln>
                  <a:noFill/>
                </a:ln>
                <a:solidFill>
                  <a:schemeClr val="tx2"/>
                </a:solidFill>
                <a:latin typeface="+mj-lt"/>
                <a:ea typeface="Arial Unicode MS" pitchFamily="2"/>
                <a:cs typeface="Arial Unicode MS" pitchFamily="2"/>
              </a:rPr>
              <a:t>electrode</a:t>
            </a:r>
          </a:p>
          <a:p>
            <a:pPr marL="0" marR="0" lvl="0" indent="0" rtl="0" hangingPunct="0">
              <a:lnSpc>
                <a:spcPct val="100000"/>
              </a:lnSpc>
              <a:spcBef>
                <a:spcPts val="0"/>
              </a:spcBef>
              <a:spcAft>
                <a:spcPts val="0"/>
              </a:spcAft>
              <a:buNone/>
              <a:tabLst/>
            </a:pPr>
            <a:r>
              <a:rPr lang="en-GB" sz="1800" b="0" i="0" u="none" strike="noStrike" kern="1200" smtClean="0">
                <a:ln>
                  <a:noFill/>
                </a:ln>
                <a:solidFill>
                  <a:schemeClr val="tx2"/>
                </a:solidFill>
                <a:latin typeface="+mj-lt"/>
                <a:ea typeface="Arial Unicode MS" pitchFamily="2"/>
                <a:cs typeface="Arial Unicode MS" pitchFamily="2"/>
              </a:rPr>
              <a:t>Centered</a:t>
            </a:r>
            <a:r>
              <a:rPr lang="en-GB" sz="1800" b="0" i="0" u="none" strike="noStrike" kern="1200" dirty="0">
                <a:ln>
                  <a:noFill/>
                </a:ln>
                <a:solidFill>
                  <a:schemeClr val="tx2"/>
                </a:solidFill>
                <a:latin typeface="+mj-lt"/>
                <a:ea typeface="Arial Unicode MS" pitchFamily="2"/>
                <a:cs typeface="Arial Unicode MS" pitchFamily="2"/>
              </a:rPr>
              <a:t>, 5um wide</a:t>
            </a:r>
          </a:p>
        </p:txBody>
      </p:sp>
      <p:sp>
        <p:nvSpPr>
          <p:cNvPr id="115" name="TextBox 114"/>
          <p:cNvSpPr txBox="1"/>
          <p:nvPr/>
        </p:nvSpPr>
        <p:spPr>
          <a:xfrm>
            <a:off x="4716016" y="1052736"/>
            <a:ext cx="4536504" cy="923330"/>
          </a:xfrm>
          <a:prstGeom prst="rect">
            <a:avLst/>
          </a:prstGeom>
          <a:noFill/>
        </p:spPr>
        <p:txBody>
          <a:bodyPr wrap="square" rtlCol="0">
            <a:spAutoFit/>
          </a:bodyPr>
          <a:lstStyle/>
          <a:p>
            <a:r>
              <a:rPr lang="en-GB" dirty="0" smtClean="0">
                <a:solidFill>
                  <a:schemeClr val="tx2"/>
                </a:solidFill>
              </a:rPr>
              <a:t>Trench 5, 10 50um deep</a:t>
            </a:r>
          </a:p>
          <a:p>
            <a:r>
              <a:rPr lang="en-GB" dirty="0" smtClean="0">
                <a:solidFill>
                  <a:schemeClr val="tx2"/>
                </a:solidFill>
              </a:rPr>
              <a:t>All 5um wide in  </a:t>
            </a:r>
            <a:r>
              <a:rPr lang="en-GB" dirty="0" err="1" smtClean="0">
                <a:solidFill>
                  <a:schemeClr val="tx2"/>
                </a:solidFill>
              </a:rPr>
              <a:t>center</a:t>
            </a:r>
            <a:r>
              <a:rPr lang="en-GB" dirty="0" smtClean="0">
                <a:solidFill>
                  <a:schemeClr val="tx2"/>
                </a:solidFill>
              </a:rPr>
              <a:t> of N+ electrode</a:t>
            </a:r>
          </a:p>
          <a:p>
            <a:endParaRPr lang="en-GB" dirty="0">
              <a:solidFill>
                <a:schemeClr val="tx2"/>
              </a:solidFill>
            </a:endParaRPr>
          </a:p>
        </p:txBody>
      </p:sp>
      <p:sp>
        <p:nvSpPr>
          <p:cNvPr id="116" name="TextBox 115"/>
          <p:cNvSpPr txBox="1"/>
          <p:nvPr/>
        </p:nvSpPr>
        <p:spPr>
          <a:xfrm>
            <a:off x="4572000" y="3645024"/>
            <a:ext cx="3600400" cy="646331"/>
          </a:xfrm>
          <a:prstGeom prst="rect">
            <a:avLst/>
          </a:prstGeom>
          <a:noFill/>
        </p:spPr>
        <p:txBody>
          <a:bodyPr wrap="square" rtlCol="0">
            <a:spAutoFit/>
          </a:bodyPr>
          <a:lstStyle/>
          <a:p>
            <a:r>
              <a:rPr lang="en-GB" dirty="0" smtClean="0">
                <a:solidFill>
                  <a:schemeClr val="tx2"/>
                </a:solidFill>
              </a:rPr>
              <a:t>Same as P-type diffusion but with trench through N+</a:t>
            </a:r>
            <a:endParaRPr lang="en-GB" dirty="0">
              <a:solidFill>
                <a:schemeClr val="tx2"/>
              </a:solidFill>
            </a:endParaRPr>
          </a:p>
        </p:txBody>
      </p:sp>
      <p:pic>
        <p:nvPicPr>
          <p:cNvPr id="4098" name="Picture 2"/>
          <p:cNvPicPr>
            <a:picLocks noChangeAspect="1" noChangeArrowheads="1"/>
          </p:cNvPicPr>
          <p:nvPr/>
        </p:nvPicPr>
        <p:blipFill>
          <a:blip r:embed="rId3" cstate="print"/>
          <a:srcRect b="7336"/>
          <a:stretch>
            <a:fillRect/>
          </a:stretch>
        </p:blipFill>
        <p:spPr bwMode="auto">
          <a:xfrm>
            <a:off x="4716016" y="1772816"/>
            <a:ext cx="3830982" cy="1628800"/>
          </a:xfrm>
          <a:prstGeom prst="rect">
            <a:avLst/>
          </a:prstGeom>
          <a:noFill/>
          <a:ln w="9525">
            <a:noFill/>
            <a:miter lim="800000"/>
            <a:headEnd/>
            <a:tailEnd/>
          </a:ln>
        </p:spPr>
      </p:pic>
      <p:sp>
        <p:nvSpPr>
          <p:cNvPr id="57" name="Slide Number Placeholder 56"/>
          <p:cNvSpPr>
            <a:spLocks noGrp="1"/>
          </p:cNvSpPr>
          <p:nvPr>
            <p:ph type="sldNum" sz="quarter" idx="12"/>
          </p:nvPr>
        </p:nvSpPr>
        <p:spPr/>
        <p:txBody>
          <a:bodyPr/>
          <a:lstStyle/>
          <a:p>
            <a:fld id="{47B173D8-BCF5-4794-88E9-1C0B87EF5945}" type="slidenum">
              <a:rPr lang="en-GB" smtClean="0"/>
              <a:pPr/>
              <a:t>9</a:t>
            </a:fld>
            <a:endParaRPr lang="en-GB"/>
          </a:p>
        </p:txBody>
      </p:sp>
      <p:sp>
        <p:nvSpPr>
          <p:cNvPr id="58" name="Footer Placeholder 57"/>
          <p:cNvSpPr>
            <a:spLocks noGrp="1"/>
          </p:cNvSpPr>
          <p:nvPr>
            <p:ph type="ftr" sz="quarter" idx="11"/>
          </p:nvPr>
        </p:nvSpPr>
        <p:spPr/>
        <p:txBody>
          <a:bodyPr/>
          <a:lstStyle/>
          <a:p>
            <a:r>
              <a:rPr lang="en-GB" smtClean="0"/>
              <a:t>G. Casse, 7th Trento Meeting - 29/02 Ljubljana</a:t>
            </a:r>
            <a:endParaRPr lang="en-GB"/>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6506</TotalTime>
  <Words>1460</Words>
  <Application>Microsoft Office PowerPoint</Application>
  <PresentationFormat>On-screen Show (4:3)</PresentationFormat>
  <Paragraphs>185</Paragraphs>
  <Slides>24</Slides>
  <Notes>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Trench detectors for enhanced charge multiplication</vt:lpstr>
      <vt:lpstr>Outline</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Geometries</vt:lpstr>
      <vt:lpstr>Conclusions</vt:lpstr>
    </vt:vector>
  </TitlesOfParts>
  <Company>The University of Liverpool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dc:title>
  <dc:creator>casse</dc:creator>
  <cp:lastModifiedBy>Computing Services</cp:lastModifiedBy>
  <cp:revision>31</cp:revision>
  <dcterms:created xsi:type="dcterms:W3CDTF">2011-10-12T08:28:25Z</dcterms:created>
  <dcterms:modified xsi:type="dcterms:W3CDTF">2012-03-01T09:17:30Z</dcterms:modified>
</cp:coreProperties>
</file>