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2147196982" r:id="rId6"/>
    <p:sldId id="1573" r:id="rId7"/>
    <p:sldId id="1582" r:id="rId8"/>
    <p:sldId id="2147196979" r:id="rId9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lides" id="{86520CEB-4635-4DE7-B925-1312222B327D}">
          <p14:sldIdLst>
            <p14:sldId id="263"/>
            <p14:sldId id="2147196982"/>
            <p14:sldId id="1573"/>
            <p14:sldId id="1582"/>
            <p14:sldId id="2147196979"/>
          </p14:sldIdLst>
        </p14:section>
        <p14:section name="Back-up" id="{D3C09F2F-A449-4B44-B1E3-105D65B3013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uele Narduzzi" initials="MN" lastIdx="4" clrIdx="0">
    <p:extLst>
      <p:ext uri="{19B8F6BF-5375-455C-9EA6-DF929625EA0E}">
        <p15:presenceInfo xmlns:p15="http://schemas.microsoft.com/office/powerpoint/2012/main" userId="S::manuele@services.fnal.gov::1628c2cd-2faf-40d7-8c0f-ce2c354a91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51"/>
    <a:srgbClr val="00FA00"/>
    <a:srgbClr val="FB963C"/>
    <a:srgbClr val="5A5A5A"/>
    <a:srgbClr val="00B0F0"/>
    <a:srgbClr val="BDFFDB"/>
    <a:srgbClr val="4673C5"/>
    <a:srgbClr val="0093BE"/>
    <a:srgbClr val="57ADCC"/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15" autoAdjust="0"/>
    <p:restoredTop sz="95743" autoAdjust="0"/>
  </p:normalViewPr>
  <p:slideViewPr>
    <p:cSldViewPr snapToGrid="0">
      <p:cViewPr varScale="1">
        <p:scale>
          <a:sx n="115" d="100"/>
          <a:sy n="115" d="100"/>
        </p:scale>
        <p:origin x="920" y="192"/>
      </p:cViewPr>
      <p:guideLst>
        <p:guide orient="horz" pos="4080"/>
        <p:guide pos="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M. Narduzzi - FNAL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M. Narduzzi - FNAL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454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43BD5-1F96-B0FF-F567-2CE8A630E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E47836-2DCC-D739-C697-D94FC47D30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2B557-C506-19E5-742C-44BECD7151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NRFD07</a:t>
            </a:r>
            <a:endParaRPr lang="en-US" dirty="0"/>
          </a:p>
          <a:p>
            <a:r>
              <a:rPr lang="en-US" b="1" dirty="0"/>
              <a:t>EB Welding:</a:t>
            </a:r>
            <a:r>
              <a:rPr lang="en-US" dirty="0"/>
              <a:t> Scheduled for </a:t>
            </a:r>
            <a:r>
              <a:rPr lang="en-US" b="1" dirty="0"/>
              <a:t>next week</a:t>
            </a:r>
            <a:r>
              <a:rPr lang="en-US" dirty="0"/>
              <a:t>.</a:t>
            </a:r>
          </a:p>
          <a:p>
            <a:r>
              <a:rPr lang="en-US" b="1" dirty="0"/>
              <a:t>NRFD08</a:t>
            </a:r>
            <a:endParaRPr lang="en-US" dirty="0"/>
          </a:p>
          <a:p>
            <a:r>
              <a:rPr lang="en-US" b="1" dirty="0"/>
              <a:t>Status:</a:t>
            </a:r>
            <a:r>
              <a:rPr lang="en-US" dirty="0"/>
              <a:t> In </a:t>
            </a:r>
            <a:r>
              <a:rPr lang="en-US" b="1" dirty="0"/>
              <a:t>final trim tuning stage</a:t>
            </a:r>
            <a:r>
              <a:rPr lang="en-US" dirty="0"/>
              <a:t>; EBW to follow completion of NRFD07.</a:t>
            </a:r>
          </a:p>
          <a:p>
            <a:r>
              <a:rPr lang="en-US" b="1" dirty="0"/>
              <a:t>Preparation:</a:t>
            </a:r>
            <a:r>
              <a:rPr lang="en-US" dirty="0"/>
              <a:t> Main bodies EBW includes tuner pin installation. Minor internal defects have been polished prior to final welding.</a:t>
            </a:r>
          </a:p>
          <a:p>
            <a:r>
              <a:rPr lang="en-US" b="1" dirty="0"/>
              <a:t>General Notes</a:t>
            </a:r>
            <a:endParaRPr lang="en-US" dirty="0"/>
          </a:p>
          <a:p>
            <a:r>
              <a:rPr lang="en-US" b="1" dirty="0"/>
              <a:t>QCRs:</a:t>
            </a:r>
            <a:r>
              <a:rPr lang="en-US" dirty="0"/>
              <a:t> To be received by AUP; will be uploaded to </a:t>
            </a:r>
            <a:r>
              <a:rPr lang="en-US" b="1" dirty="0"/>
              <a:t>EDMS</a:t>
            </a:r>
            <a:r>
              <a:rPr lang="en-US" dirty="0"/>
              <a:t> as soon as available.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DF1CA-3A7D-0182-5027-2EF75ED3AE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7235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AEB90-CF7B-60F8-4D59-1CB73BB2A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3E718C-7331-59FF-BE16-54394F849A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240B51-B25A-F647-03FA-11EC02BC9F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9808A5-3403-6400-F125-446A25CC87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249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err="1"/>
              <a:t>Author(s</a:t>
            </a:r>
            <a:r>
              <a:rPr lang="en-GB" noProof="0"/>
              <a:t>)  - Arial 20 pt – </a:t>
            </a:r>
            <a:r>
              <a:rPr lang="en-GB" noProof="0" err="1"/>
              <a:t>HiLumi</a:t>
            </a:r>
            <a:r>
              <a:rPr lang="en-GB" noProof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4"/>
            <a:ext cx="8640000" cy="349251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99989" y="6388100"/>
            <a:ext cx="4223883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L. Ristori - AUP Update - Global CC Coordination Meeting 12th Dec 2025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5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/>
              <a:t>Click to modify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L. Ristori - AUP Update - Global CC Coordination Meeting 12th Dec 2025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7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73" y="1215237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73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L. Ristori - AUP Update - Global CC Coordination Meeting 12th Dec 2025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L. Ristori - AUP Update - Global CC Coordination Meeting 12th Dec 2025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L. Ristori - AUP Update - Global CC Coordination Meeting 12th Dec 2025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L. Ristori - AUP Update - Global CC Coordination Meeting 12th Dec 2025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L. Ristori - AUP Update - Global CC Coordination Meeting 12th Dec 2025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E5C18C-4D28-0B38-EA4D-EA7BDCDFB4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1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52929" y="2764819"/>
            <a:ext cx="8048634" cy="1691297"/>
          </a:xfrm>
        </p:spPr>
        <p:txBody>
          <a:bodyPr/>
          <a:lstStyle/>
          <a:p>
            <a:r>
              <a:rPr lang="en-GB" sz="4000" dirty="0"/>
              <a:t>RFD Crab Cavity Contribution from the U.S.</a:t>
            </a:r>
            <a:br>
              <a:rPr lang="en-GB" sz="4000" dirty="0"/>
            </a:br>
            <a:r>
              <a:rPr lang="en-GB" sz="3600" b="0" i="1" dirty="0"/>
              <a:t>Updates</a:t>
            </a:r>
            <a:endParaRPr lang="en-GB" sz="4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31010" y="5451377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Leonardo Ristori - FNAL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231010" y="5877272"/>
            <a:ext cx="7144590" cy="349250"/>
          </a:xfrm>
        </p:spPr>
        <p:txBody>
          <a:bodyPr>
            <a:normAutofit/>
          </a:bodyPr>
          <a:lstStyle/>
          <a:p>
            <a:r>
              <a:rPr lang="en-US" dirty="0"/>
              <a:t>Dec 12</a:t>
            </a:r>
            <a:r>
              <a:rPr lang="en-US" baseline="30000" dirty="0"/>
              <a:t>th</a:t>
            </a:r>
            <a:r>
              <a:rPr lang="en-US" dirty="0"/>
              <a:t>, 2025 - Global CC Coordination Meeting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2395679" y="908727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288" y="585574"/>
            <a:ext cx="3714617" cy="16098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2929" y="585580"/>
            <a:ext cx="4057610" cy="169129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7547B-5AD6-DC92-4938-23386E51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Test Summary: 2025</a:t>
            </a:r>
          </a:p>
        </p:txBody>
      </p:sp>
      <p:pic>
        <p:nvPicPr>
          <p:cNvPr id="7" name="Content Placeholder 6" descr="Graphical user interface, application, table&#10;&#10;AI-generated content may be incorrect.">
            <a:extLst>
              <a:ext uri="{FF2B5EF4-FFF2-40B4-BE49-F238E27FC236}">
                <a16:creationId xmlns:a16="http://schemas.microsoft.com/office/drawing/2014/main" id="{EDF314A1-78D1-4E82-6BEB-7FF2F684F5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2" y="900000"/>
            <a:ext cx="11225917" cy="38752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444AB9-C67B-FF90-1803-A09C7017E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F6411-85B2-C657-AB52-ABFD17EF7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Ristori - AUP Update - Global CC Coordination Meeting 12th Dec 2025</a:t>
            </a:r>
            <a:endParaRPr lang="en-GB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1831916-6577-5F01-F636-483A9D70C45F}"/>
              </a:ext>
            </a:extLst>
          </p:cNvPr>
          <p:cNvSpPr/>
          <p:nvPr/>
        </p:nvSpPr>
        <p:spPr>
          <a:xfrm>
            <a:off x="480287" y="4350327"/>
            <a:ext cx="11305309" cy="443345"/>
          </a:xfrm>
          <a:prstGeom prst="roundRect">
            <a:avLst/>
          </a:prstGeom>
          <a:noFill/>
          <a:ln w="19050">
            <a:solidFill>
              <a:srgbClr val="00905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21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7EC96-B36E-A8D7-8FF5-3348C51EB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</p:spPr>
        <p:txBody>
          <a:bodyPr/>
          <a:lstStyle/>
          <a:p>
            <a:r>
              <a:rPr lang="en-US" dirty="0"/>
              <a:t>Series Bare Cavities #05 &amp; #06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CE9026D-9140-DCD8-5BD6-38A60E01AF16}"/>
              </a:ext>
            </a:extLst>
          </p:cNvPr>
          <p:cNvSpPr txBox="1"/>
          <p:nvPr/>
        </p:nvSpPr>
        <p:spPr>
          <a:xfrm>
            <a:off x="587368" y="6067817"/>
            <a:ext cx="5175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5A5A5A"/>
                </a:solidFill>
              </a:rPr>
              <a:t>NRFD05 EB Welded.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B5C032B-E567-1E54-EF91-3D5D9569A005}"/>
              </a:ext>
            </a:extLst>
          </p:cNvPr>
          <p:cNvSpPr txBox="1">
            <a:spLocks/>
          </p:cNvSpPr>
          <p:nvPr/>
        </p:nvSpPr>
        <p:spPr>
          <a:xfrm>
            <a:off x="587369" y="720000"/>
            <a:ext cx="11329328" cy="258470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/>
            <a:r>
              <a:rPr lang="en-US" sz="2200" b="1" dirty="0"/>
              <a:t>NRFD05 </a:t>
            </a:r>
          </a:p>
          <a:p>
            <a:pPr marL="800100" lvl="2" indent="-342900"/>
            <a:r>
              <a:rPr lang="en-US" sz="1900" b="1" dirty="0"/>
              <a:t>EB Welding</a:t>
            </a:r>
            <a:r>
              <a:rPr lang="en-US" sz="1900" dirty="0"/>
              <a:t> completed. Reshaped to recover frequency.</a:t>
            </a:r>
          </a:p>
          <a:p>
            <a:pPr marL="800100" lvl="2" indent="-342900"/>
            <a:r>
              <a:rPr lang="en-US" sz="1900" dirty="0">
                <a:solidFill>
                  <a:srgbClr val="FF0000"/>
                </a:solidFill>
              </a:rPr>
              <a:t>An acid leak during light BCP damaged Beam Port Brazed joints causing a vacuum leak. </a:t>
            </a:r>
          </a:p>
          <a:p>
            <a:pPr marL="800100" lvl="2" indent="-342900">
              <a:buFont typeface="Wingdings" pitchFamily="2" charset="2"/>
              <a:buChar char="v"/>
            </a:pPr>
            <a:r>
              <a:rPr lang="en-US" sz="1900" dirty="0"/>
              <a:t>NCR to be prepared by ZRI and AUP and dispositioned by CERN prior to any rework.</a:t>
            </a:r>
          </a:p>
          <a:p>
            <a:pPr marL="800100" lvl="2" indent="-342900">
              <a:buFont typeface="Wingdings" pitchFamily="2" charset="2"/>
              <a:buChar char="v"/>
            </a:pPr>
            <a:r>
              <a:rPr lang="en-US" sz="1900" dirty="0"/>
              <a:t>ZRI appears confident on the repair although the details still need to be fully understood.</a:t>
            </a:r>
          </a:p>
          <a:p>
            <a:pPr marL="400050"/>
            <a:r>
              <a:rPr lang="en-US" sz="2200" b="1" dirty="0"/>
              <a:t>NRFD06</a:t>
            </a:r>
            <a:endParaRPr lang="en-US" sz="2400" b="1" dirty="0"/>
          </a:p>
          <a:p>
            <a:pPr marL="800100" lvl="2" indent="-342900"/>
            <a:r>
              <a:rPr lang="en-US" sz="1900" b="1" dirty="0"/>
              <a:t>EB Welding: </a:t>
            </a:r>
            <a:r>
              <a:rPr lang="en-US" sz="1900" dirty="0"/>
              <a:t>completed in October. </a:t>
            </a:r>
          </a:p>
          <a:p>
            <a:pPr marL="800100" lvl="1"/>
            <a:r>
              <a:rPr lang="en-US" sz="1900" b="1" dirty="0"/>
              <a:t>BCP processing: </a:t>
            </a:r>
            <a:r>
              <a:rPr lang="en-US" sz="1900" dirty="0"/>
              <a:t>180µm bulk removal followed by a </a:t>
            </a:r>
            <a:r>
              <a:rPr lang="en-US" sz="1900" dirty="0">
                <a:solidFill>
                  <a:srgbClr val="5A5A5A"/>
                </a:solidFill>
              </a:rPr>
              <a:t>40µm</a:t>
            </a:r>
            <a:r>
              <a:rPr lang="en-US" sz="1900" dirty="0">
                <a:solidFill>
                  <a:srgbClr val="02BFC0"/>
                </a:solidFill>
              </a:rPr>
              <a:t> </a:t>
            </a:r>
            <a:r>
              <a:rPr lang="en-US" sz="1900" dirty="0">
                <a:solidFill>
                  <a:srgbClr val="5A5A5A"/>
                </a:solidFill>
              </a:rPr>
              <a:t>light (ZRI)</a:t>
            </a:r>
          </a:p>
          <a:p>
            <a:pPr marL="800100" lvl="1"/>
            <a:r>
              <a:rPr lang="en-US" sz="1900" b="1" dirty="0"/>
              <a:t>HPR:</a:t>
            </a:r>
            <a:r>
              <a:rPr lang="en-US" sz="1900" dirty="0"/>
              <a:t> used new HPR nozzle, Dec 10</a:t>
            </a:r>
            <a:r>
              <a:rPr lang="en-US" sz="1900" baseline="30000" dirty="0"/>
              <a:t>th</a:t>
            </a:r>
            <a:r>
              <a:rPr lang="en-US" sz="1900" dirty="0"/>
              <a:t> </a:t>
            </a:r>
            <a:r>
              <a:rPr lang="en-US" sz="1900" dirty="0">
                <a:sym typeface="Wingdings" panose="05000000000000000000" pitchFamily="2" charset="2"/>
              </a:rPr>
              <a:t></a:t>
            </a:r>
            <a:r>
              <a:rPr lang="en-US" sz="1900" dirty="0"/>
              <a:t> clean room assembly using AUP advice.</a:t>
            </a:r>
            <a:endParaRPr lang="en-US" sz="1900" i="1" u="sng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271D3B-91D7-1326-7DAF-65DE437844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" t="21726" r="2110" b="10847"/>
          <a:stretch>
            <a:fillRect/>
          </a:stretch>
        </p:blipFill>
        <p:spPr>
          <a:xfrm>
            <a:off x="587369" y="3304701"/>
            <a:ext cx="5175032" cy="27631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535CD-CA12-0476-1964-CBEE2EEE92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5" t="24200" b="23812"/>
          <a:stretch/>
        </p:blipFill>
        <p:spPr>
          <a:xfrm>
            <a:off x="5990400" y="3304702"/>
            <a:ext cx="5668927" cy="27631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E4E309-82D7-A9B3-DA81-93167268B749}"/>
              </a:ext>
            </a:extLst>
          </p:cNvPr>
          <p:cNvSpPr txBox="1"/>
          <p:nvPr/>
        </p:nvSpPr>
        <p:spPr>
          <a:xfrm>
            <a:off x="5990400" y="6067819"/>
            <a:ext cx="5668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5A5A5A"/>
                </a:solidFill>
              </a:rPr>
              <a:t>NRFD06 EB Welded, undergoing optical inspection.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47E1D6-DF82-9893-C7AC-9BD4212F07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L. Ristori - AUP Update - Global CC Coordination Meeting 12th Dec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A18FD5-93D3-FAE9-30B0-63C2641C3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411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528AD-F6CC-72AA-1B8A-54FED5E3C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FB212-0B10-B114-EA85-F5B70ED78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</p:spPr>
        <p:txBody>
          <a:bodyPr/>
          <a:lstStyle/>
          <a:p>
            <a:r>
              <a:rPr lang="en-US" dirty="0"/>
              <a:t>Series Bare Cavities #07 &amp; #08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E640E1-6A17-4154-C07C-C60CBC966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316" y="807448"/>
            <a:ext cx="11075563" cy="2193317"/>
          </a:xfrm>
        </p:spPr>
        <p:txBody>
          <a:bodyPr>
            <a:normAutofit/>
          </a:bodyPr>
          <a:lstStyle/>
          <a:p>
            <a:r>
              <a:rPr lang="en-US" sz="2200" b="1" dirty="0"/>
              <a:t>NRFD07</a:t>
            </a:r>
          </a:p>
          <a:p>
            <a:pPr lvl="1"/>
            <a:r>
              <a:rPr lang="en-US" sz="1900" dirty="0"/>
              <a:t>EB Welding completed. </a:t>
            </a:r>
          </a:p>
          <a:p>
            <a:pPr lvl="1"/>
            <a:r>
              <a:rPr lang="en-US" sz="1900" b="1" dirty="0"/>
              <a:t>BCP processing: </a:t>
            </a:r>
            <a:r>
              <a:rPr lang="en-US" sz="1900" dirty="0"/>
              <a:t>180µm bulk started on Dec 9, 2025 (</a:t>
            </a:r>
            <a:r>
              <a:rPr lang="en-US" sz="1900" dirty="0">
                <a:solidFill>
                  <a:srgbClr val="5A5A5A"/>
                </a:solidFill>
              </a:rPr>
              <a:t>ZRI).</a:t>
            </a:r>
          </a:p>
          <a:p>
            <a:r>
              <a:rPr lang="en-US" sz="2200" b="1" dirty="0"/>
              <a:t>NRFD08</a:t>
            </a:r>
          </a:p>
          <a:p>
            <a:pPr lvl="1"/>
            <a:r>
              <a:rPr lang="en-US" sz="1900" dirty="0"/>
              <a:t>EB Welding completed. </a:t>
            </a:r>
          </a:p>
          <a:p>
            <a:pPr lvl="1"/>
            <a:r>
              <a:rPr lang="en-US" sz="1900" dirty="0"/>
              <a:t>Processing beginning of 2026.</a:t>
            </a:r>
          </a:p>
          <a:p>
            <a:pPr marL="457200" lvl="1" indent="0">
              <a:buNone/>
            </a:pPr>
            <a:endParaRPr lang="en-US" sz="1800" dirty="0"/>
          </a:p>
        </p:txBody>
      </p:sp>
      <p:pic>
        <p:nvPicPr>
          <p:cNvPr id="6" name="Picture 5" descr="A machine on the table&#10;&#10;AI-generated content may be incorrect.">
            <a:extLst>
              <a:ext uri="{FF2B5EF4-FFF2-40B4-BE49-F238E27FC236}">
                <a16:creationId xmlns:a16="http://schemas.microsoft.com/office/drawing/2014/main" id="{27B644D3-1104-2D02-3EC9-9335130014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9" t="25062" r="5612" b="22470"/>
          <a:stretch>
            <a:fillRect/>
          </a:stretch>
        </p:blipFill>
        <p:spPr>
          <a:xfrm>
            <a:off x="183175" y="3068563"/>
            <a:ext cx="6183663" cy="2833773"/>
          </a:xfrm>
          <a:prstGeom prst="rect">
            <a:avLst/>
          </a:prstGeom>
        </p:spPr>
      </p:pic>
      <p:pic>
        <p:nvPicPr>
          <p:cNvPr id="9" name="Picture 8" descr="A picture containing indoor, floor&#10;&#10;AI-generated content may be incorrect.">
            <a:extLst>
              <a:ext uri="{FF2B5EF4-FFF2-40B4-BE49-F238E27FC236}">
                <a16:creationId xmlns:a16="http://schemas.microsoft.com/office/drawing/2014/main" id="{2182052F-E0E0-1469-4C23-A17598B1FB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" t="14494" b="14619"/>
          <a:stretch>
            <a:fillRect/>
          </a:stretch>
        </p:blipFill>
        <p:spPr>
          <a:xfrm>
            <a:off x="6460587" y="3068563"/>
            <a:ext cx="5232292" cy="28337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B9725C-A9F4-8C0F-239B-421A8CC07794}"/>
              </a:ext>
            </a:extLst>
          </p:cNvPr>
          <p:cNvSpPr txBox="1"/>
          <p:nvPr/>
        </p:nvSpPr>
        <p:spPr>
          <a:xfrm>
            <a:off x="183175" y="5895227"/>
            <a:ext cx="6183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5A5A5A"/>
                </a:solidFill>
              </a:rPr>
              <a:t>NRFD06 and 07 Main Bodies ready for trim tuning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31D340-F3CB-DBD6-C883-BDA019D1B51C}"/>
              </a:ext>
            </a:extLst>
          </p:cNvPr>
          <p:cNvSpPr txBox="1"/>
          <p:nvPr/>
        </p:nvSpPr>
        <p:spPr>
          <a:xfrm>
            <a:off x="6460587" y="5895227"/>
            <a:ext cx="5232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5A5A5A"/>
                </a:solidFill>
              </a:rPr>
              <a:t>NRFD06 and 07 End Caps in final CNC machining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698741-467A-CC7E-D33E-BFAD6B7A2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L. Ristori - AUP Update - Global CC Coordination Meeting 12th Dec 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A733FD-5535-BE41-21B1-5913636E1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559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3481D-2F4D-4A96-CFCC-E34539431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E2AB9-D169-CF9C-6E0D-F49ACBB3C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</p:spPr>
        <p:txBody>
          <a:bodyPr/>
          <a:lstStyle/>
          <a:p>
            <a:r>
              <a:rPr lang="en-US" dirty="0"/>
              <a:t>RFD Tests and Delivery Dates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1A2A3E-082F-D104-857C-B737D740F2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" t="-55" r="183" b="-9"/>
          <a:stretch/>
        </p:blipFill>
        <p:spPr>
          <a:xfrm>
            <a:off x="544784" y="673443"/>
            <a:ext cx="11496067" cy="40133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860E903-C5B9-83D7-9A63-4465D6C7826B}"/>
              </a:ext>
            </a:extLst>
          </p:cNvPr>
          <p:cNvSpPr txBox="1"/>
          <p:nvPr/>
        </p:nvSpPr>
        <p:spPr>
          <a:xfrm>
            <a:off x="1571310" y="4698616"/>
            <a:ext cx="9407239" cy="15204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sz="1600" dirty="0">
                <a:solidFill>
                  <a:schemeClr val="accent5"/>
                </a:solidFill>
              </a:rPr>
              <a:t>RFD02: </a:t>
            </a:r>
            <a:r>
              <a:rPr lang="en-US" altLang="en-US" sz="1600" dirty="0">
                <a:solidFill>
                  <a:schemeClr val="accent5"/>
                </a:solidFill>
                <a:highlight>
                  <a:srgbClr val="00FF00"/>
                </a:highlight>
              </a:rPr>
              <a:t>qualified &amp; ready for shipment to TRIUMF.</a:t>
            </a:r>
            <a:endParaRPr lang="en-US" altLang="en-US" sz="1600" dirty="0">
              <a:solidFill>
                <a:schemeClr val="accent5"/>
              </a:solidFill>
            </a:endParaRP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sz="1600" dirty="0">
                <a:solidFill>
                  <a:schemeClr val="accent5"/>
                </a:solidFill>
              </a:rPr>
              <a:t>NRFD04: </a:t>
            </a:r>
            <a:r>
              <a:rPr lang="en-US" altLang="en-US" sz="1600" dirty="0">
                <a:solidFill>
                  <a:schemeClr val="accent5"/>
                </a:solidFill>
                <a:highlight>
                  <a:srgbClr val="00FF00"/>
                </a:highlight>
              </a:rPr>
              <a:t>qualified &amp; ready for shipment to Zanon for Jacketing.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sz="1600" dirty="0">
                <a:solidFill>
                  <a:schemeClr val="accent5"/>
                </a:solidFill>
              </a:rPr>
              <a:t>NRFD05: failure after light BCP, to be repaired. Quarantined. </a:t>
            </a:r>
            <a:r>
              <a:rPr lang="en-US" altLang="en-US" sz="1600" dirty="0">
                <a:solidFill>
                  <a:schemeClr val="accent5"/>
                </a:solidFill>
                <a:highlight>
                  <a:srgbClr val="FB963C"/>
                </a:highlight>
              </a:rPr>
              <a:t>Behind schedule</a:t>
            </a:r>
            <a:r>
              <a:rPr lang="en-US" altLang="en-US" sz="1600" dirty="0">
                <a:solidFill>
                  <a:schemeClr val="accent5"/>
                </a:solidFill>
              </a:rPr>
              <a:t>.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sz="1600" dirty="0">
                <a:solidFill>
                  <a:schemeClr val="accent5"/>
                </a:solidFill>
              </a:rPr>
              <a:t>NRFD06: clean room assembly ongoing. Will be shipped to FNAL after holidays. On schedule. 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altLang="en-US" sz="1600" dirty="0">
                <a:solidFill>
                  <a:schemeClr val="accent5"/>
                </a:solidFill>
              </a:rPr>
              <a:t>NRFD07, 08: final EBW done. Ahead of schedule.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32912F-9B17-131E-BE72-65B258255C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9" b="7171"/>
          <a:stretch>
            <a:fillRect/>
          </a:stretch>
        </p:blipFill>
        <p:spPr>
          <a:xfrm>
            <a:off x="9714593" y="1379930"/>
            <a:ext cx="2321072" cy="117788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31509C-DA20-A3E2-1300-532B3CBEA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6D1409-A480-720C-D8BE-13DB4F9FB793}"/>
              </a:ext>
            </a:extLst>
          </p:cNvPr>
          <p:cNvCxnSpPr>
            <a:cxnSpLocks/>
          </p:cNvCxnSpPr>
          <p:nvPr/>
        </p:nvCxnSpPr>
        <p:spPr>
          <a:xfrm>
            <a:off x="3982191" y="975379"/>
            <a:ext cx="0" cy="372323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C372A-EF2B-89BC-04BD-6794F0AFD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L. Ristori - AUP Update - Global CC Coordination Meeting 12th Dec 2025</a:t>
            </a:r>
            <a:endParaRPr lang="en-GB" dirty="0"/>
          </a:p>
        </p:txBody>
      </p:sp>
      <p:sp>
        <p:nvSpPr>
          <p:cNvPr id="9" name="Curved Down Arrow 8">
            <a:extLst>
              <a:ext uri="{FF2B5EF4-FFF2-40B4-BE49-F238E27FC236}">
                <a16:creationId xmlns:a16="http://schemas.microsoft.com/office/drawing/2014/main" id="{8895B3C9-E25B-991C-2549-6AD905374DBB}"/>
              </a:ext>
            </a:extLst>
          </p:cNvPr>
          <p:cNvSpPr/>
          <p:nvPr/>
        </p:nvSpPr>
        <p:spPr>
          <a:xfrm flipH="1">
            <a:off x="3768437" y="1870721"/>
            <a:ext cx="2123976" cy="296224"/>
          </a:xfrm>
          <a:prstGeom prst="curvedDownArrow">
            <a:avLst>
              <a:gd name="adj1" fmla="val 80247"/>
              <a:gd name="adj2" fmla="val 156861"/>
              <a:gd name="adj3" fmla="val 25000"/>
            </a:avLst>
          </a:prstGeom>
          <a:solidFill>
            <a:srgbClr val="00FA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urved Down Arrow 10">
            <a:extLst>
              <a:ext uri="{FF2B5EF4-FFF2-40B4-BE49-F238E27FC236}">
                <a16:creationId xmlns:a16="http://schemas.microsoft.com/office/drawing/2014/main" id="{152782E2-DE82-3841-3F39-30A58B9E247A}"/>
              </a:ext>
            </a:extLst>
          </p:cNvPr>
          <p:cNvSpPr/>
          <p:nvPr/>
        </p:nvSpPr>
        <p:spPr>
          <a:xfrm flipV="1">
            <a:off x="3104187" y="2707194"/>
            <a:ext cx="2225191" cy="296224"/>
          </a:xfrm>
          <a:prstGeom prst="curvedDownArrow">
            <a:avLst>
              <a:gd name="adj1" fmla="val 80247"/>
              <a:gd name="adj2" fmla="val 156861"/>
              <a:gd name="adj3" fmla="val 18764"/>
            </a:avLst>
          </a:prstGeom>
          <a:solidFill>
            <a:srgbClr val="FF0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5541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UP Template" id="{C2E3FE87-98D8-3448-850C-6566A8A4C5AE}" vid="{31735EF6-F891-A64E-BD7F-875B125D66C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1A7292EC-A4CC-4379-ABA5-C61E3A4C4323}">
  <ds:schemaRefs>
    <ds:schemaRef ds:uri="8946e33d-fd2f-4ae4-8ee9-d90c129cdf9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www.w3.org/XML/1998/namespace"/>
    <ds:schemaRef ds:uri="http://purl.org/dc/terms/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22672</TotalTime>
  <Words>406</Words>
  <Application>Microsoft Macintosh PowerPoint</Application>
  <PresentationFormat>Widescreen</PresentationFormat>
  <Paragraphs>50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RFD Crab Cavity Contribution from the U.S. Updates</vt:lpstr>
      <vt:lpstr>Cold Test Summary: 2025</vt:lpstr>
      <vt:lpstr>Series Bare Cavities #05 &amp; #06</vt:lpstr>
      <vt:lpstr>Series Bare Cavities #07 &amp; #08</vt:lpstr>
      <vt:lpstr>RFD Tests and Delivery Dates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Leonardo Ristori</cp:lastModifiedBy>
  <cp:revision>122</cp:revision>
  <cp:lastPrinted>2018-05-26T23:25:07Z</cp:lastPrinted>
  <dcterms:created xsi:type="dcterms:W3CDTF">2016-03-23T12:58:39Z</dcterms:created>
  <dcterms:modified xsi:type="dcterms:W3CDTF">2025-12-12T14:53:53Z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