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8" r:id="rId3"/>
  </p:sldMasterIdLst>
  <p:notesMasterIdLst>
    <p:notesMasterId r:id="rId27"/>
  </p:notesMasterIdLst>
  <p:sldIdLst>
    <p:sldId id="261" r:id="rId4"/>
    <p:sldId id="298" r:id="rId5"/>
    <p:sldId id="283" r:id="rId6"/>
    <p:sldId id="299" r:id="rId7"/>
    <p:sldId id="300" r:id="rId8"/>
    <p:sldId id="304" r:id="rId9"/>
    <p:sldId id="305" r:id="rId10"/>
    <p:sldId id="303" r:id="rId11"/>
    <p:sldId id="302" r:id="rId12"/>
    <p:sldId id="308" r:id="rId13"/>
    <p:sldId id="309" r:id="rId14"/>
    <p:sldId id="312" r:id="rId15"/>
    <p:sldId id="310" r:id="rId16"/>
    <p:sldId id="313" r:id="rId17"/>
    <p:sldId id="311" r:id="rId18"/>
    <p:sldId id="314" r:id="rId19"/>
    <p:sldId id="315" r:id="rId20"/>
    <p:sldId id="316" r:id="rId21"/>
    <p:sldId id="307" r:id="rId22"/>
    <p:sldId id="306" r:id="rId23"/>
    <p:sldId id="317" r:id="rId24"/>
    <p:sldId id="271" r:id="rId25"/>
    <p:sldId id="301" r:id="rId26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420"/>
    <a:srgbClr val="B5BE1B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9" d="100"/>
          <a:sy n="79" d="100"/>
        </p:scale>
        <p:origin x="-1088" y="104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B63527-E427-4C4D-948B-653BC65172FB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B9BA165-DC1A-874B-AE48-F74D8C134FC9}">
      <dgm:prSet phldrT="[Text]"/>
      <dgm:spPr/>
      <dgm:t>
        <a:bodyPr/>
        <a:lstStyle/>
        <a:p>
          <a:r>
            <a:rPr lang="de-DE" dirty="0" smtClean="0"/>
            <a:t>Geladene Teilchen</a:t>
          </a:r>
          <a:endParaRPr lang="de-DE" dirty="0"/>
        </a:p>
      </dgm:t>
    </dgm:pt>
    <dgm:pt modelId="{97130686-EDD9-1A4A-AFF5-9AB728F37EAB}" type="parTrans" cxnId="{2C9ECC62-D35D-5E40-9CA8-613371E3A979}">
      <dgm:prSet/>
      <dgm:spPr/>
      <dgm:t>
        <a:bodyPr/>
        <a:lstStyle/>
        <a:p>
          <a:endParaRPr lang="de-DE"/>
        </a:p>
      </dgm:t>
    </dgm:pt>
    <dgm:pt modelId="{4C9E5629-5D4F-BA42-8379-8F95AF4376A6}" type="sibTrans" cxnId="{2C9ECC62-D35D-5E40-9CA8-613371E3A979}">
      <dgm:prSet/>
      <dgm:spPr/>
      <dgm:t>
        <a:bodyPr/>
        <a:lstStyle/>
        <a:p>
          <a:endParaRPr lang="de-DE"/>
        </a:p>
      </dgm:t>
    </dgm:pt>
    <dgm:pt modelId="{8D30E744-3CB0-8846-A50B-9EFD0AB00766}">
      <dgm:prSet phldrT="[Text]"/>
      <dgm:spPr/>
      <dgm:t>
        <a:bodyPr/>
        <a:lstStyle/>
        <a:p>
          <a:r>
            <a:rPr lang="de-DE" dirty="0" smtClean="0"/>
            <a:t>Atomkerne (98%)</a:t>
          </a:r>
          <a:endParaRPr lang="de-DE" dirty="0"/>
        </a:p>
      </dgm:t>
    </dgm:pt>
    <dgm:pt modelId="{0189ED68-9796-1B43-89EE-49ED5D7D816B}" type="parTrans" cxnId="{1C1E570B-84CA-8E48-8EE6-2388B730C892}">
      <dgm:prSet/>
      <dgm:spPr/>
      <dgm:t>
        <a:bodyPr/>
        <a:lstStyle/>
        <a:p>
          <a:endParaRPr lang="de-DE"/>
        </a:p>
      </dgm:t>
    </dgm:pt>
    <dgm:pt modelId="{1E8FE622-C0E1-3A46-BD9B-E6A72D7FB08F}" type="sibTrans" cxnId="{1C1E570B-84CA-8E48-8EE6-2388B730C892}">
      <dgm:prSet/>
      <dgm:spPr/>
      <dgm:t>
        <a:bodyPr/>
        <a:lstStyle/>
        <a:p>
          <a:endParaRPr lang="de-DE"/>
        </a:p>
      </dgm:t>
    </dgm:pt>
    <dgm:pt modelId="{10024B33-23B8-6543-AF8C-F8E8F285D2C1}">
      <dgm:prSet phldrT="[Text]"/>
      <dgm:spPr/>
      <dgm:t>
        <a:bodyPr/>
        <a:lstStyle/>
        <a:p>
          <a:r>
            <a:rPr lang="de-DE" dirty="0" smtClean="0"/>
            <a:t>Protonen (87%)</a:t>
          </a:r>
          <a:endParaRPr lang="de-DE" dirty="0"/>
        </a:p>
      </dgm:t>
    </dgm:pt>
    <dgm:pt modelId="{648CD4B1-4386-B245-880E-1E86CCAC0012}" type="parTrans" cxnId="{4F0F323F-7854-1147-984B-D346AAD0D8B6}">
      <dgm:prSet/>
      <dgm:spPr/>
      <dgm:t>
        <a:bodyPr/>
        <a:lstStyle/>
        <a:p>
          <a:endParaRPr lang="de-DE"/>
        </a:p>
      </dgm:t>
    </dgm:pt>
    <dgm:pt modelId="{B773CACC-1E8D-5C40-9D34-4FEA7F5C23AD}" type="sibTrans" cxnId="{4F0F323F-7854-1147-984B-D346AAD0D8B6}">
      <dgm:prSet/>
      <dgm:spPr/>
      <dgm:t>
        <a:bodyPr/>
        <a:lstStyle/>
        <a:p>
          <a:endParaRPr lang="de-DE"/>
        </a:p>
      </dgm:t>
    </dgm:pt>
    <dgm:pt modelId="{D4E2C94B-B739-3140-97FB-64BE85EA8358}">
      <dgm:prSet phldrT="[Text]"/>
      <dgm:spPr/>
      <dgm:t>
        <a:bodyPr/>
        <a:lstStyle/>
        <a:p>
          <a:r>
            <a:rPr lang="de-DE" dirty="0" smtClean="0"/>
            <a:t>α-Teilchen (12%)</a:t>
          </a:r>
          <a:endParaRPr lang="de-DE" dirty="0"/>
        </a:p>
      </dgm:t>
    </dgm:pt>
    <dgm:pt modelId="{3B21B93E-732C-3D40-AAB1-24FBC42AE1A6}" type="parTrans" cxnId="{B5A0C5B8-AC14-9B4C-B24F-838C5AE5ECF7}">
      <dgm:prSet/>
      <dgm:spPr/>
      <dgm:t>
        <a:bodyPr/>
        <a:lstStyle/>
        <a:p>
          <a:endParaRPr lang="de-DE"/>
        </a:p>
      </dgm:t>
    </dgm:pt>
    <dgm:pt modelId="{CAF1F844-6F99-8048-BF3C-F489DC7BBB00}" type="sibTrans" cxnId="{B5A0C5B8-AC14-9B4C-B24F-838C5AE5ECF7}">
      <dgm:prSet/>
      <dgm:spPr/>
      <dgm:t>
        <a:bodyPr/>
        <a:lstStyle/>
        <a:p>
          <a:endParaRPr lang="de-DE"/>
        </a:p>
      </dgm:t>
    </dgm:pt>
    <dgm:pt modelId="{0FAC0BAA-0901-DB49-AADA-70971C71CE21}">
      <dgm:prSet phldrT="[Text]"/>
      <dgm:spPr/>
      <dgm:t>
        <a:bodyPr/>
        <a:lstStyle/>
        <a:p>
          <a:r>
            <a:rPr lang="de-DE" dirty="0" smtClean="0"/>
            <a:t>Elektronen (2%)</a:t>
          </a:r>
          <a:endParaRPr lang="de-DE" dirty="0"/>
        </a:p>
      </dgm:t>
    </dgm:pt>
    <dgm:pt modelId="{CA491099-B945-4849-88A1-5A476AE0CE4C}" type="parTrans" cxnId="{571DF7AE-A346-EB43-B3A7-FE89E1550988}">
      <dgm:prSet/>
      <dgm:spPr/>
      <dgm:t>
        <a:bodyPr/>
        <a:lstStyle/>
        <a:p>
          <a:endParaRPr lang="de-DE"/>
        </a:p>
      </dgm:t>
    </dgm:pt>
    <dgm:pt modelId="{AD741966-4986-4E47-993C-EE1D1B836618}" type="sibTrans" cxnId="{571DF7AE-A346-EB43-B3A7-FE89E1550988}">
      <dgm:prSet/>
      <dgm:spPr/>
      <dgm:t>
        <a:bodyPr/>
        <a:lstStyle/>
        <a:p>
          <a:endParaRPr lang="de-DE"/>
        </a:p>
      </dgm:t>
    </dgm:pt>
    <dgm:pt modelId="{B159D626-DEE3-6A4E-8540-CE63212B988C}">
      <dgm:prSet/>
      <dgm:spPr/>
      <dgm:t>
        <a:bodyPr/>
        <a:lstStyle/>
        <a:p>
          <a:r>
            <a:rPr lang="de-DE" dirty="0" smtClean="0"/>
            <a:t>Schwere Kerne (1%)</a:t>
          </a:r>
          <a:endParaRPr lang="de-DE" dirty="0"/>
        </a:p>
      </dgm:t>
    </dgm:pt>
    <dgm:pt modelId="{F8D16347-B8B0-1B42-89E4-EC897AD19945}" type="parTrans" cxnId="{241B7EA2-F749-D343-A707-43FBFC5748CE}">
      <dgm:prSet/>
      <dgm:spPr/>
      <dgm:t>
        <a:bodyPr/>
        <a:lstStyle/>
        <a:p>
          <a:endParaRPr lang="de-DE"/>
        </a:p>
      </dgm:t>
    </dgm:pt>
    <dgm:pt modelId="{3322A39C-F7CC-DC41-B833-4E2304EE095A}" type="sibTrans" cxnId="{241B7EA2-F749-D343-A707-43FBFC5748CE}">
      <dgm:prSet/>
      <dgm:spPr/>
      <dgm:t>
        <a:bodyPr/>
        <a:lstStyle/>
        <a:p>
          <a:endParaRPr lang="de-DE"/>
        </a:p>
      </dgm:t>
    </dgm:pt>
    <dgm:pt modelId="{BED45EAB-BD9F-CD44-B0DA-ECCDB7F525EC}" type="pres">
      <dgm:prSet presAssocID="{AFB63527-E427-4C4D-948B-653BC65172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63C812EB-E412-5A48-8AAA-AEE2BF085C7F}" type="pres">
      <dgm:prSet presAssocID="{6B9BA165-DC1A-874B-AE48-F74D8C134FC9}" presName="hierRoot1" presStyleCnt="0"/>
      <dgm:spPr/>
    </dgm:pt>
    <dgm:pt modelId="{6B0415F2-149C-9E45-8932-9AA783A76B10}" type="pres">
      <dgm:prSet presAssocID="{6B9BA165-DC1A-874B-AE48-F74D8C134FC9}" presName="composite" presStyleCnt="0"/>
      <dgm:spPr/>
    </dgm:pt>
    <dgm:pt modelId="{8DB8AC27-55F2-944D-A7CB-97685677BDD1}" type="pres">
      <dgm:prSet presAssocID="{6B9BA165-DC1A-874B-AE48-F74D8C134FC9}" presName="background" presStyleLbl="node0" presStyleIdx="0" presStyleCnt="1"/>
      <dgm:spPr/>
    </dgm:pt>
    <dgm:pt modelId="{012272B3-3F39-AD4A-BA32-F46CCBD65572}" type="pres">
      <dgm:prSet presAssocID="{6B9BA165-DC1A-874B-AE48-F74D8C134FC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5053DFA-FDD1-E64D-A47D-006691888422}" type="pres">
      <dgm:prSet presAssocID="{6B9BA165-DC1A-874B-AE48-F74D8C134FC9}" presName="hierChild2" presStyleCnt="0"/>
      <dgm:spPr/>
    </dgm:pt>
    <dgm:pt modelId="{5EBA4801-33B4-074D-B6DA-7BB15ABE4055}" type="pres">
      <dgm:prSet presAssocID="{0189ED68-9796-1B43-89EE-49ED5D7D816B}" presName="Name10" presStyleLbl="parChTrans1D2" presStyleIdx="0" presStyleCnt="2"/>
      <dgm:spPr/>
      <dgm:t>
        <a:bodyPr/>
        <a:lstStyle/>
        <a:p>
          <a:endParaRPr lang="de-DE"/>
        </a:p>
      </dgm:t>
    </dgm:pt>
    <dgm:pt modelId="{DD546AEA-CD1A-0047-8829-338FCCDE126D}" type="pres">
      <dgm:prSet presAssocID="{8D30E744-3CB0-8846-A50B-9EFD0AB00766}" presName="hierRoot2" presStyleCnt="0"/>
      <dgm:spPr/>
    </dgm:pt>
    <dgm:pt modelId="{49A34089-653A-284B-BD29-0B3E051F659F}" type="pres">
      <dgm:prSet presAssocID="{8D30E744-3CB0-8846-A50B-9EFD0AB00766}" presName="composite2" presStyleCnt="0"/>
      <dgm:spPr/>
    </dgm:pt>
    <dgm:pt modelId="{079527FA-F8B1-B44E-A18D-24AB98C5F9F3}" type="pres">
      <dgm:prSet presAssocID="{8D30E744-3CB0-8846-A50B-9EFD0AB00766}" presName="background2" presStyleLbl="node2" presStyleIdx="0" presStyleCnt="2"/>
      <dgm:spPr/>
    </dgm:pt>
    <dgm:pt modelId="{A123396D-9A2D-7049-8633-48044C34A342}" type="pres">
      <dgm:prSet presAssocID="{8D30E744-3CB0-8846-A50B-9EFD0AB0076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33745F7-7F00-3146-8939-B6E534BE4714}" type="pres">
      <dgm:prSet presAssocID="{8D30E744-3CB0-8846-A50B-9EFD0AB00766}" presName="hierChild3" presStyleCnt="0"/>
      <dgm:spPr/>
    </dgm:pt>
    <dgm:pt modelId="{CF018BD4-0055-A843-9760-BB3B71CBBEB1}" type="pres">
      <dgm:prSet presAssocID="{648CD4B1-4386-B245-880E-1E86CCAC0012}" presName="Name17" presStyleLbl="parChTrans1D3" presStyleIdx="0" presStyleCnt="3"/>
      <dgm:spPr/>
      <dgm:t>
        <a:bodyPr/>
        <a:lstStyle/>
        <a:p>
          <a:endParaRPr lang="de-DE"/>
        </a:p>
      </dgm:t>
    </dgm:pt>
    <dgm:pt modelId="{EC652988-D4DF-0547-BDF1-52AF4F953353}" type="pres">
      <dgm:prSet presAssocID="{10024B33-23B8-6543-AF8C-F8E8F285D2C1}" presName="hierRoot3" presStyleCnt="0"/>
      <dgm:spPr/>
    </dgm:pt>
    <dgm:pt modelId="{660CBD8F-F30A-AC44-BB2B-FAE0797A26EB}" type="pres">
      <dgm:prSet presAssocID="{10024B33-23B8-6543-AF8C-F8E8F285D2C1}" presName="composite3" presStyleCnt="0"/>
      <dgm:spPr/>
    </dgm:pt>
    <dgm:pt modelId="{718228B0-9386-3D4A-BD70-754206BFF18A}" type="pres">
      <dgm:prSet presAssocID="{10024B33-23B8-6543-AF8C-F8E8F285D2C1}" presName="background3" presStyleLbl="node3" presStyleIdx="0" presStyleCnt="3"/>
      <dgm:spPr/>
    </dgm:pt>
    <dgm:pt modelId="{D4652890-7FF5-BD46-84AD-A254D9E8C936}" type="pres">
      <dgm:prSet presAssocID="{10024B33-23B8-6543-AF8C-F8E8F285D2C1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82B02C5-15DB-664B-8A21-84450E39672A}" type="pres">
      <dgm:prSet presAssocID="{10024B33-23B8-6543-AF8C-F8E8F285D2C1}" presName="hierChild4" presStyleCnt="0"/>
      <dgm:spPr/>
    </dgm:pt>
    <dgm:pt modelId="{A6664D0C-FBC2-3249-A1CF-B26E96DF62F4}" type="pres">
      <dgm:prSet presAssocID="{3B21B93E-732C-3D40-AAB1-24FBC42AE1A6}" presName="Name17" presStyleLbl="parChTrans1D3" presStyleIdx="1" presStyleCnt="3"/>
      <dgm:spPr/>
      <dgm:t>
        <a:bodyPr/>
        <a:lstStyle/>
        <a:p>
          <a:endParaRPr lang="de-DE"/>
        </a:p>
      </dgm:t>
    </dgm:pt>
    <dgm:pt modelId="{108CDF82-096E-B84B-834C-737EEE3354C0}" type="pres">
      <dgm:prSet presAssocID="{D4E2C94B-B739-3140-97FB-64BE85EA8358}" presName="hierRoot3" presStyleCnt="0"/>
      <dgm:spPr/>
    </dgm:pt>
    <dgm:pt modelId="{12CBAC1E-0BD1-6343-875C-523417ED1FA8}" type="pres">
      <dgm:prSet presAssocID="{D4E2C94B-B739-3140-97FB-64BE85EA8358}" presName="composite3" presStyleCnt="0"/>
      <dgm:spPr/>
    </dgm:pt>
    <dgm:pt modelId="{D911C257-87E4-224D-A328-855DBFD5DDB2}" type="pres">
      <dgm:prSet presAssocID="{D4E2C94B-B739-3140-97FB-64BE85EA8358}" presName="background3" presStyleLbl="node3" presStyleIdx="1" presStyleCnt="3"/>
      <dgm:spPr/>
    </dgm:pt>
    <dgm:pt modelId="{6A26D8A0-162C-C948-9BC5-FED1C2EACD87}" type="pres">
      <dgm:prSet presAssocID="{D4E2C94B-B739-3140-97FB-64BE85EA8358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C99A082-5DE6-4246-B935-1DBBB1A02084}" type="pres">
      <dgm:prSet presAssocID="{D4E2C94B-B739-3140-97FB-64BE85EA8358}" presName="hierChild4" presStyleCnt="0"/>
      <dgm:spPr/>
    </dgm:pt>
    <dgm:pt modelId="{72649054-C1CA-0A47-A88D-05810F515B7A}" type="pres">
      <dgm:prSet presAssocID="{F8D16347-B8B0-1B42-89E4-EC897AD19945}" presName="Name17" presStyleLbl="parChTrans1D3" presStyleIdx="2" presStyleCnt="3"/>
      <dgm:spPr/>
      <dgm:t>
        <a:bodyPr/>
        <a:lstStyle/>
        <a:p>
          <a:endParaRPr lang="de-DE"/>
        </a:p>
      </dgm:t>
    </dgm:pt>
    <dgm:pt modelId="{71654D18-2CEC-AA45-9BFD-405C9EE50EDA}" type="pres">
      <dgm:prSet presAssocID="{B159D626-DEE3-6A4E-8540-CE63212B988C}" presName="hierRoot3" presStyleCnt="0"/>
      <dgm:spPr/>
    </dgm:pt>
    <dgm:pt modelId="{7B2A9F5C-BCB4-CF45-B4B8-7615DFE10AD7}" type="pres">
      <dgm:prSet presAssocID="{B159D626-DEE3-6A4E-8540-CE63212B988C}" presName="composite3" presStyleCnt="0"/>
      <dgm:spPr/>
    </dgm:pt>
    <dgm:pt modelId="{259DCD66-F59D-B643-BDC8-75DB129826EB}" type="pres">
      <dgm:prSet presAssocID="{B159D626-DEE3-6A4E-8540-CE63212B988C}" presName="background3" presStyleLbl="node3" presStyleIdx="2" presStyleCnt="3"/>
      <dgm:spPr/>
    </dgm:pt>
    <dgm:pt modelId="{FD63ED41-D82B-1D4C-8CE3-17568F831C7F}" type="pres">
      <dgm:prSet presAssocID="{B159D626-DEE3-6A4E-8540-CE63212B988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0724234-7C50-2949-BA36-65424A433D7E}" type="pres">
      <dgm:prSet presAssocID="{B159D626-DEE3-6A4E-8540-CE63212B988C}" presName="hierChild4" presStyleCnt="0"/>
      <dgm:spPr/>
    </dgm:pt>
    <dgm:pt modelId="{975993B7-DB0B-7E43-A3D7-514C9AA61711}" type="pres">
      <dgm:prSet presAssocID="{CA491099-B945-4849-88A1-5A476AE0CE4C}" presName="Name10" presStyleLbl="parChTrans1D2" presStyleIdx="1" presStyleCnt="2"/>
      <dgm:spPr/>
      <dgm:t>
        <a:bodyPr/>
        <a:lstStyle/>
        <a:p>
          <a:endParaRPr lang="de-DE"/>
        </a:p>
      </dgm:t>
    </dgm:pt>
    <dgm:pt modelId="{05721354-DB60-1749-A2E8-0C672A3CDFF7}" type="pres">
      <dgm:prSet presAssocID="{0FAC0BAA-0901-DB49-AADA-70971C71CE21}" presName="hierRoot2" presStyleCnt="0"/>
      <dgm:spPr/>
    </dgm:pt>
    <dgm:pt modelId="{7BF47D4F-C077-8A4D-A657-1A1856808642}" type="pres">
      <dgm:prSet presAssocID="{0FAC0BAA-0901-DB49-AADA-70971C71CE21}" presName="composite2" presStyleCnt="0"/>
      <dgm:spPr/>
    </dgm:pt>
    <dgm:pt modelId="{47D30E0F-8469-DA43-93ED-BE3EFC11C4DC}" type="pres">
      <dgm:prSet presAssocID="{0FAC0BAA-0901-DB49-AADA-70971C71CE21}" presName="background2" presStyleLbl="node2" presStyleIdx="1" presStyleCnt="2"/>
      <dgm:spPr/>
    </dgm:pt>
    <dgm:pt modelId="{1034EB92-92B1-A340-BE17-17079CCACFDF}" type="pres">
      <dgm:prSet presAssocID="{0FAC0BAA-0901-DB49-AADA-70971C71CE2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3FB3287-8B88-9C46-AEE3-C00EA96653DC}" type="pres">
      <dgm:prSet presAssocID="{0FAC0BAA-0901-DB49-AADA-70971C71CE21}" presName="hierChild3" presStyleCnt="0"/>
      <dgm:spPr/>
    </dgm:pt>
  </dgm:ptLst>
  <dgm:cxnLst>
    <dgm:cxn modelId="{E5D42B45-341D-4F4C-B2FF-31F7E265EDED}" type="presOf" srcId="{0FAC0BAA-0901-DB49-AADA-70971C71CE21}" destId="{1034EB92-92B1-A340-BE17-17079CCACFDF}" srcOrd="0" destOrd="0" presId="urn:microsoft.com/office/officeart/2005/8/layout/hierarchy1"/>
    <dgm:cxn modelId="{1081AB8C-39BA-4049-8258-224834B65155}" type="presOf" srcId="{AFB63527-E427-4C4D-948B-653BC65172FB}" destId="{BED45EAB-BD9F-CD44-B0DA-ECCDB7F525EC}" srcOrd="0" destOrd="0" presId="urn:microsoft.com/office/officeart/2005/8/layout/hierarchy1"/>
    <dgm:cxn modelId="{6325D881-3901-7541-AEC7-5EF4A9B1567F}" type="presOf" srcId="{F8D16347-B8B0-1B42-89E4-EC897AD19945}" destId="{72649054-C1CA-0A47-A88D-05810F515B7A}" srcOrd="0" destOrd="0" presId="urn:microsoft.com/office/officeart/2005/8/layout/hierarchy1"/>
    <dgm:cxn modelId="{241B7EA2-F749-D343-A707-43FBFC5748CE}" srcId="{8D30E744-3CB0-8846-A50B-9EFD0AB00766}" destId="{B159D626-DEE3-6A4E-8540-CE63212B988C}" srcOrd="2" destOrd="0" parTransId="{F8D16347-B8B0-1B42-89E4-EC897AD19945}" sibTransId="{3322A39C-F7CC-DC41-B833-4E2304EE095A}"/>
    <dgm:cxn modelId="{24BF17C4-A1D2-F641-9324-1CAF059A1C75}" type="presOf" srcId="{3B21B93E-732C-3D40-AAB1-24FBC42AE1A6}" destId="{A6664D0C-FBC2-3249-A1CF-B26E96DF62F4}" srcOrd="0" destOrd="0" presId="urn:microsoft.com/office/officeart/2005/8/layout/hierarchy1"/>
    <dgm:cxn modelId="{8769D33A-DCE1-884A-8924-3706E7B25FAA}" type="presOf" srcId="{10024B33-23B8-6543-AF8C-F8E8F285D2C1}" destId="{D4652890-7FF5-BD46-84AD-A254D9E8C936}" srcOrd="0" destOrd="0" presId="urn:microsoft.com/office/officeart/2005/8/layout/hierarchy1"/>
    <dgm:cxn modelId="{571DF7AE-A346-EB43-B3A7-FE89E1550988}" srcId="{6B9BA165-DC1A-874B-AE48-F74D8C134FC9}" destId="{0FAC0BAA-0901-DB49-AADA-70971C71CE21}" srcOrd="1" destOrd="0" parTransId="{CA491099-B945-4849-88A1-5A476AE0CE4C}" sibTransId="{AD741966-4986-4E47-993C-EE1D1B836618}"/>
    <dgm:cxn modelId="{4F0F323F-7854-1147-984B-D346AAD0D8B6}" srcId="{8D30E744-3CB0-8846-A50B-9EFD0AB00766}" destId="{10024B33-23B8-6543-AF8C-F8E8F285D2C1}" srcOrd="0" destOrd="0" parTransId="{648CD4B1-4386-B245-880E-1E86CCAC0012}" sibTransId="{B773CACC-1E8D-5C40-9D34-4FEA7F5C23AD}"/>
    <dgm:cxn modelId="{CFEDFDDB-C5E7-B948-ABA5-D85E2DABDF99}" type="presOf" srcId="{648CD4B1-4386-B245-880E-1E86CCAC0012}" destId="{CF018BD4-0055-A843-9760-BB3B71CBBEB1}" srcOrd="0" destOrd="0" presId="urn:microsoft.com/office/officeart/2005/8/layout/hierarchy1"/>
    <dgm:cxn modelId="{FD8C0965-9AFB-DC42-BFCE-22235A3E88ED}" type="presOf" srcId="{8D30E744-3CB0-8846-A50B-9EFD0AB00766}" destId="{A123396D-9A2D-7049-8633-48044C34A342}" srcOrd="0" destOrd="0" presId="urn:microsoft.com/office/officeart/2005/8/layout/hierarchy1"/>
    <dgm:cxn modelId="{B9D2DE04-56D5-7149-BDB3-BA192F8DB53A}" type="presOf" srcId="{D4E2C94B-B739-3140-97FB-64BE85EA8358}" destId="{6A26D8A0-162C-C948-9BC5-FED1C2EACD87}" srcOrd="0" destOrd="0" presId="urn:microsoft.com/office/officeart/2005/8/layout/hierarchy1"/>
    <dgm:cxn modelId="{B5A0C5B8-AC14-9B4C-B24F-838C5AE5ECF7}" srcId="{8D30E744-3CB0-8846-A50B-9EFD0AB00766}" destId="{D4E2C94B-B739-3140-97FB-64BE85EA8358}" srcOrd="1" destOrd="0" parTransId="{3B21B93E-732C-3D40-AAB1-24FBC42AE1A6}" sibTransId="{CAF1F844-6F99-8048-BF3C-F489DC7BBB00}"/>
    <dgm:cxn modelId="{2C9ECC62-D35D-5E40-9CA8-613371E3A979}" srcId="{AFB63527-E427-4C4D-948B-653BC65172FB}" destId="{6B9BA165-DC1A-874B-AE48-F74D8C134FC9}" srcOrd="0" destOrd="0" parTransId="{97130686-EDD9-1A4A-AFF5-9AB728F37EAB}" sibTransId="{4C9E5629-5D4F-BA42-8379-8F95AF4376A6}"/>
    <dgm:cxn modelId="{AAAFB652-9644-B74E-911B-17E7F9E88BBD}" type="presOf" srcId="{B159D626-DEE3-6A4E-8540-CE63212B988C}" destId="{FD63ED41-D82B-1D4C-8CE3-17568F831C7F}" srcOrd="0" destOrd="0" presId="urn:microsoft.com/office/officeart/2005/8/layout/hierarchy1"/>
    <dgm:cxn modelId="{DDDBD306-3E0C-4540-87D8-D9DA9B120213}" type="presOf" srcId="{0189ED68-9796-1B43-89EE-49ED5D7D816B}" destId="{5EBA4801-33B4-074D-B6DA-7BB15ABE4055}" srcOrd="0" destOrd="0" presId="urn:microsoft.com/office/officeart/2005/8/layout/hierarchy1"/>
    <dgm:cxn modelId="{A850FEE8-82E7-6149-96D4-AFBE6E93FD94}" type="presOf" srcId="{6B9BA165-DC1A-874B-AE48-F74D8C134FC9}" destId="{012272B3-3F39-AD4A-BA32-F46CCBD65572}" srcOrd="0" destOrd="0" presId="urn:microsoft.com/office/officeart/2005/8/layout/hierarchy1"/>
    <dgm:cxn modelId="{11837E0A-179D-6E4E-8713-BF7724B2DAC0}" type="presOf" srcId="{CA491099-B945-4849-88A1-5A476AE0CE4C}" destId="{975993B7-DB0B-7E43-A3D7-514C9AA61711}" srcOrd="0" destOrd="0" presId="urn:microsoft.com/office/officeart/2005/8/layout/hierarchy1"/>
    <dgm:cxn modelId="{1C1E570B-84CA-8E48-8EE6-2388B730C892}" srcId="{6B9BA165-DC1A-874B-AE48-F74D8C134FC9}" destId="{8D30E744-3CB0-8846-A50B-9EFD0AB00766}" srcOrd="0" destOrd="0" parTransId="{0189ED68-9796-1B43-89EE-49ED5D7D816B}" sibTransId="{1E8FE622-C0E1-3A46-BD9B-E6A72D7FB08F}"/>
    <dgm:cxn modelId="{F76BCE86-892D-C84A-A11D-00A2CE483988}" type="presParOf" srcId="{BED45EAB-BD9F-CD44-B0DA-ECCDB7F525EC}" destId="{63C812EB-E412-5A48-8AAA-AEE2BF085C7F}" srcOrd="0" destOrd="0" presId="urn:microsoft.com/office/officeart/2005/8/layout/hierarchy1"/>
    <dgm:cxn modelId="{30C46676-70CB-7C49-B6ED-9DE0FA2AB438}" type="presParOf" srcId="{63C812EB-E412-5A48-8AAA-AEE2BF085C7F}" destId="{6B0415F2-149C-9E45-8932-9AA783A76B10}" srcOrd="0" destOrd="0" presId="urn:microsoft.com/office/officeart/2005/8/layout/hierarchy1"/>
    <dgm:cxn modelId="{07CE3447-79D6-3641-B2DF-6D5B8D27EBA0}" type="presParOf" srcId="{6B0415F2-149C-9E45-8932-9AA783A76B10}" destId="{8DB8AC27-55F2-944D-A7CB-97685677BDD1}" srcOrd="0" destOrd="0" presId="urn:microsoft.com/office/officeart/2005/8/layout/hierarchy1"/>
    <dgm:cxn modelId="{48916BA9-1DF5-B644-B054-3BFD9B8EE270}" type="presParOf" srcId="{6B0415F2-149C-9E45-8932-9AA783A76B10}" destId="{012272B3-3F39-AD4A-BA32-F46CCBD65572}" srcOrd="1" destOrd="0" presId="urn:microsoft.com/office/officeart/2005/8/layout/hierarchy1"/>
    <dgm:cxn modelId="{7C7FE119-B256-8346-85A3-F9ED5F6A1A58}" type="presParOf" srcId="{63C812EB-E412-5A48-8AAA-AEE2BF085C7F}" destId="{95053DFA-FDD1-E64D-A47D-006691888422}" srcOrd="1" destOrd="0" presId="urn:microsoft.com/office/officeart/2005/8/layout/hierarchy1"/>
    <dgm:cxn modelId="{227DAD1F-FAEA-5449-BB90-2CE671C0228F}" type="presParOf" srcId="{95053DFA-FDD1-E64D-A47D-006691888422}" destId="{5EBA4801-33B4-074D-B6DA-7BB15ABE4055}" srcOrd="0" destOrd="0" presId="urn:microsoft.com/office/officeart/2005/8/layout/hierarchy1"/>
    <dgm:cxn modelId="{28001841-EB6A-E740-A5DC-83C0068D47B1}" type="presParOf" srcId="{95053DFA-FDD1-E64D-A47D-006691888422}" destId="{DD546AEA-CD1A-0047-8829-338FCCDE126D}" srcOrd="1" destOrd="0" presId="urn:microsoft.com/office/officeart/2005/8/layout/hierarchy1"/>
    <dgm:cxn modelId="{49235AAB-084C-AE47-9619-A1BD0174790A}" type="presParOf" srcId="{DD546AEA-CD1A-0047-8829-338FCCDE126D}" destId="{49A34089-653A-284B-BD29-0B3E051F659F}" srcOrd="0" destOrd="0" presId="urn:microsoft.com/office/officeart/2005/8/layout/hierarchy1"/>
    <dgm:cxn modelId="{E5994EB9-CC25-0847-BB94-03491BBC5F60}" type="presParOf" srcId="{49A34089-653A-284B-BD29-0B3E051F659F}" destId="{079527FA-F8B1-B44E-A18D-24AB98C5F9F3}" srcOrd="0" destOrd="0" presId="urn:microsoft.com/office/officeart/2005/8/layout/hierarchy1"/>
    <dgm:cxn modelId="{3D8334B2-75FB-9941-AF9E-D8A21DA1859C}" type="presParOf" srcId="{49A34089-653A-284B-BD29-0B3E051F659F}" destId="{A123396D-9A2D-7049-8633-48044C34A342}" srcOrd="1" destOrd="0" presId="urn:microsoft.com/office/officeart/2005/8/layout/hierarchy1"/>
    <dgm:cxn modelId="{7F556BA2-A22E-EA4B-9D51-342351C21167}" type="presParOf" srcId="{DD546AEA-CD1A-0047-8829-338FCCDE126D}" destId="{A33745F7-7F00-3146-8939-B6E534BE4714}" srcOrd="1" destOrd="0" presId="urn:microsoft.com/office/officeart/2005/8/layout/hierarchy1"/>
    <dgm:cxn modelId="{D9212DFE-D7F0-064D-9B5E-1B7CCEFE2F1A}" type="presParOf" srcId="{A33745F7-7F00-3146-8939-B6E534BE4714}" destId="{CF018BD4-0055-A843-9760-BB3B71CBBEB1}" srcOrd="0" destOrd="0" presId="urn:microsoft.com/office/officeart/2005/8/layout/hierarchy1"/>
    <dgm:cxn modelId="{E751E6A9-B506-EE4A-822E-EA605F0BEFEF}" type="presParOf" srcId="{A33745F7-7F00-3146-8939-B6E534BE4714}" destId="{EC652988-D4DF-0547-BDF1-52AF4F953353}" srcOrd="1" destOrd="0" presId="urn:microsoft.com/office/officeart/2005/8/layout/hierarchy1"/>
    <dgm:cxn modelId="{83FB0C82-C2D7-784B-9531-CB3C9F910016}" type="presParOf" srcId="{EC652988-D4DF-0547-BDF1-52AF4F953353}" destId="{660CBD8F-F30A-AC44-BB2B-FAE0797A26EB}" srcOrd="0" destOrd="0" presId="urn:microsoft.com/office/officeart/2005/8/layout/hierarchy1"/>
    <dgm:cxn modelId="{32005BC9-A077-374C-8E4B-1C1327BCEC8C}" type="presParOf" srcId="{660CBD8F-F30A-AC44-BB2B-FAE0797A26EB}" destId="{718228B0-9386-3D4A-BD70-754206BFF18A}" srcOrd="0" destOrd="0" presId="urn:microsoft.com/office/officeart/2005/8/layout/hierarchy1"/>
    <dgm:cxn modelId="{49ED8AC3-B453-8641-B85B-BC7C0E99E164}" type="presParOf" srcId="{660CBD8F-F30A-AC44-BB2B-FAE0797A26EB}" destId="{D4652890-7FF5-BD46-84AD-A254D9E8C936}" srcOrd="1" destOrd="0" presId="urn:microsoft.com/office/officeart/2005/8/layout/hierarchy1"/>
    <dgm:cxn modelId="{B7278E27-165B-4B47-9234-129312747BC5}" type="presParOf" srcId="{EC652988-D4DF-0547-BDF1-52AF4F953353}" destId="{582B02C5-15DB-664B-8A21-84450E39672A}" srcOrd="1" destOrd="0" presId="urn:microsoft.com/office/officeart/2005/8/layout/hierarchy1"/>
    <dgm:cxn modelId="{596E59D7-DC89-6D47-8A38-03611DD7EE94}" type="presParOf" srcId="{A33745F7-7F00-3146-8939-B6E534BE4714}" destId="{A6664D0C-FBC2-3249-A1CF-B26E96DF62F4}" srcOrd="2" destOrd="0" presId="urn:microsoft.com/office/officeart/2005/8/layout/hierarchy1"/>
    <dgm:cxn modelId="{269EB5AD-B87F-4145-AAA0-98418141DD75}" type="presParOf" srcId="{A33745F7-7F00-3146-8939-B6E534BE4714}" destId="{108CDF82-096E-B84B-834C-737EEE3354C0}" srcOrd="3" destOrd="0" presId="urn:microsoft.com/office/officeart/2005/8/layout/hierarchy1"/>
    <dgm:cxn modelId="{2637767D-7AD1-4D4D-821F-8288EE516372}" type="presParOf" srcId="{108CDF82-096E-B84B-834C-737EEE3354C0}" destId="{12CBAC1E-0BD1-6343-875C-523417ED1FA8}" srcOrd="0" destOrd="0" presId="urn:microsoft.com/office/officeart/2005/8/layout/hierarchy1"/>
    <dgm:cxn modelId="{C311B1AE-DD31-9F4E-B44F-0574B8ADCC48}" type="presParOf" srcId="{12CBAC1E-0BD1-6343-875C-523417ED1FA8}" destId="{D911C257-87E4-224D-A328-855DBFD5DDB2}" srcOrd="0" destOrd="0" presId="urn:microsoft.com/office/officeart/2005/8/layout/hierarchy1"/>
    <dgm:cxn modelId="{AD8AEC7B-3466-A24D-BCBE-D1750A10F223}" type="presParOf" srcId="{12CBAC1E-0BD1-6343-875C-523417ED1FA8}" destId="{6A26D8A0-162C-C948-9BC5-FED1C2EACD87}" srcOrd="1" destOrd="0" presId="urn:microsoft.com/office/officeart/2005/8/layout/hierarchy1"/>
    <dgm:cxn modelId="{4720B0C7-8A16-384A-A111-C0CF769F4364}" type="presParOf" srcId="{108CDF82-096E-B84B-834C-737EEE3354C0}" destId="{5C99A082-5DE6-4246-B935-1DBBB1A02084}" srcOrd="1" destOrd="0" presId="urn:microsoft.com/office/officeart/2005/8/layout/hierarchy1"/>
    <dgm:cxn modelId="{F7DDA940-7964-F84F-A65E-1B9C27E542EB}" type="presParOf" srcId="{A33745F7-7F00-3146-8939-B6E534BE4714}" destId="{72649054-C1CA-0A47-A88D-05810F515B7A}" srcOrd="4" destOrd="0" presId="urn:microsoft.com/office/officeart/2005/8/layout/hierarchy1"/>
    <dgm:cxn modelId="{9FE91A07-E33E-2541-8EA6-945269A3CD28}" type="presParOf" srcId="{A33745F7-7F00-3146-8939-B6E534BE4714}" destId="{71654D18-2CEC-AA45-9BFD-405C9EE50EDA}" srcOrd="5" destOrd="0" presId="urn:microsoft.com/office/officeart/2005/8/layout/hierarchy1"/>
    <dgm:cxn modelId="{AC4C6E94-F7F6-0D4E-91FD-3EA42F280BED}" type="presParOf" srcId="{71654D18-2CEC-AA45-9BFD-405C9EE50EDA}" destId="{7B2A9F5C-BCB4-CF45-B4B8-7615DFE10AD7}" srcOrd="0" destOrd="0" presId="urn:microsoft.com/office/officeart/2005/8/layout/hierarchy1"/>
    <dgm:cxn modelId="{BE90512E-E6DE-1949-88B9-E5E8E4D7E467}" type="presParOf" srcId="{7B2A9F5C-BCB4-CF45-B4B8-7615DFE10AD7}" destId="{259DCD66-F59D-B643-BDC8-75DB129826EB}" srcOrd="0" destOrd="0" presId="urn:microsoft.com/office/officeart/2005/8/layout/hierarchy1"/>
    <dgm:cxn modelId="{5469A1F0-3411-F240-BCC0-65FB6B485FFC}" type="presParOf" srcId="{7B2A9F5C-BCB4-CF45-B4B8-7615DFE10AD7}" destId="{FD63ED41-D82B-1D4C-8CE3-17568F831C7F}" srcOrd="1" destOrd="0" presId="urn:microsoft.com/office/officeart/2005/8/layout/hierarchy1"/>
    <dgm:cxn modelId="{037B41EC-0D7C-084E-AF33-5E3848E45D32}" type="presParOf" srcId="{71654D18-2CEC-AA45-9BFD-405C9EE50EDA}" destId="{20724234-7C50-2949-BA36-65424A433D7E}" srcOrd="1" destOrd="0" presId="urn:microsoft.com/office/officeart/2005/8/layout/hierarchy1"/>
    <dgm:cxn modelId="{2FB84BAD-AF9A-374D-B97D-A6F5DDDEB470}" type="presParOf" srcId="{95053DFA-FDD1-E64D-A47D-006691888422}" destId="{975993B7-DB0B-7E43-A3D7-514C9AA61711}" srcOrd="2" destOrd="0" presId="urn:microsoft.com/office/officeart/2005/8/layout/hierarchy1"/>
    <dgm:cxn modelId="{C9796522-FF91-E94B-9EC5-A24E4B75660B}" type="presParOf" srcId="{95053DFA-FDD1-E64D-A47D-006691888422}" destId="{05721354-DB60-1749-A2E8-0C672A3CDFF7}" srcOrd="3" destOrd="0" presId="urn:microsoft.com/office/officeart/2005/8/layout/hierarchy1"/>
    <dgm:cxn modelId="{EDB2A163-BDDF-B845-AE75-71FF8834A678}" type="presParOf" srcId="{05721354-DB60-1749-A2E8-0C672A3CDFF7}" destId="{7BF47D4F-C077-8A4D-A657-1A1856808642}" srcOrd="0" destOrd="0" presId="urn:microsoft.com/office/officeart/2005/8/layout/hierarchy1"/>
    <dgm:cxn modelId="{57B37F6C-805D-DC45-BB50-7B29EA316366}" type="presParOf" srcId="{7BF47D4F-C077-8A4D-A657-1A1856808642}" destId="{47D30E0F-8469-DA43-93ED-BE3EFC11C4DC}" srcOrd="0" destOrd="0" presId="urn:microsoft.com/office/officeart/2005/8/layout/hierarchy1"/>
    <dgm:cxn modelId="{7AD2D1CB-5CC4-124E-AF5F-61F4F42321C3}" type="presParOf" srcId="{7BF47D4F-C077-8A4D-A657-1A1856808642}" destId="{1034EB92-92B1-A340-BE17-17079CCACFDF}" srcOrd="1" destOrd="0" presId="urn:microsoft.com/office/officeart/2005/8/layout/hierarchy1"/>
    <dgm:cxn modelId="{DD91B145-2FC4-1C47-AA73-FA1B99F12075}" type="presParOf" srcId="{05721354-DB60-1749-A2E8-0C672A3CDFF7}" destId="{83FB3287-8B88-9C46-AEE3-C00EA96653D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993B7-DB0B-7E43-A3D7-514C9AA61711}">
      <dsp:nvSpPr>
        <dsp:cNvPr id="0" name=""/>
        <dsp:cNvSpPr/>
      </dsp:nvSpPr>
      <dsp:spPr>
        <a:xfrm>
          <a:off x="3565966" y="906299"/>
          <a:ext cx="871515" cy="414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648"/>
              </a:lnTo>
              <a:lnTo>
                <a:pt x="871515" y="282648"/>
              </a:lnTo>
              <a:lnTo>
                <a:pt x="871515" y="41476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49054-C1CA-0A47-A88D-05810F515B7A}">
      <dsp:nvSpPr>
        <dsp:cNvPr id="0" name=""/>
        <dsp:cNvSpPr/>
      </dsp:nvSpPr>
      <dsp:spPr>
        <a:xfrm>
          <a:off x="2694451" y="2226644"/>
          <a:ext cx="1743030" cy="414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648"/>
              </a:lnTo>
              <a:lnTo>
                <a:pt x="1743030" y="282648"/>
              </a:lnTo>
              <a:lnTo>
                <a:pt x="1743030" y="41476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64D0C-FBC2-3249-A1CF-B26E96DF62F4}">
      <dsp:nvSpPr>
        <dsp:cNvPr id="0" name=""/>
        <dsp:cNvSpPr/>
      </dsp:nvSpPr>
      <dsp:spPr>
        <a:xfrm>
          <a:off x="2648731" y="2226644"/>
          <a:ext cx="91440" cy="4147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476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18BD4-0055-A843-9760-BB3B71CBBEB1}">
      <dsp:nvSpPr>
        <dsp:cNvPr id="0" name=""/>
        <dsp:cNvSpPr/>
      </dsp:nvSpPr>
      <dsp:spPr>
        <a:xfrm>
          <a:off x="951420" y="2226644"/>
          <a:ext cx="1743030" cy="414761"/>
        </a:xfrm>
        <a:custGeom>
          <a:avLst/>
          <a:gdLst/>
          <a:ahLst/>
          <a:cxnLst/>
          <a:rect l="0" t="0" r="0" b="0"/>
          <a:pathLst>
            <a:path>
              <a:moveTo>
                <a:pt x="1743030" y="0"/>
              </a:moveTo>
              <a:lnTo>
                <a:pt x="1743030" y="282648"/>
              </a:lnTo>
              <a:lnTo>
                <a:pt x="0" y="282648"/>
              </a:lnTo>
              <a:lnTo>
                <a:pt x="0" y="41476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A4801-33B4-074D-B6DA-7BB15ABE4055}">
      <dsp:nvSpPr>
        <dsp:cNvPr id="0" name=""/>
        <dsp:cNvSpPr/>
      </dsp:nvSpPr>
      <dsp:spPr>
        <a:xfrm>
          <a:off x="2694451" y="906299"/>
          <a:ext cx="871515" cy="414761"/>
        </a:xfrm>
        <a:custGeom>
          <a:avLst/>
          <a:gdLst/>
          <a:ahLst/>
          <a:cxnLst/>
          <a:rect l="0" t="0" r="0" b="0"/>
          <a:pathLst>
            <a:path>
              <a:moveTo>
                <a:pt x="871515" y="0"/>
              </a:moveTo>
              <a:lnTo>
                <a:pt x="871515" y="282648"/>
              </a:lnTo>
              <a:lnTo>
                <a:pt x="0" y="282648"/>
              </a:lnTo>
              <a:lnTo>
                <a:pt x="0" y="41476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B8AC27-55F2-944D-A7CB-97685677BDD1}">
      <dsp:nvSpPr>
        <dsp:cNvPr id="0" name=""/>
        <dsp:cNvSpPr/>
      </dsp:nvSpPr>
      <dsp:spPr>
        <a:xfrm>
          <a:off x="2852908" y="715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2272B3-3F39-AD4A-BA32-F46CCBD65572}">
      <dsp:nvSpPr>
        <dsp:cNvPr id="0" name=""/>
        <dsp:cNvSpPr/>
      </dsp:nvSpPr>
      <dsp:spPr>
        <a:xfrm>
          <a:off x="3011365" y="151249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Geladene Teilchen</a:t>
          </a:r>
          <a:endParaRPr lang="de-DE" sz="2100" kern="1200" dirty="0"/>
        </a:p>
      </dsp:txBody>
      <dsp:txXfrm>
        <a:off x="3037889" y="177773"/>
        <a:ext cx="1373067" cy="852535"/>
      </dsp:txXfrm>
    </dsp:sp>
    <dsp:sp modelId="{079527FA-F8B1-B44E-A18D-24AB98C5F9F3}">
      <dsp:nvSpPr>
        <dsp:cNvPr id="0" name=""/>
        <dsp:cNvSpPr/>
      </dsp:nvSpPr>
      <dsp:spPr>
        <a:xfrm>
          <a:off x="1981393" y="1321061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23396D-9A2D-7049-8633-48044C34A342}">
      <dsp:nvSpPr>
        <dsp:cNvPr id="0" name=""/>
        <dsp:cNvSpPr/>
      </dsp:nvSpPr>
      <dsp:spPr>
        <a:xfrm>
          <a:off x="2139850" y="1471595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Atomkerne (98%)</a:t>
          </a:r>
          <a:endParaRPr lang="de-DE" sz="2100" kern="1200" dirty="0"/>
        </a:p>
      </dsp:txBody>
      <dsp:txXfrm>
        <a:off x="2166374" y="1498119"/>
        <a:ext cx="1373067" cy="852535"/>
      </dsp:txXfrm>
    </dsp:sp>
    <dsp:sp modelId="{718228B0-9386-3D4A-BD70-754206BFF18A}">
      <dsp:nvSpPr>
        <dsp:cNvPr id="0" name=""/>
        <dsp:cNvSpPr/>
      </dsp:nvSpPr>
      <dsp:spPr>
        <a:xfrm>
          <a:off x="238363" y="2641406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652890-7FF5-BD46-84AD-A254D9E8C936}">
      <dsp:nvSpPr>
        <dsp:cNvPr id="0" name=""/>
        <dsp:cNvSpPr/>
      </dsp:nvSpPr>
      <dsp:spPr>
        <a:xfrm>
          <a:off x="396820" y="2791940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Protonen (87%)</a:t>
          </a:r>
          <a:endParaRPr lang="de-DE" sz="2100" kern="1200" dirty="0"/>
        </a:p>
      </dsp:txBody>
      <dsp:txXfrm>
        <a:off x="423344" y="2818464"/>
        <a:ext cx="1373067" cy="852535"/>
      </dsp:txXfrm>
    </dsp:sp>
    <dsp:sp modelId="{D911C257-87E4-224D-A328-855DBFD5DDB2}">
      <dsp:nvSpPr>
        <dsp:cNvPr id="0" name=""/>
        <dsp:cNvSpPr/>
      </dsp:nvSpPr>
      <dsp:spPr>
        <a:xfrm>
          <a:off x="1981393" y="2641406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26D8A0-162C-C948-9BC5-FED1C2EACD87}">
      <dsp:nvSpPr>
        <dsp:cNvPr id="0" name=""/>
        <dsp:cNvSpPr/>
      </dsp:nvSpPr>
      <dsp:spPr>
        <a:xfrm>
          <a:off x="2139850" y="2791940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α-Teilchen (12%)</a:t>
          </a:r>
          <a:endParaRPr lang="de-DE" sz="2100" kern="1200" dirty="0"/>
        </a:p>
      </dsp:txBody>
      <dsp:txXfrm>
        <a:off x="2166374" y="2818464"/>
        <a:ext cx="1373067" cy="852535"/>
      </dsp:txXfrm>
    </dsp:sp>
    <dsp:sp modelId="{259DCD66-F59D-B643-BDC8-75DB129826EB}">
      <dsp:nvSpPr>
        <dsp:cNvPr id="0" name=""/>
        <dsp:cNvSpPr/>
      </dsp:nvSpPr>
      <dsp:spPr>
        <a:xfrm>
          <a:off x="3724423" y="2641406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63ED41-D82B-1D4C-8CE3-17568F831C7F}">
      <dsp:nvSpPr>
        <dsp:cNvPr id="0" name=""/>
        <dsp:cNvSpPr/>
      </dsp:nvSpPr>
      <dsp:spPr>
        <a:xfrm>
          <a:off x="3882881" y="2791940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Schwere Kerne (1%)</a:t>
          </a:r>
          <a:endParaRPr lang="de-DE" sz="2100" kern="1200" dirty="0"/>
        </a:p>
      </dsp:txBody>
      <dsp:txXfrm>
        <a:off x="3909405" y="2818464"/>
        <a:ext cx="1373067" cy="852535"/>
      </dsp:txXfrm>
    </dsp:sp>
    <dsp:sp modelId="{47D30E0F-8469-DA43-93ED-BE3EFC11C4DC}">
      <dsp:nvSpPr>
        <dsp:cNvPr id="0" name=""/>
        <dsp:cNvSpPr/>
      </dsp:nvSpPr>
      <dsp:spPr>
        <a:xfrm>
          <a:off x="3724423" y="1321061"/>
          <a:ext cx="1426115" cy="9055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34EB92-92B1-A340-BE17-17079CCACFDF}">
      <dsp:nvSpPr>
        <dsp:cNvPr id="0" name=""/>
        <dsp:cNvSpPr/>
      </dsp:nvSpPr>
      <dsp:spPr>
        <a:xfrm>
          <a:off x="3882881" y="1471595"/>
          <a:ext cx="1426115" cy="90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Elektronen (2%)</a:t>
          </a:r>
          <a:endParaRPr lang="de-DE" sz="2100" kern="1200" dirty="0"/>
        </a:p>
      </dsp:txBody>
      <dsp:txXfrm>
        <a:off x="3909405" y="1498119"/>
        <a:ext cx="1373067" cy="852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06.06.12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511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461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Boten aus dem Weltall: Informationsgewinn über die</a:t>
            </a:r>
            <a:r>
              <a:rPr lang="de-DE" baseline="0" dirty="0" smtClean="0"/>
              <a:t> Entstehung/Zusammensetzung des Universums und das Universum allgemein.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428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10^11 </a:t>
            </a:r>
            <a:r>
              <a:rPr lang="de-DE" dirty="0" err="1" smtClean="0"/>
              <a:t>sekundärteilchen</a:t>
            </a:r>
            <a:r>
              <a:rPr lang="de-DE" dirty="0" smtClean="0"/>
              <a:t> pro </a:t>
            </a:r>
            <a:r>
              <a:rPr lang="de-DE" dirty="0" err="1" smtClean="0"/>
              <a:t>primärteilchen</a:t>
            </a:r>
            <a:r>
              <a:rPr lang="de-DE" dirty="0" smtClean="0"/>
              <a:t>, auf Meereshöhe 80% der geladenen Teilchen sind</a:t>
            </a:r>
            <a:r>
              <a:rPr lang="de-DE" baseline="0" dirty="0" smtClean="0"/>
              <a:t> Myonen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Fixed Target </a:t>
            </a:r>
            <a:r>
              <a:rPr lang="de-DE" dirty="0" err="1" smtClean="0"/>
              <a:t>Collisions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Collider</a:t>
            </a:r>
            <a:r>
              <a:rPr lang="de-DE" baseline="0" dirty="0" smtClean="0"/>
              <a:t> (Energiebetrachtung) hinzufügen (</a:t>
            </a:r>
            <a:r>
              <a:rPr lang="de-DE" baseline="0" dirty="0" err="1" smtClean="0"/>
              <a:t>lhc-closer.es</a:t>
            </a:r>
            <a:r>
              <a:rPr lang="de-DE" baseline="0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51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Punkt 1: erklären</a:t>
            </a:r>
          </a:p>
          <a:p>
            <a:r>
              <a:rPr lang="de-DE" dirty="0" smtClean="0"/>
              <a:t>Punkt 2: Evolution, Dosis auf Meereshöhe?</a:t>
            </a:r>
          </a:p>
          <a:p>
            <a:r>
              <a:rPr lang="de-DE" dirty="0" smtClean="0"/>
              <a:t>Punkt 3: GPS Satelliten,</a:t>
            </a:r>
            <a:r>
              <a:rPr lang="de-DE" baseline="0" dirty="0" smtClean="0"/>
              <a:t> Bergsteiger </a:t>
            </a:r>
            <a:r>
              <a:rPr lang="de-DE" baseline="0" dirty="0" smtClean="0"/>
              <a:t>Funkgeräte, 1990 in IBM Studie: pro 256 MB RAM kommt in etwa ein Fehler pro Monat </a:t>
            </a:r>
            <a:r>
              <a:rPr lang="de-DE" baseline="0" dirty="0" err="1" smtClean="0"/>
              <a:t>duch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Cosmic</a:t>
            </a:r>
            <a:r>
              <a:rPr lang="de-DE" baseline="0" dirty="0" smtClean="0"/>
              <a:t> Rays zustande (zumeist Neutronen).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563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Zusammenhang zwischen CERN/Teilchenphysik</a:t>
            </a:r>
            <a:r>
              <a:rPr lang="de-DE" baseline="0" dirty="0" smtClean="0"/>
              <a:t> und </a:t>
            </a:r>
            <a:r>
              <a:rPr lang="de-DE" baseline="0" dirty="0" err="1" smtClean="0"/>
              <a:t>Astro</a:t>
            </a:r>
            <a:r>
              <a:rPr lang="de-DE" baseline="0" dirty="0" smtClean="0"/>
              <a:t>(</a:t>
            </a:r>
            <a:r>
              <a:rPr lang="de-DE" baseline="0" dirty="0" err="1" smtClean="0"/>
              <a:t>teilche</a:t>
            </a:r>
            <a:r>
              <a:rPr lang="de-DE" baseline="0" dirty="0" smtClean="0"/>
              <a:t>)</a:t>
            </a:r>
            <a:r>
              <a:rPr lang="de-DE" baseline="0" dirty="0" err="1" smtClean="0"/>
              <a:t>physik</a:t>
            </a:r>
            <a:r>
              <a:rPr lang="de-DE" baseline="0" dirty="0" smtClean="0"/>
              <a:t>: -&gt; </a:t>
            </a:r>
            <a:r>
              <a:rPr lang="de-DE" baseline="0" dirty="0" err="1" smtClean="0"/>
              <a:t>erklärung</a:t>
            </a:r>
            <a:r>
              <a:rPr lang="de-DE" baseline="0" dirty="0" smtClean="0"/>
              <a:t> des </a:t>
            </a:r>
            <a:r>
              <a:rPr lang="de-DE" baseline="0" dirty="0" err="1" smtClean="0"/>
              <a:t>materie</a:t>
            </a:r>
            <a:r>
              <a:rPr lang="de-DE" baseline="0" dirty="0" smtClean="0"/>
              <a:t> /</a:t>
            </a:r>
            <a:r>
              <a:rPr lang="de-DE" baseline="0" dirty="0" err="1" smtClean="0"/>
              <a:t>antimaterie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ungleichgewichts</a:t>
            </a:r>
            <a:r>
              <a:rPr lang="de-DE" baseline="0" dirty="0" smtClean="0"/>
              <a:t> wird eventuell mit terrestrischen Teilchenbeschleunigern </a:t>
            </a:r>
            <a:r>
              <a:rPr lang="de-DE" baseline="0" dirty="0" err="1" smtClean="0"/>
              <a:t>geklöst</a:t>
            </a:r>
            <a:r>
              <a:rPr lang="de-DE" baseline="0" dirty="0" smtClean="0"/>
              <a:t> werden. -&gt; suche nach dunkler </a:t>
            </a:r>
            <a:r>
              <a:rPr lang="de-DE" baseline="0" dirty="0" err="1" smtClean="0"/>
              <a:t>materie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ams</a:t>
            </a:r>
            <a:r>
              <a:rPr lang="de-DE" baseline="0" dirty="0" smtClean="0"/>
              <a:t> und LHC). -&gt; ...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236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Astropartice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antimatter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domains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uni-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antiproton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annihilation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expect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domains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9.1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gamma-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along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curves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arise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collisions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antimatter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[14, 15]. The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curve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corresponds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domain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Mpc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clearly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excluded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curve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domains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1000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Mpc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patible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So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conclude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antimatter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must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arated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distances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gigaparsec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observable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plausible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mechanism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antimatter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such large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distances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natural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assume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matter, i.e.,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non-zero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baryon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Also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absence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511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 zu Antiprotonen: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antiparticles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significant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locally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antiproton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positron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annihilation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pp ̄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annihilation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typically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several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neutral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So,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100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such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gamma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asteroid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man-made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probes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Mars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survived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Neil Armstrong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Moon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annihilate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conclude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solar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matter. </a:t>
            </a:r>
            <a:endParaRPr lang="de-DE" dirty="0" smtClean="0"/>
          </a:p>
          <a:p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actually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antiprotons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bombarding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Earth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cosmic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10−4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cosmic-ray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6.1), so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leave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open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possibility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distant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antimatter. But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antiproton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rate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compatible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collisions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ordinary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high-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pro-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interstellar gas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reactions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type </a:t>
            </a:r>
            <a:endParaRPr lang="de-DE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+ p → 3 p + p ̄ . 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111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5000" y="609600"/>
            <a:ext cx="6553200" cy="9144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EEE9-719E-4AFE-8923-3F0A12584E7E}" type="datetime1">
              <a:rPr lang="de-DE" smtClean="0"/>
              <a:pPr/>
              <a:t>06.06.12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06.06.12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15.09.2010	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Netzwerk Teilchenwelt – </a:t>
            </a:r>
            <a:r>
              <a:rPr lang="de-DE" dirty="0" err="1" smtClean="0"/>
              <a:t>gdcp</a:t>
            </a:r>
            <a:r>
              <a:rPr lang="de-DE" dirty="0" smtClean="0"/>
              <a:t>, Jahrestagung 2010</a:t>
            </a:r>
          </a:p>
          <a:p>
            <a:r>
              <a:rPr lang="de-DE" dirty="0" smtClean="0"/>
              <a:t>Konrad Jende, Anne Glück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05.04.2012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1370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Martin </a:t>
            </a:r>
            <a:r>
              <a:rPr lang="de-DE" dirty="0" err="1" smtClean="0"/>
              <a:t>Hawner</a:t>
            </a:r>
            <a:endParaRPr lang="de-DE" dirty="0"/>
          </a:p>
        </p:txBody>
      </p:sp>
      <p:pic>
        <p:nvPicPr>
          <p:cNvPr id="7" name="Bild 6" descr="unilogo4coh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098" y="6098960"/>
            <a:ext cx="1547664" cy="679476"/>
          </a:xfrm>
          <a:prstGeom prst="rect">
            <a:avLst/>
          </a:prstGeom>
        </p:spPr>
      </p:pic>
      <p:pic>
        <p:nvPicPr>
          <p:cNvPr id="8" name="Bild 7" descr="bul-pho-2007-046_01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098960"/>
            <a:ext cx="711870" cy="696501"/>
          </a:xfrm>
          <a:prstGeom prst="rect">
            <a:avLst/>
          </a:prstGeom>
        </p:spPr>
      </p:pic>
      <p:pic>
        <p:nvPicPr>
          <p:cNvPr id="9" name="Bild 8" descr="DESY-Logo-cyan-RGB_ger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6085803"/>
            <a:ext cx="635672" cy="6356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484784"/>
            <a:ext cx="6781800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5" r:id="rId3"/>
    <p:sldLayoutId id="2147483656" r:id="rId4"/>
    <p:sldLayoutId id="2147483657" r:id="rId5"/>
    <p:sldLayoutId id="2147483652" r:id="rId6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12.10.2010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Lehrkräfte-Workshop CERN, Anne Glück</a:t>
            </a:r>
            <a:endParaRPr lang="de-DE" dirty="0"/>
          </a:p>
        </p:txBody>
      </p:sp>
      <p:pic>
        <p:nvPicPr>
          <p:cNvPr id="8" name="Grafik 7" descr="logo_TU_blau_2126x624.jp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5148064" y="6235369"/>
            <a:ext cx="1656184" cy="4861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um.teilchenwelt.de" TargetMode="External"/><Relationship Id="rId4" Type="http://schemas.openxmlformats.org/officeDocument/2006/relationships/hyperlink" Target="http://physik-begreifen-zeuthen.desy.de/angebote/kosmische_teilchen/index_ger.html" TargetMode="External"/><Relationship Id="rId5" Type="http://schemas.openxmlformats.org/officeDocument/2006/relationships/hyperlink" Target="http://www.i2u2.org/elab/cosmic/home/" TargetMode="External"/><Relationship Id="rId1" Type="http://schemas.openxmlformats.org/officeDocument/2006/relationships/slideLayout" Target="../slideLayouts/slideLayout8.xml"/><Relationship Id="rId2" Type="http://schemas.openxmlformats.org/officeDocument/2006/relationships/hyperlink" Target="http://www.teilchenwelt.de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mailto:Carolin.schwerdt@desy.de" TargetMode="External"/><Relationship Id="rId3" Type="http://schemas.openxmlformats.org/officeDocument/2006/relationships/hyperlink" Target="mailto:Martin.hawner@cern.ch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0.emf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Das </a:t>
            </a:r>
            <a:r>
              <a:rPr lang="de-DE" dirty="0" err="1" smtClean="0"/>
              <a:t>Cosmic</a:t>
            </a:r>
            <a:r>
              <a:rPr lang="de-DE" dirty="0"/>
              <a:t>-</a:t>
            </a:r>
            <a:r>
              <a:rPr lang="de-DE" dirty="0" smtClean="0"/>
              <a:t>Projekt	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691563"/>
            <a:ext cx="6553200" cy="955571"/>
          </a:xfrm>
        </p:spPr>
        <p:txBody>
          <a:bodyPr>
            <a:normAutofit/>
          </a:bodyPr>
          <a:lstStyle/>
          <a:p>
            <a:r>
              <a:rPr lang="de-DE" sz="2400" i="1" dirty="0" smtClean="0"/>
              <a:t>Moderne (Astro-)Teilchenphysik entdecken und erleben</a:t>
            </a:r>
            <a:endParaRPr lang="de-DE" sz="2400" i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05.04.2012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Martin </a:t>
            </a:r>
            <a:r>
              <a:rPr lang="de-DE" dirty="0" err="1" smtClean="0"/>
              <a:t>Hawner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das Unsichtbare sichtbar machen?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259632" y="1401418"/>
            <a:ext cx="7427168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600" dirty="0" smtClean="0"/>
              <a:t>2 übliche Nachweismethoden:</a:t>
            </a:r>
          </a:p>
          <a:p>
            <a:r>
              <a:rPr lang="de-DE" sz="2600" dirty="0" smtClean="0"/>
              <a:t>Szintillationslicht</a:t>
            </a:r>
          </a:p>
          <a:p>
            <a:r>
              <a:rPr lang="de-DE" sz="2600" dirty="0" smtClean="0"/>
              <a:t>Cherenkov-Licht</a:t>
            </a:r>
          </a:p>
          <a:p>
            <a:endParaRPr lang="de-DE" sz="2600" dirty="0"/>
          </a:p>
          <a:p>
            <a:pPr>
              <a:buFont typeface="Wingdings" charset="2"/>
              <a:buChar char="Ø"/>
            </a:pPr>
            <a:r>
              <a:rPr lang="de-DE" sz="2600" dirty="0" smtClean="0"/>
              <a:t>Schwaches Licht wird vom </a:t>
            </a:r>
            <a:r>
              <a:rPr lang="de-DE" sz="2600" dirty="0" err="1" smtClean="0"/>
              <a:t>Photomultiplier</a:t>
            </a:r>
            <a:r>
              <a:rPr lang="de-DE" sz="2600" dirty="0" smtClean="0"/>
              <a:t> registriert, verstärkt und gleichzeitig in elektrisches Signal umgewandelt.</a:t>
            </a:r>
          </a:p>
          <a:p>
            <a:pPr marL="0" indent="0">
              <a:buNone/>
            </a:pPr>
            <a:endParaRPr lang="de-DE" sz="2600" dirty="0"/>
          </a:p>
          <a:p>
            <a:pPr>
              <a:buFont typeface="Wingdings" charset="2"/>
              <a:buChar char="Ø"/>
            </a:pPr>
            <a:r>
              <a:rPr lang="de-DE" sz="2600" dirty="0" smtClean="0"/>
              <a:t>Rekonstruktion der Richtung und Energie möglich.</a:t>
            </a:r>
            <a:endParaRPr lang="de-DE" sz="2600" dirty="0"/>
          </a:p>
        </p:txBody>
      </p:sp>
    </p:spTree>
    <p:extLst>
      <p:ext uri="{BB962C8B-B14F-4D97-AF65-F5344CB8AC3E}">
        <p14:creationId xmlns:p14="http://schemas.microsoft.com/office/powerpoint/2010/main" val="33485000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0" y="459938"/>
            <a:ext cx="6781800" cy="720080"/>
          </a:xfrm>
        </p:spPr>
        <p:txBody>
          <a:bodyPr/>
          <a:lstStyle/>
          <a:p>
            <a:r>
              <a:rPr lang="de-DE" dirty="0" err="1" smtClean="0"/>
              <a:t>Cosmic</a:t>
            </a:r>
            <a:r>
              <a:rPr lang="de-DE" dirty="0" smtClean="0"/>
              <a:t> Experimente für Jugendliche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rcRect l="-51708" r="-51708"/>
          <a:stretch>
            <a:fillRect/>
          </a:stretch>
        </p:blipFill>
        <p:spPr>
          <a:xfrm>
            <a:off x="-756592" y="2266903"/>
            <a:ext cx="6480720" cy="4435324"/>
          </a:xfr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715719"/>
            <a:ext cx="4148333" cy="304943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398731" y="1446751"/>
            <a:ext cx="2435445" cy="63094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3500" u="sng" dirty="0" err="1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Kamiokannen</a:t>
            </a:r>
            <a:endParaRPr lang="de-DE" sz="3500" u="sng" dirty="0">
              <a:solidFill>
                <a:schemeClr val="tx2"/>
              </a:solidFill>
              <a:latin typeface="Arial Narrow"/>
              <a:ea typeface="+mj-ea"/>
              <a:cs typeface="+mj-cs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353766" y="1446751"/>
            <a:ext cx="3236784" cy="63094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de-DE"/>
            </a:defPPr>
            <a:lvl1pPr>
              <a:defRPr sz="350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r>
              <a:rPr lang="de-DE" u="sng" dirty="0"/>
              <a:t>Szintillationszähler</a:t>
            </a:r>
          </a:p>
        </p:txBody>
      </p:sp>
    </p:spTree>
    <p:extLst>
      <p:ext uri="{BB962C8B-B14F-4D97-AF65-F5344CB8AC3E}">
        <p14:creationId xmlns:p14="http://schemas.microsoft.com/office/powerpoint/2010/main" val="40961312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0" y="459938"/>
            <a:ext cx="6781800" cy="720080"/>
          </a:xfrm>
        </p:spPr>
        <p:txBody>
          <a:bodyPr/>
          <a:lstStyle/>
          <a:p>
            <a:r>
              <a:rPr lang="de-DE" dirty="0" err="1" smtClean="0"/>
              <a:t>Cosmic</a:t>
            </a:r>
            <a:r>
              <a:rPr lang="de-DE" dirty="0" smtClean="0"/>
              <a:t> Experimente für Jugendliche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rcRect l="-51708" r="-51708"/>
          <a:stretch>
            <a:fillRect/>
          </a:stretch>
        </p:blipFill>
        <p:spPr>
          <a:xfrm>
            <a:off x="-756592" y="2266903"/>
            <a:ext cx="6480720" cy="4435324"/>
          </a:xfrm>
        </p:spPr>
      </p:pic>
      <p:sp>
        <p:nvSpPr>
          <p:cNvPr id="10" name="Textfeld 9"/>
          <p:cNvSpPr txBox="1"/>
          <p:nvPr/>
        </p:nvSpPr>
        <p:spPr>
          <a:xfrm>
            <a:off x="1398731" y="1446751"/>
            <a:ext cx="2435445" cy="63094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3500" u="sng" dirty="0" err="1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Kamiokannen</a:t>
            </a:r>
            <a:endParaRPr lang="de-DE" sz="3500" u="sng" dirty="0">
              <a:solidFill>
                <a:schemeClr val="tx2"/>
              </a:solidFill>
              <a:latin typeface="Arial Narrow"/>
              <a:ea typeface="+mj-ea"/>
              <a:cs typeface="+mj-cs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287542" y="2266903"/>
            <a:ext cx="4856458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sz="2800" dirty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Wassergefüllte Thermoskanne</a:t>
            </a:r>
          </a:p>
          <a:p>
            <a:pPr marL="285750" indent="-285750">
              <a:buFont typeface="Arial"/>
              <a:buChar char="•"/>
            </a:pPr>
            <a:r>
              <a:rPr lang="de-DE" sz="2800" dirty="0" err="1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Photomultiplier</a:t>
            </a:r>
            <a:r>
              <a:rPr lang="de-DE" sz="2800" dirty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 (PMT) schaut in Kanne</a:t>
            </a:r>
          </a:p>
          <a:p>
            <a:pPr marL="285750" indent="-285750">
              <a:buFont typeface="Arial"/>
              <a:buChar char="•"/>
            </a:pPr>
            <a:r>
              <a:rPr lang="de-DE" sz="2800" dirty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Beim Durchgang eines kosmischen Teilchens wird </a:t>
            </a:r>
            <a:r>
              <a:rPr lang="de-DE" sz="2800" dirty="0" err="1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Chrenkov</a:t>
            </a:r>
            <a:r>
              <a:rPr lang="de-DE" sz="2800" dirty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-Licht emittiert und vom PMT registriert</a:t>
            </a:r>
          </a:p>
        </p:txBody>
      </p:sp>
    </p:spTree>
    <p:extLst>
      <p:ext uri="{BB962C8B-B14F-4D97-AF65-F5344CB8AC3E}">
        <p14:creationId xmlns:p14="http://schemas.microsoft.com/office/powerpoint/2010/main" val="8078118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015618"/>
            <a:ext cx="6781800" cy="4641379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Cherenkov Licht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sz="2600" dirty="0" smtClean="0"/>
              <a:t>entsteht, wenn sich geladene Teilchen schneller bewegen als Licht in dem jeweiligen Medium</a:t>
            </a:r>
          </a:p>
          <a:p>
            <a:r>
              <a:rPr lang="de-DE" sz="2600" dirty="0" smtClean="0"/>
              <a:t>Es entsteht ein Lichtkegel (ähnlich wie beim Überschallknall)</a:t>
            </a:r>
          </a:p>
          <a:p>
            <a:r>
              <a:rPr lang="de-DE" sz="2600" dirty="0" smtClean="0"/>
              <a:t>z.B. in Eis, Wasser und Luft möglich</a:t>
            </a:r>
            <a:endParaRPr lang="de-DE" sz="2600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932658"/>
            <a:ext cx="1968500" cy="1384300"/>
          </a:xfrm>
          <a:prstGeom prst="rect">
            <a:avLst/>
          </a:prstGeom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29" y="4488597"/>
            <a:ext cx="28956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66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0" y="459938"/>
            <a:ext cx="6781800" cy="720080"/>
          </a:xfrm>
        </p:spPr>
        <p:txBody>
          <a:bodyPr/>
          <a:lstStyle/>
          <a:p>
            <a:r>
              <a:rPr lang="de-DE" dirty="0" err="1" smtClean="0"/>
              <a:t>Cosmic</a:t>
            </a:r>
            <a:r>
              <a:rPr lang="de-DE" dirty="0" smtClean="0"/>
              <a:t> Experimente für Jugendliche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353766" y="1446751"/>
            <a:ext cx="3236784" cy="63094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de-DE"/>
            </a:defPPr>
            <a:lvl1pPr>
              <a:defRPr sz="350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r>
              <a:rPr lang="de-DE" u="sng" dirty="0"/>
              <a:t>Szintillationszähler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3568" y="1613384"/>
            <a:ext cx="3888432" cy="4641379"/>
          </a:xfrm>
        </p:spPr>
        <p:txBody>
          <a:bodyPr>
            <a:normAutofit fontScale="85000" lnSpcReduction="20000"/>
          </a:bodyPr>
          <a:lstStyle/>
          <a:p>
            <a:r>
              <a:rPr lang="de-DE" sz="3100" dirty="0" smtClean="0"/>
              <a:t>Beim Durchgang geladener Teilchen wird Szintillationslicht erzeugt.</a:t>
            </a:r>
          </a:p>
          <a:p>
            <a:r>
              <a:rPr lang="de-DE" sz="3100" dirty="0" smtClean="0"/>
              <a:t>Über Fasern wird schwaches Licht an</a:t>
            </a:r>
            <a:br>
              <a:rPr lang="de-DE" sz="3100" dirty="0" smtClean="0"/>
            </a:br>
            <a:r>
              <a:rPr lang="de-DE" sz="3100" dirty="0" err="1" smtClean="0"/>
              <a:t>Sillizium-Photomultiplier</a:t>
            </a:r>
            <a:r>
              <a:rPr lang="de-DE" sz="3100" dirty="0" smtClean="0"/>
              <a:t> (</a:t>
            </a:r>
            <a:r>
              <a:rPr lang="de-DE" sz="3100" dirty="0" err="1" smtClean="0"/>
              <a:t>SiPM</a:t>
            </a:r>
            <a:r>
              <a:rPr lang="de-DE" sz="3100" dirty="0" smtClean="0"/>
              <a:t>) </a:t>
            </a:r>
            <a:r>
              <a:rPr lang="de-DE" sz="3100" dirty="0" smtClean="0"/>
              <a:t>geleitet</a:t>
            </a:r>
          </a:p>
          <a:p>
            <a:r>
              <a:rPr lang="de-DE" sz="3100" dirty="0" err="1" smtClean="0"/>
              <a:t>SiPM</a:t>
            </a:r>
            <a:r>
              <a:rPr lang="de-DE" sz="3100" dirty="0" smtClean="0"/>
              <a:t> </a:t>
            </a:r>
            <a:r>
              <a:rPr lang="de-DE" sz="3100" dirty="0" smtClean="0"/>
              <a:t>wandelt in elektrisches Signal um und verstärkt.</a:t>
            </a:r>
          </a:p>
          <a:p>
            <a:r>
              <a:rPr lang="de-DE" sz="3100" dirty="0" smtClean="0"/>
              <a:t>DAQ-Karte verarbeitet Signal und leitet es an Computer weiter.</a:t>
            </a:r>
          </a:p>
          <a:p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012" y="2077693"/>
            <a:ext cx="50673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97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401418"/>
            <a:ext cx="6781800" cy="4641379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Szintillationslicht:</a:t>
            </a:r>
          </a:p>
          <a:p>
            <a:r>
              <a:rPr lang="de-DE" dirty="0" smtClean="0"/>
              <a:t>Geladene Sekundärteilchen eines Teilchenschauers regen Atome im </a:t>
            </a:r>
            <a:r>
              <a:rPr lang="de-DE" dirty="0" err="1" smtClean="0"/>
              <a:t>Szintillator</a:t>
            </a:r>
            <a:r>
              <a:rPr lang="de-DE" dirty="0" smtClean="0"/>
              <a:t> an.</a:t>
            </a:r>
          </a:p>
          <a:p>
            <a:r>
              <a:rPr lang="de-DE" dirty="0" smtClean="0"/>
              <a:t>Beim Abregung wird Licht ausgesandt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221088"/>
            <a:ext cx="43180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7483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Messprinzip der Szintillationszähler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259632" y="1738993"/>
            <a:ext cx="7427168" cy="4641379"/>
          </a:xfrm>
        </p:spPr>
        <p:txBody>
          <a:bodyPr/>
          <a:lstStyle/>
          <a:p>
            <a:r>
              <a:rPr lang="de-DE" sz="2800" dirty="0" smtClean="0"/>
              <a:t>Jedes geladene Teilchen kann Szintillationszähler anregen.</a:t>
            </a:r>
          </a:p>
          <a:p>
            <a:r>
              <a:rPr lang="de-DE" sz="2800" dirty="0" smtClean="0"/>
              <a:t>Mit </a:t>
            </a:r>
            <a:r>
              <a:rPr lang="de-DE" sz="2800" dirty="0" err="1" smtClean="0"/>
              <a:t>Triggerbedingungen</a:t>
            </a:r>
            <a:r>
              <a:rPr lang="de-DE" sz="2800" dirty="0" smtClean="0"/>
              <a:t> können kosmische Teilchen selektiert werden, die aus einer Richtung kommen.</a:t>
            </a:r>
          </a:p>
          <a:p>
            <a:endParaRPr lang="de-DE" dirty="0"/>
          </a:p>
        </p:txBody>
      </p:sp>
      <p:sp>
        <p:nvSpPr>
          <p:cNvPr id="5" name="Inhaltsplatzhalter 6"/>
          <p:cNvSpPr txBox="1">
            <a:spLocks/>
          </p:cNvSpPr>
          <p:nvPr/>
        </p:nvSpPr>
        <p:spPr>
          <a:xfrm>
            <a:off x="251520" y="4542235"/>
            <a:ext cx="6781800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32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8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800" dirty="0" err="1" smtClean="0"/>
              <a:t>Triggerbedingung</a:t>
            </a:r>
            <a:r>
              <a:rPr lang="de-DE" sz="2800" dirty="0" smtClean="0"/>
              <a:t>:</a:t>
            </a:r>
          </a:p>
          <a:p>
            <a:pPr marL="0" indent="0">
              <a:buNone/>
            </a:pPr>
            <a:r>
              <a:rPr lang="de-DE" sz="2800" dirty="0" smtClean="0"/>
              <a:t>Innerhalb von 200 </a:t>
            </a:r>
            <a:r>
              <a:rPr lang="de-DE" sz="2800" dirty="0" err="1" smtClean="0"/>
              <a:t>ns</a:t>
            </a:r>
            <a:r>
              <a:rPr lang="de-DE" sz="2800" dirty="0" smtClean="0"/>
              <a:t> muss Signal in beiden Platten registriert werden.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760" y="4077072"/>
            <a:ext cx="26035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7293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Untersuchungsmöglichkeiten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658618"/>
            <a:ext cx="6781800" cy="4641379"/>
          </a:xfrm>
        </p:spPr>
        <p:txBody>
          <a:bodyPr>
            <a:normAutofit lnSpcReduction="10000"/>
          </a:bodyPr>
          <a:lstStyle/>
          <a:p>
            <a:pPr>
              <a:spcAft>
                <a:spcPts val="1000"/>
              </a:spcAft>
            </a:pPr>
            <a:r>
              <a:rPr lang="de-DE" dirty="0" smtClean="0"/>
              <a:t>Ratenmessung</a:t>
            </a:r>
          </a:p>
          <a:p>
            <a:pPr>
              <a:spcAft>
                <a:spcPts val="1000"/>
              </a:spcAft>
            </a:pPr>
            <a:r>
              <a:rPr lang="de-DE" dirty="0" smtClean="0"/>
              <a:t>Abhängigkeit von verschiedenen Bedingungen (Luftdruck, Temperatur...)</a:t>
            </a:r>
          </a:p>
          <a:p>
            <a:pPr>
              <a:spcAft>
                <a:spcPts val="1000"/>
              </a:spcAft>
            </a:pPr>
            <a:r>
              <a:rPr lang="de-DE" dirty="0" smtClean="0"/>
              <a:t>Winkelabhängigkeit kosmischer Strahlung</a:t>
            </a:r>
          </a:p>
          <a:p>
            <a:pPr>
              <a:spcAft>
                <a:spcPts val="1000"/>
              </a:spcAft>
            </a:pPr>
            <a:r>
              <a:rPr lang="de-DE" dirty="0" smtClean="0"/>
              <a:t>Einfluss von </a:t>
            </a:r>
            <a:r>
              <a:rPr lang="de-DE" dirty="0" err="1" smtClean="0"/>
              <a:t>Absorbermaterialien</a:t>
            </a:r>
            <a:endParaRPr lang="de-DE" dirty="0" smtClean="0"/>
          </a:p>
          <a:p>
            <a:pPr>
              <a:spcAft>
                <a:spcPts val="1000"/>
              </a:spcAft>
            </a:pPr>
            <a:r>
              <a:rPr lang="de-DE" dirty="0" smtClean="0"/>
              <a:t>Lebensdauermessung von Myonen</a:t>
            </a:r>
          </a:p>
          <a:p>
            <a:pPr>
              <a:spcAft>
                <a:spcPts val="1000"/>
              </a:spcAft>
            </a:pPr>
            <a:r>
              <a:rPr lang="de-DE" dirty="0" smtClean="0"/>
              <a:t>Geschwindigkeitsmessung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6628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 Netzwerk Teilchenwelt	...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401418"/>
            <a:ext cx="6781800" cy="4641379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werden 15 Institute bundesweit Experimente zur Messung kosmischer Teilchen anbieten.</a:t>
            </a:r>
          </a:p>
          <a:p>
            <a:r>
              <a:rPr lang="de-DE" dirty="0" smtClean="0"/>
              <a:t>Veranstaltungen sind teilweise schon am Laufen</a:t>
            </a:r>
          </a:p>
          <a:p>
            <a:r>
              <a:rPr lang="de-DE" dirty="0" smtClean="0"/>
              <a:t>Jugendliche können an Instituten Praktika oder eintägige Veranstaltungen besuchen.</a:t>
            </a:r>
          </a:p>
          <a:p>
            <a:r>
              <a:rPr lang="de-DE" dirty="0" smtClean="0"/>
              <a:t>Lehrkräfte können Experimente für den eigenen Unterricht ausleihen.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1995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 Netzwerk Teilchenwelt...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885893" y="1988840"/>
            <a:ext cx="6781800" cy="4641379"/>
          </a:xfrm>
        </p:spPr>
        <p:txBody>
          <a:bodyPr/>
          <a:lstStyle/>
          <a:p>
            <a:r>
              <a:rPr lang="de-DE" dirty="0" smtClean="0"/>
              <a:t>Werden Materialien bereitgestellt (auch Anleitungen, Messvorschläge etc.)</a:t>
            </a:r>
          </a:p>
          <a:p>
            <a:r>
              <a:rPr lang="de-DE" dirty="0" smtClean="0"/>
              <a:t>Online Experimente mit Möglichkeit zur Auswertung echter Daten </a:t>
            </a:r>
          </a:p>
          <a:p>
            <a:pPr lvl="1"/>
            <a:r>
              <a:rPr lang="de-DE" dirty="0" smtClean="0"/>
              <a:t>Langzeitmessungen und kombinieren von Daten wird möglich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55177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2140868"/>
            <a:ext cx="6781800" cy="4641379"/>
          </a:xfrm>
        </p:spPr>
        <p:txBody>
          <a:bodyPr>
            <a:normAutofit/>
          </a:bodyPr>
          <a:lstStyle/>
          <a:p>
            <a:r>
              <a:rPr lang="de-DE" smtClean="0"/>
              <a:t>Netzwerk Teilchenwelt</a:t>
            </a:r>
            <a:endParaRPr lang="de-DE" dirty="0" smtClean="0"/>
          </a:p>
          <a:p>
            <a:r>
              <a:rPr lang="de-DE" dirty="0" smtClean="0"/>
              <a:t>Fragen der Astroteilchenphysik</a:t>
            </a:r>
          </a:p>
          <a:p>
            <a:r>
              <a:rPr lang="de-DE" dirty="0" smtClean="0"/>
              <a:t>Welche Experimente können Jugendliche im Rahmen des Netzwerks durchführen</a:t>
            </a:r>
          </a:p>
          <a:p>
            <a:r>
              <a:rPr lang="de-DE" dirty="0" smtClean="0"/>
              <a:t>Funktionsweise der Experimente</a:t>
            </a:r>
          </a:p>
          <a:p>
            <a:r>
              <a:rPr lang="de-DE" dirty="0" smtClean="0"/>
              <a:t>Was ist im </a:t>
            </a:r>
            <a:r>
              <a:rPr lang="de-DE" dirty="0" err="1" smtClean="0"/>
              <a:t>Cosmic</a:t>
            </a:r>
            <a:r>
              <a:rPr lang="de-DE" dirty="0" smtClean="0"/>
              <a:t> Projekt möglich</a:t>
            </a:r>
          </a:p>
          <a:p>
            <a:pPr marL="457200" lvl="1" indent="0">
              <a:buNone/>
            </a:pP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2830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Informationen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539552" y="1401418"/>
            <a:ext cx="8147248" cy="4641379"/>
          </a:xfrm>
        </p:spPr>
        <p:txBody>
          <a:bodyPr/>
          <a:lstStyle/>
          <a:p>
            <a:pPr marL="0" indent="0" algn="ctr">
              <a:spcAft>
                <a:spcPts val="2000"/>
              </a:spcAft>
              <a:buNone/>
            </a:pPr>
            <a:endParaRPr lang="de-DE" sz="2800" dirty="0" smtClean="0">
              <a:hlinkClick r:id="rId2"/>
            </a:endParaRPr>
          </a:p>
          <a:p>
            <a:pPr marL="0" indent="0" algn="ctr">
              <a:spcAft>
                <a:spcPts val="2000"/>
              </a:spcAft>
              <a:buNone/>
            </a:pPr>
            <a:r>
              <a:rPr lang="de-DE" sz="2800" dirty="0" smtClean="0">
                <a:hlinkClick r:id="rId2"/>
              </a:rPr>
              <a:t>www.teilchenwelt.de</a:t>
            </a:r>
            <a:endParaRPr lang="de-DE" sz="2800" dirty="0" smtClean="0"/>
          </a:p>
          <a:p>
            <a:pPr marL="0" indent="0" algn="ctr">
              <a:spcAft>
                <a:spcPts val="2000"/>
              </a:spcAft>
              <a:buNone/>
            </a:pPr>
            <a:r>
              <a:rPr lang="de-DE" sz="2800" dirty="0" smtClean="0">
                <a:hlinkClick r:id="rId3"/>
              </a:rPr>
              <a:t>www.forum.teilchenwelt.de</a:t>
            </a:r>
            <a:endParaRPr lang="de-DE" sz="2800" dirty="0" smtClean="0"/>
          </a:p>
          <a:p>
            <a:pPr marL="0" indent="0" algn="ctr">
              <a:spcAft>
                <a:spcPts val="2000"/>
              </a:spcAft>
              <a:buNone/>
            </a:pPr>
            <a:r>
              <a:rPr lang="de-DE" sz="2800" dirty="0">
                <a:hlinkClick r:id="rId4"/>
              </a:rPr>
              <a:t>http://physik-begreifen-zeuthen.desy.de/angebote/kosmische_teilchen/</a:t>
            </a:r>
            <a:r>
              <a:rPr lang="de-DE" sz="2800" dirty="0" smtClean="0">
                <a:hlinkClick r:id="rId4"/>
              </a:rPr>
              <a:t>index_ger.html</a:t>
            </a:r>
            <a:endParaRPr lang="de-DE" sz="2800" dirty="0" smtClean="0"/>
          </a:p>
          <a:p>
            <a:pPr marL="0" indent="0" algn="ctr">
              <a:spcAft>
                <a:spcPts val="2000"/>
              </a:spcAft>
              <a:buNone/>
            </a:pPr>
            <a:r>
              <a:rPr lang="de-DE" sz="2800" dirty="0">
                <a:hlinkClick r:id="rId5"/>
              </a:rPr>
              <a:t>http://www.i2u2.org/elab/cosmic/home</a:t>
            </a:r>
            <a:r>
              <a:rPr lang="de-DE" sz="2800" dirty="0" smtClean="0">
                <a:hlinkClick r:id="rId5"/>
              </a:rPr>
              <a:t>/</a:t>
            </a:r>
            <a:endParaRPr lang="de-DE" sz="2800" dirty="0" smtClean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826727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043608" y="764704"/>
            <a:ext cx="7643192" cy="527809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Fragen?</a:t>
            </a:r>
          </a:p>
          <a:p>
            <a:pPr marL="0" indent="0" algn="ctr">
              <a:buNone/>
            </a:pPr>
            <a:r>
              <a:rPr lang="de-DE" dirty="0" smtClean="0"/>
              <a:t>Anregungen?</a:t>
            </a:r>
          </a:p>
          <a:p>
            <a:pPr marL="0" indent="0" algn="r">
              <a:buNone/>
            </a:pPr>
            <a:r>
              <a:rPr lang="de-DE" dirty="0" smtClean="0"/>
              <a:t>Diskussion!</a:t>
            </a:r>
          </a:p>
          <a:p>
            <a:pPr marL="0" indent="0" algn="r">
              <a:buNone/>
            </a:pPr>
            <a:endParaRPr lang="de-DE" dirty="0" smtClean="0"/>
          </a:p>
          <a:p>
            <a:pPr marL="0" indent="0" algn="r">
              <a:buNone/>
            </a:pPr>
            <a:endParaRPr lang="de-DE" dirty="0"/>
          </a:p>
          <a:p>
            <a:pPr marL="0" indent="0" algn="r">
              <a:buNone/>
            </a:pPr>
            <a:endParaRPr lang="de-DE" dirty="0"/>
          </a:p>
          <a:p>
            <a:pPr marL="0" indent="0">
              <a:buNone/>
            </a:pPr>
            <a:r>
              <a:rPr lang="de-DE" sz="2400" dirty="0" smtClean="0"/>
              <a:t>Bei Interesse:</a:t>
            </a:r>
          </a:p>
          <a:p>
            <a:pPr marL="0" indent="0">
              <a:buNone/>
            </a:pPr>
            <a:r>
              <a:rPr lang="de-DE" sz="2400" dirty="0" smtClean="0">
                <a:hlinkClick r:id="rId2"/>
              </a:rPr>
              <a:t>carolin.schwerdt@desy.de</a:t>
            </a:r>
            <a:endParaRPr lang="de-DE" sz="2400" dirty="0" smtClean="0"/>
          </a:p>
          <a:p>
            <a:pPr marL="0" indent="0">
              <a:buNone/>
            </a:pPr>
            <a:r>
              <a:rPr lang="de-DE" sz="2400" dirty="0" smtClean="0">
                <a:hlinkClick r:id="rId3"/>
              </a:rPr>
              <a:t>martin.hawner@cern.ch</a:t>
            </a:r>
            <a:endParaRPr lang="de-DE" sz="2400" dirty="0" smtClean="0"/>
          </a:p>
          <a:p>
            <a:pPr marL="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523228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1. Projektziele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Autofit/>
          </a:bodyPr>
          <a:lstStyle/>
          <a:p>
            <a:r>
              <a:rPr lang="de-DE" sz="2600" dirty="0"/>
              <a:t>Wecken von Faszination für grundlegende Fragen über unser Universum</a:t>
            </a:r>
          </a:p>
          <a:p>
            <a:r>
              <a:rPr lang="de-DE" sz="2600" dirty="0"/>
              <a:t>Authentische Erfahrungen mit </a:t>
            </a:r>
            <a:endParaRPr lang="de-DE" sz="2600" dirty="0" smtClean="0"/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smtClean="0"/>
              <a:t>eigenen Messungen </a:t>
            </a:r>
            <a:r>
              <a:rPr lang="de-DE" sz="2600" dirty="0"/>
              <a:t>an </a:t>
            </a:r>
            <a:endParaRPr lang="de-DE" sz="2600" dirty="0" smtClean="0"/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smtClean="0"/>
              <a:t>Originaldaten</a:t>
            </a:r>
            <a:endParaRPr lang="de-DE" sz="2600" dirty="0"/>
          </a:p>
          <a:p>
            <a:r>
              <a:rPr lang="de-DE" sz="2600" dirty="0"/>
              <a:t>Erlebnis Forschung</a:t>
            </a:r>
          </a:p>
          <a:p>
            <a:r>
              <a:rPr lang="de-DE" sz="2600" dirty="0"/>
              <a:t>Vermittlung von </a:t>
            </a:r>
            <a:r>
              <a:rPr lang="de-DE" sz="2600" dirty="0" smtClean="0"/>
              <a:t>Grundlagen-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 smtClean="0"/>
              <a:t>forschung</a:t>
            </a:r>
            <a:r>
              <a:rPr lang="de-DE" sz="2600" dirty="0" smtClean="0"/>
              <a:t> als Kulturgut</a:t>
            </a:r>
            <a:endParaRPr lang="de-DE" sz="2600" dirty="0"/>
          </a:p>
          <a:p>
            <a:pPr>
              <a:buNone/>
            </a:pPr>
            <a:r>
              <a:rPr lang="de-DE" sz="2600" dirty="0" smtClean="0"/>
              <a:t>Darüber hinaus:</a:t>
            </a:r>
          </a:p>
          <a:p>
            <a:r>
              <a:rPr lang="de-DE" sz="2000" dirty="0" smtClean="0"/>
              <a:t>Ausbildung junger </a:t>
            </a:r>
            <a:r>
              <a:rPr lang="de-DE" sz="2000" dirty="0" err="1" smtClean="0"/>
              <a:t>WissenschaftlerInnen</a:t>
            </a:r>
            <a:r>
              <a:rPr lang="de-DE" sz="2000" dirty="0" smtClean="0"/>
              <a:t> in Kommunikation</a:t>
            </a:r>
          </a:p>
          <a:p>
            <a:r>
              <a:rPr lang="de-DE" sz="2000" dirty="0" smtClean="0"/>
              <a:t>Angebot für Studien- und Berufswahl Jugendlicher</a:t>
            </a:r>
          </a:p>
        </p:txBody>
      </p:sp>
      <p:pic>
        <p:nvPicPr>
          <p:cNvPr id="6" name="Grafik 5" descr="pic-timeprojectionchamber-alic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52203" y="2060848"/>
            <a:ext cx="1986573" cy="252028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3"/>
          <a:srcRect t="5706" b="5706"/>
          <a:stretch>
            <a:fillRect/>
          </a:stretch>
        </p:blipFill>
        <p:spPr>
          <a:xfrm>
            <a:off x="1905000" y="1401763"/>
            <a:ext cx="6781800" cy="4640262"/>
          </a:xfrm>
        </p:spPr>
      </p:pic>
    </p:spTree>
    <p:extLst>
      <p:ext uri="{BB962C8B-B14F-4D97-AF65-F5344CB8AC3E}">
        <p14:creationId xmlns:p14="http://schemas.microsoft.com/office/powerpoint/2010/main" val="14182876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>
            <a:normAutofit fontScale="85000" lnSpcReduction="10000"/>
          </a:bodyPr>
          <a:lstStyle/>
          <a:p>
            <a:r>
              <a:rPr lang="de-DE" sz="3900" b="1" dirty="0" smtClean="0"/>
              <a:t>Bundesweite Struktur</a:t>
            </a:r>
          </a:p>
          <a:p>
            <a:endParaRPr lang="de-DE" sz="2400" dirty="0" smtClean="0"/>
          </a:p>
          <a:p>
            <a:r>
              <a:rPr lang="de-DE" sz="2400" dirty="0" smtClean="0"/>
              <a:t>22 Institute</a:t>
            </a:r>
          </a:p>
          <a:p>
            <a:endParaRPr lang="de-DE" sz="2400" dirty="0" smtClean="0"/>
          </a:p>
          <a:p>
            <a:r>
              <a:rPr lang="de-DE" sz="2400" dirty="0" smtClean="0"/>
              <a:t>19 Institute </a:t>
            </a:r>
          </a:p>
          <a:p>
            <a:r>
              <a:rPr lang="de-DE" sz="2400" dirty="0" smtClean="0"/>
              <a:t>„International </a:t>
            </a:r>
            <a:r>
              <a:rPr lang="de-DE" sz="2400" dirty="0" err="1" smtClean="0"/>
              <a:t>Masterclasses</a:t>
            </a:r>
            <a:r>
              <a:rPr lang="de-DE" sz="2400" dirty="0" smtClean="0"/>
              <a:t>“</a:t>
            </a:r>
          </a:p>
          <a:p>
            <a:endParaRPr lang="de-DE" sz="2400" dirty="0" smtClean="0"/>
          </a:p>
          <a:p>
            <a:r>
              <a:rPr lang="de-DE" sz="2400" dirty="0" smtClean="0"/>
              <a:t>7 Standorte Lehrertage</a:t>
            </a:r>
          </a:p>
          <a:p>
            <a:endParaRPr lang="de-DE" sz="2400" dirty="0" smtClean="0"/>
          </a:p>
          <a:p>
            <a:r>
              <a:rPr lang="de-DE" sz="2400" b="1" dirty="0" smtClean="0"/>
              <a:t>Neu! </a:t>
            </a:r>
            <a:r>
              <a:rPr lang="de-DE" sz="2400" dirty="0" smtClean="0"/>
              <a:t>15 Standorte kosmische Strahlung</a:t>
            </a:r>
          </a:p>
          <a:p>
            <a:endParaRPr lang="de-DE" sz="2400" dirty="0" smtClean="0"/>
          </a:p>
          <a:p>
            <a:r>
              <a:rPr lang="de-DE" sz="2400" dirty="0" smtClean="0"/>
              <a:t>Kontakt: stadtxy@teilchenwelt.de</a:t>
            </a:r>
          </a:p>
          <a:p>
            <a:endParaRPr lang="de-DE" dirty="0"/>
          </a:p>
        </p:txBody>
      </p:sp>
      <p:pic>
        <p:nvPicPr>
          <p:cNvPr id="6" name="Inhaltsplatzhalter 5" descr="KarteNetzwerkTeilchenwelt-120307-cosmi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4" b="11914"/>
          <a:stretch>
            <a:fillRect/>
          </a:stretch>
        </p:blipFill>
        <p:spPr/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sind Kosmische Teilchen?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401418"/>
            <a:ext cx="6781800" cy="4641379"/>
          </a:xfrm>
        </p:spPr>
        <p:txBody>
          <a:bodyPr/>
          <a:lstStyle/>
          <a:p>
            <a:r>
              <a:rPr lang="de-DE" dirty="0" smtClean="0"/>
              <a:t>Boten aus dem Weltall</a:t>
            </a:r>
          </a:p>
          <a:p>
            <a:pPr lvl="1"/>
            <a:r>
              <a:rPr lang="de-DE" dirty="0" smtClean="0"/>
              <a:t>Teilchen werden von </a:t>
            </a:r>
            <a:r>
              <a:rPr lang="de-DE" dirty="0" smtClean="0"/>
              <a:t>verschiedenen </a:t>
            </a:r>
            <a:r>
              <a:rPr lang="de-DE" dirty="0" smtClean="0"/>
              <a:t>Quellen innerhalb und außerhalb unserer Galaxie ausgesendet</a:t>
            </a: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346" y="3459583"/>
            <a:ext cx="5384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8552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sind Kosmische Teilchen?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905000" y="1401418"/>
            <a:ext cx="6781800" cy="4641379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Primäre kosmische Strahlung</a:t>
            </a:r>
            <a:endParaRPr lang="de-DE" dirty="0"/>
          </a:p>
        </p:txBody>
      </p:sp>
      <p:graphicFrame>
        <p:nvGraphicFramePr>
          <p:cNvPr id="5" name="Diagramm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869464"/>
              </p:ext>
            </p:extLst>
          </p:nvPr>
        </p:nvGraphicFramePr>
        <p:xfrm>
          <a:off x="266555" y="2330089"/>
          <a:ext cx="5547360" cy="3698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Bild 7"/>
          <p:cNvPicPr>
            <a:picLocks noChangeAspect="1"/>
          </p:cNvPicPr>
          <p:nvPr/>
        </p:nvPicPr>
        <p:blipFill rotWithShape="1">
          <a:blip r:embed="rId7"/>
          <a:srcRect l="-12029" r="12029"/>
          <a:stretch/>
        </p:blipFill>
        <p:spPr>
          <a:xfrm>
            <a:off x="5376784" y="2410464"/>
            <a:ext cx="35941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200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0" y="508163"/>
            <a:ext cx="6781800" cy="720080"/>
          </a:xfrm>
        </p:spPr>
        <p:txBody>
          <a:bodyPr/>
          <a:lstStyle/>
          <a:p>
            <a:r>
              <a:rPr lang="de-DE" dirty="0" smtClean="0"/>
              <a:t>Was sind Kosmische Teilchen?</a:t>
            </a:r>
            <a:endParaRPr lang="de-DE" dirty="0"/>
          </a:p>
        </p:txBody>
      </p:sp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3"/>
          <a:srcRect l="-59321" r="-59321"/>
          <a:stretch>
            <a:fillRect/>
          </a:stretch>
        </p:blipFill>
        <p:spPr>
          <a:xfrm>
            <a:off x="3347864" y="1340768"/>
            <a:ext cx="7459980" cy="5104288"/>
          </a:xfrm>
        </p:spPr>
      </p:pic>
      <p:sp>
        <p:nvSpPr>
          <p:cNvPr id="5" name="Textfeld 4"/>
          <p:cNvSpPr txBox="1"/>
          <p:nvPr/>
        </p:nvSpPr>
        <p:spPr>
          <a:xfrm>
            <a:off x="752868" y="1291225"/>
            <a:ext cx="4658774" cy="4965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00" dirty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Sekundäre Kosmische </a:t>
            </a: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Strahlung</a:t>
            </a:r>
          </a:p>
          <a:p>
            <a:endParaRPr lang="de-DE" sz="2900" dirty="0" smtClean="0">
              <a:solidFill>
                <a:schemeClr val="tx2"/>
              </a:solidFill>
              <a:latin typeface="Arial Narrow"/>
              <a:ea typeface="+mj-ea"/>
              <a:cs typeface="+mj-cs"/>
            </a:endParaRPr>
          </a:p>
          <a:p>
            <a:pPr marL="457200" indent="-457200">
              <a:buFont typeface="Arial"/>
              <a:buChar char="•"/>
            </a:pP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Protonen kollidieren mit Atomkernen der Luft</a:t>
            </a:r>
          </a:p>
          <a:p>
            <a:pPr marL="914400" lvl="1" indent="-457200">
              <a:spcAft>
                <a:spcPts val="1600"/>
              </a:spcAft>
              <a:buFont typeface="Arial"/>
              <a:buChar char="•"/>
            </a:pP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„Fixed Target“ Kollisionen (bis zu 10</a:t>
            </a:r>
            <a:r>
              <a:rPr lang="de-DE" sz="2900" baseline="300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20</a:t>
            </a: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 eV)</a:t>
            </a:r>
          </a:p>
          <a:p>
            <a:pPr marL="457200" indent="-457200">
              <a:spcAft>
                <a:spcPts val="1600"/>
              </a:spcAft>
              <a:buFont typeface="Arial"/>
              <a:buChar char="•"/>
            </a:pP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Entstehung von Pionen, </a:t>
            </a:r>
            <a:r>
              <a:rPr lang="de-DE" sz="2900" dirty="0" err="1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Kaonen</a:t>
            </a: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, Nukleonen</a:t>
            </a:r>
          </a:p>
          <a:p>
            <a:pPr marL="457200" indent="-457200">
              <a:buFont typeface="Arial"/>
              <a:buChar char="•"/>
            </a:pPr>
            <a:r>
              <a:rPr lang="de-DE" sz="2900" dirty="0" smtClean="0">
                <a:solidFill>
                  <a:schemeClr val="tx2"/>
                </a:solidFill>
                <a:latin typeface="Arial Narrow"/>
                <a:ea typeface="+mj-ea"/>
                <a:cs typeface="+mj-cs"/>
              </a:rPr>
              <a:t>Zerfall in Photonen, Myonen und Neutrinos</a:t>
            </a:r>
            <a:endParaRPr lang="de-DE" sz="2900" dirty="0">
              <a:solidFill>
                <a:schemeClr val="tx2"/>
              </a:solidFill>
              <a:latin typeface="Arial Narrow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443827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Auswirkungen auf unser Leben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245843" y="1401418"/>
            <a:ext cx="5491437" cy="4641379"/>
          </a:xfrm>
        </p:spPr>
        <p:txBody>
          <a:bodyPr/>
          <a:lstStyle/>
          <a:p>
            <a:pPr marL="0" indent="0">
              <a:spcAft>
                <a:spcPts val="1600"/>
              </a:spcAft>
              <a:buNone/>
            </a:pPr>
            <a:r>
              <a:rPr lang="de-DE" dirty="0" smtClean="0"/>
              <a:t>Kosmische Teilchen...</a:t>
            </a:r>
          </a:p>
          <a:p>
            <a:pPr>
              <a:spcAft>
                <a:spcPts val="3000"/>
              </a:spcAft>
            </a:pPr>
            <a:r>
              <a:rPr lang="de-DE" sz="2800" dirty="0" smtClean="0"/>
              <a:t>...erzeugen Polarlichter</a:t>
            </a:r>
          </a:p>
          <a:p>
            <a:pPr>
              <a:spcAft>
                <a:spcPts val="2400"/>
              </a:spcAft>
            </a:pPr>
            <a:r>
              <a:rPr lang="de-DE" sz="2800" dirty="0" smtClean="0"/>
              <a:t>...haben eine ionisierende Wirkung</a:t>
            </a:r>
          </a:p>
          <a:p>
            <a:r>
              <a:rPr lang="de-DE" sz="2800" dirty="0" smtClean="0"/>
              <a:t>...können elektronische Systeme beeinflussen und zerstören</a:t>
            </a:r>
            <a:endParaRPr lang="de-DE" sz="2800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815" y="1505882"/>
            <a:ext cx="2870200" cy="1435100"/>
          </a:xfrm>
          <a:prstGeom prst="rect">
            <a:avLst/>
          </a:prstGeom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280" y="3108159"/>
            <a:ext cx="2374900" cy="135890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4653136"/>
            <a:ext cx="30861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297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 der Astroteilchenphysik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845692" y="1401418"/>
            <a:ext cx="8266154" cy="4641379"/>
          </a:xfrm>
        </p:spPr>
        <p:txBody>
          <a:bodyPr>
            <a:normAutofit/>
          </a:bodyPr>
          <a:lstStyle/>
          <a:p>
            <a:r>
              <a:rPr lang="de-DE" sz="2400" dirty="0" smtClean="0"/>
              <a:t>Woraus besteht das Universum?</a:t>
            </a:r>
          </a:p>
          <a:p>
            <a:r>
              <a:rPr lang="de-DE" sz="2400" dirty="0" smtClean="0"/>
              <a:t>Welche Rolle spielen Neutrinos in der kosmischen Evolution?</a:t>
            </a:r>
          </a:p>
          <a:p>
            <a:r>
              <a:rPr lang="de-DE" sz="2400" dirty="0" smtClean="0"/>
              <a:t>Was sind die Quellen kosmischer Teilchen?</a:t>
            </a:r>
          </a:p>
          <a:p>
            <a:r>
              <a:rPr lang="de-DE" sz="2400" dirty="0" smtClean="0"/>
              <a:t>Welche Beschleunigungsmechanismen erzeugen so hohe Energien?</a:t>
            </a:r>
          </a:p>
          <a:p>
            <a:r>
              <a:rPr lang="de-DE" sz="2400" dirty="0" smtClean="0"/>
              <a:t>Wo liegen die Grenzen höchstmöglicher Energien?</a:t>
            </a:r>
          </a:p>
          <a:p>
            <a:endParaRPr lang="de-DE" sz="2400" dirty="0"/>
          </a:p>
          <a:p>
            <a:pPr marL="0" indent="0">
              <a:buNone/>
            </a:pPr>
            <a:r>
              <a:rPr lang="de-DE" sz="2400" dirty="0" smtClean="0"/>
              <a:t>Teilchen- und Astroteilchenphysiker bearbeiten gemeinsam diese Fragen</a:t>
            </a:r>
            <a:endParaRPr lang="de-DE" sz="2400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140" y="4509120"/>
            <a:ext cx="65913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363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Einige Astroteilchenphysik-Experimente</a:t>
            </a:r>
            <a:endParaRPr lang="de-DE" dirty="0"/>
          </a:p>
        </p:txBody>
      </p:sp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2"/>
          <a:srcRect t="-8206" b="-8206"/>
          <a:stretch>
            <a:fillRect/>
          </a:stretch>
        </p:blipFill>
        <p:spPr>
          <a:xfrm>
            <a:off x="1905000" y="1401763"/>
            <a:ext cx="6781800" cy="4640262"/>
          </a:xfrm>
        </p:spPr>
      </p:pic>
    </p:spTree>
    <p:extLst>
      <p:ext uri="{BB962C8B-B14F-4D97-AF65-F5344CB8AC3E}">
        <p14:creationId xmlns:p14="http://schemas.microsoft.com/office/powerpoint/2010/main" val="33159026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1181</Words>
  <Application>Microsoft Macintosh PowerPoint</Application>
  <PresentationFormat>Bildschirmpräsentation (4:3)</PresentationFormat>
  <Paragraphs>152</Paragraphs>
  <Slides>23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Office-Design</vt:lpstr>
      <vt:lpstr>Office-Design</vt:lpstr>
      <vt:lpstr>Office-Design</vt:lpstr>
      <vt:lpstr>Das Cosmic-Projekt </vt:lpstr>
      <vt:lpstr>Übersicht</vt:lpstr>
      <vt:lpstr> </vt:lpstr>
      <vt:lpstr>Was sind Kosmische Teilchen?</vt:lpstr>
      <vt:lpstr>Was sind Kosmische Teilchen?</vt:lpstr>
      <vt:lpstr>Was sind Kosmische Teilchen?</vt:lpstr>
      <vt:lpstr>Auswirkungen auf unser Leben</vt:lpstr>
      <vt:lpstr>Fragen der Astroteilchenphysik</vt:lpstr>
      <vt:lpstr>Einige Astroteilchenphysik-Experimente</vt:lpstr>
      <vt:lpstr>Wie das Unsichtbare sichtbar machen?</vt:lpstr>
      <vt:lpstr>Cosmic Experimente für Jugendliche</vt:lpstr>
      <vt:lpstr>Cosmic Experimente für Jugendliche</vt:lpstr>
      <vt:lpstr>PowerPoint-Präsentation</vt:lpstr>
      <vt:lpstr>Cosmic Experimente für Jugendliche</vt:lpstr>
      <vt:lpstr>PowerPoint-Präsentation</vt:lpstr>
      <vt:lpstr>Messprinzip der Szintillationszähler</vt:lpstr>
      <vt:lpstr>Untersuchungsmöglichkeiten</vt:lpstr>
      <vt:lpstr>Im Netzwerk Teilchenwelt ...</vt:lpstr>
      <vt:lpstr>Im Netzwerk Teilchenwelt...</vt:lpstr>
      <vt:lpstr>Weitere Informationen</vt:lpstr>
      <vt:lpstr>PowerPoint-Präsentation</vt:lpstr>
      <vt:lpstr>1. Projektziele </vt:lpstr>
      <vt:lpstr>PowerPoint-Präsentation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Martin</cp:lastModifiedBy>
  <cp:revision>176</cp:revision>
  <dcterms:created xsi:type="dcterms:W3CDTF">2010-06-16T07:18:22Z</dcterms:created>
  <dcterms:modified xsi:type="dcterms:W3CDTF">2012-06-06T15:03:31Z</dcterms:modified>
</cp:coreProperties>
</file>