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64" r:id="rId2"/>
    <p:sldId id="466" r:id="rId3"/>
    <p:sldId id="467" r:id="rId4"/>
    <p:sldId id="468" r:id="rId5"/>
    <p:sldId id="469" r:id="rId6"/>
    <p:sldId id="470" r:id="rId7"/>
    <p:sldId id="471" r:id="rId8"/>
    <p:sldId id="472" r:id="rId9"/>
    <p:sldId id="473" r:id="rId10"/>
    <p:sldId id="474" r:id="rId11"/>
    <p:sldId id="462" r:id="rId12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4651D62-BA4B-CC77-B09A-A0ECE60BE6EF}" name="Giuseppe Lerner" initials="GL" userId="S::giuseppe.lerner@cern.ch::82753e08-c3c4-47bb-b664-d190817ae741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A04"/>
    <a:srgbClr val="F640F6"/>
    <a:srgbClr val="1600FF"/>
    <a:srgbClr val="8A4311"/>
    <a:srgbClr val="89BA0E"/>
    <a:srgbClr val="000000"/>
    <a:srgbClr val="0B8E8E"/>
    <a:srgbClr val="F90000"/>
    <a:srgbClr val="1D76B3"/>
    <a:srgbClr val="1600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85434" autoAdjust="0"/>
  </p:normalViewPr>
  <p:slideViewPr>
    <p:cSldViewPr snapToObjects="1" showGuides="1">
      <p:cViewPr varScale="1">
        <p:scale>
          <a:sx n="162" d="100"/>
          <a:sy n="162" d="100"/>
        </p:scale>
        <p:origin x="504" y="3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8/10/relationships/authors" Target="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03EEF-9089-C744-8C93-EE73F8B15776}" type="datetimeFigureOut">
              <a:rPr lang="fr-FR" smtClean="0"/>
              <a:pPr/>
              <a:t>04/12/2025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F8E451-F231-B046-B379-61FE019F64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397260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57F9A8-E4A4-1C40-93CC-37CDF0C3283E}" type="datetimeFigureOut">
              <a:rPr lang="fr-FR" smtClean="0"/>
              <a:pPr/>
              <a:t>04/12/2025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393A5D-14D6-4646-84B9-A0E78F83D06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97048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47D8B3F4-051A-8986-927B-36450E60FC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44" y="4914901"/>
            <a:ext cx="6264696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pl-PL" dirty="0"/>
              <a:t>J. Manczak		 IMCC Target </a:t>
            </a:r>
            <a:r>
              <a:rPr lang="pl-PL" dirty="0" err="1"/>
              <a:t>meeting</a:t>
            </a:r>
            <a:r>
              <a:rPr lang="pl-PL" dirty="0"/>
              <a:t>		04/12</a:t>
            </a:r>
            <a:r>
              <a:rPr lang="en-GB" dirty="0"/>
              <a:t>/202</a:t>
            </a:r>
            <a:r>
              <a:rPr lang="pl-PL" dirty="0"/>
              <a:t>5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305800" cy="353615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5982BB34-7752-9065-38CB-33AA71B71C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44" y="4914901"/>
            <a:ext cx="6264696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pl-PL" dirty="0"/>
              <a:t>J. Manczak		 IMCC Target </a:t>
            </a:r>
            <a:r>
              <a:rPr lang="pl-PL" dirty="0" err="1"/>
              <a:t>meeting</a:t>
            </a:r>
            <a:r>
              <a:rPr lang="pl-PL" dirty="0"/>
              <a:t>		04/12</a:t>
            </a:r>
            <a:r>
              <a:rPr lang="en-GB" dirty="0"/>
              <a:t>/202</a:t>
            </a:r>
            <a:r>
              <a:rPr lang="pl-PL" dirty="0"/>
              <a:t>5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08CD8848-6083-DBB0-9944-33CA9CB2CD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44" y="4914901"/>
            <a:ext cx="6264696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pl-PL" dirty="0"/>
              <a:t>J. Manczak		 IMCC Target </a:t>
            </a:r>
            <a:r>
              <a:rPr lang="pl-PL" dirty="0" err="1"/>
              <a:t>meeting</a:t>
            </a:r>
            <a:r>
              <a:rPr lang="pl-PL" dirty="0"/>
              <a:t>		04/12</a:t>
            </a:r>
            <a:r>
              <a:rPr lang="en-GB" dirty="0"/>
              <a:t>/202</a:t>
            </a:r>
            <a:r>
              <a:rPr lang="pl-PL" dirty="0"/>
              <a:t>5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Espace réservé du pied de page 4">
            <a:extLst>
              <a:ext uri="{FF2B5EF4-FFF2-40B4-BE49-F238E27FC236}">
                <a16:creationId xmlns:a16="http://schemas.microsoft.com/office/drawing/2014/main" id="{81C2E1E2-6484-7904-A275-F9F8D2CBB1E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44" y="4914901"/>
            <a:ext cx="6264696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pl-PL" dirty="0"/>
              <a:t>J. Manczak		 IMCC Target </a:t>
            </a:r>
            <a:r>
              <a:rPr lang="pl-PL" dirty="0" err="1"/>
              <a:t>meeting</a:t>
            </a:r>
            <a:r>
              <a:rPr lang="pl-PL" dirty="0"/>
              <a:t>		04/12</a:t>
            </a:r>
            <a:r>
              <a:rPr lang="en-GB" dirty="0"/>
              <a:t>/202</a:t>
            </a:r>
            <a:r>
              <a:rPr lang="pl-PL" dirty="0"/>
              <a:t>5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4898702"/>
            <a:ext cx="9144000" cy="265336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8110800" y="36000"/>
            <a:ext cx="1013799" cy="101379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70" r:id="rId4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MUON-SlideGraph-gradient.png"/>
          <p:cNvPicPr>
            <a:picLocks noChangeAspect="1"/>
          </p:cNvPicPr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>
            <a:off x="0" y="3069829"/>
            <a:ext cx="9144000" cy="2108200"/>
          </a:xfrm>
          <a:prstGeom prst="rect">
            <a:avLst/>
          </a:prstGeom>
        </p:spPr>
      </p:pic>
      <p:pic>
        <p:nvPicPr>
          <p:cNvPr id="83" name="Image 82" descr="MUON-SlideGraph-LogoBkgnd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5" y="1270"/>
            <a:ext cx="9144000" cy="5140960"/>
          </a:xfrm>
          <a:prstGeom prst="rect">
            <a:avLst/>
          </a:prstGeom>
        </p:spPr>
      </p:pic>
      <p:pic>
        <p:nvPicPr>
          <p:cNvPr id="85" name="Image 84" descr="MCC-LogoCER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7200" y="255900"/>
            <a:ext cx="838200" cy="838200"/>
          </a:xfrm>
          <a:prstGeom prst="rect">
            <a:avLst/>
          </a:prstGeom>
        </p:spPr>
      </p:pic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2503" y="57150"/>
            <a:ext cx="1391497" cy="1391497"/>
          </a:xfrm>
          <a:prstGeom prst="rect">
            <a:avLst/>
          </a:prstGeom>
        </p:spPr>
      </p:pic>
      <p:sp>
        <p:nvSpPr>
          <p:cNvPr id="87" name="ZoneTexte 86"/>
          <p:cNvSpPr txBox="1"/>
          <p:nvPr/>
        </p:nvSpPr>
        <p:spPr>
          <a:xfrm>
            <a:off x="4768025" y="3527634"/>
            <a:ext cx="37444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2000" b="1" dirty="0">
                <a:solidFill>
                  <a:schemeClr val="bg1"/>
                </a:solidFill>
                <a:latin typeface="Arial Narrow"/>
                <a:cs typeface="Arial Narrow"/>
              </a:rPr>
              <a:t>IMCC Target </a:t>
            </a:r>
            <a:r>
              <a:rPr lang="pl-PL" sz="2000" b="1" dirty="0" err="1">
                <a:solidFill>
                  <a:schemeClr val="bg1"/>
                </a:solidFill>
                <a:latin typeface="Arial Narrow"/>
                <a:cs typeface="Arial Narrow"/>
              </a:rPr>
              <a:t>meeting</a:t>
            </a:r>
            <a:endParaRPr lang="pl-PL" sz="2000" b="1" dirty="0">
              <a:solidFill>
                <a:schemeClr val="bg1"/>
              </a:solidFill>
              <a:latin typeface="Arial Narrow"/>
              <a:cs typeface="Arial Narrow"/>
            </a:endParaRPr>
          </a:p>
          <a:p>
            <a:pPr algn="r"/>
            <a:r>
              <a:rPr lang="pl-PL" sz="2000" b="1" dirty="0">
                <a:solidFill>
                  <a:schemeClr val="bg1"/>
                </a:solidFill>
                <a:latin typeface="Arial Narrow"/>
                <a:cs typeface="Arial Narrow"/>
              </a:rPr>
              <a:t>4</a:t>
            </a:r>
            <a:r>
              <a:rPr lang="pl-PL" sz="2000" b="1" baseline="30000" dirty="0">
                <a:solidFill>
                  <a:schemeClr val="bg1"/>
                </a:solidFill>
                <a:latin typeface="Arial Narrow"/>
                <a:cs typeface="Arial Narrow"/>
              </a:rPr>
              <a:t>th</a:t>
            </a:r>
            <a:r>
              <a:rPr lang="en-US" sz="2000" b="1" dirty="0">
                <a:solidFill>
                  <a:schemeClr val="bg1"/>
                </a:solidFill>
                <a:latin typeface="Arial Narrow"/>
                <a:cs typeface="Arial Narrow"/>
              </a:rPr>
              <a:t> </a:t>
            </a:r>
            <a:r>
              <a:rPr lang="pl-PL" sz="2000" b="1" dirty="0" err="1">
                <a:solidFill>
                  <a:schemeClr val="bg1"/>
                </a:solidFill>
                <a:latin typeface="Arial Narrow"/>
                <a:cs typeface="Arial Narrow"/>
              </a:rPr>
              <a:t>December</a:t>
            </a:r>
            <a:r>
              <a:rPr lang="en-US" sz="2000" b="1" dirty="0">
                <a:solidFill>
                  <a:schemeClr val="bg1"/>
                </a:solidFill>
                <a:latin typeface="Arial Narrow"/>
                <a:cs typeface="Arial Narrow"/>
              </a:rPr>
              <a:t> </a:t>
            </a:r>
            <a:r>
              <a:rPr lang="pl-PL" sz="2000" b="1" dirty="0">
                <a:solidFill>
                  <a:schemeClr val="bg1"/>
                </a:solidFill>
                <a:latin typeface="Arial Narrow"/>
                <a:cs typeface="Arial Narrow"/>
              </a:rPr>
              <a:t>2025</a:t>
            </a:r>
            <a:r>
              <a:rPr lang="en-US" sz="2000" b="1" dirty="0">
                <a:solidFill>
                  <a:schemeClr val="bg1"/>
                </a:solidFill>
                <a:latin typeface="Arial Narrow"/>
                <a:cs typeface="Arial Narrow"/>
              </a:rPr>
              <a:t>    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1628809" y="2214389"/>
            <a:ext cx="56166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600" b="1" dirty="0" err="1">
                <a:latin typeface="Arial Narrow" panose="020B0606020202030204" pitchFamily="34" charset="0"/>
              </a:rPr>
              <a:t>Early</a:t>
            </a:r>
            <a:r>
              <a:rPr lang="pl-PL" sz="3600" b="1" dirty="0">
                <a:latin typeface="Arial Narrow" panose="020B0606020202030204" pitchFamily="34" charset="0"/>
              </a:rPr>
              <a:t> proton </a:t>
            </a:r>
            <a:r>
              <a:rPr lang="pl-PL" sz="3600" b="1" dirty="0" err="1">
                <a:latin typeface="Arial Narrow" panose="020B0606020202030204" pitchFamily="34" charset="0"/>
              </a:rPr>
              <a:t>extraction</a:t>
            </a:r>
            <a:endParaRPr lang="pl-PL" sz="3600" b="1" dirty="0">
              <a:latin typeface="Arial Narrow" panose="020B0606020202030204" pitchFamily="34" charset="0"/>
            </a:endParaRPr>
          </a:p>
          <a:p>
            <a:pPr algn="ctr"/>
            <a:r>
              <a:rPr lang="pl-PL" sz="3600" b="1" i="1" dirty="0">
                <a:latin typeface="Arial Narrow" panose="020B0606020202030204" pitchFamily="34" charset="0"/>
              </a:rPr>
              <a:t>update</a:t>
            </a:r>
            <a:endParaRPr lang="en-US" sz="3600" b="1" i="1" dirty="0">
              <a:latin typeface="Arial Narrow" panose="020B0606020202030204" pitchFamily="34" charset="0"/>
            </a:endParaRPr>
          </a:p>
        </p:txBody>
      </p:sp>
      <p:sp>
        <p:nvSpPr>
          <p:cNvPr id="9" name="ZoneTexte 86"/>
          <p:cNvSpPr txBox="1"/>
          <p:nvPr/>
        </p:nvSpPr>
        <p:spPr>
          <a:xfrm>
            <a:off x="102004" y="4271319"/>
            <a:ext cx="67022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u="sng" dirty="0">
                <a:solidFill>
                  <a:schemeClr val="bg1"/>
                </a:solidFill>
                <a:latin typeface="Arial Narrow"/>
                <a:cs typeface="Arial Narrow"/>
              </a:rPr>
              <a:t>J. Ma</a:t>
            </a:r>
            <a:r>
              <a:rPr lang="pl-PL" sz="1600" u="sng" dirty="0">
                <a:solidFill>
                  <a:schemeClr val="bg1"/>
                </a:solidFill>
                <a:latin typeface="Arial Narrow"/>
                <a:cs typeface="Arial Narrow"/>
              </a:rPr>
              <a:t>ń</a:t>
            </a:r>
            <a:r>
              <a:rPr lang="en-US" sz="1600" u="sng" dirty="0" err="1">
                <a:solidFill>
                  <a:schemeClr val="bg1"/>
                </a:solidFill>
                <a:latin typeface="Arial Narrow"/>
                <a:cs typeface="Arial Narrow"/>
              </a:rPr>
              <a:t>czak</a:t>
            </a:r>
            <a:r>
              <a:rPr lang="pl-PL" sz="1600" dirty="0">
                <a:solidFill>
                  <a:schemeClr val="bg1"/>
                </a:solidFill>
                <a:latin typeface="Arial Narrow"/>
                <a:cs typeface="Arial Narrow"/>
              </a:rPr>
              <a:t>, </a:t>
            </a:r>
            <a:r>
              <a:rPr lang="en-US" sz="1600" dirty="0">
                <a:solidFill>
                  <a:schemeClr val="bg1"/>
                </a:solidFill>
                <a:latin typeface="Arial Narrow"/>
                <a:cs typeface="Arial Narrow"/>
              </a:rPr>
              <a:t>D. Calzolari</a:t>
            </a:r>
            <a:r>
              <a:rPr lang="pl-PL" sz="1600" dirty="0">
                <a:solidFill>
                  <a:schemeClr val="bg1"/>
                </a:solidFill>
                <a:latin typeface="Arial Narrow"/>
                <a:cs typeface="Arial Narrow"/>
              </a:rPr>
              <a:t>, </a:t>
            </a:r>
            <a:r>
              <a:rPr lang="pl-PL" sz="1600" dirty="0" err="1">
                <a:solidFill>
                  <a:schemeClr val="bg1"/>
                </a:solidFill>
                <a:latin typeface="Arial Narrow"/>
                <a:cs typeface="Arial Narrow"/>
              </a:rPr>
              <a:t>S.Candido</a:t>
            </a:r>
            <a:r>
              <a:rPr lang="pl-PL" sz="1600" dirty="0">
                <a:solidFill>
                  <a:schemeClr val="bg1"/>
                </a:solidFill>
                <a:latin typeface="Arial Narrow"/>
                <a:cs typeface="Arial Narrow"/>
              </a:rPr>
              <a:t> R. Franqueira Ximenes, </a:t>
            </a:r>
            <a:r>
              <a:rPr lang="pl-PL" sz="1600" dirty="0" err="1">
                <a:solidFill>
                  <a:schemeClr val="bg1"/>
                </a:solidFill>
                <a:latin typeface="Arial Narrow"/>
                <a:cs typeface="Arial Narrow"/>
              </a:rPr>
              <a:t>A.Lechner</a:t>
            </a:r>
            <a:r>
              <a:rPr lang="pl-PL" sz="1600" dirty="0">
                <a:solidFill>
                  <a:schemeClr val="bg1"/>
                </a:solidFill>
                <a:latin typeface="Arial Narrow"/>
                <a:cs typeface="Arial Narrow"/>
              </a:rPr>
              <a:t>, G. Lerner</a:t>
            </a:r>
            <a:endParaRPr lang="en-US" sz="1600" dirty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  <p:pic>
        <p:nvPicPr>
          <p:cNvPr id="2" name="Picture 1" descr="Logo&#10;&#10;Description automatically generated">
            <a:extLst>
              <a:ext uri="{FF2B5EF4-FFF2-40B4-BE49-F238E27FC236}">
                <a16:creationId xmlns:a16="http://schemas.microsoft.com/office/drawing/2014/main" id="{7C989AFA-5596-5D95-C4CC-FDEECA4EE28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40929" y="306439"/>
            <a:ext cx="900731" cy="73712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42814F47-38DA-529B-BB81-ABD29F75A022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pl-PL" dirty="0"/>
              <a:t>5 </a:t>
            </a:r>
            <a:r>
              <a:rPr lang="pl-PL" dirty="0" err="1"/>
              <a:t>GeV</a:t>
            </a:r>
            <a:r>
              <a:rPr lang="pl-PL" dirty="0"/>
              <a:t> </a:t>
            </a:r>
            <a:r>
              <a:rPr lang="pl-PL" dirty="0" err="1"/>
              <a:t>protons</a:t>
            </a:r>
            <a:r>
              <a:rPr lang="pl-PL" dirty="0"/>
              <a:t> </a:t>
            </a:r>
            <a:r>
              <a:rPr lang="pl-PL" dirty="0" err="1"/>
              <a:t>are</a:t>
            </a:r>
            <a:r>
              <a:rPr lang="pl-PL" dirty="0"/>
              <a:t> not </a:t>
            </a:r>
            <a:r>
              <a:rPr lang="pl-PL" dirty="0" err="1"/>
              <a:t>rigid</a:t>
            </a:r>
            <a:r>
              <a:rPr lang="pl-PL" dirty="0"/>
              <a:t> </a:t>
            </a:r>
            <a:r>
              <a:rPr lang="pl-PL" dirty="0" err="1"/>
              <a:t>enough</a:t>
            </a:r>
            <a:r>
              <a:rPr lang="pl-PL" dirty="0"/>
              <a:t> in the </a:t>
            </a:r>
            <a:r>
              <a:rPr lang="pl-PL" dirty="0" err="1"/>
              <a:t>strong</a:t>
            </a:r>
            <a:r>
              <a:rPr lang="pl-PL" dirty="0"/>
              <a:t> </a:t>
            </a:r>
            <a:r>
              <a:rPr lang="pl-PL" dirty="0" err="1"/>
              <a:t>magnetic</a:t>
            </a:r>
            <a:r>
              <a:rPr lang="pl-PL" dirty="0"/>
              <a:t> field </a:t>
            </a:r>
            <a:r>
              <a:rPr lang="pl-PL" dirty="0" err="1"/>
              <a:t>around</a:t>
            </a:r>
            <a:r>
              <a:rPr lang="pl-PL" dirty="0"/>
              <a:t> the target to </a:t>
            </a:r>
            <a:r>
              <a:rPr lang="pl-PL" dirty="0" err="1"/>
              <a:t>guide</a:t>
            </a:r>
            <a:r>
              <a:rPr lang="pl-PL" dirty="0"/>
              <a:t> </a:t>
            </a:r>
            <a:r>
              <a:rPr lang="pl-PL" dirty="0" err="1"/>
              <a:t>them</a:t>
            </a:r>
            <a:r>
              <a:rPr lang="pl-PL" dirty="0"/>
              <a:t> for a </a:t>
            </a:r>
            <a:r>
              <a:rPr lang="pl-PL" dirty="0" err="1"/>
              <a:t>flat</a:t>
            </a:r>
            <a:r>
              <a:rPr lang="pl-PL" dirty="0"/>
              <a:t> </a:t>
            </a:r>
            <a:r>
              <a:rPr lang="pl-PL" dirty="0" err="1"/>
              <a:t>angle</a:t>
            </a:r>
            <a:r>
              <a:rPr lang="pl-PL" dirty="0"/>
              <a:t> </a:t>
            </a:r>
            <a:r>
              <a:rPr lang="pl-PL" dirty="0" err="1"/>
              <a:t>extraction</a:t>
            </a:r>
            <a:r>
              <a:rPr lang="pl-PL" dirty="0"/>
              <a:t>.</a:t>
            </a:r>
          </a:p>
          <a:p>
            <a:r>
              <a:rPr lang="pl-PL" dirty="0"/>
              <a:t>A </a:t>
            </a:r>
            <a:r>
              <a:rPr lang="pl-PL" dirty="0" err="1"/>
              <a:t>steep</a:t>
            </a:r>
            <a:r>
              <a:rPr lang="pl-PL" dirty="0"/>
              <a:t> </a:t>
            </a:r>
            <a:r>
              <a:rPr lang="pl-PL" dirty="0" err="1"/>
              <a:t>angle</a:t>
            </a:r>
            <a:r>
              <a:rPr lang="pl-PL" dirty="0"/>
              <a:t> </a:t>
            </a:r>
            <a:r>
              <a:rPr lang="pl-PL" dirty="0" err="1"/>
              <a:t>extraction</a:t>
            </a:r>
            <a:r>
              <a:rPr lang="pl-PL" dirty="0"/>
              <a:t> </a:t>
            </a:r>
            <a:r>
              <a:rPr lang="pl-PL" dirty="0" err="1"/>
              <a:t>could</a:t>
            </a:r>
            <a:r>
              <a:rPr lang="pl-PL" dirty="0"/>
              <a:t> be </a:t>
            </a:r>
            <a:r>
              <a:rPr lang="pl-PL" dirty="0" err="1"/>
              <a:t>possible</a:t>
            </a:r>
            <a:r>
              <a:rPr lang="pl-PL" dirty="0"/>
              <a:t>, but </a:t>
            </a:r>
            <a:r>
              <a:rPr lang="pl-PL" dirty="0" err="1"/>
              <a:t>challanging</a:t>
            </a:r>
            <a:r>
              <a:rPr lang="pl-PL" dirty="0"/>
              <a:t> in the </a:t>
            </a:r>
            <a:r>
              <a:rPr lang="pl-PL" dirty="0" err="1"/>
              <a:t>context</a:t>
            </a:r>
            <a:r>
              <a:rPr lang="pl-PL" dirty="0"/>
              <a:t> of the tunel </a:t>
            </a:r>
            <a:r>
              <a:rPr lang="pl-PL" dirty="0" err="1"/>
              <a:t>shape</a:t>
            </a:r>
            <a:r>
              <a:rPr lang="pl-PL" dirty="0"/>
              <a:t> and high field </a:t>
            </a:r>
            <a:r>
              <a:rPr lang="pl-PL" dirty="0" err="1"/>
              <a:t>coil</a:t>
            </a:r>
            <a:r>
              <a:rPr lang="pl-PL" dirty="0"/>
              <a:t> </a:t>
            </a:r>
            <a:r>
              <a:rPr lang="pl-PL" dirty="0" err="1"/>
              <a:t>sizes</a:t>
            </a:r>
            <a:r>
              <a:rPr lang="pl-PL" dirty="0"/>
              <a:t>.</a:t>
            </a:r>
            <a:endParaRPr lang="en-US" dirty="0"/>
          </a:p>
        </p:txBody>
      </p:sp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49F2DDF1-89F9-6950-0D8A-014C879D01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4" name="Tytuł 3">
            <a:extLst>
              <a:ext uri="{FF2B5EF4-FFF2-40B4-BE49-F238E27FC236}">
                <a16:creationId xmlns:a16="http://schemas.microsoft.com/office/drawing/2014/main" id="{A4F0F51E-BAFE-C4CA-6669-FC8BC8BEA1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10 </a:t>
            </a:r>
            <a:r>
              <a:rPr lang="pl-PL" dirty="0" err="1"/>
              <a:t>GeV</a:t>
            </a:r>
            <a:r>
              <a:rPr lang="pl-PL" dirty="0"/>
              <a:t> vs 5 </a:t>
            </a:r>
            <a:r>
              <a:rPr lang="pl-PL" dirty="0" err="1"/>
              <a:t>GeV</a:t>
            </a:r>
            <a:endParaRPr lang="en-US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F78351DC-2336-C271-EC1B-052443E4F3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l-PL"/>
              <a:t>J. Manczak		 IMCC Target meeting		04/12</a:t>
            </a:r>
            <a:r>
              <a:rPr lang="en-GB"/>
              <a:t>/202</a:t>
            </a:r>
            <a:r>
              <a:rPr lang="pl-PL"/>
              <a:t>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93708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ED97858D-66B7-FC4F-EFC3-15F06C719D77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156766" y="915566"/>
            <a:ext cx="8867328" cy="3536156"/>
          </a:xfrm>
        </p:spPr>
        <p:txBody>
          <a:bodyPr/>
          <a:lstStyle/>
          <a:p>
            <a:r>
              <a:rPr lang="pl-PL" sz="1800" b="1" dirty="0" err="1"/>
              <a:t>An</a:t>
            </a:r>
            <a:r>
              <a:rPr lang="pl-PL" sz="1800" b="1" dirty="0"/>
              <a:t> </a:t>
            </a:r>
            <a:r>
              <a:rPr lang="pl-PL" sz="1800" b="1" dirty="0" err="1"/>
              <a:t>ideal</a:t>
            </a:r>
            <a:r>
              <a:rPr lang="pl-PL" sz="1800" b="1" dirty="0"/>
              <a:t> </a:t>
            </a:r>
            <a:r>
              <a:rPr lang="pl-PL" sz="1800" b="1" dirty="0" err="1"/>
              <a:t>extraction</a:t>
            </a:r>
            <a:r>
              <a:rPr lang="pl-PL" sz="1800" b="1" dirty="0"/>
              <a:t> channel</a:t>
            </a:r>
            <a:r>
              <a:rPr lang="pl-PL" sz="1800" dirty="0"/>
              <a:t> </a:t>
            </a:r>
            <a:r>
              <a:rPr lang="pl-PL" sz="1800" dirty="0" err="1"/>
              <a:t>before</a:t>
            </a:r>
            <a:r>
              <a:rPr lang="pl-PL" sz="1800" dirty="0"/>
              <a:t> the </a:t>
            </a:r>
            <a:r>
              <a:rPr lang="pl-PL" sz="1800" dirty="0" err="1"/>
              <a:t>chicane</a:t>
            </a:r>
            <a:r>
              <a:rPr lang="pl-PL" sz="1800" dirty="0"/>
              <a:t> </a:t>
            </a:r>
            <a:r>
              <a:rPr lang="pl-PL" sz="1800" dirty="0" err="1"/>
              <a:t>is</a:t>
            </a:r>
            <a:r>
              <a:rPr lang="pl-PL" sz="1800" dirty="0"/>
              <a:t> </a:t>
            </a:r>
            <a:r>
              <a:rPr lang="pl-PL" sz="1800" dirty="0" err="1"/>
              <a:t>able</a:t>
            </a:r>
            <a:r>
              <a:rPr lang="pl-PL" sz="1800" dirty="0"/>
              <a:t> to</a:t>
            </a:r>
            <a:r>
              <a:rPr lang="pl-PL" sz="1800" b="1" dirty="0"/>
              <a:t> </a:t>
            </a:r>
            <a:r>
              <a:rPr lang="pl-PL" sz="1800" b="1" dirty="0" err="1"/>
              <a:t>extract</a:t>
            </a:r>
            <a:r>
              <a:rPr lang="pl-PL" sz="1800" b="1" dirty="0"/>
              <a:t> </a:t>
            </a:r>
            <a:r>
              <a:rPr lang="pl-PL" sz="1800" b="1" dirty="0" err="1"/>
              <a:t>up</a:t>
            </a:r>
            <a:r>
              <a:rPr lang="pl-PL" sz="1800" b="1" dirty="0"/>
              <a:t> to 17%</a:t>
            </a:r>
            <a:r>
              <a:rPr lang="pl-PL" sz="1800" dirty="0"/>
              <a:t> of the </a:t>
            </a:r>
            <a:r>
              <a:rPr lang="pl-PL" sz="1800" dirty="0" err="1"/>
              <a:t>primary</a:t>
            </a:r>
            <a:r>
              <a:rPr lang="pl-PL" sz="1800" dirty="0"/>
              <a:t> proton </a:t>
            </a:r>
            <a:r>
              <a:rPr lang="pl-PL" sz="1800" dirty="0" err="1"/>
              <a:t>beam</a:t>
            </a:r>
            <a:r>
              <a:rPr lang="pl-PL" sz="1800" dirty="0"/>
              <a:t> </a:t>
            </a:r>
            <a:r>
              <a:rPr lang="pl-PL" sz="1800" dirty="0" err="1"/>
              <a:t>power</a:t>
            </a:r>
            <a:r>
              <a:rPr lang="pl-PL" sz="1800" dirty="0"/>
              <a:t> </a:t>
            </a:r>
            <a:r>
              <a:rPr lang="pl-PL" sz="1800" dirty="0" err="1"/>
              <a:t>carried</a:t>
            </a:r>
            <a:r>
              <a:rPr lang="pl-PL" sz="1800" dirty="0"/>
              <a:t> by the </a:t>
            </a:r>
            <a:r>
              <a:rPr lang="pl-PL" sz="1800" dirty="0" err="1"/>
              <a:t>highest</a:t>
            </a:r>
            <a:r>
              <a:rPr lang="pl-PL" sz="1800" dirty="0"/>
              <a:t> </a:t>
            </a:r>
            <a:r>
              <a:rPr lang="pl-PL" sz="1800" dirty="0" err="1"/>
              <a:t>energy</a:t>
            </a:r>
            <a:r>
              <a:rPr lang="pl-PL" sz="1800" dirty="0"/>
              <a:t> component (</a:t>
            </a:r>
            <a:r>
              <a:rPr lang="pl-PL" sz="1800" dirty="0" err="1"/>
              <a:t>very</a:t>
            </a:r>
            <a:r>
              <a:rPr lang="pl-PL" sz="1800" dirty="0"/>
              <a:t> </a:t>
            </a:r>
            <a:r>
              <a:rPr lang="pl-PL" sz="1800" dirty="0" err="1"/>
              <a:t>beneficial</a:t>
            </a:r>
            <a:r>
              <a:rPr lang="pl-PL" sz="1800" dirty="0"/>
              <a:t> for the </a:t>
            </a:r>
            <a:r>
              <a:rPr lang="pl-PL" sz="1800" dirty="0" err="1"/>
              <a:t>chicane</a:t>
            </a:r>
            <a:r>
              <a:rPr lang="pl-PL" sz="1800" dirty="0"/>
              <a:t> design)</a:t>
            </a:r>
          </a:p>
          <a:p>
            <a:r>
              <a:rPr lang="pl-PL" sz="1800" b="1" dirty="0"/>
              <a:t>A design was </a:t>
            </a:r>
            <a:r>
              <a:rPr lang="pl-PL" sz="1800" b="1" dirty="0" err="1"/>
              <a:t>proposed</a:t>
            </a:r>
            <a:r>
              <a:rPr lang="pl-PL" sz="1800" b="1" dirty="0"/>
              <a:t> </a:t>
            </a:r>
            <a:r>
              <a:rPr lang="pl-PL" sz="1800" b="1" dirty="0" err="1"/>
              <a:t>that</a:t>
            </a:r>
            <a:r>
              <a:rPr lang="pl-PL" sz="1800" b="1" dirty="0"/>
              <a:t> </a:t>
            </a:r>
            <a:r>
              <a:rPr lang="pl-PL" sz="1800" b="1" dirty="0" err="1"/>
              <a:t>complies</a:t>
            </a:r>
            <a:r>
              <a:rPr lang="pl-PL" sz="1800" b="1" dirty="0"/>
              <a:t> with the </a:t>
            </a:r>
            <a:r>
              <a:rPr lang="pl-PL" sz="1800" b="1" dirty="0" err="1"/>
              <a:t>radiation</a:t>
            </a:r>
            <a:r>
              <a:rPr lang="pl-PL" sz="1800" b="1" dirty="0"/>
              <a:t> </a:t>
            </a:r>
            <a:r>
              <a:rPr lang="pl-PL" sz="1800" b="1" dirty="0" err="1"/>
              <a:t>load</a:t>
            </a:r>
            <a:r>
              <a:rPr lang="pl-PL" sz="1800" b="1" dirty="0"/>
              <a:t> </a:t>
            </a:r>
            <a:r>
              <a:rPr lang="pl-PL" sz="1800" b="1" dirty="0" err="1"/>
              <a:t>restrictions</a:t>
            </a:r>
            <a:r>
              <a:rPr lang="pl-PL" sz="1800" dirty="0"/>
              <a:t>, </a:t>
            </a:r>
            <a:r>
              <a:rPr lang="pl-PL" sz="1800" dirty="0" err="1"/>
              <a:t>at</a:t>
            </a:r>
            <a:r>
              <a:rPr lang="pl-PL" sz="1800" dirty="0"/>
              <a:t> the moment </a:t>
            </a:r>
            <a:r>
              <a:rPr lang="pl-PL" sz="1800" dirty="0" err="1"/>
              <a:t>it</a:t>
            </a:r>
            <a:r>
              <a:rPr lang="pl-PL" sz="1800" dirty="0"/>
              <a:t> </a:t>
            </a:r>
            <a:r>
              <a:rPr lang="pl-PL" sz="1800" dirty="0" err="1"/>
              <a:t>extracts</a:t>
            </a:r>
            <a:r>
              <a:rPr lang="pl-PL" sz="1800" dirty="0"/>
              <a:t> ~10% of the </a:t>
            </a:r>
            <a:r>
              <a:rPr lang="pl-PL" sz="1800" dirty="0" err="1"/>
              <a:t>primary</a:t>
            </a:r>
            <a:r>
              <a:rPr lang="pl-PL" sz="1800" dirty="0"/>
              <a:t> </a:t>
            </a:r>
            <a:r>
              <a:rPr lang="pl-PL" sz="1800" dirty="0" err="1"/>
              <a:t>power</a:t>
            </a:r>
            <a:r>
              <a:rPr lang="pl-PL" sz="1800" dirty="0"/>
              <a:t> and </a:t>
            </a:r>
            <a:r>
              <a:rPr lang="pl-PL" sz="1800" dirty="0" err="1"/>
              <a:t>leaves</a:t>
            </a:r>
            <a:r>
              <a:rPr lang="pl-PL" sz="1800" dirty="0"/>
              <a:t> </a:t>
            </a:r>
            <a:r>
              <a:rPr lang="pl-PL" sz="1800" dirty="0" err="1"/>
              <a:t>room</a:t>
            </a:r>
            <a:r>
              <a:rPr lang="pl-PL" sz="1800" dirty="0"/>
              <a:t> for </a:t>
            </a:r>
            <a:r>
              <a:rPr lang="pl-PL" sz="1800" dirty="0" err="1"/>
              <a:t>improvement</a:t>
            </a:r>
            <a:r>
              <a:rPr lang="pl-PL" sz="1800" dirty="0"/>
              <a:t> e. g. by </a:t>
            </a:r>
            <a:r>
              <a:rPr lang="pl-PL" sz="1800" dirty="0" err="1"/>
              <a:t>shifting</a:t>
            </a:r>
            <a:r>
              <a:rPr lang="pl-PL" sz="1800" dirty="0"/>
              <a:t> the channel </a:t>
            </a:r>
            <a:r>
              <a:rPr lang="pl-PL" sz="1800" dirty="0" err="1"/>
              <a:t>center</a:t>
            </a:r>
            <a:r>
              <a:rPr lang="pl-PL" sz="1800" dirty="0"/>
              <a:t> to </a:t>
            </a:r>
            <a:r>
              <a:rPr lang="pl-PL" sz="1800" dirty="0" err="1"/>
              <a:t>follow</a:t>
            </a:r>
            <a:r>
              <a:rPr lang="pl-PL" sz="1800" dirty="0"/>
              <a:t> a 9.74 </a:t>
            </a:r>
            <a:r>
              <a:rPr lang="pl-PL" sz="1800" dirty="0" err="1"/>
              <a:t>GeV</a:t>
            </a:r>
            <a:r>
              <a:rPr lang="pl-PL" sz="1800" dirty="0"/>
              <a:t> proton </a:t>
            </a:r>
            <a:r>
              <a:rPr lang="pl-PL" sz="1800" dirty="0" err="1"/>
              <a:t>instead</a:t>
            </a:r>
            <a:r>
              <a:rPr lang="pl-PL" sz="1800" dirty="0"/>
              <a:t> of </a:t>
            </a:r>
            <a:r>
              <a:rPr lang="pl-PL" sz="1800" dirty="0" err="1"/>
              <a:t>original</a:t>
            </a:r>
            <a:r>
              <a:rPr lang="pl-PL" sz="1800" dirty="0"/>
              <a:t> 10 </a:t>
            </a:r>
            <a:r>
              <a:rPr lang="pl-PL" sz="1800" dirty="0" err="1"/>
              <a:t>GeV</a:t>
            </a:r>
            <a:r>
              <a:rPr lang="pl-PL" sz="1800" dirty="0"/>
              <a:t>.</a:t>
            </a:r>
          </a:p>
          <a:p>
            <a:r>
              <a:rPr lang="pl-PL" sz="1800" dirty="0" err="1"/>
              <a:t>Clearance</a:t>
            </a:r>
            <a:r>
              <a:rPr lang="pl-PL" sz="1800" dirty="0"/>
              <a:t> region for the HTS </a:t>
            </a:r>
            <a:r>
              <a:rPr lang="pl-PL" sz="1800" dirty="0" err="1"/>
              <a:t>coil</a:t>
            </a:r>
            <a:r>
              <a:rPr lang="pl-PL" sz="1800" dirty="0"/>
              <a:t> </a:t>
            </a:r>
            <a:r>
              <a:rPr lang="pl-PL" sz="1800" dirty="0" err="1"/>
              <a:t>sizes</a:t>
            </a:r>
            <a:r>
              <a:rPr lang="pl-PL" sz="1800" dirty="0"/>
              <a:t> </a:t>
            </a:r>
            <a:r>
              <a:rPr lang="pl-PL" sz="1800" dirty="0" err="1"/>
              <a:t>is</a:t>
            </a:r>
            <a:r>
              <a:rPr lang="pl-PL" sz="1800" dirty="0"/>
              <a:t> </a:t>
            </a:r>
            <a:r>
              <a:rPr lang="pl-PL" sz="1800" dirty="0" err="1"/>
              <a:t>proposed</a:t>
            </a:r>
            <a:r>
              <a:rPr lang="pl-PL" sz="1800" dirty="0"/>
              <a:t> </a:t>
            </a:r>
            <a:r>
              <a:rPr lang="pl-PL" sz="1800" dirty="0" err="1"/>
              <a:t>together</a:t>
            </a:r>
            <a:r>
              <a:rPr lang="pl-PL" sz="1800" dirty="0"/>
              <a:t> with the channel design. </a:t>
            </a:r>
          </a:p>
          <a:p>
            <a:r>
              <a:rPr lang="pl-PL" sz="1800" b="1" dirty="0"/>
              <a:t>The </a:t>
            </a:r>
            <a:r>
              <a:rPr lang="pl-PL" sz="1800" b="1" dirty="0" err="1"/>
              <a:t>extraction</a:t>
            </a:r>
            <a:r>
              <a:rPr lang="pl-PL" sz="1800" b="1" dirty="0"/>
              <a:t> </a:t>
            </a:r>
            <a:r>
              <a:rPr lang="pl-PL" sz="1800" b="1" dirty="0" err="1"/>
              <a:t>before</a:t>
            </a:r>
            <a:r>
              <a:rPr lang="pl-PL" sz="1800" b="1" dirty="0"/>
              <a:t> the </a:t>
            </a:r>
            <a:r>
              <a:rPr lang="pl-PL" sz="1800" b="1" dirty="0" err="1"/>
              <a:t>chicane</a:t>
            </a:r>
            <a:r>
              <a:rPr lang="pl-PL" sz="1800" b="1" dirty="0"/>
              <a:t> </a:t>
            </a:r>
            <a:r>
              <a:rPr lang="pl-PL" sz="1800" b="1" dirty="0" err="1"/>
              <a:t>can</a:t>
            </a:r>
            <a:r>
              <a:rPr lang="pl-PL" sz="1800" b="1" dirty="0"/>
              <a:t> </a:t>
            </a:r>
            <a:r>
              <a:rPr lang="pl-PL" sz="1800" b="1" dirty="0" err="1"/>
              <a:t>only</a:t>
            </a:r>
            <a:r>
              <a:rPr lang="pl-PL" sz="1800" b="1" dirty="0"/>
              <a:t> </a:t>
            </a:r>
            <a:r>
              <a:rPr lang="pl-PL" sz="1800" b="1" dirty="0" err="1"/>
              <a:t>work</a:t>
            </a:r>
            <a:r>
              <a:rPr lang="pl-PL" sz="1800" b="1" dirty="0"/>
              <a:t> for 10 </a:t>
            </a:r>
            <a:r>
              <a:rPr lang="pl-PL" sz="1800" b="1" dirty="0" err="1"/>
              <a:t>GeV</a:t>
            </a:r>
            <a:r>
              <a:rPr lang="pl-PL" sz="1800" b="1" dirty="0"/>
              <a:t> </a:t>
            </a:r>
            <a:r>
              <a:rPr lang="pl-PL" sz="1800" b="1" dirty="0" err="1"/>
              <a:t>primary</a:t>
            </a:r>
            <a:r>
              <a:rPr lang="pl-PL" sz="1800" b="1" dirty="0"/>
              <a:t> </a:t>
            </a:r>
            <a:r>
              <a:rPr lang="pl-PL" sz="1800" b="1" dirty="0" err="1"/>
              <a:t>beam</a:t>
            </a:r>
            <a:r>
              <a:rPr lang="pl-PL" sz="1800" dirty="0"/>
              <a:t>, in the </a:t>
            </a:r>
            <a:r>
              <a:rPr lang="pl-PL" sz="1800" dirty="0" err="1"/>
              <a:t>case</a:t>
            </a:r>
            <a:r>
              <a:rPr lang="pl-PL" sz="1800" dirty="0"/>
              <a:t> of 5 </a:t>
            </a:r>
            <a:r>
              <a:rPr lang="pl-PL" sz="1800" dirty="0" err="1"/>
              <a:t>GeV</a:t>
            </a:r>
            <a:r>
              <a:rPr lang="pl-PL" sz="1800" dirty="0"/>
              <a:t> </a:t>
            </a:r>
            <a:r>
              <a:rPr lang="pl-PL" sz="1800" dirty="0" err="1"/>
              <a:t>it</a:t>
            </a:r>
            <a:r>
              <a:rPr lang="pl-PL" sz="1800" dirty="0"/>
              <a:t> </a:t>
            </a:r>
            <a:r>
              <a:rPr lang="pl-PL" sz="1800" dirty="0" err="1"/>
              <a:t>would</a:t>
            </a:r>
            <a:r>
              <a:rPr lang="pl-PL" sz="1800" dirty="0"/>
              <a:t> </a:t>
            </a:r>
            <a:r>
              <a:rPr lang="pl-PL" sz="1800" dirty="0" err="1"/>
              <a:t>have</a:t>
            </a:r>
            <a:r>
              <a:rPr lang="pl-PL" sz="1800" dirty="0"/>
              <a:t> to </a:t>
            </a:r>
            <a:r>
              <a:rPr lang="pl-PL" sz="1800" dirty="0" err="1"/>
              <a:t>happen</a:t>
            </a:r>
            <a:r>
              <a:rPr lang="pl-PL" sz="1800" dirty="0"/>
              <a:t> </a:t>
            </a:r>
            <a:r>
              <a:rPr lang="pl-PL" sz="1800" dirty="0" err="1"/>
              <a:t>very</a:t>
            </a:r>
            <a:r>
              <a:rPr lang="pl-PL" sz="1800" dirty="0"/>
              <a:t> </a:t>
            </a:r>
            <a:r>
              <a:rPr lang="pl-PL" sz="1800" dirty="0" err="1"/>
              <a:t>close</a:t>
            </a:r>
            <a:r>
              <a:rPr lang="pl-PL" sz="1800" dirty="0"/>
              <a:t> to the target and the tunel </a:t>
            </a:r>
            <a:r>
              <a:rPr lang="pl-PL" sz="1800" dirty="0" err="1"/>
              <a:t>shape</a:t>
            </a:r>
            <a:r>
              <a:rPr lang="pl-PL" sz="1800" dirty="0"/>
              <a:t> </a:t>
            </a:r>
            <a:r>
              <a:rPr lang="pl-PL" sz="1800" dirty="0" err="1"/>
              <a:t>would</a:t>
            </a:r>
            <a:r>
              <a:rPr lang="pl-PL" sz="1800" dirty="0"/>
              <a:t> be </a:t>
            </a:r>
            <a:r>
              <a:rPr lang="pl-PL" sz="1800" dirty="0" err="1"/>
              <a:t>more</a:t>
            </a:r>
            <a:r>
              <a:rPr lang="pl-PL" sz="1800" dirty="0"/>
              <a:t> </a:t>
            </a:r>
            <a:r>
              <a:rPr lang="pl-PL" sz="1800" dirty="0" err="1"/>
              <a:t>problematic</a:t>
            </a:r>
            <a:r>
              <a:rPr lang="pl-PL" sz="1800" dirty="0"/>
              <a:t>.</a:t>
            </a:r>
          </a:p>
          <a:p>
            <a:endParaRPr lang="en-US" sz="1800" dirty="0"/>
          </a:p>
        </p:txBody>
      </p:sp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A38CE191-E182-C3DD-BAD5-F1E1B87749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4" name="Tytuł 3">
            <a:extLst>
              <a:ext uri="{FF2B5EF4-FFF2-40B4-BE49-F238E27FC236}">
                <a16:creationId xmlns:a16="http://schemas.microsoft.com/office/drawing/2014/main" id="{18A89FFB-02B3-4CCA-5D48-B7C923E051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/>
              <a:t>Summary</a:t>
            </a:r>
            <a:endParaRPr lang="en-US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D538E3F9-FC02-5633-2D74-9528092770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l-PL" dirty="0"/>
              <a:t>J. Manczak		 IMCC Target </a:t>
            </a:r>
            <a:r>
              <a:rPr lang="pl-PL" dirty="0" err="1"/>
              <a:t>meeting</a:t>
            </a:r>
            <a:r>
              <a:rPr lang="pl-PL" dirty="0"/>
              <a:t>		13</a:t>
            </a:r>
            <a:r>
              <a:rPr lang="en-GB" dirty="0"/>
              <a:t>/</a:t>
            </a:r>
            <a:r>
              <a:rPr lang="pl-PL" dirty="0"/>
              <a:t>11</a:t>
            </a:r>
            <a:r>
              <a:rPr lang="en-GB" dirty="0"/>
              <a:t>/202</a:t>
            </a:r>
            <a:r>
              <a:rPr lang="pl-PL" dirty="0"/>
              <a:t>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27484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9E39CDCD-4C10-1519-5BB5-ADE73FB35344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51520" y="915566"/>
            <a:ext cx="8305800" cy="3536156"/>
          </a:xfrm>
        </p:spPr>
        <p:txBody>
          <a:bodyPr/>
          <a:lstStyle/>
          <a:p>
            <a:r>
              <a:rPr lang="pl-PL" sz="1800" dirty="0"/>
              <a:t>From the </a:t>
            </a:r>
            <a:r>
              <a:rPr lang="pl-PL" sz="1800" dirty="0" err="1"/>
              <a:t>previous</a:t>
            </a:r>
            <a:r>
              <a:rPr lang="pl-PL" sz="1800" dirty="0"/>
              <a:t> </a:t>
            </a:r>
            <a:r>
              <a:rPr lang="pl-PL" sz="1800" dirty="0" err="1"/>
              <a:t>studies</a:t>
            </a:r>
            <a:r>
              <a:rPr lang="pl-PL" sz="1800" dirty="0"/>
              <a:t> and </a:t>
            </a:r>
            <a:r>
              <a:rPr lang="pl-PL" sz="1800" dirty="0" err="1"/>
              <a:t>discussion</a:t>
            </a:r>
            <a:r>
              <a:rPr lang="pl-PL" sz="1800" dirty="0"/>
              <a:t>, I </a:t>
            </a:r>
            <a:r>
              <a:rPr lang="pl-PL" sz="1800" dirty="0" err="1"/>
              <a:t>decided</a:t>
            </a:r>
            <a:r>
              <a:rPr lang="pl-PL" sz="1800" dirty="0"/>
              <a:t> to </a:t>
            </a:r>
            <a:r>
              <a:rPr lang="pl-PL" sz="1800" dirty="0" err="1"/>
              <a:t>proceed</a:t>
            </a:r>
            <a:r>
              <a:rPr lang="pl-PL" sz="1800" dirty="0"/>
              <a:t> with 3 </a:t>
            </a:r>
            <a:r>
              <a:rPr lang="pl-PL" sz="1800" dirty="0" err="1"/>
              <a:t>degrees</a:t>
            </a:r>
            <a:r>
              <a:rPr lang="pl-PL" sz="1800" dirty="0"/>
              <a:t> target </a:t>
            </a:r>
            <a:r>
              <a:rPr lang="pl-PL" sz="1800" dirty="0" err="1"/>
              <a:t>inclination</a:t>
            </a:r>
            <a:r>
              <a:rPr lang="pl-PL" sz="1800" dirty="0"/>
              <a:t> for a flatter </a:t>
            </a:r>
            <a:r>
              <a:rPr lang="pl-PL" sz="1800" dirty="0" err="1"/>
              <a:t>extraction</a:t>
            </a:r>
            <a:r>
              <a:rPr lang="pl-PL" sz="1800" dirty="0"/>
              <a:t>. The </a:t>
            </a:r>
            <a:r>
              <a:rPr lang="pl-PL" sz="1800" dirty="0" err="1"/>
              <a:t>azimuth</a:t>
            </a:r>
            <a:r>
              <a:rPr lang="pl-PL" sz="1800" dirty="0"/>
              <a:t> </a:t>
            </a:r>
            <a:r>
              <a:rPr lang="pl-PL" sz="1800" dirty="0" err="1"/>
              <a:t>angle</a:t>
            </a:r>
            <a:r>
              <a:rPr lang="pl-PL" sz="1800" dirty="0"/>
              <a:t> </a:t>
            </a:r>
            <a:r>
              <a:rPr lang="pl-PL" sz="1800" dirty="0" err="1"/>
              <a:t>is</a:t>
            </a:r>
            <a:r>
              <a:rPr lang="pl-PL" sz="1800" dirty="0"/>
              <a:t> </a:t>
            </a:r>
            <a:r>
              <a:rPr lang="pl-PL" sz="1800" dirty="0" err="1"/>
              <a:t>fixed</a:t>
            </a:r>
            <a:r>
              <a:rPr lang="pl-PL" sz="1800" dirty="0"/>
              <a:t> </a:t>
            </a:r>
            <a:r>
              <a:rPr lang="pl-PL" sz="1800" dirty="0" err="1"/>
              <a:t>at</a:t>
            </a:r>
            <a:r>
              <a:rPr lang="pl-PL" sz="1800" dirty="0"/>
              <a:t> 120 </a:t>
            </a:r>
            <a:r>
              <a:rPr lang="pl-PL" sz="1800" dirty="0" err="1"/>
              <a:t>degrees</a:t>
            </a:r>
            <a:r>
              <a:rPr lang="pl-PL" sz="1800" dirty="0"/>
              <a:t> for </a:t>
            </a:r>
            <a:r>
              <a:rPr lang="pl-PL" sz="1800" dirty="0" err="1"/>
              <a:t>horizontal</a:t>
            </a:r>
            <a:r>
              <a:rPr lang="pl-PL" sz="1800" dirty="0"/>
              <a:t> </a:t>
            </a:r>
            <a:r>
              <a:rPr lang="pl-PL" sz="1800" dirty="0" err="1"/>
              <a:t>extraction</a:t>
            </a:r>
            <a:r>
              <a:rPr lang="pl-PL" sz="1800" dirty="0"/>
              <a:t>.</a:t>
            </a:r>
            <a:endParaRPr lang="en-US" sz="1800" dirty="0"/>
          </a:p>
        </p:txBody>
      </p:sp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287C5973-66DF-4693-0C35-1BA4DA9651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4" name="Tytuł 3">
            <a:extLst>
              <a:ext uri="{FF2B5EF4-FFF2-40B4-BE49-F238E27FC236}">
                <a16:creationId xmlns:a16="http://schemas.microsoft.com/office/drawing/2014/main" id="{8C42B2B0-6404-5692-CDBC-BCE65E36F7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/>
              <a:t>Extraction</a:t>
            </a:r>
            <a:r>
              <a:rPr lang="pl-PL" dirty="0"/>
              <a:t> </a:t>
            </a:r>
            <a:r>
              <a:rPr lang="pl-PL" dirty="0" err="1"/>
              <a:t>angle</a:t>
            </a:r>
            <a:endParaRPr lang="en-US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8C90162E-C4BD-38CC-FCAD-124279028A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l-PL" dirty="0"/>
              <a:t>J. Manczak		 IMCC Target </a:t>
            </a:r>
            <a:r>
              <a:rPr lang="pl-PL" dirty="0" err="1"/>
              <a:t>meeting</a:t>
            </a:r>
            <a:r>
              <a:rPr lang="pl-PL" dirty="0"/>
              <a:t>		04</a:t>
            </a:r>
            <a:r>
              <a:rPr lang="en-GB" dirty="0"/>
              <a:t>/</a:t>
            </a:r>
            <a:r>
              <a:rPr lang="pl-PL" dirty="0"/>
              <a:t>12</a:t>
            </a:r>
            <a:r>
              <a:rPr lang="en-GB" dirty="0"/>
              <a:t>/202</a:t>
            </a:r>
            <a:r>
              <a:rPr lang="pl-PL" dirty="0"/>
              <a:t>5</a:t>
            </a:r>
            <a:endParaRPr lang="en-GB" dirty="0"/>
          </a:p>
        </p:txBody>
      </p:sp>
      <p:pic>
        <p:nvPicPr>
          <p:cNvPr id="7" name="Obraz 6" descr="Obraz zawierający zrzut ekranu, diagram, linia, piksel&#10;&#10;Zawartość wygenerowana przez AI może być niepoprawna.">
            <a:extLst>
              <a:ext uri="{FF2B5EF4-FFF2-40B4-BE49-F238E27FC236}">
                <a16:creationId xmlns:a16="http://schemas.microsoft.com/office/drawing/2014/main" id="{A0EA6A0C-D435-6A73-3ECB-ABF08FC55E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44" y="2637136"/>
            <a:ext cx="9144000" cy="2107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68558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Symbol zastępczy zawartości 6" descr="Obraz zawierający zrzut ekranu, diagram, linia, Wielobarwność&#10;&#10;Zawartość wygenerowana przez AI może być niepoprawna.">
            <a:extLst>
              <a:ext uri="{FF2B5EF4-FFF2-40B4-BE49-F238E27FC236}">
                <a16:creationId xmlns:a16="http://schemas.microsoft.com/office/drawing/2014/main" id="{31F0DFBD-671F-657A-94E7-B3A02DC19D3C}"/>
              </a:ext>
            </a:extLst>
          </p:cNvPr>
          <p:cNvPicPr>
            <a:picLocks noGrp="1" noChangeAspect="1"/>
          </p:cNvPicPr>
          <p:nvPr>
            <p:ph sz="quarter" idx="12"/>
          </p:nvPr>
        </p:nvPicPr>
        <p:blipFill>
          <a:blip r:embed="rId2"/>
          <a:stretch>
            <a:fillRect/>
          </a:stretch>
        </p:blipFill>
        <p:spPr>
          <a:xfrm>
            <a:off x="336181" y="557441"/>
            <a:ext cx="3443732" cy="1897235"/>
          </a:xfrm>
        </p:spPr>
      </p:pic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14F6C2EF-E401-DE4C-E9C9-CB4528ADE3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4" name="Tytuł 3">
            <a:extLst>
              <a:ext uri="{FF2B5EF4-FFF2-40B4-BE49-F238E27FC236}">
                <a16:creationId xmlns:a16="http://schemas.microsoft.com/office/drawing/2014/main" id="{8F67EDD3-0165-4B83-B6E6-4F1D55E93E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2613" y="123478"/>
            <a:ext cx="6781800" cy="857250"/>
          </a:xfrm>
        </p:spPr>
        <p:txBody>
          <a:bodyPr/>
          <a:lstStyle/>
          <a:p>
            <a:r>
              <a:rPr lang="pl-PL" dirty="0"/>
              <a:t>Proton </a:t>
            </a:r>
            <a:r>
              <a:rPr lang="pl-PL" dirty="0" err="1"/>
              <a:t>energy</a:t>
            </a:r>
            <a:r>
              <a:rPr lang="pl-PL" dirty="0"/>
              <a:t> to be </a:t>
            </a:r>
            <a:r>
              <a:rPr lang="pl-PL" dirty="0" err="1"/>
              <a:t>extracted</a:t>
            </a:r>
            <a:endParaRPr lang="en-US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AD36AC7D-DA8A-CF0D-5F0C-C00B2219F6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l-PL" dirty="0"/>
              <a:t>J. Manczak		 IMCC Target </a:t>
            </a:r>
            <a:r>
              <a:rPr lang="pl-PL" dirty="0" err="1"/>
              <a:t>meeting</a:t>
            </a:r>
            <a:r>
              <a:rPr lang="pl-PL" dirty="0"/>
              <a:t>		04</a:t>
            </a:r>
            <a:r>
              <a:rPr lang="en-GB" dirty="0"/>
              <a:t>/</a:t>
            </a:r>
            <a:r>
              <a:rPr lang="pl-PL" dirty="0"/>
              <a:t>12</a:t>
            </a:r>
            <a:r>
              <a:rPr lang="en-GB" dirty="0"/>
              <a:t>/202</a:t>
            </a:r>
            <a:r>
              <a:rPr lang="pl-PL" dirty="0"/>
              <a:t>5</a:t>
            </a:r>
            <a:endParaRPr lang="en-GB" dirty="0"/>
          </a:p>
        </p:txBody>
      </p:sp>
      <p:pic>
        <p:nvPicPr>
          <p:cNvPr id="9" name="Obraz 8" descr="Obraz zawierający tekst, zrzut ekranu, linia, diagram&#10;&#10;Zawartość wygenerowana przez AI może być niepoprawna.">
            <a:extLst>
              <a:ext uri="{FF2B5EF4-FFF2-40B4-BE49-F238E27FC236}">
                <a16:creationId xmlns:a16="http://schemas.microsoft.com/office/drawing/2014/main" id="{3FA735E5-7CEE-CA29-03EE-085ECDF504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7790" y="607904"/>
            <a:ext cx="3619078" cy="2171447"/>
          </a:xfrm>
          <a:prstGeom prst="rect">
            <a:avLst/>
          </a:prstGeom>
        </p:spPr>
      </p:pic>
      <p:sp>
        <p:nvSpPr>
          <p:cNvPr id="10" name="Prostokąt 9">
            <a:extLst>
              <a:ext uri="{FF2B5EF4-FFF2-40B4-BE49-F238E27FC236}">
                <a16:creationId xmlns:a16="http://schemas.microsoft.com/office/drawing/2014/main" id="{8F03AAF1-6798-E5AF-C74D-2619492EEBA1}"/>
              </a:ext>
            </a:extLst>
          </p:cNvPr>
          <p:cNvSpPr/>
          <p:nvPr/>
        </p:nvSpPr>
        <p:spPr>
          <a:xfrm>
            <a:off x="4873419" y="1723879"/>
            <a:ext cx="2507820" cy="720080"/>
          </a:xfrm>
          <a:prstGeom prst="rect">
            <a:avLst/>
          </a:prstGeom>
          <a:solidFill>
            <a:schemeClr val="accent1">
              <a:alpha val="2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ole tekstowe 11">
            <a:extLst>
              <a:ext uri="{FF2B5EF4-FFF2-40B4-BE49-F238E27FC236}">
                <a16:creationId xmlns:a16="http://schemas.microsoft.com/office/drawing/2014/main" id="{4EC06D11-3D1B-CD2D-C044-53D4EB5DEA0C}"/>
              </a:ext>
            </a:extLst>
          </p:cNvPr>
          <p:cNvSpPr txBox="1"/>
          <p:nvPr/>
        </p:nvSpPr>
        <p:spPr>
          <a:xfrm>
            <a:off x="4941165" y="914800"/>
            <a:ext cx="229364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050" dirty="0" err="1"/>
              <a:t>These</a:t>
            </a:r>
            <a:r>
              <a:rPr lang="pl-PL" sz="1050" dirty="0"/>
              <a:t> </a:t>
            </a:r>
            <a:r>
              <a:rPr lang="pl-PL" sz="1050" dirty="0" err="1"/>
              <a:t>protons</a:t>
            </a:r>
            <a:r>
              <a:rPr lang="pl-PL" sz="1050" dirty="0"/>
              <a:t> </a:t>
            </a:r>
            <a:r>
              <a:rPr lang="pl-PL" sz="1050" dirty="0" err="1"/>
              <a:t>cannot</a:t>
            </a:r>
            <a:r>
              <a:rPr lang="pl-PL" sz="1050" dirty="0"/>
              <a:t> be </a:t>
            </a:r>
            <a:r>
              <a:rPr lang="pl-PL" sz="1050" dirty="0" err="1"/>
              <a:t>extracted</a:t>
            </a:r>
            <a:r>
              <a:rPr lang="pl-PL" sz="1050" dirty="0"/>
              <a:t>, </a:t>
            </a:r>
            <a:r>
              <a:rPr lang="pl-PL" sz="1050" dirty="0" err="1"/>
              <a:t>they</a:t>
            </a:r>
            <a:r>
              <a:rPr lang="pl-PL" sz="1050" dirty="0"/>
              <a:t> </a:t>
            </a:r>
            <a:r>
              <a:rPr lang="pl-PL" sz="1050" dirty="0" err="1"/>
              <a:t>will</a:t>
            </a:r>
            <a:r>
              <a:rPr lang="pl-PL" sz="1050" dirty="0"/>
              <a:t> </a:t>
            </a:r>
            <a:r>
              <a:rPr lang="pl-PL" sz="1050" dirty="0" err="1"/>
              <a:t>dissipate</a:t>
            </a:r>
            <a:r>
              <a:rPr lang="pl-PL" sz="1050" dirty="0"/>
              <a:t> in the </a:t>
            </a:r>
            <a:r>
              <a:rPr lang="pl-PL" sz="1050" dirty="0" err="1"/>
              <a:t>shielding</a:t>
            </a:r>
            <a:r>
              <a:rPr lang="pl-PL" sz="1050" dirty="0"/>
              <a:t> </a:t>
            </a:r>
            <a:endParaRPr lang="en-US" sz="1050" dirty="0"/>
          </a:p>
        </p:txBody>
      </p:sp>
      <p:cxnSp>
        <p:nvCxnSpPr>
          <p:cNvPr id="14" name="Łącznik prosty 13">
            <a:extLst>
              <a:ext uri="{FF2B5EF4-FFF2-40B4-BE49-F238E27FC236}">
                <a16:creationId xmlns:a16="http://schemas.microsoft.com/office/drawing/2014/main" id="{E0CBDE71-09D6-3797-AF37-55CBBCA18D6B}"/>
              </a:ext>
            </a:extLst>
          </p:cNvPr>
          <p:cNvCxnSpPr>
            <a:cxnSpLocks/>
          </p:cNvCxnSpPr>
          <p:nvPr/>
        </p:nvCxnSpPr>
        <p:spPr>
          <a:xfrm flipH="1" flipV="1">
            <a:off x="2613469" y="1444895"/>
            <a:ext cx="14315" cy="248733"/>
          </a:xfrm>
          <a:prstGeom prst="line">
            <a:avLst/>
          </a:prstGeom>
          <a:ln>
            <a:solidFill>
              <a:srgbClr val="FF0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pole tekstowe 18">
            <a:extLst>
              <a:ext uri="{FF2B5EF4-FFF2-40B4-BE49-F238E27FC236}">
                <a16:creationId xmlns:a16="http://schemas.microsoft.com/office/drawing/2014/main" id="{DC4C182A-39D6-B96C-5750-F99FB63F61A5}"/>
              </a:ext>
            </a:extLst>
          </p:cNvPr>
          <p:cNvSpPr txBox="1"/>
          <p:nvPr/>
        </p:nvSpPr>
        <p:spPr>
          <a:xfrm>
            <a:off x="1477360" y="1665926"/>
            <a:ext cx="2808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dirty="0"/>
              <a:t>Proton </a:t>
            </a:r>
            <a:r>
              <a:rPr lang="pl-PL" sz="1200" dirty="0" err="1"/>
              <a:t>ditsribution</a:t>
            </a:r>
            <a:r>
              <a:rPr lang="pl-PL" sz="1200" dirty="0"/>
              <a:t> </a:t>
            </a:r>
            <a:r>
              <a:rPr lang="pl-PL" sz="1200" dirty="0" err="1"/>
              <a:t>snapshot</a:t>
            </a:r>
            <a:r>
              <a:rPr lang="pl-PL" sz="1200" dirty="0"/>
              <a:t> </a:t>
            </a:r>
            <a:r>
              <a:rPr lang="pl-PL" sz="1200" dirty="0" err="1"/>
              <a:t>at</a:t>
            </a:r>
            <a:r>
              <a:rPr lang="pl-PL" sz="1200" dirty="0"/>
              <a:t> </a:t>
            </a:r>
            <a:r>
              <a:rPr lang="pl-PL" sz="1200" dirty="0" err="1"/>
              <a:t>this</a:t>
            </a:r>
            <a:r>
              <a:rPr lang="pl-PL" sz="1200" dirty="0"/>
              <a:t> </a:t>
            </a:r>
            <a:r>
              <a:rPr lang="pl-PL" sz="1200" dirty="0" err="1"/>
              <a:t>position</a:t>
            </a:r>
            <a:r>
              <a:rPr lang="pl-PL" sz="1200" dirty="0"/>
              <a:t> </a:t>
            </a:r>
            <a:endParaRPr lang="en-US" sz="1200" dirty="0"/>
          </a:p>
        </p:txBody>
      </p:sp>
      <p:pic>
        <p:nvPicPr>
          <p:cNvPr id="21" name="Obraz 20" descr="Obraz zawierający tekst, zrzut ekranu, diagram, Wykres&#10;&#10;Zawartość wygenerowana przez AI może być niepoprawna.">
            <a:extLst>
              <a:ext uri="{FF2B5EF4-FFF2-40B4-BE49-F238E27FC236}">
                <a16:creationId xmlns:a16="http://schemas.microsoft.com/office/drawing/2014/main" id="{5F722FFA-47C0-D4D1-6CCE-FADA1CEBB6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7469" y="2669083"/>
            <a:ext cx="2777325" cy="2235102"/>
          </a:xfrm>
          <a:prstGeom prst="rect">
            <a:avLst/>
          </a:prstGeom>
        </p:spPr>
      </p:pic>
      <p:pic>
        <p:nvPicPr>
          <p:cNvPr id="23" name="Obraz 22" descr="Obraz zawierający tekst, diagram, linia, Czcionka&#10;&#10;Zawartość wygenerowana przez AI może być niepoprawna.">
            <a:extLst>
              <a:ext uri="{FF2B5EF4-FFF2-40B4-BE49-F238E27FC236}">
                <a16:creationId xmlns:a16="http://schemas.microsoft.com/office/drawing/2014/main" id="{E219C4D0-704A-AF44-BE32-B94BF30B4C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63969" y="2865738"/>
            <a:ext cx="3456384" cy="2073831"/>
          </a:xfrm>
          <a:prstGeom prst="rect">
            <a:avLst/>
          </a:prstGeom>
        </p:spPr>
      </p:pic>
      <p:cxnSp>
        <p:nvCxnSpPr>
          <p:cNvPr id="25" name="Łącznik prosty 24">
            <a:extLst>
              <a:ext uri="{FF2B5EF4-FFF2-40B4-BE49-F238E27FC236}">
                <a16:creationId xmlns:a16="http://schemas.microsoft.com/office/drawing/2014/main" id="{C8806CE2-3FDE-6E59-5955-1D1B33BFDA0B}"/>
              </a:ext>
            </a:extLst>
          </p:cNvPr>
          <p:cNvCxnSpPr>
            <a:cxnSpLocks/>
          </p:cNvCxnSpPr>
          <p:nvPr/>
        </p:nvCxnSpPr>
        <p:spPr>
          <a:xfrm flipH="1">
            <a:off x="4355976" y="2454676"/>
            <a:ext cx="3025263" cy="621130"/>
          </a:xfrm>
          <a:prstGeom prst="line">
            <a:avLst/>
          </a:prstGeom>
          <a:ln w="12700">
            <a:prstDash val="sys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Łącznik prosty 25">
            <a:extLst>
              <a:ext uri="{FF2B5EF4-FFF2-40B4-BE49-F238E27FC236}">
                <a16:creationId xmlns:a16="http://schemas.microsoft.com/office/drawing/2014/main" id="{4416DB39-1B06-03D6-F02C-7FF8B6892A67}"/>
              </a:ext>
            </a:extLst>
          </p:cNvPr>
          <p:cNvCxnSpPr>
            <a:cxnSpLocks/>
          </p:cNvCxnSpPr>
          <p:nvPr/>
        </p:nvCxnSpPr>
        <p:spPr>
          <a:xfrm flipH="1">
            <a:off x="6948264" y="2467034"/>
            <a:ext cx="648070" cy="608772"/>
          </a:xfrm>
          <a:prstGeom prst="line">
            <a:avLst/>
          </a:prstGeom>
          <a:ln w="12700">
            <a:prstDash val="sys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0" name="Prostokąt 29">
            <a:extLst>
              <a:ext uri="{FF2B5EF4-FFF2-40B4-BE49-F238E27FC236}">
                <a16:creationId xmlns:a16="http://schemas.microsoft.com/office/drawing/2014/main" id="{0C889A4C-E677-F1FB-2257-84D72E69EEEF}"/>
              </a:ext>
            </a:extLst>
          </p:cNvPr>
          <p:cNvSpPr/>
          <p:nvPr/>
        </p:nvSpPr>
        <p:spPr>
          <a:xfrm>
            <a:off x="5461030" y="3097144"/>
            <a:ext cx="1253910" cy="1520329"/>
          </a:xfrm>
          <a:prstGeom prst="rect">
            <a:avLst/>
          </a:prstGeom>
          <a:solidFill>
            <a:srgbClr val="00B050">
              <a:alpha val="35000"/>
            </a:srgbClr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pole tekstowe 30">
            <a:extLst>
              <a:ext uri="{FF2B5EF4-FFF2-40B4-BE49-F238E27FC236}">
                <a16:creationId xmlns:a16="http://schemas.microsoft.com/office/drawing/2014/main" id="{B6484489-0C2A-1038-725E-4141CDC995F7}"/>
              </a:ext>
            </a:extLst>
          </p:cNvPr>
          <p:cNvSpPr txBox="1"/>
          <p:nvPr/>
        </p:nvSpPr>
        <p:spPr>
          <a:xfrm>
            <a:off x="7093206" y="2957062"/>
            <a:ext cx="188509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050" dirty="0" err="1">
                <a:solidFill>
                  <a:srgbClr val="00B050"/>
                </a:solidFill>
              </a:rPr>
              <a:t>Spent</a:t>
            </a:r>
            <a:r>
              <a:rPr lang="pl-PL" sz="1050" dirty="0">
                <a:solidFill>
                  <a:srgbClr val="00B050"/>
                </a:solidFill>
              </a:rPr>
              <a:t> </a:t>
            </a:r>
            <a:r>
              <a:rPr lang="pl-PL" sz="1050" dirty="0" err="1">
                <a:solidFill>
                  <a:srgbClr val="00B050"/>
                </a:solidFill>
              </a:rPr>
              <a:t>protons</a:t>
            </a:r>
            <a:r>
              <a:rPr lang="pl-PL" sz="1050" dirty="0">
                <a:solidFill>
                  <a:srgbClr val="00B050"/>
                </a:solidFill>
              </a:rPr>
              <a:t> </a:t>
            </a:r>
            <a:r>
              <a:rPr lang="pl-PL" sz="1050" dirty="0" err="1"/>
              <a:t>account</a:t>
            </a:r>
            <a:r>
              <a:rPr lang="pl-PL" sz="1050" dirty="0"/>
              <a:t> for </a:t>
            </a:r>
            <a:r>
              <a:rPr lang="pl-PL" sz="1050" b="1" dirty="0"/>
              <a:t>17%</a:t>
            </a:r>
            <a:r>
              <a:rPr lang="pl-PL" sz="1050" dirty="0"/>
              <a:t> of the </a:t>
            </a:r>
            <a:r>
              <a:rPr lang="pl-PL" sz="1050" dirty="0" err="1"/>
              <a:t>beam</a:t>
            </a:r>
            <a:r>
              <a:rPr lang="pl-PL" sz="1050" dirty="0"/>
              <a:t> </a:t>
            </a:r>
            <a:r>
              <a:rPr lang="pl-PL" sz="1050" dirty="0" err="1"/>
              <a:t>power</a:t>
            </a:r>
            <a:r>
              <a:rPr lang="pl-PL" sz="1050" dirty="0"/>
              <a:t>, </a:t>
            </a:r>
            <a:r>
              <a:rPr lang="pl-PL" sz="1050" dirty="0" err="1"/>
              <a:t>this</a:t>
            </a:r>
            <a:r>
              <a:rPr lang="pl-PL" sz="1050" dirty="0"/>
              <a:t> </a:t>
            </a:r>
            <a:r>
              <a:rPr lang="pl-PL" sz="1050" dirty="0" err="1"/>
              <a:t>is</a:t>
            </a:r>
            <a:r>
              <a:rPr lang="pl-PL" sz="1050" dirty="0"/>
              <a:t> the </a:t>
            </a:r>
            <a:r>
              <a:rPr lang="pl-PL" sz="1050" b="1" dirty="0"/>
              <a:t>maximum </a:t>
            </a:r>
            <a:r>
              <a:rPr lang="pl-PL" sz="1050" b="1" dirty="0" err="1"/>
              <a:t>that</a:t>
            </a:r>
            <a:r>
              <a:rPr lang="pl-PL" sz="1050" b="1" dirty="0"/>
              <a:t> </a:t>
            </a:r>
            <a:r>
              <a:rPr lang="pl-PL" sz="1050" b="1" dirty="0" err="1"/>
              <a:t>can</a:t>
            </a:r>
            <a:r>
              <a:rPr lang="pl-PL" sz="1050" b="1" dirty="0"/>
              <a:t> be </a:t>
            </a:r>
            <a:r>
              <a:rPr lang="pl-PL" sz="1050" b="1" dirty="0" err="1"/>
              <a:t>extracted</a:t>
            </a:r>
            <a:endParaRPr lang="pl-PL" sz="1050" b="1" dirty="0"/>
          </a:p>
          <a:p>
            <a:endParaRPr lang="pl-PL" sz="1050" b="1" dirty="0"/>
          </a:p>
          <a:p>
            <a:r>
              <a:rPr lang="pl-PL" sz="1050" b="1" dirty="0" err="1">
                <a:solidFill>
                  <a:srgbClr val="FFC000"/>
                </a:solidFill>
              </a:rPr>
              <a:t>Elastically</a:t>
            </a:r>
            <a:r>
              <a:rPr lang="pl-PL" sz="1050" b="1" dirty="0">
                <a:solidFill>
                  <a:srgbClr val="FFC000"/>
                </a:solidFill>
              </a:rPr>
              <a:t> </a:t>
            </a:r>
            <a:r>
              <a:rPr lang="pl-PL" sz="1050" b="1" dirty="0" err="1">
                <a:solidFill>
                  <a:srgbClr val="FFC000"/>
                </a:solidFill>
              </a:rPr>
              <a:t>scattered</a:t>
            </a:r>
            <a:r>
              <a:rPr lang="pl-PL" sz="1050" b="1" dirty="0">
                <a:solidFill>
                  <a:srgbClr val="FFC000"/>
                </a:solidFill>
              </a:rPr>
              <a:t> component</a:t>
            </a:r>
          </a:p>
          <a:p>
            <a:r>
              <a:rPr lang="pl-PL" sz="1050" dirty="0"/>
              <a:t>(&lt;</a:t>
            </a:r>
            <a:r>
              <a:rPr lang="pl-PL" sz="1050" dirty="0" err="1"/>
              <a:t>Ekin</a:t>
            </a:r>
            <a:r>
              <a:rPr lang="pl-PL" sz="1050" dirty="0"/>
              <a:t>&gt; = 9.74 </a:t>
            </a:r>
            <a:r>
              <a:rPr lang="pl-PL" sz="1050" dirty="0" err="1"/>
              <a:t>GeV</a:t>
            </a:r>
            <a:r>
              <a:rPr lang="pl-PL" sz="1050" dirty="0"/>
              <a:t>) </a:t>
            </a:r>
            <a:r>
              <a:rPr lang="pl-PL" sz="1050" dirty="0" err="1"/>
              <a:t>itself</a:t>
            </a:r>
            <a:r>
              <a:rPr lang="pl-PL" sz="1050" dirty="0"/>
              <a:t> </a:t>
            </a:r>
            <a:r>
              <a:rPr lang="pl-PL" sz="1050" dirty="0" err="1"/>
              <a:t>carries</a:t>
            </a:r>
            <a:r>
              <a:rPr lang="pl-PL" sz="1050" dirty="0"/>
              <a:t> 16% of the </a:t>
            </a:r>
            <a:r>
              <a:rPr lang="pl-PL" sz="1050" dirty="0" err="1"/>
              <a:t>beam</a:t>
            </a:r>
            <a:r>
              <a:rPr lang="pl-PL" sz="1050" dirty="0"/>
              <a:t> </a:t>
            </a:r>
            <a:r>
              <a:rPr lang="pl-PL" sz="1050" dirty="0" err="1"/>
              <a:t>power</a:t>
            </a:r>
            <a:r>
              <a:rPr lang="pl-PL" sz="1050" dirty="0"/>
              <a:t> and the channel </a:t>
            </a:r>
            <a:r>
              <a:rPr lang="pl-PL" sz="1050" dirty="0" err="1"/>
              <a:t>should</a:t>
            </a:r>
            <a:r>
              <a:rPr lang="pl-PL" sz="1050" dirty="0"/>
              <a:t> be </a:t>
            </a:r>
            <a:r>
              <a:rPr lang="pl-PL" sz="1050" dirty="0" err="1"/>
              <a:t>optimized</a:t>
            </a:r>
            <a:r>
              <a:rPr lang="pl-PL" sz="1050" dirty="0"/>
              <a:t> for </a:t>
            </a:r>
            <a:r>
              <a:rPr lang="pl-PL" sz="1050" dirty="0" err="1"/>
              <a:t>its</a:t>
            </a:r>
            <a:r>
              <a:rPr lang="pl-PL" sz="1050" dirty="0"/>
              <a:t> </a:t>
            </a:r>
            <a:r>
              <a:rPr lang="pl-PL" sz="1050" dirty="0" err="1"/>
              <a:t>extraction</a:t>
            </a:r>
            <a:endParaRPr lang="en-US" sz="1050" dirty="0"/>
          </a:p>
        </p:txBody>
      </p:sp>
      <p:sp>
        <p:nvSpPr>
          <p:cNvPr id="32" name="Prostokąt 31">
            <a:extLst>
              <a:ext uri="{FF2B5EF4-FFF2-40B4-BE49-F238E27FC236}">
                <a16:creationId xmlns:a16="http://schemas.microsoft.com/office/drawing/2014/main" id="{11AA09BD-49DC-1722-56CB-D4ACBECAD902}"/>
              </a:ext>
            </a:extLst>
          </p:cNvPr>
          <p:cNvSpPr/>
          <p:nvPr/>
        </p:nvSpPr>
        <p:spPr>
          <a:xfrm>
            <a:off x="5839297" y="3097144"/>
            <a:ext cx="288032" cy="1527154"/>
          </a:xfrm>
          <a:prstGeom prst="rect">
            <a:avLst/>
          </a:prstGeom>
          <a:solidFill>
            <a:srgbClr val="FFC000">
              <a:alpha val="48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3515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A31FD6-BEBE-8074-D634-7A71D18068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Symbol zastępczy zawartości 6">
            <a:extLst>
              <a:ext uri="{FF2B5EF4-FFF2-40B4-BE49-F238E27FC236}">
                <a16:creationId xmlns:a16="http://schemas.microsoft.com/office/drawing/2014/main" id="{A99A2733-EC87-2A5F-2ED5-9F04770E71F8}"/>
              </a:ext>
            </a:extLst>
          </p:cNvPr>
          <p:cNvPicPr>
            <a:picLocks noGrp="1" noChangeAspect="1"/>
          </p:cNvPicPr>
          <p:nvPr>
            <p:ph sz="quarter" idx="12"/>
          </p:nvPr>
        </p:nvPicPr>
        <p:blipFill>
          <a:blip r:embed="rId2"/>
          <a:srcRect/>
          <a:stretch/>
        </p:blipFill>
        <p:spPr>
          <a:xfrm>
            <a:off x="336181" y="557441"/>
            <a:ext cx="3443732" cy="1897235"/>
          </a:xfrm>
        </p:spPr>
      </p:pic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20FEF927-6AB6-4567-0A75-3D4CD7987D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4" name="Tytuł 3">
            <a:extLst>
              <a:ext uri="{FF2B5EF4-FFF2-40B4-BE49-F238E27FC236}">
                <a16:creationId xmlns:a16="http://schemas.microsoft.com/office/drawing/2014/main" id="{9F859244-3210-6A59-4057-3CEF4273F0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2613" y="123478"/>
            <a:ext cx="6781800" cy="857250"/>
          </a:xfrm>
        </p:spPr>
        <p:txBody>
          <a:bodyPr/>
          <a:lstStyle/>
          <a:p>
            <a:r>
              <a:rPr lang="pl-PL" dirty="0"/>
              <a:t>Proton </a:t>
            </a:r>
            <a:r>
              <a:rPr lang="pl-PL" dirty="0" err="1"/>
              <a:t>energy</a:t>
            </a:r>
            <a:r>
              <a:rPr lang="pl-PL" dirty="0"/>
              <a:t> </a:t>
            </a:r>
            <a:r>
              <a:rPr lang="pl-PL" dirty="0" err="1"/>
              <a:t>actually</a:t>
            </a:r>
            <a:r>
              <a:rPr lang="pl-PL" dirty="0"/>
              <a:t> </a:t>
            </a:r>
            <a:r>
              <a:rPr lang="pl-PL" dirty="0" err="1"/>
              <a:t>extracted</a:t>
            </a:r>
            <a:endParaRPr lang="en-US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77EB89DA-1392-C64D-7052-EB78284E66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l-PL" dirty="0"/>
              <a:t>J. Manczak		 IMCC Target </a:t>
            </a:r>
            <a:r>
              <a:rPr lang="pl-PL" dirty="0" err="1"/>
              <a:t>meeting</a:t>
            </a:r>
            <a:r>
              <a:rPr lang="pl-PL" dirty="0"/>
              <a:t>		04</a:t>
            </a:r>
            <a:r>
              <a:rPr lang="en-GB" dirty="0"/>
              <a:t>/</a:t>
            </a:r>
            <a:r>
              <a:rPr lang="pl-PL" dirty="0"/>
              <a:t>12</a:t>
            </a:r>
            <a:r>
              <a:rPr lang="en-GB" dirty="0"/>
              <a:t>/202</a:t>
            </a:r>
            <a:r>
              <a:rPr lang="pl-PL" dirty="0"/>
              <a:t>5</a:t>
            </a:r>
            <a:endParaRPr lang="en-GB" dirty="0"/>
          </a:p>
        </p:txBody>
      </p:sp>
      <p:cxnSp>
        <p:nvCxnSpPr>
          <p:cNvPr id="14" name="Łącznik prosty 13">
            <a:extLst>
              <a:ext uri="{FF2B5EF4-FFF2-40B4-BE49-F238E27FC236}">
                <a16:creationId xmlns:a16="http://schemas.microsoft.com/office/drawing/2014/main" id="{EDF9302D-6427-31DE-CE8F-2E86738860EB}"/>
              </a:ext>
            </a:extLst>
          </p:cNvPr>
          <p:cNvCxnSpPr>
            <a:cxnSpLocks/>
          </p:cNvCxnSpPr>
          <p:nvPr/>
        </p:nvCxnSpPr>
        <p:spPr>
          <a:xfrm flipH="1" flipV="1">
            <a:off x="1835696" y="1344602"/>
            <a:ext cx="14315" cy="248733"/>
          </a:xfrm>
          <a:prstGeom prst="line">
            <a:avLst/>
          </a:prstGeom>
          <a:ln>
            <a:solidFill>
              <a:srgbClr val="FF0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pole tekstowe 18">
            <a:extLst>
              <a:ext uri="{FF2B5EF4-FFF2-40B4-BE49-F238E27FC236}">
                <a16:creationId xmlns:a16="http://schemas.microsoft.com/office/drawing/2014/main" id="{84BD86CF-BE65-5908-2E70-7C3B59E1F5BC}"/>
              </a:ext>
            </a:extLst>
          </p:cNvPr>
          <p:cNvSpPr txBox="1"/>
          <p:nvPr/>
        </p:nvSpPr>
        <p:spPr>
          <a:xfrm>
            <a:off x="334380" y="1692400"/>
            <a:ext cx="2808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dirty="0"/>
              <a:t>Proton </a:t>
            </a:r>
            <a:r>
              <a:rPr lang="pl-PL" sz="1200" dirty="0" err="1"/>
              <a:t>ditsribution</a:t>
            </a:r>
            <a:r>
              <a:rPr lang="pl-PL" sz="1200" dirty="0"/>
              <a:t> </a:t>
            </a:r>
            <a:r>
              <a:rPr lang="pl-PL" sz="1200" dirty="0" err="1"/>
              <a:t>snapshot</a:t>
            </a:r>
            <a:r>
              <a:rPr lang="pl-PL" sz="1200" dirty="0"/>
              <a:t> </a:t>
            </a:r>
            <a:r>
              <a:rPr lang="pl-PL" sz="1200" dirty="0" err="1"/>
              <a:t>at</a:t>
            </a:r>
            <a:r>
              <a:rPr lang="pl-PL" sz="1200" dirty="0"/>
              <a:t> the channel </a:t>
            </a:r>
            <a:r>
              <a:rPr lang="pl-PL" sz="1200" dirty="0" err="1"/>
              <a:t>exit</a:t>
            </a:r>
            <a:endParaRPr lang="en-US" sz="1200" dirty="0"/>
          </a:p>
        </p:txBody>
      </p:sp>
      <p:pic>
        <p:nvPicPr>
          <p:cNvPr id="21" name="Obraz 20">
            <a:extLst>
              <a:ext uri="{FF2B5EF4-FFF2-40B4-BE49-F238E27FC236}">
                <a16:creationId xmlns:a16="http://schemas.microsoft.com/office/drawing/2014/main" id="{6757E01B-A342-0D4B-2D19-0722AE0A48B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427984" y="1275606"/>
            <a:ext cx="4248472" cy="3449692"/>
          </a:xfrm>
          <a:prstGeom prst="rect">
            <a:avLst/>
          </a:prstGeom>
        </p:spPr>
      </p:pic>
      <p:pic>
        <p:nvPicPr>
          <p:cNvPr id="23" name="Obraz 22" descr="Obraz zawierający tekst, diagram, linia, Czcionka&#10;&#10;Zawartość wygenerowana przez AI może być niepoprawna.">
            <a:extLst>
              <a:ext uri="{FF2B5EF4-FFF2-40B4-BE49-F238E27FC236}">
                <a16:creationId xmlns:a16="http://schemas.microsoft.com/office/drawing/2014/main" id="{12A3AE9F-1866-F8FE-2D63-CBAACC8CE6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6181" y="2610139"/>
            <a:ext cx="3899342" cy="2339606"/>
          </a:xfrm>
          <a:prstGeom prst="rect">
            <a:avLst/>
          </a:prstGeom>
        </p:spPr>
      </p:pic>
      <p:sp>
        <p:nvSpPr>
          <p:cNvPr id="6" name="pole tekstowe 5">
            <a:extLst>
              <a:ext uri="{FF2B5EF4-FFF2-40B4-BE49-F238E27FC236}">
                <a16:creationId xmlns:a16="http://schemas.microsoft.com/office/drawing/2014/main" id="{BDDBF4EF-A497-2C67-0100-9675F32D28F5}"/>
              </a:ext>
            </a:extLst>
          </p:cNvPr>
          <p:cNvSpPr txBox="1"/>
          <p:nvPr/>
        </p:nvSpPr>
        <p:spPr>
          <a:xfrm>
            <a:off x="4821204" y="2569565"/>
            <a:ext cx="273630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100" dirty="0"/>
              <a:t>For </a:t>
            </a:r>
            <a:r>
              <a:rPr lang="pl-PL" sz="1100" dirty="0" err="1"/>
              <a:t>now</a:t>
            </a:r>
            <a:r>
              <a:rPr lang="pl-PL" sz="1100" dirty="0"/>
              <a:t>, the channel was </a:t>
            </a:r>
            <a:r>
              <a:rPr lang="pl-PL" sz="1100" dirty="0" err="1"/>
              <a:t>optimzied</a:t>
            </a:r>
            <a:r>
              <a:rPr lang="pl-PL" sz="1100" dirty="0"/>
              <a:t> for 10 </a:t>
            </a:r>
            <a:r>
              <a:rPr lang="pl-PL" sz="1100" dirty="0" err="1"/>
              <a:t>GeV</a:t>
            </a:r>
            <a:r>
              <a:rPr lang="pl-PL" sz="1100" dirty="0"/>
              <a:t> </a:t>
            </a:r>
            <a:r>
              <a:rPr lang="pl-PL" sz="1100" dirty="0" err="1"/>
              <a:t>refernece</a:t>
            </a:r>
            <a:r>
              <a:rPr lang="pl-PL" sz="1100" dirty="0"/>
              <a:t> </a:t>
            </a:r>
            <a:r>
              <a:rPr lang="pl-PL" sz="1100" dirty="0" err="1"/>
              <a:t>particle</a:t>
            </a:r>
            <a:endParaRPr lang="en-US" sz="1100" dirty="0"/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74F8D884-E205-0CCB-0D3E-DFF9E71AD959}"/>
              </a:ext>
            </a:extLst>
          </p:cNvPr>
          <p:cNvSpPr txBox="1"/>
          <p:nvPr/>
        </p:nvSpPr>
        <p:spPr>
          <a:xfrm>
            <a:off x="4805104" y="3658469"/>
            <a:ext cx="27363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100" dirty="0"/>
              <a:t>At the end of the channel, a small </a:t>
            </a:r>
            <a:r>
              <a:rPr lang="pl-PL" sz="1100" dirty="0" err="1"/>
              <a:t>shift</a:t>
            </a:r>
            <a:r>
              <a:rPr lang="pl-PL" sz="1100" dirty="0"/>
              <a:t> of the </a:t>
            </a:r>
            <a:r>
              <a:rPr lang="pl-PL" sz="1100" dirty="0" err="1"/>
              <a:t>center</a:t>
            </a:r>
            <a:r>
              <a:rPr lang="pl-PL" sz="1100" dirty="0"/>
              <a:t> with </a:t>
            </a:r>
            <a:r>
              <a:rPr lang="pl-PL" sz="1100" dirty="0" err="1"/>
              <a:t>respect</a:t>
            </a:r>
            <a:r>
              <a:rPr lang="pl-PL" sz="1100" dirty="0"/>
              <a:t> to the </a:t>
            </a:r>
            <a:r>
              <a:rPr lang="pl-PL" sz="1100" dirty="0" err="1">
                <a:solidFill>
                  <a:srgbClr val="FF0000"/>
                </a:solidFill>
              </a:rPr>
              <a:t>primary</a:t>
            </a:r>
            <a:r>
              <a:rPr lang="pl-PL" sz="1100" dirty="0">
                <a:solidFill>
                  <a:srgbClr val="FF0000"/>
                </a:solidFill>
              </a:rPr>
              <a:t> component</a:t>
            </a:r>
            <a:r>
              <a:rPr lang="pl-PL" sz="1100" dirty="0"/>
              <a:t> </a:t>
            </a:r>
            <a:r>
              <a:rPr lang="pl-PL" sz="1100" dirty="0" err="1"/>
              <a:t>is</a:t>
            </a:r>
            <a:r>
              <a:rPr lang="pl-PL" sz="1100" dirty="0"/>
              <a:t> </a:t>
            </a:r>
            <a:r>
              <a:rPr lang="pl-PL" sz="1100" dirty="0" err="1"/>
              <a:t>present</a:t>
            </a:r>
            <a:r>
              <a:rPr lang="pl-PL" sz="1100" dirty="0"/>
              <a:t>, </a:t>
            </a:r>
            <a:r>
              <a:rPr lang="pl-PL" sz="1100" dirty="0" err="1"/>
              <a:t>room</a:t>
            </a:r>
            <a:r>
              <a:rPr lang="pl-PL" sz="1100" dirty="0"/>
              <a:t> for </a:t>
            </a:r>
            <a:r>
              <a:rPr lang="pl-PL" sz="1100" dirty="0" err="1"/>
              <a:t>optimziation</a:t>
            </a:r>
            <a:r>
              <a:rPr lang="pl-PL" sz="1100" dirty="0"/>
              <a:t>!</a:t>
            </a:r>
            <a:endParaRPr lang="en-US" sz="1100" dirty="0"/>
          </a:p>
        </p:txBody>
      </p:sp>
      <p:sp>
        <p:nvSpPr>
          <p:cNvPr id="11" name="pole tekstowe 10">
            <a:extLst>
              <a:ext uri="{FF2B5EF4-FFF2-40B4-BE49-F238E27FC236}">
                <a16:creationId xmlns:a16="http://schemas.microsoft.com/office/drawing/2014/main" id="{2DBBE23C-9266-F288-D93F-076967C0395F}"/>
              </a:ext>
            </a:extLst>
          </p:cNvPr>
          <p:cNvSpPr txBox="1"/>
          <p:nvPr/>
        </p:nvSpPr>
        <p:spPr>
          <a:xfrm>
            <a:off x="971600" y="2914602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dirty="0" err="1"/>
              <a:t>Almost</a:t>
            </a:r>
            <a:r>
              <a:rPr lang="pl-PL" sz="1200" dirty="0"/>
              <a:t> 12% of the </a:t>
            </a:r>
            <a:r>
              <a:rPr lang="pl-PL" sz="1200" dirty="0" err="1"/>
              <a:t>primary</a:t>
            </a:r>
            <a:r>
              <a:rPr lang="pl-PL" sz="1200" dirty="0"/>
              <a:t> </a:t>
            </a:r>
            <a:r>
              <a:rPr lang="pl-PL" sz="1200" dirty="0" err="1"/>
              <a:t>beam</a:t>
            </a:r>
            <a:r>
              <a:rPr lang="pl-PL" sz="1200" dirty="0"/>
              <a:t> </a:t>
            </a:r>
            <a:r>
              <a:rPr lang="pl-PL" sz="1200" dirty="0" err="1"/>
              <a:t>power</a:t>
            </a:r>
            <a:r>
              <a:rPr lang="pl-PL" sz="1200" dirty="0"/>
              <a:t> </a:t>
            </a:r>
            <a:r>
              <a:rPr lang="pl-PL" sz="1200" dirty="0" err="1"/>
              <a:t>extracted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3802250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BE648011-16A6-9CD8-C6C4-8454F854915B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107504" y="803672"/>
            <a:ext cx="8305800" cy="3536156"/>
          </a:xfrm>
        </p:spPr>
        <p:txBody>
          <a:bodyPr/>
          <a:lstStyle/>
          <a:p>
            <a:r>
              <a:rPr lang="pl-PL" sz="1800" dirty="0"/>
              <a:t>Channel radius </a:t>
            </a:r>
            <a:r>
              <a:rPr lang="pl-PL" sz="1800" dirty="0" err="1"/>
              <a:t>must</a:t>
            </a:r>
            <a:r>
              <a:rPr lang="pl-PL" sz="1800" dirty="0"/>
              <a:t> </a:t>
            </a:r>
            <a:r>
              <a:rPr lang="pl-PL" sz="1800" dirty="0" err="1"/>
              <a:t>compromise</a:t>
            </a:r>
            <a:r>
              <a:rPr lang="pl-PL" sz="1800" dirty="0"/>
              <a:t> </a:t>
            </a:r>
            <a:r>
              <a:rPr lang="pl-PL" sz="1800" dirty="0" err="1"/>
              <a:t>between</a:t>
            </a:r>
            <a:r>
              <a:rPr lang="pl-PL" sz="1800" dirty="0"/>
              <a:t> </a:t>
            </a:r>
            <a:r>
              <a:rPr lang="pl-PL" sz="1800" dirty="0" err="1"/>
              <a:t>space</a:t>
            </a:r>
            <a:r>
              <a:rPr lang="pl-PL" sz="1800" dirty="0"/>
              <a:t> for the </a:t>
            </a:r>
            <a:r>
              <a:rPr lang="pl-PL" sz="1800" dirty="0" err="1"/>
              <a:t>extraction</a:t>
            </a:r>
            <a:r>
              <a:rPr lang="pl-PL" sz="1800" dirty="0"/>
              <a:t> of the </a:t>
            </a:r>
            <a:r>
              <a:rPr lang="pl-PL" sz="1800" dirty="0" err="1"/>
              <a:t>spent</a:t>
            </a:r>
            <a:r>
              <a:rPr lang="pl-PL" sz="1800" dirty="0"/>
              <a:t> </a:t>
            </a:r>
            <a:r>
              <a:rPr lang="pl-PL" sz="1800" dirty="0" err="1"/>
              <a:t>protons</a:t>
            </a:r>
            <a:r>
              <a:rPr lang="pl-PL" sz="1800" dirty="0"/>
              <a:t> and </a:t>
            </a:r>
            <a:r>
              <a:rPr lang="pl-PL" sz="1800" dirty="0" err="1"/>
              <a:t>shielding</a:t>
            </a:r>
            <a:r>
              <a:rPr lang="pl-PL" sz="1800" dirty="0"/>
              <a:t> from the </a:t>
            </a:r>
            <a:r>
              <a:rPr lang="pl-PL" sz="1800" dirty="0" err="1"/>
              <a:t>interaction</a:t>
            </a:r>
            <a:r>
              <a:rPr lang="pl-PL" sz="1800" dirty="0"/>
              <a:t> products of </a:t>
            </a:r>
            <a:r>
              <a:rPr lang="pl-PL" sz="1800" dirty="0" err="1"/>
              <a:t>lower</a:t>
            </a:r>
            <a:r>
              <a:rPr lang="pl-PL" sz="1800" dirty="0"/>
              <a:t> </a:t>
            </a:r>
            <a:r>
              <a:rPr lang="pl-PL" sz="1800" dirty="0" err="1"/>
              <a:t>energy</a:t>
            </a:r>
            <a:r>
              <a:rPr lang="pl-PL" sz="1800" dirty="0"/>
              <a:t> component.</a:t>
            </a:r>
            <a:endParaRPr lang="en-US" sz="1800" dirty="0"/>
          </a:p>
        </p:txBody>
      </p:sp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77325F28-9315-91BC-FA8C-41BB1D6DFB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4" name="Tytuł 3">
            <a:extLst>
              <a:ext uri="{FF2B5EF4-FFF2-40B4-BE49-F238E27FC236}">
                <a16:creationId xmlns:a16="http://schemas.microsoft.com/office/drawing/2014/main" id="{31211539-6998-70C2-B215-B7494FB22C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6627" y="27320"/>
            <a:ext cx="6781800" cy="857250"/>
          </a:xfrm>
        </p:spPr>
        <p:txBody>
          <a:bodyPr/>
          <a:lstStyle/>
          <a:p>
            <a:r>
              <a:rPr lang="pl-PL" dirty="0"/>
              <a:t>Channel radius</a:t>
            </a:r>
            <a:endParaRPr lang="en-US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C0122B87-E2EF-911E-CA05-07CAA945CA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l-PL"/>
              <a:t>J. Manczak		 IMCC Target meeting		04/12</a:t>
            </a:r>
            <a:r>
              <a:rPr lang="en-GB"/>
              <a:t>/202</a:t>
            </a:r>
            <a:r>
              <a:rPr lang="pl-PL"/>
              <a:t>5</a:t>
            </a:r>
            <a:endParaRPr lang="en-GB" dirty="0"/>
          </a:p>
        </p:txBody>
      </p:sp>
      <p:pic>
        <p:nvPicPr>
          <p:cNvPr id="9" name="Obraz 8" descr="Obraz zawierający tekst, zrzut ekranu, Wykres, diagram&#10;&#10;Zawartość wygenerowana przez AI może być niepoprawna.">
            <a:extLst>
              <a:ext uri="{FF2B5EF4-FFF2-40B4-BE49-F238E27FC236}">
                <a16:creationId xmlns:a16="http://schemas.microsoft.com/office/drawing/2014/main" id="{8A0CA8B1-732C-C8B4-0687-37394ABCE6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69" y="1660922"/>
            <a:ext cx="2981134" cy="2287379"/>
          </a:xfrm>
          <a:prstGeom prst="rect">
            <a:avLst/>
          </a:prstGeom>
        </p:spPr>
      </p:pic>
      <p:pic>
        <p:nvPicPr>
          <p:cNvPr id="11" name="Obraz 10" descr="Obraz zawierający tekst, zrzut ekranu, diagram, Wykres&#10;&#10;Zawartość wygenerowana przez AI może być niepoprawna.">
            <a:extLst>
              <a:ext uri="{FF2B5EF4-FFF2-40B4-BE49-F238E27FC236}">
                <a16:creationId xmlns:a16="http://schemas.microsoft.com/office/drawing/2014/main" id="{A877B9F2-7F9E-A3E5-E78F-46FB126763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4283" y="1684871"/>
            <a:ext cx="2981135" cy="2287380"/>
          </a:xfrm>
          <a:prstGeom prst="rect">
            <a:avLst/>
          </a:prstGeom>
        </p:spPr>
      </p:pic>
      <p:pic>
        <p:nvPicPr>
          <p:cNvPr id="13" name="Obraz 12" descr="Obraz zawierający tekst, zrzut ekranu, diagram, Wykres&#10;&#10;Zawartość wygenerowana przez AI może być niepoprawna.">
            <a:extLst>
              <a:ext uri="{FF2B5EF4-FFF2-40B4-BE49-F238E27FC236}">
                <a16:creationId xmlns:a16="http://schemas.microsoft.com/office/drawing/2014/main" id="{BE443226-5770-BB49-5E86-AB0571B871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3550" y="1685839"/>
            <a:ext cx="3056899" cy="2345513"/>
          </a:xfrm>
          <a:prstGeom prst="rect">
            <a:avLst/>
          </a:prstGeom>
        </p:spPr>
      </p:pic>
      <p:sp>
        <p:nvSpPr>
          <p:cNvPr id="14" name="pole tekstowe 13">
            <a:extLst>
              <a:ext uri="{FF2B5EF4-FFF2-40B4-BE49-F238E27FC236}">
                <a16:creationId xmlns:a16="http://schemas.microsoft.com/office/drawing/2014/main" id="{959963C1-B5F3-A4FF-E622-4F07BA9B1DA5}"/>
              </a:ext>
            </a:extLst>
          </p:cNvPr>
          <p:cNvSpPr txBox="1"/>
          <p:nvPr/>
        </p:nvSpPr>
        <p:spPr>
          <a:xfrm>
            <a:off x="2904726" y="4020119"/>
            <a:ext cx="305689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dirty="0"/>
              <a:t>7 cm was </a:t>
            </a:r>
            <a:r>
              <a:rPr lang="pl-PL" sz="1400" dirty="0" err="1"/>
              <a:t>chosen</a:t>
            </a:r>
            <a:r>
              <a:rPr lang="pl-PL" sz="1400" dirty="0"/>
              <a:t> for the </a:t>
            </a:r>
            <a:r>
              <a:rPr lang="pl-PL" sz="1400" dirty="0" err="1"/>
              <a:t>first</a:t>
            </a:r>
            <a:r>
              <a:rPr lang="pl-PL" sz="1400" dirty="0"/>
              <a:t> </a:t>
            </a:r>
            <a:r>
              <a:rPr lang="pl-PL" sz="1400" dirty="0" err="1"/>
              <a:t>iteration</a:t>
            </a:r>
            <a:r>
              <a:rPr lang="pl-PL" sz="1400" dirty="0"/>
              <a:t>, </a:t>
            </a:r>
            <a:r>
              <a:rPr lang="pl-PL" sz="1400" dirty="0" err="1"/>
              <a:t>pontentially</a:t>
            </a:r>
            <a:r>
              <a:rPr lang="pl-PL" sz="1400" dirty="0"/>
              <a:t> </a:t>
            </a:r>
            <a:r>
              <a:rPr lang="pl-PL" sz="1400" dirty="0" err="1"/>
              <a:t>combined</a:t>
            </a:r>
            <a:r>
              <a:rPr lang="pl-PL" sz="1400" dirty="0"/>
              <a:t> with </a:t>
            </a:r>
            <a:r>
              <a:rPr lang="pl-PL" sz="1400" dirty="0" err="1"/>
              <a:t>increasing</a:t>
            </a:r>
            <a:r>
              <a:rPr lang="pl-PL" sz="1400" dirty="0"/>
              <a:t> radius from 12 m in Z</a:t>
            </a:r>
            <a:endParaRPr lang="en-US" sz="1400" dirty="0"/>
          </a:p>
        </p:txBody>
      </p:sp>
      <p:sp>
        <p:nvSpPr>
          <p:cNvPr id="15" name="pole tekstowe 14">
            <a:extLst>
              <a:ext uri="{FF2B5EF4-FFF2-40B4-BE49-F238E27FC236}">
                <a16:creationId xmlns:a16="http://schemas.microsoft.com/office/drawing/2014/main" id="{8BB8A69A-F501-70CB-0B86-787841BFC9A7}"/>
              </a:ext>
            </a:extLst>
          </p:cNvPr>
          <p:cNvSpPr txBox="1"/>
          <p:nvPr/>
        </p:nvSpPr>
        <p:spPr>
          <a:xfrm>
            <a:off x="214951" y="3985023"/>
            <a:ext cx="26897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dirty="0"/>
              <a:t>5 cm was </a:t>
            </a:r>
            <a:r>
              <a:rPr lang="pl-PL" sz="1400" dirty="0" err="1"/>
              <a:t>identified</a:t>
            </a:r>
            <a:r>
              <a:rPr lang="pl-PL" sz="1400" dirty="0"/>
              <a:t> as </a:t>
            </a:r>
            <a:r>
              <a:rPr lang="pl-PL" sz="1400" dirty="0" err="1"/>
              <a:t>too</a:t>
            </a:r>
            <a:r>
              <a:rPr lang="pl-PL" sz="1400" dirty="0"/>
              <a:t> small, </a:t>
            </a:r>
            <a:r>
              <a:rPr lang="pl-PL" sz="1400" dirty="0" err="1"/>
              <a:t>unnecessary</a:t>
            </a:r>
            <a:r>
              <a:rPr lang="pl-PL" sz="1400" dirty="0"/>
              <a:t> </a:t>
            </a:r>
            <a:r>
              <a:rPr lang="pl-PL" sz="1400" dirty="0" err="1"/>
              <a:t>losses</a:t>
            </a:r>
            <a:endParaRPr lang="en-US" sz="1400" dirty="0"/>
          </a:p>
        </p:txBody>
      </p:sp>
      <p:sp>
        <p:nvSpPr>
          <p:cNvPr id="16" name="pole tekstowe 15">
            <a:extLst>
              <a:ext uri="{FF2B5EF4-FFF2-40B4-BE49-F238E27FC236}">
                <a16:creationId xmlns:a16="http://schemas.microsoft.com/office/drawing/2014/main" id="{BC07CB94-6FA1-922E-49AB-D812568B01C3}"/>
              </a:ext>
            </a:extLst>
          </p:cNvPr>
          <p:cNvSpPr txBox="1"/>
          <p:nvPr/>
        </p:nvSpPr>
        <p:spPr>
          <a:xfrm>
            <a:off x="6156177" y="4049260"/>
            <a:ext cx="29878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dirty="0"/>
              <a:t>10 cm </a:t>
            </a:r>
            <a:r>
              <a:rPr lang="pl-PL" sz="1400" dirty="0" err="1"/>
              <a:t>compromises</a:t>
            </a:r>
            <a:r>
              <a:rPr lang="pl-PL" sz="1400" dirty="0"/>
              <a:t> </a:t>
            </a:r>
            <a:r>
              <a:rPr lang="pl-PL" sz="1400" dirty="0" err="1"/>
              <a:t>shielding</a:t>
            </a:r>
            <a:r>
              <a:rPr lang="pl-PL" sz="1400" dirty="0"/>
              <a:t> </a:t>
            </a:r>
            <a:r>
              <a:rPr lang="pl-PL" sz="1400" dirty="0" err="1"/>
              <a:t>too</a:t>
            </a:r>
            <a:r>
              <a:rPr lang="pl-PL" sz="1400" dirty="0"/>
              <a:t> much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9326386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Symbol zastępczy zawartości 6" descr="Obraz zawierający tekst, zrzut ekranu, linia, Wykres&#10;&#10;Zawartość wygenerowana przez AI może być niepoprawna.">
            <a:extLst>
              <a:ext uri="{FF2B5EF4-FFF2-40B4-BE49-F238E27FC236}">
                <a16:creationId xmlns:a16="http://schemas.microsoft.com/office/drawing/2014/main" id="{73D94809-A8F8-9EBC-9C96-A6755353B4CA}"/>
              </a:ext>
            </a:extLst>
          </p:cNvPr>
          <p:cNvPicPr>
            <a:picLocks noGrp="1" noChangeAspect="1"/>
          </p:cNvPicPr>
          <p:nvPr>
            <p:ph sz="quarter" idx="12"/>
          </p:nvPr>
        </p:nvPicPr>
        <p:blipFill>
          <a:blip r:embed="rId2"/>
          <a:stretch>
            <a:fillRect/>
          </a:stretch>
        </p:blipFill>
        <p:spPr>
          <a:xfrm>
            <a:off x="85788" y="771550"/>
            <a:ext cx="4824536" cy="2652580"/>
          </a:xfrm>
        </p:spPr>
      </p:pic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924667F2-8705-1E5B-0930-5DCCC32530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4" name="Tytuł 3">
            <a:extLst>
              <a:ext uri="{FF2B5EF4-FFF2-40B4-BE49-F238E27FC236}">
                <a16:creationId xmlns:a16="http://schemas.microsoft.com/office/drawing/2014/main" id="{0CF9C27E-0302-79E4-B6F0-AAA040E40A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DPA/</a:t>
            </a:r>
            <a:r>
              <a:rPr lang="pl-PL" dirty="0" err="1"/>
              <a:t>year</a:t>
            </a:r>
            <a:r>
              <a:rPr lang="pl-PL" dirty="0"/>
              <a:t>, 7 cm radius channel</a:t>
            </a:r>
            <a:endParaRPr lang="en-US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5D1327CF-5B1B-0AE8-4FC0-E983CEA2D9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l-PL"/>
              <a:t>J. Manczak		 IMCC Target meeting		04/12</a:t>
            </a:r>
            <a:r>
              <a:rPr lang="en-GB"/>
              <a:t>/202</a:t>
            </a:r>
            <a:r>
              <a:rPr lang="pl-PL"/>
              <a:t>5</a:t>
            </a:r>
            <a:endParaRPr lang="en-GB" dirty="0"/>
          </a:p>
        </p:txBody>
      </p:sp>
      <p:pic>
        <p:nvPicPr>
          <p:cNvPr id="9" name="Obraz 8" descr="Obraz zawierający Wykres, linia, tekst, diagram&#10;&#10;Zawartość wygenerowana przez AI może być niepoprawna.">
            <a:extLst>
              <a:ext uri="{FF2B5EF4-FFF2-40B4-BE49-F238E27FC236}">
                <a16:creationId xmlns:a16="http://schemas.microsoft.com/office/drawing/2014/main" id="{A9AB8356-724D-18B3-D35D-CAE64C2376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6724" y="2787774"/>
            <a:ext cx="4073521" cy="2033578"/>
          </a:xfrm>
          <a:prstGeom prst="rect">
            <a:avLst/>
          </a:prstGeom>
        </p:spPr>
      </p:pic>
      <p:sp>
        <p:nvSpPr>
          <p:cNvPr id="10" name="pole tekstowe 9">
            <a:extLst>
              <a:ext uri="{FF2B5EF4-FFF2-40B4-BE49-F238E27FC236}">
                <a16:creationId xmlns:a16="http://schemas.microsoft.com/office/drawing/2014/main" id="{6556D8D2-63D6-2574-4A00-D105278AFDCC}"/>
              </a:ext>
            </a:extLst>
          </p:cNvPr>
          <p:cNvSpPr txBox="1"/>
          <p:nvPr/>
        </p:nvSpPr>
        <p:spPr>
          <a:xfrm>
            <a:off x="5436096" y="1347614"/>
            <a:ext cx="32403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The DPA/</a:t>
            </a:r>
            <a:r>
              <a:rPr lang="pl-PL" dirty="0" err="1"/>
              <a:t>year</a:t>
            </a:r>
            <a:r>
              <a:rPr lang="pl-PL" dirty="0"/>
              <a:t> </a:t>
            </a:r>
            <a:r>
              <a:rPr lang="pl-PL" dirty="0" err="1"/>
              <a:t>is</a:t>
            </a:r>
            <a:r>
              <a:rPr lang="pl-PL" dirty="0"/>
              <a:t> </a:t>
            </a:r>
            <a:r>
              <a:rPr lang="pl-PL" dirty="0" err="1"/>
              <a:t>consistently</a:t>
            </a:r>
            <a:r>
              <a:rPr lang="pl-PL" dirty="0"/>
              <a:t> </a:t>
            </a:r>
            <a:r>
              <a:rPr lang="pl-PL" dirty="0" err="1"/>
              <a:t>below</a:t>
            </a:r>
            <a:r>
              <a:rPr lang="pl-PL" dirty="0"/>
              <a:t> 1e-3, and </a:t>
            </a:r>
            <a:r>
              <a:rPr lang="pl-PL" dirty="0" err="1"/>
              <a:t>still</a:t>
            </a:r>
            <a:r>
              <a:rPr lang="pl-PL" dirty="0"/>
              <a:t> we </a:t>
            </a:r>
            <a:r>
              <a:rPr lang="pl-PL" dirty="0" err="1"/>
              <a:t>have</a:t>
            </a:r>
            <a:r>
              <a:rPr lang="pl-PL" dirty="0"/>
              <a:t> </a:t>
            </a:r>
            <a:r>
              <a:rPr lang="pl-PL" dirty="0" err="1"/>
              <a:t>room</a:t>
            </a:r>
            <a:r>
              <a:rPr lang="pl-PL" dirty="0"/>
              <a:t> for </a:t>
            </a:r>
            <a:r>
              <a:rPr lang="pl-PL" dirty="0" err="1"/>
              <a:t>improvement</a:t>
            </a:r>
            <a:endParaRPr lang="en-US" dirty="0"/>
          </a:p>
        </p:txBody>
      </p:sp>
      <p:sp>
        <p:nvSpPr>
          <p:cNvPr id="11" name="pole tekstowe 10">
            <a:extLst>
              <a:ext uri="{FF2B5EF4-FFF2-40B4-BE49-F238E27FC236}">
                <a16:creationId xmlns:a16="http://schemas.microsoft.com/office/drawing/2014/main" id="{6BE0AB7C-1D7C-3DA8-6DE7-92AF18436A31}"/>
              </a:ext>
            </a:extLst>
          </p:cNvPr>
          <p:cNvSpPr txBox="1"/>
          <p:nvPr/>
        </p:nvSpPr>
        <p:spPr>
          <a:xfrm>
            <a:off x="323528" y="3666139"/>
            <a:ext cx="3456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err="1"/>
              <a:t>Additional</a:t>
            </a:r>
            <a:r>
              <a:rPr lang="pl-PL" dirty="0"/>
              <a:t> neutron </a:t>
            </a:r>
            <a:r>
              <a:rPr lang="pl-PL" dirty="0" err="1"/>
              <a:t>mitigating</a:t>
            </a:r>
            <a:r>
              <a:rPr lang="pl-PL" dirty="0"/>
              <a:t> </a:t>
            </a:r>
            <a:r>
              <a:rPr lang="pl-PL" dirty="0" err="1"/>
              <a:t>layers</a:t>
            </a:r>
            <a:r>
              <a:rPr lang="pl-PL" dirty="0"/>
              <a:t> </a:t>
            </a:r>
            <a:r>
              <a:rPr lang="pl-PL" dirty="0" err="1"/>
              <a:t>were</a:t>
            </a:r>
            <a:r>
              <a:rPr lang="pl-PL" dirty="0"/>
              <a:t> </a:t>
            </a:r>
            <a:r>
              <a:rPr lang="pl-PL" dirty="0" err="1"/>
              <a:t>added</a:t>
            </a:r>
            <a:r>
              <a:rPr lang="pl-PL" dirty="0"/>
              <a:t> (BC4 + H20</a:t>
            </a:r>
            <a:endParaRPr lang="en-US" dirty="0"/>
          </a:p>
        </p:txBody>
      </p:sp>
      <p:cxnSp>
        <p:nvCxnSpPr>
          <p:cNvPr id="13" name="Łącznik prosty ze strzałką 12">
            <a:extLst>
              <a:ext uri="{FF2B5EF4-FFF2-40B4-BE49-F238E27FC236}">
                <a16:creationId xmlns:a16="http://schemas.microsoft.com/office/drawing/2014/main" id="{D564BB01-EEF9-A1A2-E022-E0CBFD3FA6F2}"/>
              </a:ext>
            </a:extLst>
          </p:cNvPr>
          <p:cNvCxnSpPr/>
          <p:nvPr/>
        </p:nvCxnSpPr>
        <p:spPr>
          <a:xfrm flipH="1" flipV="1">
            <a:off x="1043608" y="1995686"/>
            <a:ext cx="288032" cy="158417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4" name="Łącznik prosty ze strzałką 13">
            <a:extLst>
              <a:ext uri="{FF2B5EF4-FFF2-40B4-BE49-F238E27FC236}">
                <a16:creationId xmlns:a16="http://schemas.microsoft.com/office/drawing/2014/main" id="{6DB4CE14-B746-6E3A-A9C6-D0B403A7E1A2}"/>
              </a:ext>
            </a:extLst>
          </p:cNvPr>
          <p:cNvCxnSpPr>
            <a:cxnSpLocks/>
          </p:cNvCxnSpPr>
          <p:nvPr/>
        </p:nvCxnSpPr>
        <p:spPr>
          <a:xfrm flipV="1">
            <a:off x="2199190" y="1923678"/>
            <a:ext cx="563479" cy="178571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62808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Symbol zastępczy zawartości 6" descr="Obraz zawierający tekst, zrzut ekranu, linia, Wykres&#10;&#10;Zawartość wygenerowana przez AI może być niepoprawna.">
            <a:extLst>
              <a:ext uri="{FF2B5EF4-FFF2-40B4-BE49-F238E27FC236}">
                <a16:creationId xmlns:a16="http://schemas.microsoft.com/office/drawing/2014/main" id="{415D1E71-6284-5464-FCA2-74FC492D6B1B}"/>
              </a:ext>
            </a:extLst>
          </p:cNvPr>
          <p:cNvPicPr>
            <a:picLocks noGrp="1" noChangeAspect="1"/>
          </p:cNvPicPr>
          <p:nvPr>
            <p:ph sz="quarter" idx="12"/>
          </p:nvPr>
        </p:nvPicPr>
        <p:blipFill>
          <a:blip r:embed="rId2"/>
          <a:stretch>
            <a:fillRect/>
          </a:stretch>
        </p:blipFill>
        <p:spPr>
          <a:xfrm>
            <a:off x="107504" y="843558"/>
            <a:ext cx="6552728" cy="3614117"/>
          </a:xfrm>
        </p:spPr>
      </p:pic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5C2C2218-5F34-0017-97D3-73DE448A44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4" name="Tytuł 3">
            <a:extLst>
              <a:ext uri="{FF2B5EF4-FFF2-40B4-BE49-F238E27FC236}">
                <a16:creationId xmlns:a16="http://schemas.microsoft.com/office/drawing/2014/main" id="{8477D98C-ABA5-B540-F80D-2396698FF3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/>
              <a:t>Yearly</a:t>
            </a:r>
            <a:r>
              <a:rPr lang="pl-PL" dirty="0"/>
              <a:t> </a:t>
            </a:r>
            <a:r>
              <a:rPr lang="pl-PL" dirty="0" err="1"/>
              <a:t>Dose</a:t>
            </a:r>
            <a:r>
              <a:rPr lang="pl-PL" dirty="0"/>
              <a:t>, 7 cm radius channel</a:t>
            </a:r>
            <a:endParaRPr lang="en-US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369D88BC-131D-5EEF-7760-4D06865EDF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l-PL"/>
              <a:t>J. Manczak		 IMCC Target meeting		04/12</a:t>
            </a:r>
            <a:r>
              <a:rPr lang="en-GB"/>
              <a:t>/202</a:t>
            </a:r>
            <a:r>
              <a:rPr lang="pl-PL"/>
              <a:t>5</a:t>
            </a:r>
            <a:endParaRPr lang="en-GB" dirty="0"/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7DE23D3F-A448-47E0-275B-E4128A5C362B}"/>
              </a:ext>
            </a:extLst>
          </p:cNvPr>
          <p:cNvSpPr txBox="1"/>
          <p:nvPr/>
        </p:nvSpPr>
        <p:spPr>
          <a:xfrm>
            <a:off x="2190035" y="1619677"/>
            <a:ext cx="1800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000" dirty="0"/>
              <a:t>Missing </a:t>
            </a:r>
            <a:r>
              <a:rPr lang="pl-PL" sz="1000" dirty="0" err="1"/>
              <a:t>scorings</a:t>
            </a:r>
            <a:r>
              <a:rPr lang="pl-PL" sz="1000" dirty="0"/>
              <a:t> in the </a:t>
            </a:r>
            <a:r>
              <a:rPr lang="pl-PL" sz="1000" dirty="0" err="1"/>
              <a:t>simulation</a:t>
            </a:r>
            <a:r>
              <a:rPr lang="pl-PL" sz="1000" dirty="0"/>
              <a:t>, to be </a:t>
            </a:r>
            <a:r>
              <a:rPr lang="pl-PL" sz="1000" dirty="0" err="1"/>
              <a:t>fixed</a:t>
            </a:r>
            <a:r>
              <a:rPr lang="pl-PL" sz="1000" dirty="0"/>
              <a:t>!</a:t>
            </a:r>
            <a:endParaRPr lang="en-US" sz="1000" dirty="0"/>
          </a:p>
        </p:txBody>
      </p:sp>
      <p:cxnSp>
        <p:nvCxnSpPr>
          <p:cNvPr id="10" name="Łącznik prosty ze strzałką 9">
            <a:extLst>
              <a:ext uri="{FF2B5EF4-FFF2-40B4-BE49-F238E27FC236}">
                <a16:creationId xmlns:a16="http://schemas.microsoft.com/office/drawing/2014/main" id="{93123470-6409-5C70-307C-6FEECC64C83B}"/>
              </a:ext>
            </a:extLst>
          </p:cNvPr>
          <p:cNvCxnSpPr>
            <a:cxnSpLocks/>
          </p:cNvCxnSpPr>
          <p:nvPr/>
        </p:nvCxnSpPr>
        <p:spPr>
          <a:xfrm flipH="1">
            <a:off x="2843808" y="2019787"/>
            <a:ext cx="144016" cy="17253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pole tekstowe 11">
            <a:extLst>
              <a:ext uri="{FF2B5EF4-FFF2-40B4-BE49-F238E27FC236}">
                <a16:creationId xmlns:a16="http://schemas.microsoft.com/office/drawing/2014/main" id="{B95F64A9-7AFC-F102-2467-97E7BF1DDD0F}"/>
              </a:ext>
            </a:extLst>
          </p:cNvPr>
          <p:cNvSpPr txBox="1"/>
          <p:nvPr/>
        </p:nvSpPr>
        <p:spPr>
          <a:xfrm>
            <a:off x="6967466" y="1841630"/>
            <a:ext cx="19129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dirty="0"/>
              <a:t>The </a:t>
            </a:r>
            <a:r>
              <a:rPr lang="pl-PL" sz="1600" dirty="0" err="1"/>
              <a:t>yearly</a:t>
            </a:r>
            <a:r>
              <a:rPr lang="pl-PL" sz="1600" dirty="0"/>
              <a:t> </a:t>
            </a:r>
            <a:r>
              <a:rPr lang="pl-PL" sz="1600" dirty="0" err="1"/>
              <a:t>dose</a:t>
            </a:r>
            <a:r>
              <a:rPr lang="pl-PL" sz="1600" dirty="0"/>
              <a:t> </a:t>
            </a:r>
            <a:r>
              <a:rPr lang="pl-PL" sz="1600" dirty="0" err="1"/>
              <a:t>stays</a:t>
            </a:r>
            <a:r>
              <a:rPr lang="pl-PL" sz="1600" dirty="0"/>
              <a:t> </a:t>
            </a:r>
            <a:r>
              <a:rPr lang="pl-PL" sz="1600" dirty="0" err="1"/>
              <a:t>below</a:t>
            </a:r>
            <a:r>
              <a:rPr lang="pl-PL" sz="1600" dirty="0"/>
              <a:t> </a:t>
            </a:r>
          </a:p>
          <a:p>
            <a:r>
              <a:rPr lang="pl-PL" sz="1600" dirty="0"/>
              <a:t>5 </a:t>
            </a:r>
            <a:r>
              <a:rPr lang="pl-PL" sz="1600" dirty="0" err="1"/>
              <a:t>MGy</a:t>
            </a:r>
            <a:r>
              <a:rPr lang="pl-PL" sz="1600" dirty="0"/>
              <a:t>/</a:t>
            </a:r>
            <a:r>
              <a:rPr lang="pl-PL" sz="1600" dirty="0" err="1"/>
              <a:t>year</a:t>
            </a:r>
            <a:r>
              <a:rPr lang="pl-PL" sz="1600" dirty="0"/>
              <a:t>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91352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Symbol zastępczy zawartości 6" descr="Obraz zawierający tekst, zrzut ekranu, linia, Prostokąt&#10;&#10;Zawartość wygenerowana przez AI może być niepoprawna.">
            <a:extLst>
              <a:ext uri="{FF2B5EF4-FFF2-40B4-BE49-F238E27FC236}">
                <a16:creationId xmlns:a16="http://schemas.microsoft.com/office/drawing/2014/main" id="{D614237D-31F1-CC59-CFF3-EE191280F388}"/>
              </a:ext>
            </a:extLst>
          </p:cNvPr>
          <p:cNvPicPr>
            <a:picLocks noGrp="1" noChangeAspect="1"/>
          </p:cNvPicPr>
          <p:nvPr>
            <p:ph sz="quarter" idx="12"/>
          </p:nvPr>
        </p:nvPicPr>
        <p:blipFill>
          <a:blip r:embed="rId2"/>
          <a:stretch>
            <a:fillRect/>
          </a:stretch>
        </p:blipFill>
        <p:spPr>
          <a:xfrm>
            <a:off x="221599" y="915566"/>
            <a:ext cx="6078273" cy="3352539"/>
          </a:xfrm>
        </p:spPr>
      </p:pic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C06922EB-C09C-2DE9-17A7-59B9BF88B4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4" name="Tytuł 3">
            <a:extLst>
              <a:ext uri="{FF2B5EF4-FFF2-40B4-BE49-F238E27FC236}">
                <a16:creationId xmlns:a16="http://schemas.microsoft.com/office/drawing/2014/main" id="{7FBA3067-DEB9-402C-6A30-1F3E61F37B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Power </a:t>
            </a:r>
            <a:r>
              <a:rPr lang="pl-PL" dirty="0" err="1"/>
              <a:t>deposition</a:t>
            </a:r>
            <a:r>
              <a:rPr lang="pl-PL" dirty="0"/>
              <a:t>, 7cm radius channel</a:t>
            </a:r>
            <a:endParaRPr lang="en-US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91B9E7C4-A671-FC67-8F8E-D2B804AE19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l-PL"/>
              <a:t>J. Manczak		 IMCC Target meeting		04/12</a:t>
            </a:r>
            <a:r>
              <a:rPr lang="en-GB"/>
              <a:t>/202</a:t>
            </a:r>
            <a:r>
              <a:rPr lang="pl-PL"/>
              <a:t>5</a:t>
            </a:r>
            <a:endParaRPr lang="en-GB" dirty="0"/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580008B6-48EA-0B97-A692-63B61997A3D7}"/>
              </a:ext>
            </a:extLst>
          </p:cNvPr>
          <p:cNvSpPr txBox="1"/>
          <p:nvPr/>
        </p:nvSpPr>
        <p:spPr>
          <a:xfrm>
            <a:off x="6707102" y="1419622"/>
            <a:ext cx="21602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err="1"/>
              <a:t>Still</a:t>
            </a:r>
            <a:r>
              <a:rPr lang="pl-PL" dirty="0"/>
              <a:t> to be </a:t>
            </a:r>
            <a:r>
              <a:rPr lang="pl-PL" dirty="0" err="1"/>
              <a:t>understood</a:t>
            </a:r>
            <a:r>
              <a:rPr lang="pl-PL" dirty="0"/>
              <a:t> </a:t>
            </a:r>
            <a:r>
              <a:rPr lang="pl-PL" dirty="0" err="1"/>
              <a:t>if</a:t>
            </a:r>
            <a:r>
              <a:rPr lang="pl-PL" dirty="0"/>
              <a:t> </a:t>
            </a:r>
            <a:r>
              <a:rPr lang="pl-PL" dirty="0" err="1"/>
              <a:t>there</a:t>
            </a:r>
            <a:r>
              <a:rPr lang="pl-PL" dirty="0"/>
              <a:t> </a:t>
            </a:r>
            <a:r>
              <a:rPr lang="pl-PL" dirty="0" err="1"/>
              <a:t>are</a:t>
            </a:r>
            <a:r>
              <a:rPr lang="pl-PL" dirty="0"/>
              <a:t> </a:t>
            </a:r>
            <a:r>
              <a:rPr lang="pl-PL" dirty="0" err="1"/>
              <a:t>any</a:t>
            </a:r>
            <a:r>
              <a:rPr lang="pl-PL" dirty="0"/>
              <a:t> </a:t>
            </a:r>
            <a:r>
              <a:rPr lang="pl-PL" dirty="0" err="1"/>
              <a:t>problematic</a:t>
            </a:r>
            <a:r>
              <a:rPr lang="pl-PL" dirty="0"/>
              <a:t> regions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944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BA859E88-3C77-3464-14A1-C7D6269530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4" name="Tytuł 3">
            <a:extLst>
              <a:ext uri="{FF2B5EF4-FFF2-40B4-BE49-F238E27FC236}">
                <a16:creationId xmlns:a16="http://schemas.microsoft.com/office/drawing/2014/main" id="{32532ED2-820C-00F3-13BE-900D1CED2D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Magnet </a:t>
            </a:r>
            <a:r>
              <a:rPr lang="pl-PL" dirty="0" err="1"/>
              <a:t>apertures</a:t>
            </a:r>
            <a:endParaRPr lang="en-US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2EE306EB-490A-9267-349E-C3DFC9F087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l-PL"/>
              <a:t>J. Manczak		 IMCC Target meeting		04/12</a:t>
            </a:r>
            <a:r>
              <a:rPr lang="en-GB"/>
              <a:t>/202</a:t>
            </a:r>
            <a:r>
              <a:rPr lang="pl-PL"/>
              <a:t>5</a:t>
            </a:r>
            <a:endParaRPr lang="en-GB" dirty="0"/>
          </a:p>
        </p:txBody>
      </p:sp>
      <p:pic>
        <p:nvPicPr>
          <p:cNvPr id="6" name="Obraz 5" descr="Obraz zawierający zrzut ekranu, diagram, linia, piksel&#10;&#10;Zawartość wygenerowana przez AI może być niepoprawna.">
            <a:extLst>
              <a:ext uri="{FF2B5EF4-FFF2-40B4-BE49-F238E27FC236}">
                <a16:creationId xmlns:a16="http://schemas.microsoft.com/office/drawing/2014/main" id="{8DA8BBBF-76A4-A400-B38B-BF54C8961A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81" y="1666672"/>
            <a:ext cx="9009415" cy="2076922"/>
          </a:xfrm>
          <a:prstGeom prst="rect">
            <a:avLst/>
          </a:prstGeom>
        </p:spPr>
      </p:pic>
      <p:cxnSp>
        <p:nvCxnSpPr>
          <p:cNvPr id="8" name="Łącznik prosty ze strzałką 7">
            <a:extLst>
              <a:ext uri="{FF2B5EF4-FFF2-40B4-BE49-F238E27FC236}">
                <a16:creationId xmlns:a16="http://schemas.microsoft.com/office/drawing/2014/main" id="{19CF5A41-9F0A-0898-B0F0-A996DEC71F9F}"/>
              </a:ext>
            </a:extLst>
          </p:cNvPr>
          <p:cNvCxnSpPr/>
          <p:nvPr/>
        </p:nvCxnSpPr>
        <p:spPr>
          <a:xfrm>
            <a:off x="323528" y="2283718"/>
            <a:ext cx="0" cy="720080"/>
          </a:xfrm>
          <a:prstGeom prst="straightConnector1">
            <a:avLst/>
          </a:prstGeom>
          <a:ln>
            <a:prstDash val="sysDash"/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pole tekstowe 8">
            <a:extLst>
              <a:ext uri="{FF2B5EF4-FFF2-40B4-BE49-F238E27FC236}">
                <a16:creationId xmlns:a16="http://schemas.microsoft.com/office/drawing/2014/main" id="{7670DB2E-8BFB-B6B8-B84B-D8E857F8A2FA}"/>
              </a:ext>
            </a:extLst>
          </p:cNvPr>
          <p:cNvSpPr txBox="1"/>
          <p:nvPr/>
        </p:nvSpPr>
        <p:spPr>
          <a:xfrm>
            <a:off x="251520" y="767210"/>
            <a:ext cx="32403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dirty="0"/>
              <a:t>The </a:t>
            </a:r>
            <a:r>
              <a:rPr lang="pl-PL" sz="1400" dirty="0" err="1"/>
              <a:t>first</a:t>
            </a:r>
            <a:r>
              <a:rPr lang="pl-PL" sz="1400" dirty="0"/>
              <a:t> 7 </a:t>
            </a:r>
            <a:r>
              <a:rPr lang="pl-PL" sz="1400" dirty="0" err="1"/>
              <a:t>coils</a:t>
            </a:r>
            <a:r>
              <a:rPr lang="pl-PL" sz="1400" dirty="0"/>
              <a:t> </a:t>
            </a:r>
            <a:r>
              <a:rPr lang="pl-PL" sz="1400" dirty="0" err="1"/>
              <a:t>around</a:t>
            </a:r>
            <a:r>
              <a:rPr lang="pl-PL" sz="1400" dirty="0"/>
              <a:t> the target </a:t>
            </a:r>
            <a:r>
              <a:rPr lang="pl-PL" sz="1400" dirty="0" err="1"/>
              <a:t>had</a:t>
            </a:r>
            <a:r>
              <a:rPr lang="pl-PL" sz="1400" dirty="0"/>
              <a:t> to be </a:t>
            </a:r>
            <a:r>
              <a:rPr lang="pl-PL" sz="1400" dirty="0" err="1"/>
              <a:t>pushed</a:t>
            </a:r>
            <a:r>
              <a:rPr lang="pl-PL" sz="1400" dirty="0"/>
              <a:t> to 74 cm </a:t>
            </a:r>
            <a:r>
              <a:rPr lang="pl-PL" sz="1400" dirty="0" err="1"/>
              <a:t>inner</a:t>
            </a:r>
            <a:r>
              <a:rPr lang="pl-PL" sz="1400" dirty="0"/>
              <a:t> radius (</a:t>
            </a:r>
            <a:r>
              <a:rPr lang="pl-PL" sz="1400" dirty="0" err="1"/>
              <a:t>it’s</a:t>
            </a:r>
            <a:r>
              <a:rPr lang="pl-PL" sz="1400" dirty="0"/>
              <a:t> </a:t>
            </a:r>
            <a:r>
              <a:rPr lang="pl-PL" sz="1400" dirty="0" err="1"/>
              <a:t>just</a:t>
            </a:r>
            <a:r>
              <a:rPr lang="pl-PL" sz="1400" dirty="0"/>
              <a:t> 1cm </a:t>
            </a:r>
            <a:r>
              <a:rPr lang="pl-PL" sz="1400" dirty="0" err="1"/>
              <a:t>more</a:t>
            </a:r>
            <a:r>
              <a:rPr lang="pl-PL" sz="1400" dirty="0"/>
              <a:t> </a:t>
            </a:r>
            <a:r>
              <a:rPr lang="pl-PL" sz="1400" dirty="0" err="1"/>
              <a:t>than</a:t>
            </a:r>
            <a:r>
              <a:rPr lang="pl-PL" sz="1400" dirty="0"/>
              <a:t> my IPAC </a:t>
            </a:r>
            <a:r>
              <a:rPr lang="pl-PL" sz="1400" dirty="0" err="1"/>
              <a:t>result</a:t>
            </a:r>
            <a:r>
              <a:rPr lang="pl-PL" sz="1400" dirty="0"/>
              <a:t> for a </a:t>
            </a:r>
            <a:r>
              <a:rPr lang="pl-PL" sz="1400" dirty="0" err="1"/>
              <a:t>straight</a:t>
            </a:r>
            <a:r>
              <a:rPr lang="pl-PL" sz="1400" dirty="0"/>
              <a:t> target and 4 MW </a:t>
            </a:r>
            <a:r>
              <a:rPr lang="pl-PL" sz="1400" dirty="0" err="1"/>
              <a:t>beam</a:t>
            </a:r>
            <a:r>
              <a:rPr lang="pl-PL" sz="1400" dirty="0"/>
              <a:t>)</a:t>
            </a:r>
          </a:p>
        </p:txBody>
      </p:sp>
      <p:sp>
        <p:nvSpPr>
          <p:cNvPr id="10" name="pole tekstowe 9">
            <a:extLst>
              <a:ext uri="{FF2B5EF4-FFF2-40B4-BE49-F238E27FC236}">
                <a16:creationId xmlns:a16="http://schemas.microsoft.com/office/drawing/2014/main" id="{2A6D4FF3-BE50-46BE-45ED-9D056A9130B0}"/>
              </a:ext>
            </a:extLst>
          </p:cNvPr>
          <p:cNvSpPr txBox="1"/>
          <p:nvPr/>
        </p:nvSpPr>
        <p:spPr>
          <a:xfrm rot="16200000">
            <a:off x="-363137" y="2459091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148 cm</a:t>
            </a:r>
            <a:endParaRPr lang="en-US" dirty="0"/>
          </a:p>
        </p:txBody>
      </p:sp>
      <p:cxnSp>
        <p:nvCxnSpPr>
          <p:cNvPr id="11" name="Łącznik prosty ze strzałką 10">
            <a:extLst>
              <a:ext uri="{FF2B5EF4-FFF2-40B4-BE49-F238E27FC236}">
                <a16:creationId xmlns:a16="http://schemas.microsoft.com/office/drawing/2014/main" id="{3A2CE8C4-3932-AE6B-C849-79E832488773}"/>
              </a:ext>
            </a:extLst>
          </p:cNvPr>
          <p:cNvCxnSpPr>
            <a:cxnSpLocks/>
          </p:cNvCxnSpPr>
          <p:nvPr/>
        </p:nvCxnSpPr>
        <p:spPr>
          <a:xfrm>
            <a:off x="3059832" y="2306958"/>
            <a:ext cx="0" cy="673597"/>
          </a:xfrm>
          <a:prstGeom prst="straightConnector1">
            <a:avLst/>
          </a:prstGeom>
          <a:ln>
            <a:prstDash val="sysDash"/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pole tekstowe 12">
            <a:extLst>
              <a:ext uri="{FF2B5EF4-FFF2-40B4-BE49-F238E27FC236}">
                <a16:creationId xmlns:a16="http://schemas.microsoft.com/office/drawing/2014/main" id="{3DE6403B-BCFE-A36D-C899-FBD78AAB4BD5}"/>
              </a:ext>
            </a:extLst>
          </p:cNvPr>
          <p:cNvSpPr txBox="1"/>
          <p:nvPr/>
        </p:nvSpPr>
        <p:spPr>
          <a:xfrm>
            <a:off x="1619672" y="3275986"/>
            <a:ext cx="32403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dirty="0" err="1"/>
              <a:t>Subsequent</a:t>
            </a:r>
            <a:r>
              <a:rPr lang="pl-PL" sz="1400" dirty="0"/>
              <a:t> 4 </a:t>
            </a:r>
            <a:r>
              <a:rPr lang="pl-PL" sz="1400" dirty="0" err="1"/>
              <a:t>coils</a:t>
            </a:r>
            <a:r>
              <a:rPr lang="pl-PL" sz="1400" dirty="0"/>
              <a:t> </a:t>
            </a:r>
            <a:r>
              <a:rPr lang="pl-PL" sz="1400" dirty="0" err="1"/>
              <a:t>now</a:t>
            </a:r>
            <a:r>
              <a:rPr lang="pl-PL" sz="1400" dirty="0"/>
              <a:t> </a:t>
            </a:r>
            <a:r>
              <a:rPr lang="pl-PL" sz="1400" dirty="0" err="1"/>
              <a:t>have</a:t>
            </a:r>
            <a:r>
              <a:rPr lang="pl-PL" sz="1400" dirty="0"/>
              <a:t> 70 cm </a:t>
            </a:r>
            <a:r>
              <a:rPr lang="pl-PL" sz="1400" dirty="0" err="1"/>
              <a:t>inner</a:t>
            </a:r>
            <a:r>
              <a:rPr lang="pl-PL" sz="1400" dirty="0"/>
              <a:t> radius (+10 cm with </a:t>
            </a:r>
            <a:r>
              <a:rPr lang="pl-PL" sz="1400" dirty="0" err="1"/>
              <a:t>respect</a:t>
            </a:r>
            <a:r>
              <a:rPr lang="pl-PL" sz="1400" dirty="0"/>
              <a:t> to the </a:t>
            </a:r>
            <a:r>
              <a:rPr lang="pl-PL" sz="1400" dirty="0" err="1"/>
              <a:t>previous</a:t>
            </a:r>
            <a:r>
              <a:rPr lang="pl-PL" sz="1400" dirty="0"/>
              <a:t> design)</a:t>
            </a:r>
          </a:p>
        </p:txBody>
      </p:sp>
      <p:cxnSp>
        <p:nvCxnSpPr>
          <p:cNvPr id="15" name="Łącznik prosty 14">
            <a:extLst>
              <a:ext uri="{FF2B5EF4-FFF2-40B4-BE49-F238E27FC236}">
                <a16:creationId xmlns:a16="http://schemas.microsoft.com/office/drawing/2014/main" id="{B2BC49A9-482F-6AD6-CEF6-16375F176D8E}"/>
              </a:ext>
            </a:extLst>
          </p:cNvPr>
          <p:cNvCxnSpPr>
            <a:cxnSpLocks/>
          </p:cNvCxnSpPr>
          <p:nvPr/>
        </p:nvCxnSpPr>
        <p:spPr>
          <a:xfrm>
            <a:off x="5616000" y="1666672"/>
            <a:ext cx="0" cy="2076922"/>
          </a:xfrm>
          <a:prstGeom prst="line">
            <a:avLst/>
          </a:prstGeom>
          <a:ln>
            <a:prstDash val="sysDot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pole tekstowe 17">
            <a:extLst>
              <a:ext uri="{FF2B5EF4-FFF2-40B4-BE49-F238E27FC236}">
                <a16:creationId xmlns:a16="http://schemas.microsoft.com/office/drawing/2014/main" id="{15B4C5D2-63AB-A78F-2C06-E0A81C852991}"/>
              </a:ext>
            </a:extLst>
          </p:cNvPr>
          <p:cNvSpPr txBox="1"/>
          <p:nvPr/>
        </p:nvSpPr>
        <p:spPr>
          <a:xfrm rot="16200000">
            <a:off x="2377491" y="2468962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140 cm</a:t>
            </a:r>
            <a:endParaRPr lang="en-US" dirty="0"/>
          </a:p>
        </p:txBody>
      </p:sp>
      <p:sp>
        <p:nvSpPr>
          <p:cNvPr id="19" name="pole tekstowe 18">
            <a:extLst>
              <a:ext uri="{FF2B5EF4-FFF2-40B4-BE49-F238E27FC236}">
                <a16:creationId xmlns:a16="http://schemas.microsoft.com/office/drawing/2014/main" id="{416895FB-36AB-DE64-B314-3311FEF26BCD}"/>
              </a:ext>
            </a:extLst>
          </p:cNvPr>
          <p:cNvSpPr txBox="1"/>
          <p:nvPr/>
        </p:nvSpPr>
        <p:spPr>
          <a:xfrm>
            <a:off x="4719725" y="1207994"/>
            <a:ext cx="24018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dirty="0" err="1"/>
              <a:t>Starting</a:t>
            </a:r>
            <a:r>
              <a:rPr lang="pl-PL" sz="1200" dirty="0"/>
              <a:t> from </a:t>
            </a:r>
            <a:r>
              <a:rPr lang="pl-PL" sz="1200" dirty="0" err="1"/>
              <a:t>here</a:t>
            </a:r>
            <a:r>
              <a:rPr lang="pl-PL" sz="1200" dirty="0"/>
              <a:t> the field </a:t>
            </a:r>
            <a:r>
              <a:rPr lang="pl-PL" sz="1200" dirty="0" err="1"/>
              <a:t>is</a:t>
            </a:r>
            <a:r>
              <a:rPr lang="pl-PL" sz="1200" dirty="0"/>
              <a:t> </a:t>
            </a:r>
            <a:r>
              <a:rPr lang="pl-PL" sz="1200" dirty="0" err="1"/>
              <a:t>reaches</a:t>
            </a:r>
            <a:r>
              <a:rPr lang="pl-PL" sz="1200" dirty="0"/>
              <a:t> </a:t>
            </a:r>
            <a:r>
              <a:rPr lang="pl-PL" sz="1200" dirty="0" err="1"/>
              <a:t>final</a:t>
            </a:r>
            <a:r>
              <a:rPr lang="pl-PL" sz="1200" dirty="0"/>
              <a:t> 1.5 T</a:t>
            </a:r>
            <a:endParaRPr lang="en-US" sz="1200" dirty="0"/>
          </a:p>
        </p:txBody>
      </p:sp>
      <p:cxnSp>
        <p:nvCxnSpPr>
          <p:cNvPr id="20" name="Łącznik prosty ze strzałką 19">
            <a:extLst>
              <a:ext uri="{FF2B5EF4-FFF2-40B4-BE49-F238E27FC236}">
                <a16:creationId xmlns:a16="http://schemas.microsoft.com/office/drawing/2014/main" id="{6D5E51D0-8F76-212A-0E1A-D9AC3C847977}"/>
              </a:ext>
            </a:extLst>
          </p:cNvPr>
          <p:cNvCxnSpPr>
            <a:cxnSpLocks/>
          </p:cNvCxnSpPr>
          <p:nvPr/>
        </p:nvCxnSpPr>
        <p:spPr>
          <a:xfrm>
            <a:off x="8964488" y="2140906"/>
            <a:ext cx="0" cy="983364"/>
          </a:xfrm>
          <a:prstGeom prst="straightConnector1">
            <a:avLst/>
          </a:prstGeom>
          <a:ln>
            <a:prstDash val="sysDash"/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pole tekstowe 21">
            <a:extLst>
              <a:ext uri="{FF2B5EF4-FFF2-40B4-BE49-F238E27FC236}">
                <a16:creationId xmlns:a16="http://schemas.microsoft.com/office/drawing/2014/main" id="{1EDBD4B5-3198-27D5-1E00-6512574A7748}"/>
              </a:ext>
            </a:extLst>
          </p:cNvPr>
          <p:cNvSpPr txBox="1"/>
          <p:nvPr/>
        </p:nvSpPr>
        <p:spPr>
          <a:xfrm rot="16200000">
            <a:off x="8335744" y="2483537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204 cm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1178626"/>
      </p:ext>
    </p:extLst>
  </p:cSld>
  <p:clrMapOvr>
    <a:masterClrMapping/>
  </p:clrMapOvr>
</p:sld>
</file>

<file path=ppt/theme/theme1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14320</TotalTime>
  <Words>755</Words>
  <Application>Microsoft Office PowerPoint</Application>
  <PresentationFormat>Pokaz na ekranie (16:9)</PresentationFormat>
  <Paragraphs>68</Paragraphs>
  <Slides>11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11</vt:i4>
      </vt:variant>
    </vt:vector>
  </HeadingPairs>
  <TitlesOfParts>
    <vt:vector size="16" baseType="lpstr">
      <vt:lpstr>Arial</vt:lpstr>
      <vt:lpstr>Arial Narrow</vt:lpstr>
      <vt:lpstr>Calibri</vt:lpstr>
      <vt:lpstr>Wingdings</vt:lpstr>
      <vt:lpstr>IMCC - 1</vt:lpstr>
      <vt:lpstr>Prezentacja programu PowerPoint</vt:lpstr>
      <vt:lpstr>Extraction angle</vt:lpstr>
      <vt:lpstr>Proton energy to be extracted</vt:lpstr>
      <vt:lpstr>Proton energy actually extracted</vt:lpstr>
      <vt:lpstr>Channel radius</vt:lpstr>
      <vt:lpstr>DPA/year, 7 cm radius channel</vt:lpstr>
      <vt:lpstr>Yearly Dose, 7 cm radius channel</vt:lpstr>
      <vt:lpstr>Power deposition, 7cm radius channel</vt:lpstr>
      <vt:lpstr>Magnet apertures</vt:lpstr>
      <vt:lpstr>10 GeV vs 5 GeV</vt:lpstr>
      <vt:lpstr>Summary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Jerzy Mikolaj Manczak</cp:lastModifiedBy>
  <cp:revision>503</cp:revision>
  <dcterms:created xsi:type="dcterms:W3CDTF">2021-05-17T12:13:58Z</dcterms:created>
  <dcterms:modified xsi:type="dcterms:W3CDTF">2025-12-04T15:00:21Z</dcterms:modified>
</cp:coreProperties>
</file>