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1" r:id="rId3"/>
    <p:sldId id="257" r:id="rId4"/>
    <p:sldId id="4881" r:id="rId5"/>
    <p:sldId id="262" r:id="rId6"/>
    <p:sldId id="4882" r:id="rId7"/>
    <p:sldId id="284" r:id="rId8"/>
    <p:sldId id="286" r:id="rId9"/>
    <p:sldId id="1877" r:id="rId10"/>
    <p:sldId id="4879" r:id="rId11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2DA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235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3326" y="6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23C960B-D879-2A0C-C69A-CDD928C8A65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49CDBB-7B99-BF79-917B-13A639414C1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3904DF-4DB8-4FBD-9B19-EA010A6A84B9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E59765-F0BA-F4DD-229D-2D98B055AC8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F14FED-6EE2-7F20-A2E6-3F50A2BBEFC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76D81-26E5-411A-8536-F222216541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71653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6A8FE1-CD47-4623-BFE6-4FFC14FA1B67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9BD3B-26E0-4DAB-B7DF-61942EDC00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11749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49BD3B-26E0-4DAB-B7DF-61942EDC00B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993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893859-1D32-7DB4-B947-CCD2F375B6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6BDBE44-1374-B082-303D-5C91A89D97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0B63B64-14BE-B32E-D238-0ED4E7EAE6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5D504F-2368-95A9-4EE2-2AD3CB3E8FA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A041AF-231C-89E7-18AC-A5C72B6767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49BD3B-26E0-4DAB-B7DF-61942EDC00B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8971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1C779E-4E37-B8C1-B5A1-1B42E99518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221C49-919E-1ABB-A737-3007705C1B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97E0285-A483-3A77-58B6-89BB5233C8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334A11-8F7A-08F7-7CF1-99850EBD006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443057-18E3-F75D-FCEE-00B9A4D9AF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49BD3B-26E0-4DAB-B7DF-61942EDC00B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2313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49BD3B-26E0-4DAB-B7DF-61942EDC00B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3497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6449E2-7621-F17E-E158-0DF04CBD24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9540F50-9707-D100-C64A-4827751C126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B28B533-B0A0-15CE-87EA-A3C15DDE08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BDE9FD-955C-5DED-A063-4632AD0C066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09E1B9-566F-10E4-73A7-8620B64D3F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49BD3B-26E0-4DAB-B7DF-61942EDC00B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292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4FD79-EEA1-6069-185B-CAA5097DBA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10E80B-8539-7458-2F7E-D0A76466EA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5C2C3-CA25-8837-2C42-F35DCAE10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0C1B6-CA42-44CB-B60E-96E7520BA62E}" type="datetime1">
              <a:rPr lang="en-GB" smtClean="0"/>
              <a:t>25/11/2025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063EB7-763C-1483-FCDD-59AFFFB74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 (TE-MSC-2025-26-IC)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EEEC16-E600-7190-4CFD-7D52C0A62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8EA2-C170-47C2-A28B-A0562A26E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549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4CCF0-2536-6D14-912A-EFED80F39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CF2134-6D05-566E-3A44-B0E20760DF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F85D32-CAC3-6753-D558-DFC1BCACC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A837F-F94D-4B2E-9005-53D1DB6118C7}" type="datetime1">
              <a:rPr lang="en-GB" smtClean="0"/>
              <a:t>25/11/2025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176C7E-A33A-DD5A-541A-BB7A56AA6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 (TE-MSC-2025-26-IC)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65E416-2561-119A-EFA7-85AAE253E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8EA2-C170-47C2-A28B-A0562A26E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73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C3D67A-486E-87F2-CFE2-8D3F670375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E2B8C1-7F7C-D516-0698-828139482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7D0DD7-071D-04F2-7BE4-2ED9B5A33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BCEFC-A42E-402D-8823-4E19C29554DA}" type="datetime1">
              <a:rPr lang="en-GB" smtClean="0"/>
              <a:t>25/11/2025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E7BDD1-8EB4-7C63-8EE4-722E29F61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 (TE-MSC-2025-26-IC)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73674F-2CD2-CBB9-1D75-469B35034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8EA2-C170-47C2-A28B-A0562A26E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6182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0777C-A1EF-94F9-16D4-62BE35E236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4B326-121E-C9AF-F3C0-82263D5BD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8727D1-7527-8D41-82DA-FDFA312F7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724E6-5092-4851-96D2-CBB146053650}" type="datetime1">
              <a:rPr lang="en-GB" smtClean="0"/>
              <a:t>25/11/2025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9BFAE0-2EC6-6289-E1CA-DFC5A0DA2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 (TE-MSC-2025-26-IC)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7DBEAF-68A0-7BF0-C8B3-D03BECCA5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8EA2-C170-47C2-A28B-A0562A26E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31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89C10-E378-46E6-E5B6-2AB112C40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166AE0-CB10-FB84-B987-D7732D62BE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C65832-26FB-C03B-4F2D-E73D5FA65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596E-C882-4883-855C-FC14E5CD8631}" type="datetime1">
              <a:rPr lang="en-GB" smtClean="0"/>
              <a:t>25/11/2025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A63774-6060-9468-AA53-A58CA6812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 (TE-MSC-2025-26-IC)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00C5E8-B889-C01E-E2CE-BF8912B5B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8EA2-C170-47C2-A28B-A0562A26E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808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5E8B7-84C5-385B-244C-670794875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C116E1-D8B4-12C9-FD79-6FA80D064D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6F3EA1-44D6-3E61-FD40-806257D43A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81820E-49EB-58E4-1B8C-95C29D384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050D-2594-4D5C-BD30-470B308B9036}" type="datetime1">
              <a:rPr lang="en-GB" smtClean="0"/>
              <a:t>25/11/2025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014319-12EF-6C99-BCC3-5508F4112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 (TE-MSC-2025-26-IC)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5A0F02-CF04-BF0E-3A66-097549E0E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8EA2-C170-47C2-A28B-A0562A26E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24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4A977-EAFE-D1EC-30F8-71F6273EC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7BB48C-A4D1-AB98-6FB2-E3FF6A52C6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E4AEEC-E3C3-189C-F1C6-C9CDC99840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414F548-993B-403E-B5FB-A59C7D3DB8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281E92-DC2D-F599-3FB7-9171D6816D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6E9EC0-FD7E-167C-31AC-EA31F88B9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F3BA0-4BC3-44AE-9E05-8D6B1556739E}" type="datetime1">
              <a:rPr lang="en-GB" smtClean="0"/>
              <a:t>25/11/2025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9AA3ED-CCD5-A249-EC67-0325C33F7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 (TE-MSC-2025-26-IC)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796C5C-3E7A-6B54-8781-2B7D19DA2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8EA2-C170-47C2-A28B-A0562A26E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6678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DF0E8-D05B-A66E-E336-7538B1E58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A87380-1127-A336-39A9-1E4D53D9D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21E15-4D73-487B-AE48-52DF9B92C63E}" type="datetime1">
              <a:rPr lang="en-GB" smtClean="0"/>
              <a:t>25/11/2025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AC1FDA-CD57-8DE8-E737-22CA7B224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 (TE-MSC-2025-26-IC)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FC0540-B04A-9216-B603-BEB61A468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8EA2-C170-47C2-A28B-A0562A26E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470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01511E-3660-A4CA-3088-B0C412041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E78C8-D5E0-4954-AC9B-ECC15D8F1F60}" type="datetime1">
              <a:rPr lang="en-GB" smtClean="0"/>
              <a:t>25/11/2025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060D0A-D3AE-A13E-F89A-8782A7FA3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 (TE-MSC-2025-26-IC)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85E125-8DAE-2623-BFE7-ABC5D1F9B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8EA2-C170-47C2-A28B-A0562A26E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123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72C8F-91FD-5CB8-4036-AFFA20F10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B0421B-199C-0205-01B9-595AB7BC15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2E3726-0DBF-BB1B-739C-5A424510B3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8CF8F0-5E7A-FBB6-FC13-9B419477B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64571-4794-4AF5-9912-212D0A6FE4BC}" type="datetime1">
              <a:rPr lang="en-GB" smtClean="0"/>
              <a:t>25/11/2025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866C02-CA80-9AA0-2030-205DCE5A1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 (TE-MSC-2025-26-IC)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25B600-EF2F-03BE-E1B9-27AF10395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8EA2-C170-47C2-A28B-A0562A26E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591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0AA48C-7201-E60C-A70E-0808A4994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97FEE9-D9BF-E654-72EE-9559BE2750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370835-24F7-1ACE-9671-48003A1F84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7FA5DC-FFFA-BDDA-8121-7A23CA184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CDAF8-3388-4936-A7C0-4A4B213AC208}" type="datetime1">
              <a:rPr lang="en-GB" smtClean="0"/>
              <a:t>25/11/2025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12D9A5-7084-01FB-20CB-8A89235CA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 (TE-MSC-2025-26-IC)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98D79D-9CDE-6CB9-73A5-C033210D9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8EA2-C170-47C2-A28B-A0562A26E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117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5F494E-7567-9D24-C9B5-53E638EBC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C0B67E-65E5-7B89-6EB7-155F90D506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3915C3-A395-D1C4-C0E9-5E107C295C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4BA1BEC-F04C-474F-8D76-1FA7013109B6}" type="datetime1">
              <a:rPr lang="en-GB" smtClean="0"/>
              <a:t>25/11/2025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CE03A0-EEF6-083E-CE5C-C0570BD726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Nicholas Lusa (TE-MSC-2025-26-IC)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B51097-89B5-B6E4-6935-3840534033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018EA2-C170-47C2-A28B-A0562A26E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541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jpg"/><Relationship Id="rId4" Type="http://schemas.openxmlformats.org/officeDocument/2006/relationships/image" Target="../media/image3.png"/><Relationship Id="rId9" Type="http://schemas.openxmlformats.org/officeDocument/2006/relationships/image" Target="../media/image8.jpg"/><Relationship Id="rId14" Type="http://schemas.openxmlformats.org/officeDocument/2006/relationships/image" Target="../media/image13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sv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sv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12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11" Type="http://schemas.openxmlformats.org/officeDocument/2006/relationships/image" Target="../media/image32.jpg"/><Relationship Id="rId5" Type="http://schemas.openxmlformats.org/officeDocument/2006/relationships/image" Target="../media/image26.jpeg"/><Relationship Id="rId10" Type="http://schemas.openxmlformats.org/officeDocument/2006/relationships/image" Target="../media/image31.jp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image" Target="../media/image45.png"/><Relationship Id="rId3" Type="http://schemas.openxmlformats.org/officeDocument/2006/relationships/image" Target="../media/image1.png"/><Relationship Id="rId7" Type="http://schemas.openxmlformats.org/officeDocument/2006/relationships/image" Target="../media/image39.jpeg"/><Relationship Id="rId12" Type="http://schemas.openxmlformats.org/officeDocument/2006/relationships/image" Target="../media/image44.jpg"/><Relationship Id="rId17" Type="http://schemas.openxmlformats.org/officeDocument/2006/relationships/image" Target="../media/image49.jp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4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11" Type="http://schemas.openxmlformats.org/officeDocument/2006/relationships/image" Target="../media/image43.jpg"/><Relationship Id="rId5" Type="http://schemas.openxmlformats.org/officeDocument/2006/relationships/image" Target="../media/image23.PNG"/><Relationship Id="rId15" Type="http://schemas.openxmlformats.org/officeDocument/2006/relationships/image" Target="../media/image47.jpeg"/><Relationship Id="rId10" Type="http://schemas.openxmlformats.org/officeDocument/2006/relationships/image" Target="../media/image42.png"/><Relationship Id="rId4" Type="http://schemas.openxmlformats.org/officeDocument/2006/relationships/image" Target="../media/image22.png"/><Relationship Id="rId9" Type="http://schemas.openxmlformats.org/officeDocument/2006/relationships/image" Target="../media/image41.jpeg"/><Relationship Id="rId14" Type="http://schemas.openxmlformats.org/officeDocument/2006/relationships/image" Target="../media/image4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3" name="Rectangle 62">
            <a:extLst>
              <a:ext uri="{FF2B5EF4-FFF2-40B4-BE49-F238E27FC236}">
                <a16:creationId xmlns:a16="http://schemas.microsoft.com/office/drawing/2014/main" id="{5A292AEA-2528-46C0-B426-95822B6141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D8B7B198-E4DF-43CD-AD8C-199884323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2BE67753-EA0E-4819-8D22-0B6600CF7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96934" y="3984"/>
            <a:ext cx="9376632" cy="6858000"/>
          </a:xfrm>
          <a:custGeom>
            <a:avLst/>
            <a:gdLst>
              <a:gd name="connsiteX0" fmla="*/ 1691615 w 9376632"/>
              <a:gd name="connsiteY0" fmla="*/ 0 h 6858000"/>
              <a:gd name="connsiteX1" fmla="*/ 7685017 w 9376632"/>
              <a:gd name="connsiteY1" fmla="*/ 0 h 6858000"/>
              <a:gd name="connsiteX2" fmla="*/ 7840634 w 9376632"/>
              <a:gd name="connsiteY2" fmla="*/ 134799 h 6858000"/>
              <a:gd name="connsiteX3" fmla="*/ 9376632 w 9376632"/>
              <a:gd name="connsiteY3" fmla="*/ 3605175 h 6858000"/>
              <a:gd name="connsiteX4" fmla="*/ 8158692 w 9376632"/>
              <a:gd name="connsiteY4" fmla="*/ 6757493 h 6858000"/>
              <a:gd name="connsiteX5" fmla="*/ 8062868 w 9376632"/>
              <a:gd name="connsiteY5" fmla="*/ 6858000 h 6858000"/>
              <a:gd name="connsiteX6" fmla="*/ 1313765 w 9376632"/>
              <a:gd name="connsiteY6" fmla="*/ 6858000 h 6858000"/>
              <a:gd name="connsiteX7" fmla="*/ 1217940 w 9376632"/>
              <a:gd name="connsiteY7" fmla="*/ 6757493 h 6858000"/>
              <a:gd name="connsiteX8" fmla="*/ 0 w 9376632"/>
              <a:gd name="connsiteY8" fmla="*/ 3605175 h 6858000"/>
              <a:gd name="connsiteX9" fmla="*/ 1535999 w 9376632"/>
              <a:gd name="connsiteY9" fmla="*/ 1347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76632" h="6858000">
                <a:moveTo>
                  <a:pt x="1691615" y="0"/>
                </a:moveTo>
                <a:lnTo>
                  <a:pt x="7685017" y="0"/>
                </a:lnTo>
                <a:lnTo>
                  <a:pt x="7840634" y="134799"/>
                </a:lnTo>
                <a:cubicBezTo>
                  <a:pt x="8784230" y="992423"/>
                  <a:pt x="9376632" y="2229618"/>
                  <a:pt x="9376632" y="3605175"/>
                </a:cubicBezTo>
                <a:cubicBezTo>
                  <a:pt x="9376632" y="4818903"/>
                  <a:pt x="8915419" y="5924908"/>
                  <a:pt x="8158692" y="6757493"/>
                </a:cubicBezTo>
                <a:lnTo>
                  <a:pt x="8062868" y="6858000"/>
                </a:lnTo>
                <a:lnTo>
                  <a:pt x="1313765" y="6858000"/>
                </a:lnTo>
                <a:lnTo>
                  <a:pt x="1217940" y="6757493"/>
                </a:lnTo>
                <a:cubicBezTo>
                  <a:pt x="461213" y="5924908"/>
                  <a:pt x="0" y="4818903"/>
                  <a:pt x="0" y="3605175"/>
                </a:cubicBezTo>
                <a:cubicBezTo>
                  <a:pt x="0" y="2229618"/>
                  <a:pt x="592403" y="992423"/>
                  <a:pt x="1535999" y="134799"/>
                </a:cubicBezTo>
                <a:close/>
              </a:path>
            </a:pathLst>
          </a:cu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76D63AC-0421-45EC-B383-E79A61A78C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6937"/>
            <a:chExt cx="9772765" cy="6858000"/>
          </a:xfrm>
          <a:solidFill>
            <a:schemeClr val="bg1">
              <a:alpha val="30000"/>
            </a:schemeClr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997A32E-7032-4107-9C8B-99DB59EDD5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6937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943BB27F-1470-42CA-91FF-D94BC691C8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6937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997B002-17FD-47B3-A06A-76802FE15C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6937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401EA35-9D2E-43B7-860F-EBB8A6C3E0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6937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F8C44827-3D81-4FF9-B4A5-5650D1B20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6937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F613D97F-F6DF-4D32-AD91-209A80E7A2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6937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2B0ED5C-927D-4C5F-8F27-1B403820B9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6937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9934521-D366-EF31-AC75-1C322D31F8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84299" y="1159854"/>
            <a:ext cx="7615886" cy="3008501"/>
          </a:xfrm>
        </p:spPr>
        <p:txBody>
          <a:bodyPr anchor="b">
            <a:normAutofit/>
          </a:bodyPr>
          <a:lstStyle/>
          <a:p>
            <a:r>
              <a:rPr lang="it-IT" sz="5200" b="1" dirty="0">
                <a:solidFill>
                  <a:schemeClr val="tx2"/>
                </a:solidFill>
              </a:rPr>
              <a:t>Introduction from ″newcomers″ :</a:t>
            </a:r>
            <a:br>
              <a:rPr lang="it-IT" sz="5200" b="1" dirty="0">
                <a:solidFill>
                  <a:schemeClr val="tx2"/>
                </a:solidFill>
              </a:rPr>
            </a:br>
            <a:br>
              <a:rPr lang="it-IT" sz="5200" b="1" dirty="0">
                <a:solidFill>
                  <a:schemeClr val="tx2"/>
                </a:solidFill>
              </a:rPr>
            </a:br>
            <a:r>
              <a:rPr lang="it-IT" sz="5200" b="1" dirty="0">
                <a:solidFill>
                  <a:schemeClr val="tx2"/>
                </a:solidFill>
              </a:rPr>
              <a:t>Nicholas Lusa</a:t>
            </a:r>
            <a:endParaRPr lang="en-GB" sz="5200" b="1" dirty="0">
              <a:solidFill>
                <a:schemeClr val="tx2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DAF9C2-8F60-4EEC-1429-259846E57A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85922" y="4578918"/>
            <a:ext cx="7033788" cy="1314011"/>
          </a:xfrm>
        </p:spPr>
        <p:txBody>
          <a:bodyPr>
            <a:noAutofit/>
          </a:bodyPr>
          <a:lstStyle/>
          <a:p>
            <a:r>
              <a:rPr lang="it-IT" u="sng" dirty="0">
                <a:solidFill>
                  <a:schemeClr val="tx2"/>
                </a:solidFill>
              </a:rPr>
              <a:t>SMT General Meeting</a:t>
            </a:r>
          </a:p>
          <a:p>
            <a:r>
              <a:rPr lang="it-IT" sz="2000" dirty="0">
                <a:solidFill>
                  <a:schemeClr val="tx2"/>
                </a:solidFill>
              </a:rPr>
              <a:t>25</a:t>
            </a:r>
            <a:r>
              <a:rPr lang="it-IT" sz="2000" baseline="30000" dirty="0">
                <a:solidFill>
                  <a:schemeClr val="tx2"/>
                </a:solidFill>
              </a:rPr>
              <a:t>th</a:t>
            </a:r>
            <a:r>
              <a:rPr lang="it-IT" sz="2000" dirty="0">
                <a:solidFill>
                  <a:schemeClr val="tx2"/>
                </a:solidFill>
              </a:rPr>
              <a:t> November, 2025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87F87F1B-42BA-4AC7-A4E2-41544DDB2C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05" y="-4155"/>
            <a:ext cx="2514948" cy="2174333"/>
            <a:chOff x="-305" y="-4155"/>
            <a:chExt cx="2514948" cy="2174333"/>
          </a:xfrm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8B53067-4E48-4E71-A6A9-A8CAABAFBF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06D1A0D3-4BB8-41D9-9CE7-2884C83F44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1E20F06-3B09-4B89-A36B-AB8BFBCCA5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AE6C3D7-7D5B-4926-877D-45F117BB6B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67346A5-7569-4F15-AB5D-BE3DADF192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685727" y="4683666"/>
            <a:ext cx="2514948" cy="2174333"/>
            <a:chOff x="-305" y="-4155"/>
            <a:chExt cx="2514948" cy="2174333"/>
          </a:xfrm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1951533-A568-4765-AB1F-F71D9AFDEA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7214F52-4F3F-4C96-A62E-F1401D6C04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23146A1-291C-4FA0-AB5B-EB04D42398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2977932-2B03-4899-8306-5002CEE68E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FEF30E-5185-909D-A4B1-197914BF4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6865" y="6356350"/>
            <a:ext cx="2743200" cy="365125"/>
          </a:xfrm>
        </p:spPr>
        <p:txBody>
          <a:bodyPr/>
          <a:lstStyle/>
          <a:p>
            <a:fld id="{9E018EA2-C170-47C2-A28B-A0562A26E498}" type="slidenum">
              <a:rPr lang="en-GB" smtClean="0"/>
              <a:t>1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CC6BA90-2EAA-3936-AFE0-80D5DE8943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074"/>
            <a:ext cx="1041502" cy="98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970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6D707E-4262-D70C-1742-326BCBBB0A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F3C22-E36B-9923-5B7B-084D3CE9F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5677" y="101187"/>
            <a:ext cx="9833548" cy="1325563"/>
          </a:xfrm>
        </p:spPr>
        <p:txBody>
          <a:bodyPr anchor="t">
            <a:normAutofit/>
          </a:bodyPr>
          <a:lstStyle/>
          <a:p>
            <a:pPr algn="ctr"/>
            <a:r>
              <a:rPr lang="it-IT" sz="3600" b="1" dirty="0">
                <a:solidFill>
                  <a:schemeClr val="tx2"/>
                </a:solidFill>
              </a:rPr>
              <a:t>A bit about myself</a:t>
            </a:r>
            <a:endParaRPr lang="en-GB" sz="3600" b="1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E7F655-AC23-29C2-FBB2-5727FE829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495" y="6356350"/>
            <a:ext cx="2743200" cy="365125"/>
          </a:xfrm>
        </p:spPr>
        <p:txBody>
          <a:bodyPr/>
          <a:lstStyle/>
          <a:p>
            <a:fld id="{9E018EA2-C170-47C2-A28B-A0562A26E498}" type="slidenum">
              <a:rPr lang="en-GB" smtClean="0"/>
              <a:t>10</a:t>
            </a:fld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FEE984A-DB33-1D24-B43D-0AF815525A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492" y="627198"/>
            <a:ext cx="3730193" cy="320408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C58FD8B-3E19-1720-5534-1E27C198E7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341" y="4022056"/>
            <a:ext cx="4443451" cy="2699419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2C156116-9749-BF85-44C8-FAB25BF838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3752850"/>
            <a:ext cx="5356636" cy="2968625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8E996BEB-DAD7-0BF8-F45F-4965A5B47D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5870" y="763968"/>
            <a:ext cx="4963709" cy="2760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005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00A2D4-5797-D8A7-67AD-77DFBCD6F4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43C823D3-D619-407C-89E0-C6F6B1E7A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47F8E3E-2FFA-4A0F-B3C7-E57ADDCFB4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8BD6E-C953-603D-7F7D-2058C9B3F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5677" y="101187"/>
            <a:ext cx="9833548" cy="1325563"/>
          </a:xfrm>
        </p:spPr>
        <p:txBody>
          <a:bodyPr anchor="t">
            <a:normAutofit/>
          </a:bodyPr>
          <a:lstStyle/>
          <a:p>
            <a:pPr algn="ctr"/>
            <a:r>
              <a:rPr lang="it-IT" sz="3600" b="1" dirty="0">
                <a:solidFill>
                  <a:schemeClr val="tx2"/>
                </a:solidFill>
              </a:rPr>
              <a:t>A bit about myself</a:t>
            </a:r>
            <a:endParaRPr lang="en-GB" sz="3600" b="1" dirty="0">
              <a:solidFill>
                <a:schemeClr val="tx2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3D939F1-7ABE-4D0E-946A-43F37F556A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3346102" cy="2510865"/>
            <a:chOff x="-305" y="-1"/>
            <a:chExt cx="3832880" cy="2876136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3FE0426-0FE4-451E-A8BB-08DA6A6AC2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A32F7E8-35B4-451F-AA07-AECF7CA1D5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E1097796-C3C8-4772-9EBD-9F5CA368F5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C4BC137-BB50-4235-A83F-4B4EEE1590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DB3963A-4187-4A72-9DA4-CA6BADE229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9072780" y="3734338"/>
            <a:ext cx="3878664" cy="2368659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428E75E-001A-4568-B035-574F1303EF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64AC8CFC-1164-4525-82A0-25F75ADCF4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F35C856-5B70-4CA2-BB8F-A37197D8F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50FD8B0-DE97-47B1-84ED-67A3BD00FE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DDAAD2-0273-C9AA-7B98-C407CB9FC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495" y="6356350"/>
            <a:ext cx="2743200" cy="365125"/>
          </a:xfrm>
        </p:spPr>
        <p:txBody>
          <a:bodyPr/>
          <a:lstStyle/>
          <a:p>
            <a:fld id="{9E018EA2-C170-47C2-A28B-A0562A26E498}" type="slidenum">
              <a:rPr lang="en-GB" smtClean="0"/>
              <a:t>2</a:t>
            </a:fld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756A38D-BFF6-B134-EE15-111FE74B36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8399" y="1443294"/>
            <a:ext cx="2954052" cy="1519497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4F1FCC0-751C-828D-5B0E-3A41B5580C1B}"/>
              </a:ext>
            </a:extLst>
          </p:cNvPr>
          <p:cNvSpPr/>
          <p:nvPr/>
        </p:nvSpPr>
        <p:spPr>
          <a:xfrm>
            <a:off x="3683726" y="2300798"/>
            <a:ext cx="602523" cy="9097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FA9AD6DE-8177-921E-CC49-741CAB025D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8476" y="3110875"/>
            <a:ext cx="2905676" cy="1413364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690C029F-07F3-AE1A-C4CF-B9ABA081CE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08" y="77357"/>
            <a:ext cx="3542288" cy="4446882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DD769875-5630-8089-22FA-E54E220FEFA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15618"/>
          <a:stretch>
            <a:fillRect/>
          </a:stretch>
        </p:blipFill>
        <p:spPr>
          <a:xfrm>
            <a:off x="64008" y="4625425"/>
            <a:ext cx="2904011" cy="2038793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897E1F2F-9D87-DBCC-81C5-B64A8FB56AC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44152" y="4625425"/>
            <a:ext cx="2327899" cy="2038793"/>
          </a:xfrm>
          <a:prstGeom prst="rect">
            <a:avLst/>
          </a:prstGeom>
        </p:spPr>
      </p:pic>
      <p:pic>
        <p:nvPicPr>
          <p:cNvPr id="6" name="Picture 5" descr="A group of people posing for a picture&#10;&#10;AI-generated content may be incorrect.">
            <a:extLst>
              <a:ext uri="{FF2B5EF4-FFF2-40B4-BE49-F238E27FC236}">
                <a16:creationId xmlns:a16="http://schemas.microsoft.com/office/drawing/2014/main" id="{52EC1406-624A-EEAE-B957-388149D45FB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060951" y="1134370"/>
            <a:ext cx="2244956" cy="1683717"/>
          </a:xfrm>
          <a:prstGeom prst="rect">
            <a:avLst/>
          </a:prstGeom>
        </p:spPr>
      </p:pic>
      <p:pic>
        <p:nvPicPr>
          <p:cNvPr id="12" name="Picture 11" descr="A person running on a wet road&#10;&#10;AI-generated content may be incorrect.">
            <a:extLst>
              <a:ext uri="{FF2B5EF4-FFF2-40B4-BE49-F238E27FC236}">
                <a16:creationId xmlns:a16="http://schemas.microsoft.com/office/drawing/2014/main" id="{2C7FA6C9-722E-8FEF-B68C-DFA4A0F2C24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94"/>
          <a:stretch>
            <a:fillRect/>
          </a:stretch>
        </p:blipFill>
        <p:spPr>
          <a:xfrm>
            <a:off x="10088400" y="4048650"/>
            <a:ext cx="2082998" cy="2560325"/>
          </a:xfrm>
          <a:prstGeom prst="rect">
            <a:avLst/>
          </a:prstGeom>
        </p:spPr>
      </p:pic>
      <p:pic>
        <p:nvPicPr>
          <p:cNvPr id="14" name="Picture 13" descr="Two men standing next to a stone sign&#10;&#10;AI-generated content may be incorrect.">
            <a:extLst>
              <a:ext uri="{FF2B5EF4-FFF2-40B4-BE49-F238E27FC236}">
                <a16:creationId xmlns:a16="http://schemas.microsoft.com/office/drawing/2014/main" id="{14C2CA36-40AB-0EFD-F412-030280F1A5B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6" r="8191"/>
          <a:stretch>
            <a:fillRect/>
          </a:stretch>
        </p:blipFill>
        <p:spPr>
          <a:xfrm>
            <a:off x="10077468" y="2453703"/>
            <a:ext cx="2093930" cy="1553414"/>
          </a:xfrm>
          <a:prstGeom prst="rect">
            <a:avLst/>
          </a:prstGeom>
        </p:spPr>
      </p:pic>
      <p:pic>
        <p:nvPicPr>
          <p:cNvPr id="16" name="Picture 15" descr="A group of people sitting at a table with drinks and mountains in the background&#10;&#10;AI-generated content may be incorrect.">
            <a:extLst>
              <a:ext uri="{FF2B5EF4-FFF2-40B4-BE49-F238E27FC236}">
                <a16:creationId xmlns:a16="http://schemas.microsoft.com/office/drawing/2014/main" id="{3F0B5C1F-5A4F-3195-F12A-CB33C3D18F3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3195" y="853750"/>
            <a:ext cx="2093931" cy="1570448"/>
          </a:xfrm>
          <a:prstGeom prst="rect">
            <a:avLst/>
          </a:prstGeom>
        </p:spPr>
      </p:pic>
      <p:pic>
        <p:nvPicPr>
          <p:cNvPr id="20" name="Picture 19" descr="Two men wearing helmets and sunglasses&#10;&#10;AI-generated content may be incorrect.">
            <a:extLst>
              <a:ext uri="{FF2B5EF4-FFF2-40B4-BE49-F238E27FC236}">
                <a16:creationId xmlns:a16="http://schemas.microsoft.com/office/drawing/2014/main" id="{28801D28-C1D4-2F96-B2F5-3D7CDE982A5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974" y="5338069"/>
            <a:ext cx="2260161" cy="1270722"/>
          </a:xfrm>
          <a:prstGeom prst="rect">
            <a:avLst/>
          </a:prstGeom>
        </p:spPr>
      </p:pic>
      <p:pic>
        <p:nvPicPr>
          <p:cNvPr id="25" name="Picture 24" descr="A group of people standing next to a sign&#10;&#10;AI-generated content may be incorrect.">
            <a:extLst>
              <a:ext uri="{FF2B5EF4-FFF2-40B4-BE49-F238E27FC236}">
                <a16:creationId xmlns:a16="http://schemas.microsoft.com/office/drawing/2014/main" id="{9E183830-5B09-A491-94D6-E41CB912E8D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0895"/>
          <a:stretch>
            <a:fillRect/>
          </a:stretch>
        </p:blipFill>
        <p:spPr>
          <a:xfrm>
            <a:off x="8341571" y="3133693"/>
            <a:ext cx="1683718" cy="2148438"/>
          </a:xfrm>
          <a:prstGeom prst="rect">
            <a:avLst/>
          </a:prstGeom>
        </p:spPr>
      </p:pic>
      <p:pic>
        <p:nvPicPr>
          <p:cNvPr id="28" name="Picture 27" descr="A group of people running on a beach&#10;&#10;AI-generated content may be incorrect.">
            <a:extLst>
              <a:ext uri="{FF2B5EF4-FFF2-40B4-BE49-F238E27FC236}">
                <a16:creationId xmlns:a16="http://schemas.microsoft.com/office/drawing/2014/main" id="{DDC4361D-1FB3-06CF-1B9C-E30E2ABC2CD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53" b="4500"/>
          <a:stretch>
            <a:fillRect/>
          </a:stretch>
        </p:blipFill>
        <p:spPr>
          <a:xfrm>
            <a:off x="6816639" y="3134727"/>
            <a:ext cx="1487405" cy="214843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AAA4A01-93EA-61AB-A992-74AAA336A2B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276589" y="853750"/>
            <a:ext cx="2002459" cy="121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64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038248A-211C-4EEC-8401-C761B929FB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30A849F-66D9-40C8-BEC8-35AFF8F456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5B4119-488A-0786-FB4D-E731AA237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119927"/>
            <a:ext cx="9833548" cy="676825"/>
          </a:xfrm>
        </p:spPr>
        <p:txBody>
          <a:bodyPr anchor="t">
            <a:normAutofit/>
          </a:bodyPr>
          <a:lstStyle/>
          <a:p>
            <a:pPr algn="ctr"/>
            <a:r>
              <a:rPr lang="it-IT" sz="3600" b="1" dirty="0">
                <a:solidFill>
                  <a:schemeClr val="tx2"/>
                </a:solidFill>
              </a:rPr>
              <a:t>Academic and professional paths</a:t>
            </a:r>
            <a:endParaRPr lang="en-GB" sz="3600" b="1" dirty="0">
              <a:solidFill>
                <a:schemeClr val="tx2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4542298-A2B1-480F-A11C-A40EDD19B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289890" y="0"/>
            <a:ext cx="3902110" cy="2382977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4AEB45E-B965-46A0-8557-C646B5011B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21A22C7-11AD-44B0-9BF7-6E3A458215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7049D82-B7F3-4192-8337-4BDB16955E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4A7FAD9-577C-4D2E-A3B5-C6D0A39D47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A5C9C35-2375-49EB-B99C-17C87D42FE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0" y="4682671"/>
            <a:ext cx="2898948" cy="2175328"/>
            <a:chOff x="-305" y="-1"/>
            <a:chExt cx="3832880" cy="2876136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BE7B8C5-3FC9-47E9-B555-AFCB849A4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15B6EFE-6DC2-4A72-AC12-BCCC3638A6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E8C1B65-6799-4DD1-B262-01901DA126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3829674-8FAF-4E90-9FB7-C6CE17839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20AAEF3-2C77-D200-8158-095395A42FE8}"/>
              </a:ext>
            </a:extLst>
          </p:cNvPr>
          <p:cNvSpPr txBox="1"/>
          <p:nvPr/>
        </p:nvSpPr>
        <p:spPr>
          <a:xfrm>
            <a:off x="339040" y="4341413"/>
            <a:ext cx="569010" cy="23573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rtl="0"/>
            <a:r>
              <a:rPr lang="en-GB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05/2014</a:t>
            </a:r>
          </a:p>
        </p:txBody>
      </p:sp>
      <p:pic>
        <p:nvPicPr>
          <p:cNvPr id="36" name="Graphic 35" title="callout">
            <a:extLst>
              <a:ext uri="{FF2B5EF4-FFF2-40B4-BE49-F238E27FC236}">
                <a16:creationId xmlns:a16="http://schemas.microsoft.com/office/drawing/2014/main" id="{177C19DB-C18A-070B-17BC-C7F20A6282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2402923" y="1675184"/>
            <a:ext cx="581025" cy="295275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7E7088CE-1680-8EBE-B3BA-DFD0825EACF5}"/>
              </a:ext>
            </a:extLst>
          </p:cNvPr>
          <p:cNvSpPr txBox="1"/>
          <p:nvPr/>
        </p:nvSpPr>
        <p:spPr>
          <a:xfrm>
            <a:off x="1300481" y="1101418"/>
            <a:ext cx="258494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it-IT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Bachelor</a:t>
            </a:r>
            <a:r>
              <a:rPr lang="en-GB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Mechanical Engineering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1458BC4-DFE6-198C-4C42-25AAE9BB5972}"/>
              </a:ext>
            </a:extLst>
          </p:cNvPr>
          <p:cNvSpPr txBox="1"/>
          <p:nvPr/>
        </p:nvSpPr>
        <p:spPr>
          <a:xfrm>
            <a:off x="3291171" y="4337376"/>
            <a:ext cx="569010" cy="23573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rtl="0"/>
            <a:r>
              <a:rPr lang="en-GB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04/2017</a:t>
            </a:r>
          </a:p>
        </p:txBody>
      </p:sp>
      <p:pic>
        <p:nvPicPr>
          <p:cNvPr id="49" name="Graphic 48" title="callout">
            <a:extLst>
              <a:ext uri="{FF2B5EF4-FFF2-40B4-BE49-F238E27FC236}">
                <a16:creationId xmlns:a16="http://schemas.microsoft.com/office/drawing/2014/main" id="{22040DC0-6A21-C958-B771-37C110C81A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1684864" y="4259465"/>
            <a:ext cx="581025" cy="295275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10085105-3F1F-73C8-66D7-239A3BA0E0DD}"/>
              </a:ext>
            </a:extLst>
          </p:cNvPr>
          <p:cNvSpPr txBox="1"/>
          <p:nvPr/>
        </p:nvSpPr>
        <p:spPr>
          <a:xfrm>
            <a:off x="4796440" y="4334435"/>
            <a:ext cx="569009" cy="23573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rtl="0"/>
            <a:r>
              <a:rPr lang="en-GB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02/2019</a:t>
            </a:r>
          </a:p>
        </p:txBody>
      </p:sp>
      <p:pic>
        <p:nvPicPr>
          <p:cNvPr id="56" name="Graphic 55" title="callout">
            <a:extLst>
              <a:ext uri="{FF2B5EF4-FFF2-40B4-BE49-F238E27FC236}">
                <a16:creationId xmlns:a16="http://schemas.microsoft.com/office/drawing/2014/main" id="{0920D928-9650-D3DC-11EA-D171FC96CA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 flipV="1">
            <a:off x="5031545" y="5493046"/>
            <a:ext cx="581025" cy="295277"/>
          </a:xfrm>
          <a:prstGeom prst="rect">
            <a:avLst/>
          </a:prstGeom>
        </p:spPr>
      </p:pic>
      <p:pic>
        <p:nvPicPr>
          <p:cNvPr id="62" name="Graphic 61" title="callout">
            <a:extLst>
              <a:ext uri="{FF2B5EF4-FFF2-40B4-BE49-F238E27FC236}">
                <a16:creationId xmlns:a16="http://schemas.microsoft.com/office/drawing/2014/main" id="{4801238F-8F03-8C5E-5882-E6FC27D284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6277276" y="4270410"/>
            <a:ext cx="581025" cy="295275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63579FF1-F50E-3E21-0625-5455630E4676}"/>
              </a:ext>
            </a:extLst>
          </p:cNvPr>
          <p:cNvSpPr txBox="1"/>
          <p:nvPr/>
        </p:nvSpPr>
        <p:spPr>
          <a:xfrm>
            <a:off x="5596345" y="4334435"/>
            <a:ext cx="569009" cy="23573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rtl="0"/>
            <a:r>
              <a:rPr lang="en-GB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10/2019</a:t>
            </a:r>
          </a:p>
        </p:txBody>
      </p:sp>
      <p:grpSp>
        <p:nvGrpSpPr>
          <p:cNvPr id="76" name="Group 75" title="Milestone 4">
            <a:extLst>
              <a:ext uri="{FF2B5EF4-FFF2-40B4-BE49-F238E27FC236}">
                <a16:creationId xmlns:a16="http://schemas.microsoft.com/office/drawing/2014/main" id="{9AC1E04C-9CB3-DF5F-A341-6A083C209465}"/>
              </a:ext>
            </a:extLst>
          </p:cNvPr>
          <p:cNvGrpSpPr/>
          <p:nvPr/>
        </p:nvGrpSpPr>
        <p:grpSpPr>
          <a:xfrm>
            <a:off x="9034580" y="3576876"/>
            <a:ext cx="3263499" cy="719608"/>
            <a:chOff x="9170728" y="3062156"/>
            <a:chExt cx="1294783" cy="490695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7AE701CA-0592-0A21-59A9-A80DE90136E0}"/>
                </a:ext>
              </a:extLst>
            </p:cNvPr>
            <p:cNvSpPr txBox="1"/>
            <p:nvPr/>
          </p:nvSpPr>
          <p:spPr>
            <a:xfrm>
              <a:off x="9170728" y="3062156"/>
              <a:ext cx="129478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0"/>
              <a:r>
                <a:rPr lang="en-GB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Today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7A678BE1-34E1-FB2F-2385-1070B02E8D4B}"/>
                </a:ext>
              </a:extLst>
            </p:cNvPr>
            <p:cNvSpPr txBox="1"/>
            <p:nvPr/>
          </p:nvSpPr>
          <p:spPr>
            <a:xfrm>
              <a:off x="9170729" y="3259033"/>
              <a:ext cx="1294782" cy="2938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0"/>
              <a:r>
                <a:rPr lang="en-GB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Staff TE-MSC-SMT </a:t>
              </a:r>
            </a:p>
            <a:p>
              <a:pPr algn="ctr" rtl="0"/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(Superconducting Magnet Technology)</a:t>
              </a:r>
            </a:p>
          </p:txBody>
        </p:sp>
      </p:grpSp>
      <p:grpSp>
        <p:nvGrpSpPr>
          <p:cNvPr id="80" name="Group 79" title="Today Flag Icon">
            <a:extLst>
              <a:ext uri="{FF2B5EF4-FFF2-40B4-BE49-F238E27FC236}">
                <a16:creationId xmlns:a16="http://schemas.microsoft.com/office/drawing/2014/main" id="{7DADA9D3-6225-E41E-1708-C1483C535B23}"/>
              </a:ext>
            </a:extLst>
          </p:cNvPr>
          <p:cNvGrpSpPr/>
          <p:nvPr/>
        </p:nvGrpSpPr>
        <p:grpSpPr>
          <a:xfrm>
            <a:off x="9396828" y="3607478"/>
            <a:ext cx="430887" cy="430887"/>
            <a:chOff x="10636741" y="2652807"/>
            <a:chExt cx="296963" cy="296963"/>
          </a:xfrm>
        </p:grpSpPr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04AE3AE2-FD6B-F1DC-1717-D7D502AFFDE7}"/>
                </a:ext>
              </a:extLst>
            </p:cNvPr>
            <p:cNvSpPr/>
            <p:nvPr/>
          </p:nvSpPr>
          <p:spPr>
            <a:xfrm>
              <a:off x="10636741" y="2652807"/>
              <a:ext cx="296963" cy="29696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rtl="0"/>
              <a:endParaRPr lang="en-GB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anose="020B0603020202020204" pitchFamily="34" charset="0"/>
              </a:endParaRPr>
            </a:p>
          </p:txBody>
        </p:sp>
        <p:pic>
          <p:nvPicPr>
            <p:cNvPr id="82" name="Graphic 81" title="Flag Icon">
              <a:extLst>
                <a:ext uri="{FF2B5EF4-FFF2-40B4-BE49-F238E27FC236}">
                  <a16:creationId xmlns:a16="http://schemas.microsoft.com/office/drawing/2014/main" id="{FB06C881-7865-4C3B-1D35-3D537F2F0B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710816" y="2716810"/>
              <a:ext cx="149367" cy="168956"/>
            </a:xfrm>
            <a:prstGeom prst="rect">
              <a:avLst/>
            </a:prstGeom>
          </p:spPr>
        </p:pic>
      </p:grpSp>
      <p:sp>
        <p:nvSpPr>
          <p:cNvPr id="87" name="Arrow: Right 86" title="Year Arrow">
            <a:extLst>
              <a:ext uri="{FF2B5EF4-FFF2-40B4-BE49-F238E27FC236}">
                <a16:creationId xmlns:a16="http://schemas.microsoft.com/office/drawing/2014/main" id="{66DF0B89-630A-728B-3103-DA05E06BBA50}"/>
              </a:ext>
            </a:extLst>
          </p:cNvPr>
          <p:cNvSpPr/>
          <p:nvPr/>
        </p:nvSpPr>
        <p:spPr>
          <a:xfrm>
            <a:off x="5827831" y="4729508"/>
            <a:ext cx="5967979" cy="601817"/>
          </a:xfrm>
          <a:prstGeom prst="rightArrow">
            <a:avLst>
              <a:gd name="adj1" fmla="val 100000"/>
              <a:gd name="adj2" fmla="val 50000"/>
            </a:avLst>
          </a:prstGeom>
          <a:gradFill flip="none" rotWithShape="1">
            <a:gsLst>
              <a:gs pos="0">
                <a:schemeClr val="accent4">
                  <a:lumMod val="20000"/>
                  <a:lumOff val="80000"/>
                </a:schemeClr>
              </a:gs>
              <a:gs pos="100000">
                <a:schemeClr val="accent4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600" dirty="0">
              <a:latin typeface="Trebuchet MS" panose="020B0603020202020204" pitchFamily="34" charset="0"/>
            </a:endParaRPr>
          </a:p>
        </p:txBody>
      </p:sp>
      <p:sp>
        <p:nvSpPr>
          <p:cNvPr id="100" name="Arrow: Right 99" title="Year Arrow">
            <a:extLst>
              <a:ext uri="{FF2B5EF4-FFF2-40B4-BE49-F238E27FC236}">
                <a16:creationId xmlns:a16="http://schemas.microsoft.com/office/drawing/2014/main" id="{0A2C4E80-A29F-F763-2E41-A522A6397918}"/>
              </a:ext>
            </a:extLst>
          </p:cNvPr>
          <p:cNvSpPr/>
          <p:nvPr/>
        </p:nvSpPr>
        <p:spPr>
          <a:xfrm>
            <a:off x="5084694" y="4729507"/>
            <a:ext cx="1047931" cy="603504"/>
          </a:xfrm>
          <a:prstGeom prst="rightArrow">
            <a:avLst>
              <a:gd name="adj1" fmla="val 100000"/>
              <a:gd name="adj2" fmla="val 50000"/>
            </a:avLst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600" dirty="0">
              <a:latin typeface="Trebuchet MS" panose="020B0603020202020204" pitchFamily="34" charset="0"/>
            </a:endParaRPr>
          </a:p>
        </p:txBody>
      </p:sp>
      <p:grpSp>
        <p:nvGrpSpPr>
          <p:cNvPr id="126" name="Group 125" title="Year 1">
            <a:extLst>
              <a:ext uri="{FF2B5EF4-FFF2-40B4-BE49-F238E27FC236}">
                <a16:creationId xmlns:a16="http://schemas.microsoft.com/office/drawing/2014/main" id="{D2A95494-BF33-8D3F-8D8F-25804A40BC3B}"/>
              </a:ext>
            </a:extLst>
          </p:cNvPr>
          <p:cNvGrpSpPr/>
          <p:nvPr/>
        </p:nvGrpSpPr>
        <p:grpSpPr>
          <a:xfrm>
            <a:off x="596025" y="4522577"/>
            <a:ext cx="3253719" cy="803231"/>
            <a:chOff x="791681" y="3119046"/>
            <a:chExt cx="2695434" cy="803231"/>
          </a:xfrm>
        </p:grpSpPr>
        <p:sp>
          <p:nvSpPr>
            <p:cNvPr id="128" name="Arrow: Right 127" title="Year Arrow">
              <a:extLst>
                <a:ext uri="{FF2B5EF4-FFF2-40B4-BE49-F238E27FC236}">
                  <a16:creationId xmlns:a16="http://schemas.microsoft.com/office/drawing/2014/main" id="{58C7D294-6E89-E6F6-6DBD-722EB598E580}"/>
                </a:ext>
              </a:extLst>
            </p:cNvPr>
            <p:cNvSpPr/>
            <p:nvPr/>
          </p:nvSpPr>
          <p:spPr>
            <a:xfrm>
              <a:off x="791681" y="3325540"/>
              <a:ext cx="2695434" cy="596737"/>
            </a:xfrm>
            <a:prstGeom prst="rightArrow">
              <a:avLst>
                <a:gd name="adj1" fmla="val 100000"/>
                <a:gd name="adj2" fmla="val 50000"/>
              </a:avLst>
            </a:pr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GB" sz="1600" dirty="0">
                <a:latin typeface="Trebuchet MS" panose="020B0603020202020204" pitchFamily="34" charset="0"/>
              </a:endParaRPr>
            </a:p>
          </p:txBody>
        </p:sp>
        <p:cxnSp>
          <p:nvCxnSpPr>
            <p:cNvPr id="133" name="Straight Connector 132" title="Q lines">
              <a:extLst>
                <a:ext uri="{FF2B5EF4-FFF2-40B4-BE49-F238E27FC236}">
                  <a16:creationId xmlns:a16="http://schemas.microsoft.com/office/drawing/2014/main" id="{171FE364-6B9E-16A3-B8FA-1DF8AEC89847}"/>
                </a:ext>
              </a:extLst>
            </p:cNvPr>
            <p:cNvCxnSpPr>
              <a:cxnSpLocks/>
            </p:cNvCxnSpPr>
            <p:nvPr/>
          </p:nvCxnSpPr>
          <p:spPr>
            <a:xfrm>
              <a:off x="812099" y="3119046"/>
              <a:ext cx="0" cy="165471"/>
            </a:xfrm>
            <a:prstGeom prst="line">
              <a:avLst/>
            </a:prstGeom>
            <a:ln w="15875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6" name="Straight Connector 145" title="Q lines">
            <a:extLst>
              <a:ext uri="{FF2B5EF4-FFF2-40B4-BE49-F238E27FC236}">
                <a16:creationId xmlns:a16="http://schemas.microsoft.com/office/drawing/2014/main" id="{87795D1F-7775-A419-2CD7-49DD7CB36F0B}"/>
              </a:ext>
            </a:extLst>
          </p:cNvPr>
          <p:cNvCxnSpPr>
            <a:cxnSpLocks/>
          </p:cNvCxnSpPr>
          <p:nvPr/>
        </p:nvCxnSpPr>
        <p:spPr>
          <a:xfrm>
            <a:off x="5077110" y="4522577"/>
            <a:ext cx="0" cy="165471"/>
          </a:xfrm>
          <a:prstGeom prst="line">
            <a:avLst/>
          </a:prstGeom>
          <a:ln w="15875" cmpd="sng">
            <a:solidFill>
              <a:schemeClr val="tx1">
                <a:lumMod val="75000"/>
                <a:lumOff val="25000"/>
              </a:schemeClr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>
            <a:extLst>
              <a:ext uri="{FF2B5EF4-FFF2-40B4-BE49-F238E27FC236}">
                <a16:creationId xmlns:a16="http://schemas.microsoft.com/office/drawing/2014/main" id="{B230197C-8021-2092-D55B-4D8A0A99EA55}"/>
              </a:ext>
            </a:extLst>
          </p:cNvPr>
          <p:cNvSpPr txBox="1"/>
          <p:nvPr/>
        </p:nvSpPr>
        <p:spPr>
          <a:xfrm>
            <a:off x="-9611" y="1768450"/>
            <a:ext cx="593655" cy="23573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 algn="ctr">
              <a:defRPr sz="1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GB" dirty="0"/>
              <a:t>09/2013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31EA7571-F353-0FDD-4BFA-0C4D382A6A72}"/>
              </a:ext>
            </a:extLst>
          </p:cNvPr>
          <p:cNvSpPr txBox="1"/>
          <p:nvPr/>
        </p:nvSpPr>
        <p:spPr>
          <a:xfrm>
            <a:off x="4733240" y="1761472"/>
            <a:ext cx="569009" cy="23573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rtl="0"/>
            <a:r>
              <a:rPr lang="en-GB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02/2019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2F6B607A-85C7-CA65-4B86-B21710F96BAF}"/>
              </a:ext>
            </a:extLst>
          </p:cNvPr>
          <p:cNvSpPr txBox="1"/>
          <p:nvPr/>
        </p:nvSpPr>
        <p:spPr>
          <a:xfrm>
            <a:off x="6485516" y="1761472"/>
            <a:ext cx="569009" cy="23573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rtl="0"/>
            <a:r>
              <a:rPr lang="en-GB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09/2020</a:t>
            </a:r>
          </a:p>
        </p:txBody>
      </p:sp>
      <p:grpSp>
        <p:nvGrpSpPr>
          <p:cNvPr id="153" name="Group 152" title="Year 4">
            <a:extLst>
              <a:ext uri="{FF2B5EF4-FFF2-40B4-BE49-F238E27FC236}">
                <a16:creationId xmlns:a16="http://schemas.microsoft.com/office/drawing/2014/main" id="{837D843B-8E5B-4FD5-75CC-9AA725EC6EAC}"/>
              </a:ext>
            </a:extLst>
          </p:cNvPr>
          <p:cNvGrpSpPr/>
          <p:nvPr/>
        </p:nvGrpSpPr>
        <p:grpSpPr>
          <a:xfrm>
            <a:off x="6770021" y="1949737"/>
            <a:ext cx="1122409" cy="804672"/>
            <a:chOff x="8481353" y="3119046"/>
            <a:chExt cx="3133180" cy="810309"/>
          </a:xfrm>
        </p:grpSpPr>
        <p:sp>
          <p:nvSpPr>
            <p:cNvPr id="154" name="Arrow: Right 153" title="Year Arrow">
              <a:extLst>
                <a:ext uri="{FF2B5EF4-FFF2-40B4-BE49-F238E27FC236}">
                  <a16:creationId xmlns:a16="http://schemas.microsoft.com/office/drawing/2014/main" id="{717A6B2D-3B47-2048-7F9B-0A5EDBA5D890}"/>
                </a:ext>
              </a:extLst>
            </p:cNvPr>
            <p:cNvSpPr/>
            <p:nvPr/>
          </p:nvSpPr>
          <p:spPr>
            <a:xfrm>
              <a:off x="8481353" y="3325978"/>
              <a:ext cx="3133180" cy="603377"/>
            </a:xfrm>
            <a:prstGeom prst="rightArrow">
              <a:avLst>
                <a:gd name="adj1" fmla="val 100000"/>
                <a:gd name="adj2" fmla="val 50000"/>
              </a:avLst>
            </a:prstGeom>
            <a:gradFill flip="none" rotWithShape="1">
              <a:gsLst>
                <a:gs pos="0">
                  <a:srgbClr val="D2DAF4"/>
                </a:gs>
                <a:gs pos="100000">
                  <a:srgbClr val="002060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GB" sz="1600" dirty="0">
                <a:latin typeface="Trebuchet MS" panose="020B0603020202020204" pitchFamily="34" charset="0"/>
              </a:endParaRPr>
            </a:p>
          </p:txBody>
        </p:sp>
        <p:cxnSp>
          <p:nvCxnSpPr>
            <p:cNvPr id="155" name="Straight Connector 154" title="Q lines">
              <a:extLst>
                <a:ext uri="{FF2B5EF4-FFF2-40B4-BE49-F238E27FC236}">
                  <a16:creationId xmlns:a16="http://schemas.microsoft.com/office/drawing/2014/main" id="{1E509F2B-57F1-AF07-620F-45E37D90EA22}"/>
                </a:ext>
              </a:extLst>
            </p:cNvPr>
            <p:cNvCxnSpPr>
              <a:cxnSpLocks/>
            </p:cNvCxnSpPr>
            <p:nvPr/>
          </p:nvCxnSpPr>
          <p:spPr>
            <a:xfrm>
              <a:off x="8487103" y="3119046"/>
              <a:ext cx="0" cy="165471"/>
            </a:xfrm>
            <a:prstGeom prst="line">
              <a:avLst/>
            </a:prstGeom>
            <a:ln w="15875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9" name="Group 158" title="Year 1">
            <a:extLst>
              <a:ext uri="{FF2B5EF4-FFF2-40B4-BE49-F238E27FC236}">
                <a16:creationId xmlns:a16="http://schemas.microsoft.com/office/drawing/2014/main" id="{B4E70D90-8947-BC7F-DBA9-801314C9EBF1}"/>
              </a:ext>
            </a:extLst>
          </p:cNvPr>
          <p:cNvGrpSpPr/>
          <p:nvPr/>
        </p:nvGrpSpPr>
        <p:grpSpPr>
          <a:xfrm>
            <a:off x="302414" y="1949614"/>
            <a:ext cx="4999835" cy="803233"/>
            <a:chOff x="791681" y="3119046"/>
            <a:chExt cx="2695434" cy="803233"/>
          </a:xfrm>
        </p:grpSpPr>
        <p:sp>
          <p:nvSpPr>
            <p:cNvPr id="160" name="Arrow: Right 159" title="Year Arrow">
              <a:extLst>
                <a:ext uri="{FF2B5EF4-FFF2-40B4-BE49-F238E27FC236}">
                  <a16:creationId xmlns:a16="http://schemas.microsoft.com/office/drawing/2014/main" id="{5A0DC24B-ACF4-DF47-5264-78363715210E}"/>
                </a:ext>
              </a:extLst>
            </p:cNvPr>
            <p:cNvSpPr/>
            <p:nvPr/>
          </p:nvSpPr>
          <p:spPr>
            <a:xfrm>
              <a:off x="791681" y="3325541"/>
              <a:ext cx="2695434" cy="596738"/>
            </a:xfrm>
            <a:prstGeom prst="rightArrow">
              <a:avLst>
                <a:gd name="adj1" fmla="val 100000"/>
                <a:gd name="adj2" fmla="val 50000"/>
              </a:avLst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100000">
                  <a:schemeClr val="accent5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GB" sz="1600" dirty="0">
                <a:latin typeface="Trebuchet MS" panose="020B0603020202020204" pitchFamily="34" charset="0"/>
              </a:endParaRPr>
            </a:p>
          </p:txBody>
        </p:sp>
        <p:cxnSp>
          <p:nvCxnSpPr>
            <p:cNvPr id="161" name="Straight Connector 160" title="Q lines">
              <a:extLst>
                <a:ext uri="{FF2B5EF4-FFF2-40B4-BE49-F238E27FC236}">
                  <a16:creationId xmlns:a16="http://schemas.microsoft.com/office/drawing/2014/main" id="{B0FD6612-BA12-CEF6-6AAF-318E73236067}"/>
                </a:ext>
              </a:extLst>
            </p:cNvPr>
            <p:cNvCxnSpPr>
              <a:cxnSpLocks/>
            </p:cNvCxnSpPr>
            <p:nvPr/>
          </p:nvCxnSpPr>
          <p:spPr>
            <a:xfrm>
              <a:off x="791681" y="3119046"/>
              <a:ext cx="0" cy="165471"/>
            </a:xfrm>
            <a:prstGeom prst="line">
              <a:avLst/>
            </a:prstGeom>
            <a:ln w="15875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2" name="Straight Connector 161" title="Q lines">
            <a:extLst>
              <a:ext uri="{FF2B5EF4-FFF2-40B4-BE49-F238E27FC236}">
                <a16:creationId xmlns:a16="http://schemas.microsoft.com/office/drawing/2014/main" id="{8FD5D25F-47CE-AFA4-0F01-2B14B453A242}"/>
              </a:ext>
            </a:extLst>
          </p:cNvPr>
          <p:cNvCxnSpPr>
            <a:cxnSpLocks/>
          </p:cNvCxnSpPr>
          <p:nvPr/>
        </p:nvCxnSpPr>
        <p:spPr>
          <a:xfrm>
            <a:off x="5013910" y="1949614"/>
            <a:ext cx="0" cy="165471"/>
          </a:xfrm>
          <a:prstGeom prst="line">
            <a:avLst/>
          </a:prstGeom>
          <a:ln w="15875" cmpd="sng">
            <a:solidFill>
              <a:schemeClr val="tx1">
                <a:lumMod val="75000"/>
                <a:lumOff val="25000"/>
              </a:schemeClr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TextBox 174">
            <a:extLst>
              <a:ext uri="{FF2B5EF4-FFF2-40B4-BE49-F238E27FC236}">
                <a16:creationId xmlns:a16="http://schemas.microsoft.com/office/drawing/2014/main" id="{3AB66BCA-8EB2-A5EC-4B2B-CDC1BABD2C7E}"/>
              </a:ext>
            </a:extLst>
          </p:cNvPr>
          <p:cNvSpPr txBox="1"/>
          <p:nvPr/>
        </p:nvSpPr>
        <p:spPr>
          <a:xfrm>
            <a:off x="7341090" y="1761472"/>
            <a:ext cx="569009" cy="23573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rtl="0"/>
            <a:r>
              <a:rPr lang="en-GB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03/2022</a:t>
            </a:r>
          </a:p>
        </p:txBody>
      </p:sp>
      <p:cxnSp>
        <p:nvCxnSpPr>
          <p:cNvPr id="176" name="Straight Connector 175" title="Q lines">
            <a:extLst>
              <a:ext uri="{FF2B5EF4-FFF2-40B4-BE49-F238E27FC236}">
                <a16:creationId xmlns:a16="http://schemas.microsoft.com/office/drawing/2014/main" id="{E993856A-CB3C-5E29-4585-2358FDEE87AC}"/>
              </a:ext>
            </a:extLst>
          </p:cNvPr>
          <p:cNvCxnSpPr>
            <a:cxnSpLocks/>
          </p:cNvCxnSpPr>
          <p:nvPr/>
        </p:nvCxnSpPr>
        <p:spPr>
          <a:xfrm>
            <a:off x="7590642" y="1948027"/>
            <a:ext cx="0" cy="165471"/>
          </a:xfrm>
          <a:prstGeom prst="line">
            <a:avLst/>
          </a:prstGeom>
          <a:ln w="15875" cmpd="sng">
            <a:solidFill>
              <a:schemeClr val="tx1">
                <a:lumMod val="75000"/>
                <a:lumOff val="25000"/>
              </a:schemeClr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8" name="Picture 177">
            <a:extLst>
              <a:ext uri="{FF2B5EF4-FFF2-40B4-BE49-F238E27FC236}">
                <a16:creationId xmlns:a16="http://schemas.microsoft.com/office/drawing/2014/main" id="{2D561F33-4DEC-8E3D-3A37-EE14303826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9089" y="1052935"/>
            <a:ext cx="489576" cy="478251"/>
          </a:xfrm>
          <a:prstGeom prst="rect">
            <a:avLst/>
          </a:prstGeom>
        </p:spPr>
      </p:pic>
      <p:pic>
        <p:nvPicPr>
          <p:cNvPr id="179" name="Picture 178">
            <a:extLst>
              <a:ext uri="{FF2B5EF4-FFF2-40B4-BE49-F238E27FC236}">
                <a16:creationId xmlns:a16="http://schemas.microsoft.com/office/drawing/2014/main" id="{6DE678C7-4E45-59F9-71ED-591A9C8C2D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66222" y="1065936"/>
            <a:ext cx="489576" cy="478251"/>
          </a:xfrm>
          <a:prstGeom prst="rect">
            <a:avLst/>
          </a:prstGeom>
        </p:spPr>
      </p:pic>
      <p:pic>
        <p:nvPicPr>
          <p:cNvPr id="180" name="Graphic 179" title="callout">
            <a:extLst>
              <a:ext uri="{FF2B5EF4-FFF2-40B4-BE49-F238E27FC236}">
                <a16:creationId xmlns:a16="http://schemas.microsoft.com/office/drawing/2014/main" id="{14DB04E1-79B3-9298-91D7-C37F5CE511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6906943" y="1687062"/>
            <a:ext cx="581025" cy="295275"/>
          </a:xfrm>
          <a:prstGeom prst="rect">
            <a:avLst/>
          </a:prstGeom>
        </p:spPr>
      </p:pic>
      <p:sp>
        <p:nvSpPr>
          <p:cNvPr id="181" name="TextBox 180">
            <a:extLst>
              <a:ext uri="{FF2B5EF4-FFF2-40B4-BE49-F238E27FC236}">
                <a16:creationId xmlns:a16="http://schemas.microsoft.com/office/drawing/2014/main" id="{F63BDA6C-1470-5A7C-B1D3-4F99C9C02DDB}"/>
              </a:ext>
            </a:extLst>
          </p:cNvPr>
          <p:cNvSpPr txBox="1"/>
          <p:nvPr/>
        </p:nvSpPr>
        <p:spPr>
          <a:xfrm>
            <a:off x="5828714" y="1097556"/>
            <a:ext cx="253196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it-IT" b="1" dirty="0"/>
              <a:t>Certificate on Composite </a:t>
            </a:r>
            <a:r>
              <a:rPr lang="en-GB" b="1" dirty="0"/>
              <a:t> Materials</a:t>
            </a:r>
          </a:p>
        </p:txBody>
      </p: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4060C873-E9E3-559F-084A-C7C0C750B884}"/>
              </a:ext>
            </a:extLst>
          </p:cNvPr>
          <p:cNvGrpSpPr/>
          <p:nvPr/>
        </p:nvGrpSpPr>
        <p:grpSpPr>
          <a:xfrm>
            <a:off x="302414" y="3618072"/>
            <a:ext cx="486000" cy="486000"/>
            <a:chOff x="3330417" y="1165091"/>
            <a:chExt cx="486000" cy="486000"/>
          </a:xfrm>
        </p:grpSpPr>
        <p:sp>
          <p:nvSpPr>
            <p:cNvPr id="183" name="Google Shape;676;p43">
              <a:extLst>
                <a:ext uri="{FF2B5EF4-FFF2-40B4-BE49-F238E27FC236}">
                  <a16:creationId xmlns:a16="http://schemas.microsoft.com/office/drawing/2014/main" id="{1EC769DD-56A8-7C7A-F632-93F5705D0D20}"/>
                </a:ext>
              </a:extLst>
            </p:cNvPr>
            <p:cNvSpPr/>
            <p:nvPr/>
          </p:nvSpPr>
          <p:spPr>
            <a:xfrm>
              <a:off x="3495025" y="1361700"/>
              <a:ext cx="176400" cy="1764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pic>
          <p:nvPicPr>
            <p:cNvPr id="184" name="Picture 183">
              <a:extLst>
                <a:ext uri="{FF2B5EF4-FFF2-40B4-BE49-F238E27FC236}">
                  <a16:creationId xmlns:a16="http://schemas.microsoft.com/office/drawing/2014/main" id="{05DE6C47-0A74-CC25-ECB2-378373B2928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13690" t="16997" r="9357" b="14602"/>
            <a:stretch/>
          </p:blipFill>
          <p:spPr>
            <a:xfrm>
              <a:off x="3330417" y="1165091"/>
              <a:ext cx="486000" cy="486000"/>
            </a:xfrm>
            <a:custGeom>
              <a:avLst/>
              <a:gdLst>
                <a:gd name="connsiteX0" fmla="*/ 243000 w 486000"/>
                <a:gd name="connsiteY0" fmla="*/ 0 h 486000"/>
                <a:gd name="connsiteX1" fmla="*/ 486000 w 486000"/>
                <a:gd name="connsiteY1" fmla="*/ 243000 h 486000"/>
                <a:gd name="connsiteX2" fmla="*/ 243000 w 486000"/>
                <a:gd name="connsiteY2" fmla="*/ 486000 h 486000"/>
                <a:gd name="connsiteX3" fmla="*/ 0 w 486000"/>
                <a:gd name="connsiteY3" fmla="*/ 243000 h 486000"/>
                <a:gd name="connsiteX4" fmla="*/ 243000 w 486000"/>
                <a:gd name="connsiteY4" fmla="*/ 0 h 4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6000" h="486000">
                  <a:moveTo>
                    <a:pt x="243000" y="0"/>
                  </a:moveTo>
                  <a:cubicBezTo>
                    <a:pt x="377205" y="0"/>
                    <a:pt x="486000" y="108795"/>
                    <a:pt x="486000" y="243000"/>
                  </a:cubicBezTo>
                  <a:cubicBezTo>
                    <a:pt x="486000" y="377205"/>
                    <a:pt x="377205" y="486000"/>
                    <a:pt x="243000" y="486000"/>
                  </a:cubicBezTo>
                  <a:cubicBezTo>
                    <a:pt x="108795" y="486000"/>
                    <a:pt x="0" y="377205"/>
                    <a:pt x="0" y="243000"/>
                  </a:cubicBezTo>
                  <a:cubicBezTo>
                    <a:pt x="0" y="108795"/>
                    <a:pt x="108795" y="0"/>
                    <a:pt x="243000" y="0"/>
                  </a:cubicBezTo>
                  <a:close/>
                </a:path>
              </a:pathLst>
            </a:custGeom>
          </p:spPr>
        </p:pic>
      </p:grpSp>
      <p:sp>
        <p:nvSpPr>
          <p:cNvPr id="185" name="TextBox 184">
            <a:extLst>
              <a:ext uri="{FF2B5EF4-FFF2-40B4-BE49-F238E27FC236}">
                <a16:creationId xmlns:a16="http://schemas.microsoft.com/office/drawing/2014/main" id="{D1B97D45-9AA3-A1D8-3103-CD01FB139DEE}"/>
              </a:ext>
            </a:extLst>
          </p:cNvPr>
          <p:cNvSpPr txBox="1"/>
          <p:nvPr/>
        </p:nvSpPr>
        <p:spPr>
          <a:xfrm>
            <a:off x="631434" y="3673060"/>
            <a:ext cx="26878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it-IT" b="1" dirty="0"/>
              <a:t>Technical fellow TE-MSC-LMF </a:t>
            </a:r>
            <a:r>
              <a:rPr lang="it-IT" dirty="0"/>
              <a:t>(Large Magnet Facility)</a:t>
            </a:r>
            <a:endParaRPr lang="en-GB" dirty="0"/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5245C83A-8829-984E-17C8-2B0759A12D44}"/>
              </a:ext>
            </a:extLst>
          </p:cNvPr>
          <p:cNvSpPr txBox="1"/>
          <p:nvPr/>
        </p:nvSpPr>
        <p:spPr>
          <a:xfrm>
            <a:off x="3382092" y="5938768"/>
            <a:ext cx="249880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it-IT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Staff LASA Magnet Group 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(Laboratory for Accelerators and Applied Superconductivity)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88" name="Picture 187">
            <a:extLst>
              <a:ext uri="{FF2B5EF4-FFF2-40B4-BE49-F238E27FC236}">
                <a16:creationId xmlns:a16="http://schemas.microsoft.com/office/drawing/2014/main" id="{E08DCB93-0E66-12E7-2B72-9BA45949CC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84256" y="5931197"/>
            <a:ext cx="625023" cy="423403"/>
          </a:xfrm>
          <a:prstGeom prst="rect">
            <a:avLst/>
          </a:prstGeom>
        </p:spPr>
      </p:pic>
      <p:sp>
        <p:nvSpPr>
          <p:cNvPr id="189" name="TextBox 188">
            <a:extLst>
              <a:ext uri="{FF2B5EF4-FFF2-40B4-BE49-F238E27FC236}">
                <a16:creationId xmlns:a16="http://schemas.microsoft.com/office/drawing/2014/main" id="{22FA30F7-F5A2-FC7E-5C3B-9A65B80BBB76}"/>
              </a:ext>
            </a:extLst>
          </p:cNvPr>
          <p:cNvSpPr txBox="1"/>
          <p:nvPr/>
        </p:nvSpPr>
        <p:spPr>
          <a:xfrm>
            <a:off x="4888136" y="3654295"/>
            <a:ext cx="319083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it-IT" b="1" dirty="0"/>
              <a:t>Staff TE-MSC-LMF </a:t>
            </a:r>
          </a:p>
          <a:p>
            <a:r>
              <a:rPr lang="it-IT" dirty="0"/>
              <a:t>(Large Magnet Facility)</a:t>
            </a:r>
          </a:p>
        </p:txBody>
      </p: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EE3D3BEB-9401-CE55-B4AF-C50F3F7080FD}"/>
              </a:ext>
            </a:extLst>
          </p:cNvPr>
          <p:cNvGrpSpPr/>
          <p:nvPr/>
        </p:nvGrpSpPr>
        <p:grpSpPr>
          <a:xfrm>
            <a:off x="5103680" y="3587327"/>
            <a:ext cx="486000" cy="486000"/>
            <a:chOff x="3330417" y="1165091"/>
            <a:chExt cx="486000" cy="486000"/>
          </a:xfrm>
        </p:grpSpPr>
        <p:sp>
          <p:nvSpPr>
            <p:cNvPr id="191" name="Google Shape;676;p43">
              <a:extLst>
                <a:ext uri="{FF2B5EF4-FFF2-40B4-BE49-F238E27FC236}">
                  <a16:creationId xmlns:a16="http://schemas.microsoft.com/office/drawing/2014/main" id="{CAE4C044-062C-D13E-F551-B6EF2EBC87BA}"/>
                </a:ext>
              </a:extLst>
            </p:cNvPr>
            <p:cNvSpPr/>
            <p:nvPr/>
          </p:nvSpPr>
          <p:spPr>
            <a:xfrm>
              <a:off x="3495025" y="1361700"/>
              <a:ext cx="176400" cy="1764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pic>
          <p:nvPicPr>
            <p:cNvPr id="192" name="Picture 191">
              <a:extLst>
                <a:ext uri="{FF2B5EF4-FFF2-40B4-BE49-F238E27FC236}">
                  <a16:creationId xmlns:a16="http://schemas.microsoft.com/office/drawing/2014/main" id="{195A0F10-92A8-87F8-E0AA-49694790AD8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13690" t="16997" r="9357" b="14602"/>
            <a:stretch/>
          </p:blipFill>
          <p:spPr>
            <a:xfrm>
              <a:off x="3330417" y="1165091"/>
              <a:ext cx="486000" cy="486000"/>
            </a:xfrm>
            <a:custGeom>
              <a:avLst/>
              <a:gdLst>
                <a:gd name="connsiteX0" fmla="*/ 243000 w 486000"/>
                <a:gd name="connsiteY0" fmla="*/ 0 h 486000"/>
                <a:gd name="connsiteX1" fmla="*/ 486000 w 486000"/>
                <a:gd name="connsiteY1" fmla="*/ 243000 h 486000"/>
                <a:gd name="connsiteX2" fmla="*/ 243000 w 486000"/>
                <a:gd name="connsiteY2" fmla="*/ 486000 h 486000"/>
                <a:gd name="connsiteX3" fmla="*/ 0 w 486000"/>
                <a:gd name="connsiteY3" fmla="*/ 243000 h 486000"/>
                <a:gd name="connsiteX4" fmla="*/ 243000 w 486000"/>
                <a:gd name="connsiteY4" fmla="*/ 0 h 4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6000" h="486000">
                  <a:moveTo>
                    <a:pt x="243000" y="0"/>
                  </a:moveTo>
                  <a:cubicBezTo>
                    <a:pt x="377205" y="0"/>
                    <a:pt x="486000" y="108795"/>
                    <a:pt x="486000" y="243000"/>
                  </a:cubicBezTo>
                  <a:cubicBezTo>
                    <a:pt x="486000" y="377205"/>
                    <a:pt x="377205" y="486000"/>
                    <a:pt x="243000" y="486000"/>
                  </a:cubicBezTo>
                  <a:cubicBezTo>
                    <a:pt x="108795" y="486000"/>
                    <a:pt x="0" y="377205"/>
                    <a:pt x="0" y="243000"/>
                  </a:cubicBezTo>
                  <a:cubicBezTo>
                    <a:pt x="0" y="108795"/>
                    <a:pt x="108795" y="0"/>
                    <a:pt x="243000" y="0"/>
                  </a:cubicBezTo>
                  <a:close/>
                </a:path>
              </a:pathLst>
            </a:custGeom>
          </p:spPr>
        </p:pic>
      </p:grpSp>
      <p:sp>
        <p:nvSpPr>
          <p:cNvPr id="194" name="Slide Number Placeholder 193">
            <a:extLst>
              <a:ext uri="{FF2B5EF4-FFF2-40B4-BE49-F238E27FC236}">
                <a16:creationId xmlns:a16="http://schemas.microsoft.com/office/drawing/2014/main" id="{8F3ADD16-2D2F-5D06-C969-A180E9417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fld id="{9E018EA2-C170-47C2-A28B-A0562A26E498}" type="slidenum">
              <a:rPr lang="en-GB" smtClean="0"/>
              <a:t>3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971FF1-5B0E-CC5C-52C3-8B3DFFB98E85}"/>
              </a:ext>
            </a:extLst>
          </p:cNvPr>
          <p:cNvSpPr txBox="1"/>
          <p:nvPr/>
        </p:nvSpPr>
        <p:spPr>
          <a:xfrm>
            <a:off x="10728058" y="4329938"/>
            <a:ext cx="569009" cy="23573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rtl="0"/>
            <a:r>
              <a:rPr lang="en-GB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09/2025</a:t>
            </a:r>
          </a:p>
        </p:txBody>
      </p:sp>
      <p:cxnSp>
        <p:nvCxnSpPr>
          <p:cNvPr id="7" name="Straight Connector 6" title="Q lines">
            <a:extLst>
              <a:ext uri="{FF2B5EF4-FFF2-40B4-BE49-F238E27FC236}">
                <a16:creationId xmlns:a16="http://schemas.microsoft.com/office/drawing/2014/main" id="{D16CB797-1C98-5EA8-1F94-5A4C66E5A761}"/>
              </a:ext>
            </a:extLst>
          </p:cNvPr>
          <p:cNvCxnSpPr>
            <a:cxnSpLocks/>
          </p:cNvCxnSpPr>
          <p:nvPr/>
        </p:nvCxnSpPr>
        <p:spPr>
          <a:xfrm>
            <a:off x="11012563" y="4532144"/>
            <a:ext cx="0" cy="165471"/>
          </a:xfrm>
          <a:prstGeom prst="line">
            <a:avLst/>
          </a:prstGeom>
          <a:ln w="15875" cmpd="sng">
            <a:solidFill>
              <a:schemeClr val="tx1">
                <a:lumMod val="75000"/>
                <a:lumOff val="25000"/>
              </a:schemeClr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FE5419B5-A9A4-1971-6787-360FF1CCED3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60636" y="3694612"/>
            <a:ext cx="783194" cy="355048"/>
          </a:xfrm>
          <a:prstGeom prst="rect">
            <a:avLst/>
          </a:prstGeom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id="{3D748B73-ECC2-3516-50C7-EDA143D80528}"/>
              </a:ext>
            </a:extLst>
          </p:cNvPr>
          <p:cNvSpPr/>
          <p:nvPr/>
        </p:nvSpPr>
        <p:spPr>
          <a:xfrm>
            <a:off x="11518916" y="3620754"/>
            <a:ext cx="518173" cy="443697"/>
          </a:xfrm>
          <a:prstGeom prst="ellipse">
            <a:avLst/>
          </a:prstGeom>
          <a:blipFill dpi="0"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7" name="Straight Connector 26" title="Q lines">
            <a:extLst>
              <a:ext uri="{FF2B5EF4-FFF2-40B4-BE49-F238E27FC236}">
                <a16:creationId xmlns:a16="http://schemas.microsoft.com/office/drawing/2014/main" id="{ED299619-8B33-94F3-8E9B-1F2454221C66}"/>
              </a:ext>
            </a:extLst>
          </p:cNvPr>
          <p:cNvCxnSpPr>
            <a:cxnSpLocks/>
          </p:cNvCxnSpPr>
          <p:nvPr/>
        </p:nvCxnSpPr>
        <p:spPr>
          <a:xfrm>
            <a:off x="5827831" y="4522577"/>
            <a:ext cx="0" cy="165471"/>
          </a:xfrm>
          <a:prstGeom prst="line">
            <a:avLst/>
          </a:prstGeom>
          <a:ln w="15875" cmpd="sng">
            <a:solidFill>
              <a:schemeClr val="tx1">
                <a:lumMod val="75000"/>
                <a:lumOff val="25000"/>
              </a:schemeClr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 title="Q lines">
            <a:extLst>
              <a:ext uri="{FF2B5EF4-FFF2-40B4-BE49-F238E27FC236}">
                <a16:creationId xmlns:a16="http://schemas.microsoft.com/office/drawing/2014/main" id="{3932D78F-BB80-6749-9B34-FE0B581AE7E7}"/>
              </a:ext>
            </a:extLst>
          </p:cNvPr>
          <p:cNvCxnSpPr>
            <a:cxnSpLocks/>
          </p:cNvCxnSpPr>
          <p:nvPr/>
        </p:nvCxnSpPr>
        <p:spPr>
          <a:xfrm>
            <a:off x="3544314" y="4522577"/>
            <a:ext cx="0" cy="165471"/>
          </a:xfrm>
          <a:prstGeom prst="line">
            <a:avLst/>
          </a:prstGeom>
          <a:ln w="15875" cmpd="sng">
            <a:solidFill>
              <a:schemeClr val="tx1">
                <a:lumMod val="75000"/>
                <a:lumOff val="25000"/>
              </a:schemeClr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60888342-AB0D-3BD8-9D94-1DCEB175D99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386405" y="3143283"/>
            <a:ext cx="783194" cy="355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532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8" grpId="0"/>
      <p:bldP spid="43" grpId="0"/>
      <p:bldP spid="50" grpId="0"/>
      <p:bldP spid="63" grpId="0"/>
      <p:bldP spid="87" grpId="0" animBg="1"/>
      <p:bldP spid="100" grpId="0" animBg="1"/>
      <p:bldP spid="149" grpId="0"/>
      <p:bldP spid="151" grpId="0"/>
      <p:bldP spid="152" grpId="0"/>
      <p:bldP spid="175" grpId="0"/>
      <p:bldP spid="181" grpId="0"/>
      <p:bldP spid="185" grpId="0"/>
      <p:bldP spid="186" grpId="0"/>
      <p:bldP spid="189" grpId="0"/>
      <p:bldP spid="6" grpId="0"/>
      <p:bldP spid="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D6A005A-871B-C93C-8EC0-281A686633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0F6AE7D0-B292-AD69-7958-4CA0ED1475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16590A6-4B7E-14E3-33A9-334CD31CEA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19C4AF1-E05B-453F-F114-4D8AC1CF4B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3346102" cy="2510865"/>
            <a:chOff x="-305" y="-1"/>
            <a:chExt cx="3832880" cy="2876136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60F147D-049A-551B-CAF6-3DD53EAD35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8E7CE0F-650E-AF79-6767-CB935D04B3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EC8DFB95-482C-82F4-D926-B90AB0D0F4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FA6ECCDE-B5B0-C469-F500-4EE6A470FB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18D121D-E880-A543-BFC5-33497C43E7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9072780" y="3734338"/>
            <a:ext cx="3878664" cy="2368659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DCB543C-1BBA-ED6D-F68C-1D4AE9B670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A174950-CF86-3792-3887-F0E5AF2A10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710F46D-8865-C2F6-1572-34308B94A2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3EE7485-C98F-084D-D30E-029EC176B1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37BEC7-7BF6-F7F5-83BC-B61FD78F6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495" y="6356350"/>
            <a:ext cx="2743200" cy="365125"/>
          </a:xfrm>
        </p:spPr>
        <p:txBody>
          <a:bodyPr/>
          <a:lstStyle/>
          <a:p>
            <a:fld id="{9E018EA2-C170-47C2-A28B-A0562A26E498}" type="slidenum">
              <a:rPr lang="en-GB" smtClean="0"/>
              <a:t>4</a:t>
            </a:fld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10941A1-05D7-C0C7-FC7A-D0638D89F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119927"/>
            <a:ext cx="9833548" cy="676825"/>
          </a:xfrm>
        </p:spPr>
        <p:txBody>
          <a:bodyPr anchor="t">
            <a:normAutofit/>
          </a:bodyPr>
          <a:lstStyle/>
          <a:p>
            <a:pPr algn="ctr"/>
            <a:r>
              <a:rPr lang="it-IT" sz="3600" b="1" dirty="0"/>
              <a:t>Technical fellow TE-MSC-LMF (2014 – 2017)</a:t>
            </a:r>
            <a:endParaRPr lang="en-GB" sz="3600" b="1" dirty="0">
              <a:solidFill>
                <a:schemeClr val="tx2"/>
              </a:solidFill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3F51392F-2BF6-A715-59AB-0280DA8A3A62}"/>
              </a:ext>
            </a:extLst>
          </p:cNvPr>
          <p:cNvSpPr txBox="1">
            <a:spLocks/>
          </p:cNvSpPr>
          <p:nvPr/>
        </p:nvSpPr>
        <p:spPr>
          <a:xfrm>
            <a:off x="796382" y="764463"/>
            <a:ext cx="10866120" cy="40117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sz="1800" dirty="0">
                <a:solidFill>
                  <a:schemeClr val="tx2"/>
                </a:solidFill>
              </a:rPr>
              <a:t>Hands-on every single step of the LHC main bending dipole coil fabrication</a:t>
            </a:r>
          </a:p>
          <a:p>
            <a:pPr lvl="1" algn="just"/>
            <a:r>
              <a:rPr lang="it-IT" sz="1400" dirty="0">
                <a:solidFill>
                  <a:schemeClr val="tx2"/>
                </a:solidFill>
              </a:rPr>
              <a:t>Polyimide insulation of the cable</a:t>
            </a:r>
          </a:p>
          <a:p>
            <a:pPr lvl="1" algn="just"/>
            <a:r>
              <a:rPr lang="it-IT" sz="1400" dirty="0">
                <a:solidFill>
                  <a:schemeClr val="tx2"/>
                </a:solidFill>
              </a:rPr>
              <a:t>Winding and curing of the inner layer and outer layer separately</a:t>
            </a:r>
          </a:p>
          <a:p>
            <a:pPr lvl="1" algn="just"/>
            <a:r>
              <a:rPr lang="it-IT" sz="1400" dirty="0">
                <a:solidFill>
                  <a:schemeClr val="tx2"/>
                </a:solidFill>
              </a:rPr>
              <a:t>Impregnation of the coil ends</a:t>
            </a:r>
          </a:p>
          <a:p>
            <a:pPr lvl="1" algn="just"/>
            <a:r>
              <a:rPr lang="it-IT" sz="1400" dirty="0">
                <a:solidFill>
                  <a:schemeClr val="tx2"/>
                </a:solidFill>
              </a:rPr>
              <a:t>Coil e-modulus measurement</a:t>
            </a:r>
          </a:p>
          <a:p>
            <a:pPr lvl="1" algn="just"/>
            <a:r>
              <a:rPr lang="it-IT" sz="1400" dirty="0">
                <a:solidFill>
                  <a:schemeClr val="tx2"/>
                </a:solidFill>
              </a:rPr>
              <a:t>Coil and magnet assembly</a:t>
            </a:r>
          </a:p>
          <a:p>
            <a:pPr lvl="1" algn="just">
              <a:spcAft>
                <a:spcPts val="600"/>
              </a:spcAft>
            </a:pPr>
            <a:r>
              <a:rPr lang="it-IT" sz="1400" dirty="0">
                <a:solidFill>
                  <a:schemeClr val="tx2"/>
                </a:solidFill>
              </a:rPr>
              <a:t>Precollaring and collaring under press</a:t>
            </a:r>
          </a:p>
          <a:p>
            <a:pPr marL="0" lvl="1" algn="just">
              <a:spcAft>
                <a:spcPts val="600"/>
              </a:spcAft>
            </a:pPr>
            <a:r>
              <a:rPr lang="it-IT" sz="1800" dirty="0">
                <a:solidFill>
                  <a:schemeClr val="tx2"/>
                </a:solidFill>
              </a:rPr>
              <a:t>Reparation of LHC main bending dipoles with damaged QHs</a:t>
            </a:r>
          </a:p>
          <a:p>
            <a:pPr marL="0" lvl="1" algn="just">
              <a:spcAft>
                <a:spcPts val="600"/>
              </a:spcAft>
            </a:pPr>
            <a:r>
              <a:rPr lang="it-IT" sz="1800" dirty="0">
                <a:solidFill>
                  <a:schemeClr val="tx2"/>
                </a:solidFill>
              </a:rPr>
              <a:t>Coil and magnet assembly of the first 11T prototypes</a:t>
            </a:r>
          </a:p>
          <a:p>
            <a:pPr marL="0" lvl="1" algn="just"/>
            <a:endParaRPr lang="it-IT" sz="1800" dirty="0">
              <a:solidFill>
                <a:schemeClr val="tx2"/>
              </a:solidFill>
            </a:endParaRPr>
          </a:p>
          <a:p>
            <a:pPr lvl="1" algn="just"/>
            <a:endParaRPr lang="it-IT" sz="1400" dirty="0">
              <a:solidFill>
                <a:schemeClr val="tx2"/>
              </a:solidFill>
            </a:endParaRPr>
          </a:p>
          <a:p>
            <a:pPr lvl="1" algn="just"/>
            <a:endParaRPr lang="it-IT" sz="1400" dirty="0">
              <a:solidFill>
                <a:schemeClr val="tx2"/>
              </a:solidFill>
            </a:endParaRPr>
          </a:p>
        </p:txBody>
      </p:sp>
      <p:pic>
        <p:nvPicPr>
          <p:cNvPr id="14" name="Immagine 3">
            <a:extLst>
              <a:ext uri="{FF2B5EF4-FFF2-40B4-BE49-F238E27FC236}">
                <a16:creationId xmlns:a16="http://schemas.microsoft.com/office/drawing/2014/main" id="{20EA1F0A-720E-88D2-0407-C0BB67D5962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382" y="3551314"/>
            <a:ext cx="1980744" cy="15201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pic>
        <p:nvPicPr>
          <p:cNvPr id="15" name="Immagine 11">
            <a:extLst>
              <a:ext uri="{FF2B5EF4-FFF2-40B4-BE49-F238E27FC236}">
                <a16:creationId xmlns:a16="http://schemas.microsoft.com/office/drawing/2014/main" id="{A8ACE29B-82F4-BC0A-CE07-CB90A41CA207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382" y="5154500"/>
            <a:ext cx="1980744" cy="15835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pic>
        <p:nvPicPr>
          <p:cNvPr id="16" name="Picture 15" descr="A person working on a machine&#10;&#10;AI-generated content may be incorrect.">
            <a:extLst>
              <a:ext uri="{FF2B5EF4-FFF2-40B4-BE49-F238E27FC236}">
                <a16:creationId xmlns:a16="http://schemas.microsoft.com/office/drawing/2014/main" id="{A60F385E-01CA-4AC1-992D-46A3B33FB4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099" y="3551314"/>
            <a:ext cx="2045734" cy="1534301"/>
          </a:xfrm>
          <a:prstGeom prst="rect">
            <a:avLst/>
          </a:prstGeom>
        </p:spPr>
      </p:pic>
      <p:pic>
        <p:nvPicPr>
          <p:cNvPr id="17" name="Picture 16" descr="A close-up of a machine&#10;&#10;AI-generated content may be incorrect.">
            <a:extLst>
              <a:ext uri="{FF2B5EF4-FFF2-40B4-BE49-F238E27FC236}">
                <a16:creationId xmlns:a16="http://schemas.microsoft.com/office/drawing/2014/main" id="{9DC0C3E8-0DB8-9B15-102D-3F4C2B21D9C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099" y="5187174"/>
            <a:ext cx="2045734" cy="1534301"/>
          </a:xfrm>
          <a:prstGeom prst="rect">
            <a:avLst/>
          </a:prstGeom>
        </p:spPr>
      </p:pic>
      <p:pic>
        <p:nvPicPr>
          <p:cNvPr id="18" name="Picture 17" descr="A person holding a machine&#10;&#10;AI-generated content may be incorrect.">
            <a:extLst>
              <a:ext uri="{FF2B5EF4-FFF2-40B4-BE49-F238E27FC236}">
                <a16:creationId xmlns:a16="http://schemas.microsoft.com/office/drawing/2014/main" id="{B8617DC8-0CC9-0F31-D08C-67233E3814B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08"/>
          <a:stretch>
            <a:fillRect/>
          </a:stretch>
        </p:blipFill>
        <p:spPr>
          <a:xfrm>
            <a:off x="6605840" y="5187173"/>
            <a:ext cx="2250959" cy="1524333"/>
          </a:xfrm>
          <a:prstGeom prst="rect">
            <a:avLst/>
          </a:prstGeom>
        </p:spPr>
      </p:pic>
      <p:pic>
        <p:nvPicPr>
          <p:cNvPr id="19" name="Picture 18" descr="A machine with a red tube&#10;&#10;AI-generated content may be incorrect.">
            <a:extLst>
              <a:ext uri="{FF2B5EF4-FFF2-40B4-BE49-F238E27FC236}">
                <a16:creationId xmlns:a16="http://schemas.microsoft.com/office/drawing/2014/main" id="{9B3D42C5-2394-1BFC-B059-FA3E939F78A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14"/>
          <a:stretch>
            <a:fillRect/>
          </a:stretch>
        </p:blipFill>
        <p:spPr>
          <a:xfrm>
            <a:off x="6595093" y="3551785"/>
            <a:ext cx="2261707" cy="1519634"/>
          </a:xfrm>
          <a:prstGeom prst="rect">
            <a:avLst/>
          </a:prstGeom>
        </p:spPr>
      </p:pic>
      <p:pic>
        <p:nvPicPr>
          <p:cNvPr id="21" name="Immagine 2">
            <a:extLst>
              <a:ext uri="{FF2B5EF4-FFF2-40B4-BE49-F238E27FC236}">
                <a16:creationId xmlns:a16="http://schemas.microsoft.com/office/drawing/2014/main" id="{C1728308-3973-EE7B-DE6E-D2D130652496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02" r="18412"/>
          <a:stretch>
            <a:fillRect/>
          </a:stretch>
        </p:blipFill>
        <p:spPr>
          <a:xfrm>
            <a:off x="8977604" y="3551314"/>
            <a:ext cx="2418014" cy="3160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pic>
        <p:nvPicPr>
          <p:cNvPr id="22" name="Picture 21" descr="Several machines in a factory&#10;&#10;AI-generated content may be incorrect.">
            <a:extLst>
              <a:ext uri="{FF2B5EF4-FFF2-40B4-BE49-F238E27FC236}">
                <a16:creationId xmlns:a16="http://schemas.microsoft.com/office/drawing/2014/main" id="{56A1B2E7-C5E4-5C84-1296-197F053A38A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6701" y="807221"/>
            <a:ext cx="1993394" cy="1324610"/>
          </a:xfrm>
          <a:prstGeom prst="rect">
            <a:avLst/>
          </a:prstGeom>
        </p:spPr>
      </p:pic>
      <p:pic>
        <p:nvPicPr>
          <p:cNvPr id="23" name="Picture 22" descr="A large room with machines&#10;&#10;AI-generated content may be incorrect.">
            <a:extLst>
              <a:ext uri="{FF2B5EF4-FFF2-40B4-BE49-F238E27FC236}">
                <a16:creationId xmlns:a16="http://schemas.microsoft.com/office/drawing/2014/main" id="{C728ED41-E2E7-A7DE-7015-73C63251987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902" y="1977614"/>
            <a:ext cx="1979872" cy="132255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8B39CDA3-E0EC-71C2-875C-129F7D18D21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21074"/>
            <a:ext cx="896350" cy="850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345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4B113A2-A97B-344D-9C47-46C861610C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4B06F9-3B21-F483-BE34-713D78CA81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7FC5132-9629-F8C2-F8D9-9DF7D05955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7742B6-CAB0-B701-2F0B-A29EA08D8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119927"/>
            <a:ext cx="9833548" cy="676825"/>
          </a:xfrm>
        </p:spPr>
        <p:txBody>
          <a:bodyPr anchor="t">
            <a:normAutofit/>
          </a:bodyPr>
          <a:lstStyle/>
          <a:p>
            <a:pPr algn="ctr"/>
            <a:r>
              <a:rPr lang="it-IT" sz="3600" b="1" dirty="0"/>
              <a:t>INFN-LASA (2019)</a:t>
            </a:r>
            <a:endParaRPr lang="en-GB" sz="3600" b="1" dirty="0">
              <a:solidFill>
                <a:schemeClr val="tx2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C4EC229-2F3B-F265-A4DF-1FA5C4D15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289890" y="0"/>
            <a:ext cx="3902110" cy="2382977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63B0F92-5D22-A898-624D-6F44BF738C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4C64687-8AFD-BBA3-8EDB-5566660C1E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B2D5D44-75AB-B545-3845-E0C476A9C1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28F0E94-3B66-AF58-CB0B-3DF7EAF968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8CDE300-8ACF-AA48-20C5-AA2CD613E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0" y="4682671"/>
            <a:ext cx="2898948" cy="2175328"/>
            <a:chOff x="-305" y="-1"/>
            <a:chExt cx="3832880" cy="2876136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32517B5-DD5E-E1B9-10DA-503C13EFFE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4A7E54E-0672-AB9F-34BC-4E262A92E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82774F1-4740-4E18-12DA-DE4EDBEBB5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10E0BDC-4DF5-2191-AE07-74A64DF2EE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B737B42-572B-A1ED-330E-7689DD55AB95}"/>
              </a:ext>
            </a:extLst>
          </p:cNvPr>
          <p:cNvSpPr txBox="1">
            <a:spLocks/>
          </p:cNvSpPr>
          <p:nvPr/>
        </p:nvSpPr>
        <p:spPr>
          <a:xfrm>
            <a:off x="640080" y="970490"/>
            <a:ext cx="8485632" cy="40117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600"/>
              </a:spcAft>
            </a:pPr>
            <a:r>
              <a:rPr lang="it-IT" sz="1800" dirty="0">
                <a:solidFill>
                  <a:schemeClr val="tx2"/>
                </a:solidFill>
              </a:rPr>
              <a:t>Design and manufacturing of the mechanical interfaces to perform magnetic measurements of the HO correctors in the cryostat</a:t>
            </a:r>
            <a:endParaRPr lang="it-IT" sz="1400" dirty="0">
              <a:solidFill>
                <a:schemeClr val="tx2"/>
              </a:solidFill>
            </a:endParaRPr>
          </a:p>
          <a:p>
            <a:pPr marL="0" lvl="1" algn="just">
              <a:spcAft>
                <a:spcPts val="600"/>
              </a:spcAft>
            </a:pPr>
            <a:r>
              <a:rPr lang="it-IT" sz="1800" dirty="0">
                <a:solidFill>
                  <a:schemeClr val="tx2"/>
                </a:solidFill>
              </a:rPr>
              <a:t>Design of parts for the cold powering test of magnet</a:t>
            </a:r>
          </a:p>
          <a:p>
            <a:pPr marL="0" lvl="1" indent="0" algn="just">
              <a:spcAft>
                <a:spcPts val="600"/>
              </a:spcAft>
              <a:buNone/>
            </a:pPr>
            <a:endParaRPr lang="it-IT" sz="1800" dirty="0">
              <a:solidFill>
                <a:schemeClr val="tx2"/>
              </a:solidFill>
            </a:endParaRPr>
          </a:p>
          <a:p>
            <a:pPr lvl="1" algn="just"/>
            <a:endParaRPr lang="it-IT" sz="1400" dirty="0">
              <a:solidFill>
                <a:schemeClr val="tx2"/>
              </a:solidFill>
            </a:endParaRPr>
          </a:p>
          <a:p>
            <a:pPr lvl="1" algn="just"/>
            <a:endParaRPr lang="it-IT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7E2E34-62BF-14FA-5059-DC34C6619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339" y="6356350"/>
            <a:ext cx="2743200" cy="365125"/>
          </a:xfrm>
        </p:spPr>
        <p:txBody>
          <a:bodyPr/>
          <a:lstStyle/>
          <a:p>
            <a:r>
              <a:rPr lang="en-GB" dirty="0"/>
              <a:t>	</a:t>
            </a:r>
            <a:fld id="{9E018EA2-C170-47C2-A28B-A0562A26E498}" type="slidenum">
              <a:rPr lang="en-GB" smtClean="0"/>
              <a:t>5</a:t>
            </a:fld>
            <a:endParaRPr lang="en-GB" dirty="0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3F592AE7-4B07-D753-E2BC-F7ED5E59AFBA}"/>
              </a:ext>
            </a:extLst>
          </p:cNvPr>
          <p:cNvSpPr txBox="1">
            <a:spLocks/>
          </p:cNvSpPr>
          <p:nvPr/>
        </p:nvSpPr>
        <p:spPr>
          <a:xfrm>
            <a:off x="944849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018EA2-C170-47C2-A28B-A0562A26E498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E0626490-552E-B529-1C5D-A13E0F56B8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43055" cy="706586"/>
          </a:xfrm>
          <a:prstGeom prst="rect">
            <a:avLst/>
          </a:prstGeom>
        </p:spPr>
      </p:pic>
      <p:pic>
        <p:nvPicPr>
          <p:cNvPr id="45" name="Picture 44" descr="A blue and yellow tower&#10;&#10;AI-generated content may be incorrect.">
            <a:extLst>
              <a:ext uri="{FF2B5EF4-FFF2-40B4-BE49-F238E27FC236}">
                <a16:creationId xmlns:a16="http://schemas.microsoft.com/office/drawing/2014/main" id="{63B70E02-DB0D-16C9-9538-08114FDC0B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1884" y="328425"/>
            <a:ext cx="2156496" cy="6409648"/>
          </a:xfrm>
          <a:prstGeom prst="rect">
            <a:avLst/>
          </a:prstGeom>
        </p:spPr>
      </p:pic>
      <p:pic>
        <p:nvPicPr>
          <p:cNvPr id="2057" name="Picture 2056" descr="A group of metal objects on a white sheet&#10;&#10;AI-generated content may be incorrect.">
            <a:extLst>
              <a:ext uri="{FF2B5EF4-FFF2-40B4-BE49-F238E27FC236}">
                <a16:creationId xmlns:a16="http://schemas.microsoft.com/office/drawing/2014/main" id="{4B43272D-AED8-38F8-D489-C9EBC42F2F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0061" y="2208455"/>
            <a:ext cx="3040391" cy="2251771"/>
          </a:xfrm>
          <a:prstGeom prst="rect">
            <a:avLst/>
          </a:prstGeom>
        </p:spPr>
      </p:pic>
      <p:pic>
        <p:nvPicPr>
          <p:cNvPr id="2058" name="Picture 2057" descr="A group of round metal objects on a white surface&#10;&#10;AI-generated content may be incorrect.">
            <a:extLst>
              <a:ext uri="{FF2B5EF4-FFF2-40B4-BE49-F238E27FC236}">
                <a16:creationId xmlns:a16="http://schemas.microsoft.com/office/drawing/2014/main" id="{28C04314-14AC-D44F-4B94-D5B4EA05AB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0060" y="4645600"/>
            <a:ext cx="3040393" cy="2109887"/>
          </a:xfrm>
          <a:prstGeom prst="rect">
            <a:avLst/>
          </a:prstGeom>
        </p:spPr>
      </p:pic>
      <p:pic>
        <p:nvPicPr>
          <p:cNvPr id="2059" name="Picture 2058" descr="A close-up of several metal parts&#10;&#10;AI-generated content may be incorrect.">
            <a:extLst>
              <a:ext uri="{FF2B5EF4-FFF2-40B4-BE49-F238E27FC236}">
                <a16:creationId xmlns:a16="http://schemas.microsoft.com/office/drawing/2014/main" id="{CD44E92C-3CE9-D6BE-0103-3AE271BAA37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08" y="2260641"/>
            <a:ext cx="2317813" cy="3135210"/>
          </a:xfrm>
          <a:prstGeom prst="rect">
            <a:avLst/>
          </a:prstGeom>
        </p:spPr>
      </p:pic>
      <p:pic>
        <p:nvPicPr>
          <p:cNvPr id="2060" name="Picture 2059" descr="A large machine with many round metal pieces&#10;&#10;AI-generated content may be incorrect.">
            <a:extLst>
              <a:ext uri="{FF2B5EF4-FFF2-40B4-BE49-F238E27FC236}">
                <a16:creationId xmlns:a16="http://schemas.microsoft.com/office/drawing/2014/main" id="{0260740D-D220-3731-643B-883B5B0D5B0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3" r="6179"/>
          <a:stretch>
            <a:fillRect/>
          </a:stretch>
        </p:blipFill>
        <p:spPr>
          <a:xfrm>
            <a:off x="6634718" y="2336476"/>
            <a:ext cx="2925728" cy="4419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786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1D3D155-1365-76F3-581B-D4194046E4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A0021E01-830B-EE7E-2C8B-8C946C74E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54BF7C7-9D0F-31A6-3153-50ABE3CA8C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68D14D5-8400-5EEB-9CCF-137891B35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3346102" cy="2510865"/>
            <a:chOff x="-305" y="-1"/>
            <a:chExt cx="3832880" cy="2876136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88E900E-0F41-046A-DCA1-7F8C9B4D9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4E708E2-6690-DFD6-4DBC-235500B935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A01FE19-FA1C-A020-D112-EBBBE2B94C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5DD7E41-3F66-4E3B-316B-D9B4D961D2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E1D2AE7-2B74-6B53-AD87-7E375200AD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9072780" y="3734338"/>
            <a:ext cx="3878664" cy="2368659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002B4D4-67AD-0C73-DA31-DB521236D4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0657B42-0B1B-9CBB-3756-64182FBAD4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E6D58F8-596A-BD21-B622-1E6812D1FE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541C1F0-A8AB-FE74-BDEA-DE6D8D7E41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2D505E-A6AF-9FBB-4634-F223BAAA0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495" y="6356350"/>
            <a:ext cx="2743200" cy="365125"/>
          </a:xfrm>
        </p:spPr>
        <p:txBody>
          <a:bodyPr/>
          <a:lstStyle/>
          <a:p>
            <a:fld id="{9E018EA2-C170-47C2-A28B-A0562A26E498}" type="slidenum">
              <a:rPr lang="en-GB" smtClean="0"/>
              <a:t>6</a:t>
            </a:fld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EEC20AB-5402-D1CC-E6E9-AE5CF4D5C6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429" y="119927"/>
            <a:ext cx="9833548" cy="676825"/>
          </a:xfrm>
        </p:spPr>
        <p:txBody>
          <a:bodyPr anchor="t">
            <a:normAutofit/>
          </a:bodyPr>
          <a:lstStyle/>
          <a:p>
            <a:pPr algn="ctr"/>
            <a:r>
              <a:rPr lang="it-IT" sz="3600" b="1" dirty="0"/>
              <a:t>Technical Engineer TE-MSC-LMF (2019 – 2025)</a:t>
            </a:r>
            <a:endParaRPr lang="en-GB" sz="3600" b="1" dirty="0">
              <a:solidFill>
                <a:schemeClr val="tx2"/>
              </a:solidFill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11262CE-970D-28B0-D4AB-D62F73CF434D}"/>
              </a:ext>
            </a:extLst>
          </p:cNvPr>
          <p:cNvSpPr txBox="1">
            <a:spLocks/>
          </p:cNvSpPr>
          <p:nvPr/>
        </p:nvSpPr>
        <p:spPr>
          <a:xfrm>
            <a:off x="187503" y="1128919"/>
            <a:ext cx="6330848" cy="40117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600"/>
              </a:spcAft>
            </a:pPr>
            <a:r>
              <a:rPr lang="it-IT" sz="1800" dirty="0">
                <a:solidFill>
                  <a:schemeClr val="tx2"/>
                </a:solidFill>
              </a:rPr>
              <a:t>Responsible for MQXFB coil manufacturing</a:t>
            </a:r>
          </a:p>
          <a:p>
            <a:pPr lvl="1" algn="just">
              <a:spcAft>
                <a:spcPts val="600"/>
              </a:spcAft>
            </a:pPr>
            <a:r>
              <a:rPr lang="it-IT" sz="1400" dirty="0">
                <a:solidFill>
                  <a:schemeClr val="tx2"/>
                </a:solidFill>
              </a:rPr>
              <a:t>Winding &amp; curing</a:t>
            </a:r>
          </a:p>
          <a:p>
            <a:pPr lvl="1" algn="just">
              <a:spcAft>
                <a:spcPts val="600"/>
              </a:spcAft>
            </a:pPr>
            <a:r>
              <a:rPr lang="it-IT" sz="1400" dirty="0">
                <a:solidFill>
                  <a:schemeClr val="tx2"/>
                </a:solidFill>
              </a:rPr>
              <a:t>Reaction heat treatment </a:t>
            </a:r>
          </a:p>
          <a:p>
            <a:pPr lvl="1" algn="just">
              <a:spcAft>
                <a:spcPts val="600"/>
              </a:spcAft>
            </a:pPr>
            <a:r>
              <a:rPr lang="it-IT" sz="1400" dirty="0">
                <a:solidFill>
                  <a:schemeClr val="tx2"/>
                </a:solidFill>
              </a:rPr>
              <a:t>Epoxy impregnation</a:t>
            </a:r>
          </a:p>
          <a:p>
            <a:pPr marL="0" lvl="1" algn="just">
              <a:spcAft>
                <a:spcPts val="600"/>
              </a:spcAft>
            </a:pPr>
            <a:r>
              <a:rPr lang="it-IT" sz="1800" dirty="0">
                <a:solidFill>
                  <a:schemeClr val="tx2"/>
                </a:solidFill>
              </a:rPr>
              <a:t>Magnet assembly (collaring and bladder &amp; key)</a:t>
            </a:r>
          </a:p>
          <a:p>
            <a:pPr marL="216000" lvl="1" algn="just">
              <a:spcAft>
                <a:spcPts val="600"/>
              </a:spcAft>
            </a:pPr>
            <a:r>
              <a:rPr lang="it-IT" sz="1800" dirty="0">
                <a:solidFill>
                  <a:schemeClr val="tx2"/>
                </a:solidFill>
              </a:rPr>
              <a:t>BOND and BOND-M engineering design working group (development and manufacturing of a 14T block dipole with flared ends) </a:t>
            </a:r>
          </a:p>
          <a:p>
            <a:pPr lvl="1" algn="just"/>
            <a:r>
              <a:rPr lang="it-IT" sz="1400" dirty="0">
                <a:solidFill>
                  <a:schemeClr val="tx2"/>
                </a:solidFill>
              </a:rPr>
              <a:t>Novel features in the reaction mold to accomodate for cable expansion and contraction during reaction heat treatment</a:t>
            </a:r>
          </a:p>
          <a:p>
            <a:pPr lvl="2" algn="just"/>
            <a:r>
              <a:rPr lang="it-IT" sz="1000" dirty="0">
                <a:solidFill>
                  <a:schemeClr val="tx2"/>
                </a:solidFill>
              </a:rPr>
              <a:t>On purpose mock-ups developed and manufactured to validate and test technical choices</a:t>
            </a:r>
          </a:p>
          <a:p>
            <a:pPr marL="0" lvl="1" algn="just">
              <a:spcAft>
                <a:spcPts val="600"/>
              </a:spcAft>
            </a:pPr>
            <a:endParaRPr lang="it-IT" sz="1800" dirty="0">
              <a:solidFill>
                <a:schemeClr val="tx2"/>
              </a:solidFill>
            </a:endParaRPr>
          </a:p>
          <a:p>
            <a:pPr marL="0" lvl="1" algn="just">
              <a:spcAft>
                <a:spcPts val="600"/>
              </a:spcAft>
            </a:pPr>
            <a:endParaRPr lang="it-IT" sz="1800" dirty="0">
              <a:solidFill>
                <a:schemeClr val="tx2"/>
              </a:solidFill>
            </a:endParaRPr>
          </a:p>
          <a:p>
            <a:pPr marL="0" lvl="1" algn="just"/>
            <a:endParaRPr lang="it-IT" sz="1800" dirty="0">
              <a:solidFill>
                <a:schemeClr val="tx2"/>
              </a:solidFill>
            </a:endParaRPr>
          </a:p>
          <a:p>
            <a:pPr lvl="1" algn="just"/>
            <a:endParaRPr lang="it-IT" sz="1400" dirty="0">
              <a:solidFill>
                <a:schemeClr val="tx2"/>
              </a:solidFill>
            </a:endParaRPr>
          </a:p>
          <a:p>
            <a:pPr lvl="1" algn="just"/>
            <a:endParaRPr lang="it-IT" sz="1400" dirty="0">
              <a:solidFill>
                <a:schemeClr val="tx2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FEB00DCE-3E61-8BEF-A113-184DB2727F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074"/>
            <a:ext cx="1041502" cy="98792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B29CC8C-4571-5DEB-F2EE-C9232313EB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62488" y="27183"/>
            <a:ext cx="1368579" cy="620423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3BF1F684-19E2-5D1A-4ED1-F10F09AC19DD}"/>
              </a:ext>
            </a:extLst>
          </p:cNvPr>
          <p:cNvSpPr/>
          <p:nvPr/>
        </p:nvSpPr>
        <p:spPr>
          <a:xfrm>
            <a:off x="10928348" y="764462"/>
            <a:ext cx="1036857" cy="887832"/>
          </a:xfrm>
          <a:prstGeom prst="ellipse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F9E0E9-A375-CB8D-F045-283E5C937F4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2112" y="764462"/>
            <a:ext cx="2666889" cy="17748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56E31AF-13A1-6BC2-5295-CF5E272022E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2534" y="767531"/>
            <a:ext cx="2670902" cy="17748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98ADE03-5DBB-3727-A7B8-071C258BCF6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7638" y="2616179"/>
            <a:ext cx="2641628" cy="176460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0CF408A-3995-8D3B-4521-BEF5993D8B0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02"/>
          <a:stretch>
            <a:fillRect/>
          </a:stretch>
        </p:blipFill>
        <p:spPr>
          <a:xfrm>
            <a:off x="9599894" y="2635790"/>
            <a:ext cx="2531173" cy="1727733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7F1171F4-BADC-E45B-9806-C5733E30EDB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0802" y="5239674"/>
            <a:ext cx="1944826" cy="1496156"/>
          </a:xfrm>
          <a:prstGeom prst="rect">
            <a:avLst/>
          </a:prstGeom>
        </p:spPr>
      </p:pic>
      <p:pic>
        <p:nvPicPr>
          <p:cNvPr id="42" name="Picture 41" descr="A machine with many parts&#10;&#10;AI-generated content may be incorrect.">
            <a:extLst>
              <a:ext uri="{FF2B5EF4-FFF2-40B4-BE49-F238E27FC236}">
                <a16:creationId xmlns:a16="http://schemas.microsoft.com/office/drawing/2014/main" id="{16D98200-6930-C34D-79F1-27CFDD9603BC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9" r="11566"/>
          <a:stretch/>
        </p:blipFill>
        <p:spPr>
          <a:xfrm>
            <a:off x="51691" y="4947900"/>
            <a:ext cx="2358312" cy="1835422"/>
          </a:xfrm>
          <a:prstGeom prst="rect">
            <a:avLst/>
          </a:prstGeom>
        </p:spPr>
      </p:pic>
      <p:pic>
        <p:nvPicPr>
          <p:cNvPr id="43" name="Picture 42" descr="A grey rectangular object with many small objects&#10;&#10;AI-generated content may be incorrect.">
            <a:extLst>
              <a:ext uri="{FF2B5EF4-FFF2-40B4-BE49-F238E27FC236}">
                <a16:creationId xmlns:a16="http://schemas.microsoft.com/office/drawing/2014/main" id="{7C6D87D4-8CBD-54B8-33BF-AA33D502B6F1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514" y="4538555"/>
            <a:ext cx="1677371" cy="945614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52DA88AB-AA47-C902-BF0B-D866BE6788B9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47326" y="5140802"/>
            <a:ext cx="1622764" cy="858532"/>
          </a:xfrm>
          <a:prstGeom prst="rect">
            <a:avLst/>
          </a:prstGeom>
        </p:spPr>
      </p:pic>
      <p:pic>
        <p:nvPicPr>
          <p:cNvPr id="45" name="Picture 44" descr="A close-up of a machine&#10;&#10;AI-generated content may be incorrect.">
            <a:extLst>
              <a:ext uri="{FF2B5EF4-FFF2-40B4-BE49-F238E27FC236}">
                <a16:creationId xmlns:a16="http://schemas.microsoft.com/office/drawing/2014/main" id="{2DB94F14-3070-41DF-48F3-4DD8B3AD894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9" r="22609"/>
          <a:stretch>
            <a:fillRect/>
          </a:stretch>
        </p:blipFill>
        <p:spPr>
          <a:xfrm rot="5400000">
            <a:off x="5062026" y="4810755"/>
            <a:ext cx="2079823" cy="1677370"/>
          </a:xfrm>
          <a:prstGeom prst="rect">
            <a:avLst/>
          </a:prstGeom>
        </p:spPr>
      </p:pic>
      <p:pic>
        <p:nvPicPr>
          <p:cNvPr id="47" name="Picture 46" descr="A large machine in a factory&#10;&#10;AI-generated content may be incorrect.">
            <a:extLst>
              <a:ext uri="{FF2B5EF4-FFF2-40B4-BE49-F238E27FC236}">
                <a16:creationId xmlns:a16="http://schemas.microsoft.com/office/drawing/2014/main" id="{901B2F3D-3453-72C1-8073-209487FC0B6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58030" y="4868700"/>
            <a:ext cx="2073370" cy="1555027"/>
          </a:xfrm>
          <a:prstGeom prst="rect">
            <a:avLst/>
          </a:prstGeom>
        </p:spPr>
      </p:pic>
      <p:pic>
        <p:nvPicPr>
          <p:cNvPr id="50" name="Picture 49" descr="A metal object on a table&#10;&#10;AI-generated content may be incorrect.">
            <a:extLst>
              <a:ext uri="{FF2B5EF4-FFF2-40B4-BE49-F238E27FC236}">
                <a16:creationId xmlns:a16="http://schemas.microsoft.com/office/drawing/2014/main" id="{888F6C4F-EB53-307F-6147-D2A7932FADC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39" t="9414" r="4583" b="16819"/>
          <a:stretch>
            <a:fillRect/>
          </a:stretch>
        </p:blipFill>
        <p:spPr>
          <a:xfrm>
            <a:off x="8649221" y="4974770"/>
            <a:ext cx="1797497" cy="1276941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3B1D2BD6-F19A-6391-0845-F819EAFC135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7" r="6163"/>
          <a:stretch>
            <a:fillRect/>
          </a:stretch>
        </p:blipFill>
        <p:spPr>
          <a:xfrm>
            <a:off x="10523710" y="4979736"/>
            <a:ext cx="1558035" cy="12769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8284901-D74E-59FF-921C-E5B181F80C80}"/>
              </a:ext>
            </a:extLst>
          </p:cNvPr>
          <p:cNvSpPr txBox="1"/>
          <p:nvPr/>
        </p:nvSpPr>
        <p:spPr>
          <a:xfrm>
            <a:off x="2149269" y="6652280"/>
            <a:ext cx="16642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Courtesy of N. Peray and B. Pellet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573139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6B447DB-14E5-E516-6687-CDE5D01C76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710DBA9-8704-DE30-3B2F-C6E7124000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08B85D-1A02-61A7-B457-D2D09B990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3E66629-29F7-E529-7589-51FE13BC33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289890" y="0"/>
            <a:ext cx="3902110" cy="2382977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F2AF059-C585-9313-CAF2-689F1D604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FF8117E-5BE1-8A11-56F4-F4274AA95C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5364601-E5A3-CE39-10F3-2BC95EAC87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6DC6C83-EB63-643E-3831-2AA09081A5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0F1F0D7-9146-7E7D-0481-FB713EBEE6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0" y="4682671"/>
            <a:ext cx="2898948" cy="2175328"/>
            <a:chOff x="-305" y="-1"/>
            <a:chExt cx="3832880" cy="2876136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42E85FB-46E9-3402-D04C-8933528D4F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C23F4BB-E849-7657-EF4A-8006B4B133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CF86E5E-E9F8-ADD0-DF63-4D52E5199C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EA6B344-C17D-5750-2265-CF0FB339CE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6F7F5C-84D7-F7E6-3B33-2041EAF9D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fld id="{9E018EA2-C170-47C2-A28B-A0562A26E498}" type="slidenum">
              <a:rPr lang="en-GB" smtClean="0"/>
              <a:t>7</a:t>
            </a:fld>
            <a:endParaRPr lang="en-GB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FE04A07-49F3-3144-97C3-F930A8F1425D}"/>
              </a:ext>
            </a:extLst>
          </p:cNvPr>
          <p:cNvSpPr txBox="1">
            <a:spLocks/>
          </p:cNvSpPr>
          <p:nvPr/>
        </p:nvSpPr>
        <p:spPr>
          <a:xfrm>
            <a:off x="2279105" y="119927"/>
            <a:ext cx="7633483" cy="6768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600" b="1" dirty="0">
                <a:solidFill>
                  <a:schemeClr val="tx2"/>
                </a:solidFill>
              </a:rPr>
              <a:t>What’s next?</a:t>
            </a:r>
            <a:endParaRPr lang="en-GB" sz="3600" b="1" dirty="0">
              <a:solidFill>
                <a:schemeClr val="tx2"/>
              </a:solidFill>
            </a:endParaRPr>
          </a:p>
        </p:txBody>
      </p:sp>
      <p:sp>
        <p:nvSpPr>
          <p:cNvPr id="25" name="Slide Number Placeholder 7">
            <a:extLst>
              <a:ext uri="{FF2B5EF4-FFF2-40B4-BE49-F238E27FC236}">
                <a16:creationId xmlns:a16="http://schemas.microsoft.com/office/drawing/2014/main" id="{6C0D2B7E-CD7A-8A16-7D2F-8DD02F96831B}"/>
              </a:ext>
            </a:extLst>
          </p:cNvPr>
          <p:cNvSpPr txBox="1">
            <a:spLocks/>
          </p:cNvSpPr>
          <p:nvPr/>
        </p:nvSpPr>
        <p:spPr>
          <a:xfrm>
            <a:off x="944849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018EA2-C170-47C2-A28B-A0562A26E498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49ADE5FA-8726-9941-3E5A-272242CC1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1800" y="1092136"/>
            <a:ext cx="10588092" cy="5694745"/>
          </a:xfrm>
        </p:spPr>
        <p:txBody>
          <a:bodyPr>
            <a:normAutofit/>
          </a:bodyPr>
          <a:lstStyle/>
          <a:p>
            <a:pPr algn="just"/>
            <a:r>
              <a:rPr lang="it-IT" sz="1800" dirty="0">
                <a:solidFill>
                  <a:schemeClr val="tx2"/>
                </a:solidFill>
              </a:rPr>
              <a:t>Internal mobility to SMT section in September 2025</a:t>
            </a:r>
          </a:p>
          <a:p>
            <a:pPr lvl="1" algn="just"/>
            <a:r>
              <a:rPr lang="en-GB" sz="1400" dirty="0">
                <a:solidFill>
                  <a:schemeClr val="tx2"/>
                </a:solidFill>
              </a:rPr>
              <a:t>Take the baton from Juan in managing the laboratory activities from January 2026</a:t>
            </a:r>
          </a:p>
          <a:p>
            <a:pPr marL="457200" lvl="1" indent="0" algn="just">
              <a:buNone/>
            </a:pPr>
            <a:endParaRPr lang="it-IT" sz="1400" dirty="0">
              <a:solidFill>
                <a:schemeClr val="tx2"/>
              </a:solidFill>
            </a:endParaRPr>
          </a:p>
          <a:p>
            <a:pPr algn="just">
              <a:spcAft>
                <a:spcPts val="600"/>
              </a:spcAft>
            </a:pPr>
            <a:r>
              <a:rPr lang="en-GB" sz="1800" dirty="0"/>
              <a:t>The main activities planned in the short and medium terms focus on </a:t>
            </a:r>
          </a:p>
          <a:p>
            <a:pPr lvl="1" algn="just">
              <a:spcAft>
                <a:spcPts val="600"/>
              </a:spcAft>
            </a:pPr>
            <a:r>
              <a:rPr lang="en-GB" sz="1400" dirty="0"/>
              <a:t>HFM (High Field Magnet) the 12 T cos-theta (</a:t>
            </a:r>
            <a:r>
              <a:rPr lang="en-GB" sz="1400" dirty="0" err="1"/>
              <a:t>FalconD</a:t>
            </a:r>
            <a:r>
              <a:rPr lang="en-GB" sz="1400" dirty="0"/>
              <a:t>) and the 14 T block (BOND) </a:t>
            </a:r>
          </a:p>
          <a:p>
            <a:pPr lvl="1" algn="just">
              <a:spcAft>
                <a:spcPts val="600"/>
              </a:spcAft>
            </a:pPr>
            <a:r>
              <a:rPr lang="en-GB" sz="1400" dirty="0"/>
              <a:t>The continuation of the technology development program (SMC, RMC and MQXFS)</a:t>
            </a:r>
          </a:p>
          <a:p>
            <a:pPr lvl="1" algn="just">
              <a:spcAft>
                <a:spcPts val="600"/>
              </a:spcAft>
            </a:pPr>
            <a:r>
              <a:rPr lang="en-GB" sz="1400" dirty="0"/>
              <a:t>Other demonstrators like FUSILLO2, </a:t>
            </a:r>
            <a:r>
              <a:rPr lang="en-GB" sz="1400" dirty="0" err="1"/>
              <a:t>CHiC</a:t>
            </a:r>
            <a:r>
              <a:rPr lang="en-GB" sz="1400" dirty="0"/>
              <a:t> and FCC-</a:t>
            </a:r>
            <a:r>
              <a:rPr lang="en-GB" sz="1400" dirty="0" err="1"/>
              <a:t>hh</a:t>
            </a:r>
            <a:r>
              <a:rPr lang="en-GB" sz="1400" dirty="0"/>
              <a:t> MQ</a:t>
            </a:r>
          </a:p>
          <a:p>
            <a:pPr lvl="1" algn="just">
              <a:spcAft>
                <a:spcPts val="600"/>
              </a:spcAft>
            </a:pPr>
            <a:endParaRPr lang="en-GB" sz="1400" dirty="0">
              <a:solidFill>
                <a:schemeClr val="tx2"/>
              </a:solidFill>
            </a:endParaRPr>
          </a:p>
          <a:p>
            <a:pPr lvl="1" algn="just">
              <a:spcAft>
                <a:spcPts val="600"/>
              </a:spcAft>
            </a:pPr>
            <a:endParaRPr lang="en-GB" sz="1400" dirty="0">
              <a:solidFill>
                <a:schemeClr val="tx2"/>
              </a:solidFill>
            </a:endParaRPr>
          </a:p>
          <a:p>
            <a:pPr lvl="1" algn="just">
              <a:spcAft>
                <a:spcPts val="600"/>
              </a:spcAft>
            </a:pPr>
            <a:endParaRPr lang="en-GB" sz="1400" dirty="0">
              <a:solidFill>
                <a:schemeClr val="tx2"/>
              </a:solidFill>
            </a:endParaRPr>
          </a:p>
          <a:p>
            <a:pPr lvl="1" algn="just">
              <a:spcAft>
                <a:spcPts val="600"/>
              </a:spcAft>
            </a:pPr>
            <a:endParaRPr lang="en-GB" sz="1400" dirty="0">
              <a:solidFill>
                <a:schemeClr val="tx2"/>
              </a:solidFill>
            </a:endParaRPr>
          </a:p>
          <a:p>
            <a:pPr marL="1800" lvl="1" indent="0" algn="just">
              <a:spcAft>
                <a:spcPts val="600"/>
              </a:spcAft>
              <a:buNone/>
            </a:pPr>
            <a:r>
              <a:rPr lang="en-GB" sz="1800" dirty="0">
                <a:solidFill>
                  <a:srgbClr val="0000FF"/>
                </a:solidFill>
              </a:rPr>
              <a:t>I would sincerely like to thank you all for the warm welcome you have given me in the section, and to wrap up, just a personal thought…</a:t>
            </a:r>
          </a:p>
          <a:p>
            <a:pPr marL="459000" lvl="2" indent="0" algn="just">
              <a:spcAft>
                <a:spcPts val="600"/>
              </a:spcAft>
              <a:buNone/>
            </a:pPr>
            <a:r>
              <a:rPr lang="en-GB" sz="1800" b="1" dirty="0">
                <a:solidFill>
                  <a:srgbClr val="0000FF"/>
                </a:solidFill>
              </a:rPr>
              <a:t>…with a talented and strong team, exceptional expertise and state-of-the-art facility, we have everything we need to achieve our goals and succeed the challenges ahead, all together!</a:t>
            </a:r>
          </a:p>
          <a:p>
            <a:pPr lvl="1" algn="just">
              <a:spcAft>
                <a:spcPts val="600"/>
              </a:spcAft>
            </a:pPr>
            <a:endParaRPr lang="it-IT" sz="1400" dirty="0">
              <a:solidFill>
                <a:schemeClr val="tx2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962FA91-129B-096B-B8B5-7A9C6C2FE3F8}"/>
              </a:ext>
            </a:extLst>
          </p:cNvPr>
          <p:cNvSpPr/>
          <p:nvPr/>
        </p:nvSpPr>
        <p:spPr>
          <a:xfrm>
            <a:off x="11010152" y="71118"/>
            <a:ext cx="1036857" cy="887832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23EB207-9E38-5805-7DB7-D596257C24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1074"/>
            <a:ext cx="1041502" cy="987920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D1B08E26-D550-CBF9-73CF-3977AF91A81E}"/>
              </a:ext>
            </a:extLst>
          </p:cNvPr>
          <p:cNvSpPr/>
          <p:nvPr/>
        </p:nvSpPr>
        <p:spPr>
          <a:xfrm>
            <a:off x="649224" y="4485327"/>
            <a:ext cx="10972800" cy="157132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pic>
        <p:nvPicPr>
          <p:cNvPr id="3" name="Picture 2" descr="A car driving on a road with mountains in the background&#10;&#10;Description automatically generated">
            <a:extLst>
              <a:ext uri="{FF2B5EF4-FFF2-40B4-BE49-F238E27FC236}">
                <a16:creationId xmlns:a16="http://schemas.microsoft.com/office/drawing/2014/main" id="{96EF6ACA-B914-2D53-C7A8-AF636D3EB7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7260" y="1042092"/>
            <a:ext cx="3044764" cy="304476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A5A044D-A2D1-9165-39FE-150EB025F79C}"/>
              </a:ext>
            </a:extLst>
          </p:cNvPr>
          <p:cNvSpPr txBox="1"/>
          <p:nvPr/>
        </p:nvSpPr>
        <p:spPr>
          <a:xfrm>
            <a:off x="10211696" y="4092320"/>
            <a:ext cx="15969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Picture generated by ChatGPT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881668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29" grpId="0" animBg="1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480D0C5-F6DF-84B2-885B-0ACD6256E6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48">
            <a:extLst>
              <a:ext uri="{FF2B5EF4-FFF2-40B4-BE49-F238E27FC236}">
                <a16:creationId xmlns:a16="http://schemas.microsoft.com/office/drawing/2014/main" id="{4BC99CB9-DDAD-44A2-8A1C-E3AF4E72DF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4053CBF-3932-45FF-8285-EE5146085F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E751C04-BEA6-446B-A678-9C74819EBD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-18230" y="-8167"/>
            <a:ext cx="4834070" cy="2488150"/>
            <a:chOff x="6867015" y="-1"/>
            <a:chExt cx="5324985" cy="3251912"/>
          </a:xfrm>
          <a:solidFill>
            <a:schemeClr val="bg1">
              <a:alpha val="30000"/>
            </a:schemeClr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625A013-D9BE-43C4-AF21-6F2B003EFB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7875715-EC2E-457F-851D-F6C817685F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7E41CC6-0C83-40EE-80BB-79394D9E9B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00603498-5DFE-4D26-BFB5-C9269C9BDB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8FA592-227F-92DC-3BBE-4A234B85E9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8230" y="2658261"/>
            <a:ext cx="12227242" cy="171975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en-US" sz="3600" b="1" dirty="0">
                <a:solidFill>
                  <a:schemeClr val="tx2"/>
                </a:solidFill>
              </a:rPr>
              <a:t>Merci beaucoup de </a:t>
            </a:r>
            <a:r>
              <a:rPr lang="en-US" sz="3600" b="1" dirty="0" err="1">
                <a:solidFill>
                  <a:schemeClr val="tx2"/>
                </a:solidFill>
              </a:rPr>
              <a:t>votre</a:t>
            </a:r>
            <a:r>
              <a:rPr lang="en-US" sz="3600" b="1" dirty="0">
                <a:solidFill>
                  <a:schemeClr val="tx2"/>
                </a:solidFill>
              </a:rPr>
              <a:t> attention!</a:t>
            </a:r>
          </a:p>
          <a:p>
            <a:pPr marL="0" indent="0" algn="ctr">
              <a:buNone/>
            </a:pPr>
            <a:r>
              <a:rPr lang="fr-FR" sz="3600" b="1" dirty="0">
                <a:solidFill>
                  <a:schemeClr val="tx2"/>
                </a:solidFill>
              </a:rPr>
              <a:t>C’est avec plaisir que je répondrai à vos questions…</a:t>
            </a:r>
            <a:endParaRPr lang="en-US" sz="3600" b="1" dirty="0">
              <a:solidFill>
                <a:schemeClr val="tx2"/>
              </a:solidFill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63ACBA3-DEFD-4C6D-BBA0-64468FA99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058275" y="4146310"/>
            <a:ext cx="3142400" cy="2716805"/>
            <a:chOff x="-305" y="-4155"/>
            <a:chExt cx="2514948" cy="2174333"/>
          </a:xfrm>
          <a:solidFill>
            <a:schemeClr val="bg1">
              <a:alpha val="30000"/>
            </a:schemeClr>
          </a:solidFill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62F7819D-2B89-4D80-A1C3-8B318116BA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7065990-2350-41B3-858B-20EF8744F2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8DA7EC7-CAA0-4665-AA29-BFBA806ECA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B1132A14-489F-4CED-B626-2A1711C987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BE5B32-5BEB-7F80-E518-AE0C1D32A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spcAft>
                <a:spcPts val="600"/>
              </a:spcAft>
            </a:pPr>
            <a:fld id="{9E018EA2-C170-47C2-A28B-A0562A26E498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19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38E576C-D596-F4FA-6C6F-A58577497F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3" name="Rectangle 62">
            <a:extLst>
              <a:ext uri="{FF2B5EF4-FFF2-40B4-BE49-F238E27FC236}">
                <a16:creationId xmlns:a16="http://schemas.microsoft.com/office/drawing/2014/main" id="{775B5485-6B9D-005F-9FC0-A96AB4E093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2863410F-4E8C-F32F-F1F1-B6D33D7730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C267EEDF-59E5-7367-B76A-BE3AC46B76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96934" y="3984"/>
            <a:ext cx="9376632" cy="6858000"/>
          </a:xfrm>
          <a:custGeom>
            <a:avLst/>
            <a:gdLst>
              <a:gd name="connsiteX0" fmla="*/ 1691615 w 9376632"/>
              <a:gd name="connsiteY0" fmla="*/ 0 h 6858000"/>
              <a:gd name="connsiteX1" fmla="*/ 7685017 w 9376632"/>
              <a:gd name="connsiteY1" fmla="*/ 0 h 6858000"/>
              <a:gd name="connsiteX2" fmla="*/ 7840634 w 9376632"/>
              <a:gd name="connsiteY2" fmla="*/ 134799 h 6858000"/>
              <a:gd name="connsiteX3" fmla="*/ 9376632 w 9376632"/>
              <a:gd name="connsiteY3" fmla="*/ 3605175 h 6858000"/>
              <a:gd name="connsiteX4" fmla="*/ 8158692 w 9376632"/>
              <a:gd name="connsiteY4" fmla="*/ 6757493 h 6858000"/>
              <a:gd name="connsiteX5" fmla="*/ 8062868 w 9376632"/>
              <a:gd name="connsiteY5" fmla="*/ 6858000 h 6858000"/>
              <a:gd name="connsiteX6" fmla="*/ 1313765 w 9376632"/>
              <a:gd name="connsiteY6" fmla="*/ 6858000 h 6858000"/>
              <a:gd name="connsiteX7" fmla="*/ 1217940 w 9376632"/>
              <a:gd name="connsiteY7" fmla="*/ 6757493 h 6858000"/>
              <a:gd name="connsiteX8" fmla="*/ 0 w 9376632"/>
              <a:gd name="connsiteY8" fmla="*/ 3605175 h 6858000"/>
              <a:gd name="connsiteX9" fmla="*/ 1535999 w 9376632"/>
              <a:gd name="connsiteY9" fmla="*/ 1347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76632" h="6858000">
                <a:moveTo>
                  <a:pt x="1691615" y="0"/>
                </a:moveTo>
                <a:lnTo>
                  <a:pt x="7685017" y="0"/>
                </a:lnTo>
                <a:lnTo>
                  <a:pt x="7840634" y="134799"/>
                </a:lnTo>
                <a:cubicBezTo>
                  <a:pt x="8784230" y="992423"/>
                  <a:pt x="9376632" y="2229618"/>
                  <a:pt x="9376632" y="3605175"/>
                </a:cubicBezTo>
                <a:cubicBezTo>
                  <a:pt x="9376632" y="4818903"/>
                  <a:pt x="8915419" y="5924908"/>
                  <a:pt x="8158692" y="6757493"/>
                </a:cubicBezTo>
                <a:lnTo>
                  <a:pt x="8062868" y="6858000"/>
                </a:lnTo>
                <a:lnTo>
                  <a:pt x="1313765" y="6858000"/>
                </a:lnTo>
                <a:lnTo>
                  <a:pt x="1217940" y="6757493"/>
                </a:lnTo>
                <a:cubicBezTo>
                  <a:pt x="461213" y="5924908"/>
                  <a:pt x="0" y="4818903"/>
                  <a:pt x="0" y="3605175"/>
                </a:cubicBezTo>
                <a:cubicBezTo>
                  <a:pt x="0" y="2229618"/>
                  <a:pt x="592403" y="992423"/>
                  <a:pt x="1535999" y="134799"/>
                </a:cubicBezTo>
                <a:close/>
              </a:path>
            </a:pathLst>
          </a:cu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69E88472-88EA-BEBF-B9A1-9D6473FE8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6937"/>
            <a:chExt cx="9772765" cy="6858000"/>
          </a:xfrm>
          <a:solidFill>
            <a:schemeClr val="bg1">
              <a:alpha val="30000"/>
            </a:schemeClr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8E3E00A-2284-6928-14FD-01CA5AF41D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6937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3CC6BCC-B467-4FEF-C112-2BDC4E95F0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6937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547D613-F705-931C-21E3-BE3A635C7B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6937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0E2E4C0-953C-27BA-A609-2AFC15D4AC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6937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BA53E024-75E1-8FAB-60DF-CE592218A2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6937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31C5534-9232-02E4-645A-F06C529013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6937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DB1DB92-E4C0-D920-54B5-EF61107ECD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6937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91746E7-B896-D0FD-3650-B06776FDA1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73546" y="2936875"/>
            <a:ext cx="6044907" cy="984250"/>
          </a:xfrm>
        </p:spPr>
        <p:txBody>
          <a:bodyPr anchor="b">
            <a:normAutofit/>
          </a:bodyPr>
          <a:lstStyle/>
          <a:p>
            <a:r>
              <a:rPr lang="it-IT" sz="5200" b="1" dirty="0">
                <a:solidFill>
                  <a:schemeClr val="tx2"/>
                </a:solidFill>
              </a:rPr>
              <a:t>Additional slides</a:t>
            </a:r>
            <a:endParaRPr lang="en-GB" sz="5200" b="1" dirty="0">
              <a:solidFill>
                <a:schemeClr val="tx2"/>
              </a:solidFill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E96E10E-F8BF-6372-BECC-C144B750B2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05" y="-4155"/>
            <a:ext cx="2514948" cy="2174333"/>
            <a:chOff x="-305" y="-4155"/>
            <a:chExt cx="2514948" cy="2174333"/>
          </a:xfrm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DAC97CD4-217A-8A65-C1FC-2CEADEC12A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007EF7BD-09CF-B753-6159-6B4D257C9E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02BEAC0-6BE7-8404-456D-E83F1314D6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8A01B75-C879-2406-1191-B6ED279EE4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C8C68BBB-EEDE-0DB4-8AF6-BD39B4EAA3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685727" y="4683666"/>
            <a:ext cx="2514948" cy="2174333"/>
            <a:chOff x="-305" y="-4155"/>
            <a:chExt cx="2514948" cy="2174333"/>
          </a:xfrm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79B1DADB-97CF-634F-78E5-7E5CAA3DB1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280EECA4-CCF5-FE2E-F64C-490E2B5F31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1FA69D1-A09B-B85E-CC7D-E43333B9DF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0E7039DA-9272-2769-2E79-9B0BE8BA3F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56E086-1740-7C7C-5441-834E4D300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6865" y="6356350"/>
            <a:ext cx="2743200" cy="365125"/>
          </a:xfrm>
        </p:spPr>
        <p:txBody>
          <a:bodyPr/>
          <a:lstStyle/>
          <a:p>
            <a:fld id="{9E018EA2-C170-47C2-A28B-A0562A26E498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3610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7849</TotalTime>
  <Words>454</Words>
  <Application>Microsoft Office PowerPoint</Application>
  <PresentationFormat>Widescreen</PresentationFormat>
  <Paragraphs>87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Aptos</vt:lpstr>
      <vt:lpstr>Aptos Display</vt:lpstr>
      <vt:lpstr>Arial</vt:lpstr>
      <vt:lpstr>Trebuchet MS</vt:lpstr>
      <vt:lpstr>Office Theme</vt:lpstr>
      <vt:lpstr>Introduction from ″newcomers″ :  Nicholas Lusa</vt:lpstr>
      <vt:lpstr>A bit about myself</vt:lpstr>
      <vt:lpstr>Academic and professional paths</vt:lpstr>
      <vt:lpstr>Technical fellow TE-MSC-LMF (2014 – 2017)</vt:lpstr>
      <vt:lpstr>INFN-LASA (2019)</vt:lpstr>
      <vt:lpstr>Technical Engineer TE-MSC-LMF (2019 – 2025)</vt:lpstr>
      <vt:lpstr>PowerPoint Presentation</vt:lpstr>
      <vt:lpstr>PowerPoint Presentation</vt:lpstr>
      <vt:lpstr>Additional slides</vt:lpstr>
      <vt:lpstr>A bit about myself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Nicholas Lusa</dc:creator>
  <cp:lastModifiedBy>Nicholas Lusa</cp:lastModifiedBy>
  <cp:revision>225</cp:revision>
  <cp:lastPrinted>2025-09-08T06:17:40Z</cp:lastPrinted>
  <dcterms:created xsi:type="dcterms:W3CDTF">2025-09-07T06:47:58Z</dcterms:created>
  <dcterms:modified xsi:type="dcterms:W3CDTF">2025-11-25T13:41:08Z</dcterms:modified>
</cp:coreProperties>
</file>