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4"/>
  </p:notesMasterIdLst>
  <p:handoutMasterIdLst>
    <p:handoutMasterId r:id="rId15"/>
  </p:handoutMasterIdLst>
  <p:sldIdLst>
    <p:sldId id="349" r:id="rId3"/>
    <p:sldId id="387" r:id="rId4"/>
    <p:sldId id="400" r:id="rId5"/>
    <p:sldId id="403" r:id="rId6"/>
    <p:sldId id="405" r:id="rId7"/>
    <p:sldId id="401" r:id="rId8"/>
    <p:sldId id="406" r:id="rId9"/>
    <p:sldId id="407" r:id="rId10"/>
    <p:sldId id="404" r:id="rId11"/>
    <p:sldId id="402" r:id="rId12"/>
    <p:sldId id="393" r:id="rId13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1541A1"/>
    <a:srgbClr val="0400F5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9" autoAdjust="0"/>
    <p:restoredTop sz="79831" autoAdjust="0"/>
  </p:normalViewPr>
  <p:slideViewPr>
    <p:cSldViewPr snapToGrid="0">
      <p:cViewPr varScale="1">
        <p:scale>
          <a:sx n="129" d="100"/>
          <a:sy n="129" d="100"/>
        </p:scale>
        <p:origin x="88" y="568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541A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8034" y="97703"/>
            <a:ext cx="939427" cy="8841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visionsdureel.ch/film/2021/way-beyond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lmingo.ch/fr/play/1349-way-beyon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947728/files/ESG_WG2a_Final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55509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Superconducting Magnet Technology</a:t>
            </a:r>
            <a:b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</a:br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latest news</a:t>
            </a:r>
            <a:endParaRPr lang="en-US" sz="1800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/>
              <a:t>E. Todesco</a:t>
            </a:r>
          </a:p>
          <a:p>
            <a:pPr eaLnBrk="1" hangingPunct="1"/>
            <a:r>
              <a:rPr lang="en-US" sz="2000" dirty="0"/>
              <a:t>CERN, Geneva Switzerland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>
                <a:solidFill>
                  <a:schemeClr val="bg1"/>
                </a:solidFill>
              </a:rPr>
              <a:t>CERN, 25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November 2025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A255F-CE86-6944-18CE-E0CFE84DC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A0456494-A540-8890-2B38-A485936D7E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19352487-8F4C-A7B8-1B42-F39996689B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Tentative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deliveries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for 2026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3D9B9F4-6931-A37B-E48E-93B057031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fr-CH" sz="1600" dirty="0">
              <a:solidFill>
                <a:srgbClr val="C00000"/>
              </a:solidFill>
              <a:sym typeface="Symbol" pitchFamily="18" charset="2"/>
            </a:endParaRPr>
          </a:p>
          <a:p>
            <a:r>
              <a:rPr lang="fr-CH" sz="1800" dirty="0">
                <a:solidFill>
                  <a:srgbClr val="C00000"/>
                </a:solidFill>
                <a:sym typeface="Symbol" pitchFamily="18" charset="2"/>
              </a:rPr>
              <a:t>..</a:t>
            </a:r>
            <a:endParaRPr lang="fr-CH" sz="1400" dirty="0">
              <a:sym typeface="Symbol" pitchFamily="18" charset="2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CFA3AA2-C8FA-12B4-6907-B828AE0CF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488249"/>
              </p:ext>
            </p:extLst>
          </p:nvPr>
        </p:nvGraphicFramePr>
        <p:xfrm>
          <a:off x="448524" y="1321319"/>
          <a:ext cx="8313626" cy="4673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9496">
                  <a:extLst>
                    <a:ext uri="{9D8B030D-6E8A-4147-A177-3AD203B41FA5}">
                      <a16:colId xmlns:a16="http://schemas.microsoft.com/office/drawing/2014/main" val="4292423762"/>
                    </a:ext>
                  </a:extLst>
                </a:gridCol>
                <a:gridCol w="633603">
                  <a:extLst>
                    <a:ext uri="{9D8B030D-6E8A-4147-A177-3AD203B41FA5}">
                      <a16:colId xmlns:a16="http://schemas.microsoft.com/office/drawing/2014/main" val="2235403285"/>
                    </a:ext>
                  </a:extLst>
                </a:gridCol>
                <a:gridCol w="1113766">
                  <a:extLst>
                    <a:ext uri="{9D8B030D-6E8A-4147-A177-3AD203B41FA5}">
                      <a16:colId xmlns:a16="http://schemas.microsoft.com/office/drawing/2014/main" val="3048965966"/>
                    </a:ext>
                  </a:extLst>
                </a:gridCol>
                <a:gridCol w="2623335">
                  <a:extLst>
                    <a:ext uri="{9D8B030D-6E8A-4147-A177-3AD203B41FA5}">
                      <a16:colId xmlns:a16="http://schemas.microsoft.com/office/drawing/2014/main" val="1599312951"/>
                    </a:ext>
                  </a:extLst>
                </a:gridCol>
                <a:gridCol w="1677074">
                  <a:extLst>
                    <a:ext uri="{9D8B030D-6E8A-4147-A177-3AD203B41FA5}">
                      <a16:colId xmlns:a16="http://schemas.microsoft.com/office/drawing/2014/main" val="2583898350"/>
                    </a:ext>
                  </a:extLst>
                </a:gridCol>
                <a:gridCol w="766352">
                  <a:extLst>
                    <a:ext uri="{9D8B030D-6E8A-4147-A177-3AD203B41FA5}">
                      <a16:colId xmlns:a16="http://schemas.microsoft.com/office/drawing/2014/main" val="37184605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GB" sz="1100" b="1" kern="10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 dirty="0">
                          <a:solidFill>
                            <a:srgbClr val="C00000"/>
                          </a:solidFill>
                          <a:effectLst/>
                        </a:rPr>
                        <a:t>Magnet/Demo</a:t>
                      </a:r>
                      <a:endParaRPr lang="en-GB" sz="11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solidFill>
                            <a:srgbClr val="C00000"/>
                          </a:solidFill>
                          <a:effectLst/>
                        </a:rPr>
                        <a:t>Origin</a:t>
                      </a:r>
                      <a:endParaRPr lang="en-GB" sz="11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solidFill>
                            <a:srgbClr val="C00000"/>
                          </a:solidFill>
                          <a:effectLst/>
                        </a:rPr>
                        <a:t>Aim</a:t>
                      </a:r>
                      <a:endParaRPr lang="en-GB" sz="11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solidFill>
                            <a:srgbClr val="C00000"/>
                          </a:solidFill>
                          <a:effectLst/>
                        </a:rPr>
                        <a:t>Date in SM18</a:t>
                      </a:r>
                      <a:endParaRPr lang="en-GB" sz="11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solidFill>
                            <a:srgbClr val="C00000"/>
                          </a:solidFill>
                          <a:effectLst/>
                        </a:rPr>
                        <a:t>Difference</a:t>
                      </a:r>
                      <a:endParaRPr lang="en-GB" sz="11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2200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MCBRD11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700" kern="100">
                          <a:effectLst/>
                        </a:rPr>
                        <a:t>CERN/IHEP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 production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December 2025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GB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341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MCBXFA4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700" kern="100">
                          <a:effectLst/>
                        </a:rPr>
                        <a:t>CERN/CIEMAT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 production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February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effectLst/>
                        </a:rPr>
                        <a:t> 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5017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MCBXFB10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700" kern="100">
                          <a:effectLst/>
                        </a:rPr>
                        <a:t>CERN/CIEMAT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 production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April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4611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MCBXF</a:t>
                      </a:r>
                      <a:r>
                        <a:rPr lang="en-US" sz="900" b="1" kern="100">
                          <a:solidFill>
                            <a:srgbClr val="C00000"/>
                          </a:solidFill>
                          <a:effectLst/>
                        </a:rPr>
                        <a:t>A5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700" kern="100">
                          <a:effectLst/>
                        </a:rPr>
                        <a:t>CERN/CIEMAT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HL-LHC production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June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4712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RMM2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RMM2 with new coils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February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844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110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Wax (assembly ongoing)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November 2025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273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MQ-4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Tesla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LHC: 4</a:t>
                      </a:r>
                      <a:r>
                        <a:rPr lang="en-GB" sz="900" kern="100" baseline="30000">
                          <a:effectLst/>
                        </a:rPr>
                        <a:t>th</a:t>
                      </a:r>
                      <a:r>
                        <a:rPr lang="en-GB" sz="900" kern="100">
                          <a:effectLst/>
                        </a:rPr>
                        <a:t> MQ spare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 dirty="0">
                          <a:effectLst/>
                        </a:rPr>
                        <a:t>December 2025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9566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MQ-5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Tesla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LHC: 5</a:t>
                      </a:r>
                      <a:r>
                        <a:rPr lang="en-GB" sz="900" kern="100" baseline="30000">
                          <a:effectLst/>
                        </a:rPr>
                        <a:t>th</a:t>
                      </a:r>
                      <a:r>
                        <a:rPr lang="en-GB" sz="900" kern="100">
                          <a:effectLst/>
                        </a:rPr>
                        <a:t> MQ spare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January 2026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5505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MQ-6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Tesla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LHC: 6</a:t>
                      </a:r>
                      <a:r>
                        <a:rPr lang="en-GB" sz="900" kern="100" baseline="30000">
                          <a:effectLst/>
                        </a:rPr>
                        <a:t>th</a:t>
                      </a:r>
                      <a:r>
                        <a:rPr lang="en-GB" sz="900" kern="100">
                          <a:effectLst/>
                        </a:rPr>
                        <a:t> MQ spare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February 2026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GB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7792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MQ-1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Tesla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LHC: 1</a:t>
                      </a:r>
                      <a:r>
                        <a:rPr lang="en-GB" sz="900" kern="100" baseline="30000">
                          <a:effectLst/>
                        </a:rPr>
                        <a:t>st</a:t>
                      </a:r>
                      <a:r>
                        <a:rPr lang="en-GB" sz="900" kern="100">
                          <a:effectLst/>
                        </a:rPr>
                        <a:t> MQ spare (repaired)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March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7030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MQ-3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Tesla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LHC: 3</a:t>
                      </a:r>
                      <a:r>
                        <a:rPr lang="en-GB" sz="900" kern="100" baseline="30000">
                          <a:effectLst/>
                        </a:rPr>
                        <a:t>rd</a:t>
                      </a:r>
                      <a:r>
                        <a:rPr lang="en-GB" sz="900" kern="100">
                          <a:effectLst/>
                        </a:rPr>
                        <a:t> MQ spare (repaired)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TBD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3898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MQXFS4h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3</a:t>
                      </a:r>
                      <a:r>
                        <a:rPr lang="en-GB" sz="900" kern="100" baseline="30000">
                          <a:effectLst/>
                        </a:rPr>
                        <a:t>rd</a:t>
                      </a:r>
                      <a:r>
                        <a:rPr lang="en-GB" sz="900" kern="100">
                          <a:effectLst/>
                        </a:rPr>
                        <a:t> increase of preload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March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1018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MQXFS4i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4</a:t>
                      </a:r>
                      <a:r>
                        <a:rPr lang="en-GB" sz="900" kern="100" baseline="30000">
                          <a:effectLst/>
                        </a:rPr>
                        <a:t>th</a:t>
                      </a:r>
                      <a:r>
                        <a:rPr lang="en-GB" sz="900" kern="100">
                          <a:effectLst/>
                        </a:rPr>
                        <a:t> increase of preload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May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1136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MQXFS9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MQXFS with ESC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April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3743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Fusillo sub 3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Other magnets - test of wax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May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10366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CHiC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Other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First test in LHe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May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2036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MQXFS4j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5</a:t>
                      </a:r>
                      <a:r>
                        <a:rPr lang="en-GB" sz="900" kern="100" baseline="30000">
                          <a:effectLst/>
                        </a:rPr>
                        <a:t>th</a:t>
                      </a:r>
                      <a:r>
                        <a:rPr lang="en-GB" sz="900" kern="100">
                          <a:effectLst/>
                        </a:rPr>
                        <a:t> increase of preload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July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9816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ISAAC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CIEMAT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12 T common coil demonstrator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February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2731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R2D2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12 T block with grading demonstrator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January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0727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LMK1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First Falcon D mock up cold test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Nov 2025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3155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106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Detachable pole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December 2025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1778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301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SMC MQXF baseline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February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5880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302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SMC MQXF electrically optimized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March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7290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NbTi 01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SMC Nb-Ti impregnated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April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6395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303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SMC MQXF 2</a:t>
                      </a:r>
                      <a:r>
                        <a:rPr lang="en-GB" sz="900" kern="100" baseline="30000">
                          <a:effectLst/>
                        </a:rPr>
                        <a:t>nd</a:t>
                      </a:r>
                      <a:r>
                        <a:rPr lang="en-GB" sz="900" kern="100">
                          <a:effectLst/>
                        </a:rPr>
                        <a:t> wax impregnated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July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73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H 01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SMC Hybrid fully impregnated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June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7246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SMC NbTi 02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900" kern="100">
                          <a:effectLst/>
                        </a:rPr>
                        <a:t>SMC Nb-Ti non-impregnated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900" kern="100">
                          <a:effectLst/>
                        </a:rPr>
                        <a:t>TBD (if needed)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0011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MCBYY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Other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CERN/Uppsala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CCT corrector, wax impregnated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June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2405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>
                          <a:solidFill>
                            <a:srgbClr val="C00000"/>
                          </a:solidFill>
                          <a:effectLst/>
                        </a:rPr>
                        <a:t>BONDmm</a:t>
                      </a:r>
                      <a:endParaRPr lang="en-GB" sz="1100" b="1" kern="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BOND mechanical model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July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5500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1" kern="100" dirty="0">
                          <a:solidFill>
                            <a:srgbClr val="C00000"/>
                          </a:solidFill>
                          <a:effectLst/>
                        </a:rPr>
                        <a:t>BOND</a:t>
                      </a:r>
                      <a:endParaRPr lang="en-GB" sz="11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HFM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CERN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kern="100">
                          <a:effectLst/>
                        </a:rPr>
                        <a:t>BOND 1</a:t>
                      </a:r>
                      <a:r>
                        <a:rPr lang="en-GB" sz="900" kern="100" baseline="30000">
                          <a:effectLst/>
                        </a:rPr>
                        <a:t>st</a:t>
                      </a:r>
                      <a:r>
                        <a:rPr lang="en-GB" sz="900" kern="100">
                          <a:effectLst/>
                        </a:rPr>
                        <a:t> 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>
                          <a:effectLst/>
                        </a:rPr>
                        <a:t>November 2026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900" kern="1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9825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52990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algn="ctr" eaLnBrk="1" hangingPunct="1">
              <a:buNone/>
            </a:pPr>
            <a:r>
              <a:rPr lang="fr-CH" sz="4000" dirty="0">
                <a:sym typeface="Symbol" pitchFamily="18" charset="2"/>
              </a:rPr>
              <a:t>THANKS !</a:t>
            </a:r>
          </a:p>
          <a:p>
            <a:pPr marL="0" indent="0" algn="ctr" eaLnBrk="1" hangingPunct="1">
              <a:buNone/>
            </a:pPr>
            <a:endParaRPr lang="fr-CH" sz="4000" dirty="0">
              <a:sym typeface="Symbol" pitchFamily="18" charset="2"/>
            </a:endParaRPr>
          </a:p>
          <a:p>
            <a:pPr eaLnBrk="1" hangingPunct="1"/>
            <a:r>
              <a:rPr lang="de-CH" sz="2000" dirty="0">
                <a:sym typeface="Symbol" pitchFamily="18" charset="2"/>
              </a:rPr>
              <a:t>I </a:t>
            </a:r>
            <a:r>
              <a:rPr lang="de-CH" sz="2000" dirty="0" err="1">
                <a:sym typeface="Symbol" pitchFamily="18" charset="2"/>
              </a:rPr>
              <a:t>found</a:t>
            </a:r>
            <a:r>
              <a:rPr lang="de-CH" sz="2000" dirty="0">
                <a:sym typeface="Symbol" pitchFamily="18" charset="2"/>
              </a:rPr>
              <a:t> an </a:t>
            </a:r>
            <a:r>
              <a:rPr lang="de-CH" sz="2000" dirty="0" err="1">
                <a:sym typeface="Symbol" pitchFamily="18" charset="2"/>
              </a:rPr>
              <a:t>interesting</a:t>
            </a:r>
            <a:r>
              <a:rPr lang="de-CH" sz="2000" dirty="0">
                <a:sym typeface="Symbol" pitchFamily="18" charset="2"/>
              </a:rPr>
              <a:t> 1 h </a:t>
            </a:r>
            <a:r>
              <a:rPr lang="de-CH" sz="2000" dirty="0" err="1">
                <a:sym typeface="Symbol" pitchFamily="18" charset="2"/>
              </a:rPr>
              <a:t>documentary</a:t>
            </a:r>
            <a:r>
              <a:rPr lang="de-CH" sz="2000" dirty="0">
                <a:sym typeface="Symbol" pitchFamily="18" charset="2"/>
              </a:rPr>
              <a:t> on </a:t>
            </a:r>
            <a:r>
              <a:rPr lang="de-CH" sz="2000" dirty="0" err="1">
                <a:sym typeface="Symbol" pitchFamily="18" charset="2"/>
              </a:rPr>
              <a:t>the</a:t>
            </a:r>
            <a:r>
              <a:rPr lang="de-CH" sz="2000" dirty="0">
                <a:sym typeface="Symbol" pitchFamily="18" charset="2"/>
              </a:rPr>
              <a:t> FCC </a:t>
            </a:r>
            <a:r>
              <a:rPr lang="de-CH" sz="2000" dirty="0" err="1">
                <a:sym typeface="Symbol" pitchFamily="18" charset="2"/>
              </a:rPr>
              <a:t>studies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preparatory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phase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of</a:t>
            </a:r>
            <a:r>
              <a:rPr lang="de-CH" sz="2000" dirty="0">
                <a:sym typeface="Symbol" pitchFamily="18" charset="2"/>
              </a:rPr>
              <a:t> 2015-2020 «Way </a:t>
            </a:r>
            <a:r>
              <a:rPr lang="de-CH" sz="2000" dirty="0" err="1">
                <a:sym typeface="Symbol" pitchFamily="18" charset="2"/>
              </a:rPr>
              <a:t>beyond</a:t>
            </a:r>
            <a:r>
              <a:rPr lang="de-CH" sz="2000" dirty="0">
                <a:sym typeface="Symbol" pitchFamily="18" charset="2"/>
              </a:rPr>
              <a:t>» </a:t>
            </a:r>
            <a:r>
              <a:rPr lang="de-CH" sz="2000" dirty="0" err="1">
                <a:sym typeface="Symbol" pitchFamily="18" charset="2"/>
              </a:rPr>
              <a:t>by</a:t>
            </a:r>
            <a:r>
              <a:rPr lang="de-CH" sz="2000" dirty="0">
                <a:sym typeface="Symbol" pitchFamily="18" charset="2"/>
              </a:rPr>
              <a:t> P. Julier</a:t>
            </a:r>
          </a:p>
          <a:p>
            <a:pPr eaLnBrk="1" hangingPunct="1"/>
            <a:r>
              <a:rPr lang="de-CH" sz="2000" dirty="0">
                <a:sym typeface="Symbol" pitchFamily="18" charset="2"/>
              </a:rPr>
              <a:t>I </a:t>
            </a:r>
            <a:r>
              <a:rPr lang="de-CH" sz="2000" dirty="0" err="1">
                <a:sym typeface="Symbol" pitchFamily="18" charset="2"/>
              </a:rPr>
              <a:t>had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the</a:t>
            </a:r>
            <a:r>
              <a:rPr lang="de-CH" sz="2000" dirty="0">
                <a:sym typeface="Symbol" pitchFamily="18" charset="2"/>
              </a:rPr>
              <a:t> OK </a:t>
            </a:r>
            <a:r>
              <a:rPr lang="de-CH" sz="2000" dirty="0" err="1">
                <a:sym typeface="Symbol" pitchFamily="18" charset="2"/>
              </a:rPr>
              <a:t>from</a:t>
            </a:r>
            <a:r>
              <a:rPr lang="de-CH" sz="2000" dirty="0">
                <a:sym typeface="Symbol" pitchFamily="18" charset="2"/>
              </a:rPr>
              <a:t> her </a:t>
            </a:r>
            <a:r>
              <a:rPr lang="de-CH" sz="2000" dirty="0" err="1">
                <a:sym typeface="Symbol" pitchFamily="18" charset="2"/>
              </a:rPr>
              <a:t>to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make</a:t>
            </a:r>
            <a:r>
              <a:rPr lang="de-CH" sz="2000" dirty="0">
                <a:sym typeface="Symbol" pitchFamily="18" charset="2"/>
              </a:rPr>
              <a:t> a </a:t>
            </a:r>
            <a:r>
              <a:rPr lang="de-CH" sz="2000" dirty="0" err="1">
                <a:sym typeface="Symbol" pitchFamily="18" charset="2"/>
              </a:rPr>
              <a:t>Xmas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projection</a:t>
            </a:r>
            <a:r>
              <a:rPr lang="de-CH" sz="2000" dirty="0">
                <a:sym typeface="Symbol" pitchFamily="18" charset="2"/>
              </a:rPr>
              <a:t> at 927, </a:t>
            </a:r>
            <a:r>
              <a:rPr lang="de-CH" sz="2000" dirty="0" err="1">
                <a:sym typeface="Symbol" pitchFamily="18" charset="2"/>
              </a:rPr>
              <a:t>for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whoever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is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interested</a:t>
            </a:r>
            <a:r>
              <a:rPr lang="de-CH" sz="2000" dirty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fr-CH" sz="1400" dirty="0">
                <a:sym typeface="Symbol" pitchFamily="18" charset="2"/>
                <a:hlinkClick r:id="rId6"/>
              </a:rPr>
              <a:t>https://www.filmingo.ch/fr/play/1349-way-beyond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  <a:hlinkClick r:id="rId7"/>
              </a:rPr>
              <a:t>https://www.visionsdureel.ch/film/2021/way-beyond/</a:t>
            </a:r>
            <a:r>
              <a:rPr lang="fr-CH" sz="1400" dirty="0">
                <a:sym typeface="Symbol" pitchFamily="18" charset="2"/>
              </a:rPr>
              <a:t> </a:t>
            </a:r>
          </a:p>
          <a:p>
            <a:pPr marL="0" indent="0" algn="ctr" eaLnBrk="1" hangingPunct="1">
              <a:buNone/>
            </a:pPr>
            <a:endParaRPr lang="fr-CH" sz="40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08378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Organigram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as of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January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2026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200" dirty="0">
                <a:sym typeface="Symbol" pitchFamily="18" charset="2"/>
              </a:rPr>
              <a:t>18 staffs, 15 fellows and associates (total 33), and 6.5 </a:t>
            </a:r>
            <a:r>
              <a:rPr lang="fr-CH" sz="2200" dirty="0" err="1">
                <a:sym typeface="Symbol" pitchFamily="18" charset="2"/>
              </a:rPr>
              <a:t>industrial</a:t>
            </a:r>
            <a:r>
              <a:rPr lang="fr-CH" sz="2200" dirty="0">
                <a:sym typeface="Symbol" pitchFamily="18" charset="2"/>
              </a:rPr>
              <a:t> support </a:t>
            </a:r>
            <a:r>
              <a:rPr lang="fr-CH" sz="1600" i="1" dirty="0">
                <a:sym typeface="Symbol" pitchFamily="18" charset="2"/>
              </a:rPr>
              <a:t>[</a:t>
            </a:r>
            <a:r>
              <a:rPr lang="fr-CH" sz="1600" i="1" dirty="0" err="1">
                <a:sym typeface="Symbol" pitchFamily="18" charset="2"/>
              </a:rPr>
              <a:t>we</a:t>
            </a:r>
            <a:r>
              <a:rPr lang="fr-CH" sz="1600" i="1" dirty="0">
                <a:sym typeface="Symbol" pitchFamily="18" charset="2"/>
              </a:rPr>
              <a:t> </a:t>
            </a:r>
            <a:r>
              <a:rPr lang="fr-CH" sz="1600" i="1" dirty="0" err="1">
                <a:sym typeface="Symbol" pitchFamily="18" charset="2"/>
              </a:rPr>
              <a:t>were</a:t>
            </a:r>
            <a:r>
              <a:rPr lang="fr-CH" sz="1600" i="1" dirty="0">
                <a:sym typeface="Symbol" pitchFamily="18" charset="2"/>
              </a:rPr>
              <a:t> 15 staff + 16 </a:t>
            </a:r>
            <a:r>
              <a:rPr lang="fr-CH" sz="1600" i="1" dirty="0" err="1">
                <a:sym typeface="Symbol" pitchFamily="18" charset="2"/>
              </a:rPr>
              <a:t>fellows</a:t>
            </a:r>
            <a:r>
              <a:rPr lang="fr-CH" sz="1600" i="1" dirty="0">
                <a:sym typeface="Symbol" pitchFamily="18" charset="2"/>
              </a:rPr>
              <a:t> and </a:t>
            </a:r>
            <a:r>
              <a:rPr lang="fr-CH" sz="1600" i="1" dirty="0" err="1">
                <a:sym typeface="Symbol" pitchFamily="18" charset="2"/>
              </a:rPr>
              <a:t>associates</a:t>
            </a:r>
            <a:r>
              <a:rPr lang="fr-CH" sz="1600" i="1" dirty="0">
                <a:sym typeface="Symbol" pitchFamily="18" charset="2"/>
              </a:rPr>
              <a:t> in April 2024]</a:t>
            </a:r>
            <a:endParaRPr lang="fr-CH" sz="2200" i="1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21 for Magnet </a:t>
            </a:r>
            <a:r>
              <a:rPr lang="fr-CH" sz="1400" dirty="0" err="1">
                <a:sym typeface="Symbol" pitchFamily="18" charset="2"/>
              </a:rPr>
              <a:t>Lab</a:t>
            </a:r>
            <a:r>
              <a:rPr lang="fr-CH" sz="1400" dirty="0">
                <a:sym typeface="Symbol" pitchFamily="18" charset="2"/>
              </a:rPr>
              <a:t> and Engineering (plus 5.5 industrial support)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11 for Polymer and HV lab (plus 2 industrial support)</a:t>
            </a: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7"/>
            <a:endParaRPr lang="fr-CH" dirty="0">
              <a:solidFill>
                <a:srgbClr val="C00000"/>
              </a:solidFill>
              <a:sym typeface="Symbol" pitchFamily="18" charset="2"/>
            </a:endParaRPr>
          </a:p>
          <a:p>
            <a:pPr lvl="7"/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Newcomers</a:t>
            </a:r>
            <a:r>
              <a:rPr lang="fr-CH" dirty="0">
                <a:solidFill>
                  <a:srgbClr val="C00000"/>
                </a:solidFill>
                <a:sym typeface="Symbol" pitchFamily="18" charset="2"/>
              </a:rPr>
              <a:t> in </a:t>
            </a:r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red</a:t>
            </a:r>
            <a:endParaRPr lang="fr-CH" dirty="0">
              <a:solidFill>
                <a:srgbClr val="C00000"/>
              </a:solidFill>
              <a:sym typeface="Symbol" pitchFamily="18" charset="2"/>
            </a:endParaRPr>
          </a:p>
          <a:p>
            <a:pPr lvl="7"/>
            <a:endParaRPr lang="fr-CH" sz="1000" dirty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sz="1100" dirty="0">
                <a:sym typeface="Symbol" pitchFamily="18" charset="2"/>
              </a:rPr>
              <a:t>A. Foussat </a:t>
            </a:r>
            <a:r>
              <a:rPr lang="fr-CH" sz="1100" dirty="0" err="1">
                <a:sym typeface="Symbol" pitchFamily="18" charset="2"/>
              </a:rPr>
              <a:t>replacing</a:t>
            </a:r>
            <a:r>
              <a:rPr lang="fr-CH" sz="1100" dirty="0">
                <a:sym typeface="Symbol" pitchFamily="18" charset="2"/>
              </a:rPr>
              <a:t> E. Todesco as SL in case of absence</a:t>
            </a:r>
          </a:p>
          <a:p>
            <a:pPr lvl="1" eaLnBrk="1" hangingPunct="1"/>
            <a:r>
              <a:rPr lang="fr-CH" sz="1100" dirty="0">
                <a:sym typeface="Symbol" pitchFamily="18" charset="2"/>
              </a:rPr>
              <a:t>S. </a:t>
            </a:r>
            <a:r>
              <a:rPr lang="fr-CH" sz="1100" dirty="0" err="1">
                <a:sym typeface="Symbol" pitchFamily="18" charset="2"/>
              </a:rPr>
              <a:t>Clement</a:t>
            </a:r>
            <a:r>
              <a:rPr lang="fr-CH" sz="1100" dirty="0">
                <a:sym typeface="Symbol" pitchFamily="18" charset="2"/>
              </a:rPr>
              <a:t> </a:t>
            </a:r>
            <a:r>
              <a:rPr lang="fr-CH" sz="1100" dirty="0" err="1">
                <a:sym typeface="Symbol" pitchFamily="18" charset="2"/>
              </a:rPr>
              <a:t>replacing</a:t>
            </a:r>
            <a:r>
              <a:rPr lang="fr-CH" sz="1100" dirty="0">
                <a:sym typeface="Symbol" pitchFamily="18" charset="2"/>
              </a:rPr>
              <a:t> R. </a:t>
            </a:r>
            <a:r>
              <a:rPr lang="fr-CH" sz="1100" dirty="0" err="1">
                <a:sym typeface="Symbol" pitchFamily="18" charset="2"/>
              </a:rPr>
              <a:t>Piccin</a:t>
            </a:r>
            <a:r>
              <a:rPr lang="fr-CH" sz="1100" dirty="0">
                <a:sym typeface="Symbol" pitchFamily="18" charset="2"/>
              </a:rPr>
              <a:t> in </a:t>
            </a:r>
            <a:r>
              <a:rPr lang="fr-CH" sz="1100" dirty="0" err="1">
                <a:sym typeface="Symbol" pitchFamily="18" charset="2"/>
              </a:rPr>
              <a:t>Polylab</a:t>
            </a:r>
            <a:r>
              <a:rPr lang="fr-CH" sz="1100" dirty="0">
                <a:sym typeface="Symbol" pitchFamily="18" charset="2"/>
              </a:rPr>
              <a:t> in case of absence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32F5B-2A9A-E883-C12F-7082C635D181}"/>
              </a:ext>
            </a:extLst>
          </p:cNvPr>
          <p:cNvSpPr/>
          <p:nvPr/>
        </p:nvSpPr>
        <p:spPr>
          <a:xfrm>
            <a:off x="3289683" y="2468349"/>
            <a:ext cx="2103120" cy="279845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Nicholas Lusa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Assembly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Dominique Cote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Carlos Fernandes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Gregory Maury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Benjamin Pellet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workshop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Pierre-Olivier Coste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7721A5-8DA0-135F-0694-8E4BEC4F80CD}"/>
              </a:ext>
            </a:extLst>
          </p:cNvPr>
          <p:cNvSpPr/>
          <p:nvPr/>
        </p:nvSpPr>
        <p:spPr>
          <a:xfrm>
            <a:off x="546949" y="2468349"/>
            <a:ext cx="2494425" cy="356470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Arnaud Foussat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Ariel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Haziot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Mikko Karppinen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 Carlos Perez</a:t>
            </a:r>
          </a:p>
          <a:p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Jose Luis </a:t>
            </a:r>
            <a:r>
              <a:rPr lang="en-GB" sz="1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Rudeiros</a:t>
            </a:r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Fernandez (from April)</a:t>
            </a:r>
          </a:p>
          <a:p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Keiran Geiger (FELL, until 1.2026)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 Sala (FELL)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Gonzalo Hernando (GRAP)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Federico Ben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Caid (GRAE)</a:t>
            </a:r>
          </a:p>
          <a:p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Dimitriors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Tolis (GRAE)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Nicolas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Peray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(TEMC)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Ignacio Perez (GRAP)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Vendela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Roxenborg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</a:t>
            </a:r>
          </a:p>
          <a:p>
            <a:r>
              <a:rPr lang="en-GB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Hiba </a:t>
            </a:r>
            <a:r>
              <a:rPr lang="en-GB" sz="1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en-GB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Sayed (GRAE)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Marika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D’Addazio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(COAS)</a:t>
            </a:r>
          </a:p>
          <a:p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4EC99F-962B-4E6E-23A4-DE3FF569F171}"/>
              </a:ext>
            </a:extLst>
          </p:cNvPr>
          <p:cNvSpPr/>
          <p:nvPr/>
        </p:nvSpPr>
        <p:spPr>
          <a:xfrm>
            <a:off x="5854318" y="2468349"/>
            <a:ext cx="2937312" cy="39819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lymer and HV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Roland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Piccin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POLAB Operation &amp; Services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Sébastien Clement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Cedric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Urscheler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 &amp; Electrical Tests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Francois-Olivier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Pincot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Chaganti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 materials R&amp;D 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Christian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Scheuerlein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Vincent Schenk (GRAP)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Enrico Lanzoni (TRNE)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Daphne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Beaujoint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Filip Louka (TECH) 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Simon Sina Nourbakhsh (TECH)</a:t>
            </a:r>
          </a:p>
        </p:txBody>
      </p:sp>
    </p:spTree>
    <p:extLst>
      <p:ext uri="{BB962C8B-B14F-4D97-AF65-F5344CB8AC3E}">
        <p14:creationId xmlns:p14="http://schemas.microsoft.com/office/powerpoint/2010/main" val="62474741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coming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,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leaving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 err="1">
                <a:sym typeface="Symbol" pitchFamily="18" charset="2"/>
              </a:rPr>
              <a:t>Joining</a:t>
            </a:r>
            <a:r>
              <a:rPr lang="fr-CH" sz="2000" dirty="0">
                <a:sym typeface="Symbol" pitchFamily="18" charset="2"/>
              </a:rPr>
              <a:t> the section</a:t>
            </a: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Hiba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Sayed </a:t>
            </a:r>
            <a:r>
              <a:rPr lang="fr-CH" sz="1800" dirty="0">
                <a:sym typeface="Symbol" pitchFamily="18" charset="2"/>
              </a:rPr>
              <a:t>(</a:t>
            </a:r>
            <a:r>
              <a:rPr lang="fr-CH" sz="1800" dirty="0" err="1">
                <a:sym typeface="Symbol" pitchFamily="18" charset="2"/>
              </a:rPr>
              <a:t>November</a:t>
            </a:r>
            <a:r>
              <a:rPr lang="fr-CH" sz="1800" dirty="0">
                <a:sym typeface="Symbol" pitchFamily="18" charset="2"/>
              </a:rPr>
              <a:t> 2025)</a:t>
            </a:r>
          </a:p>
          <a:p>
            <a:pPr lvl="1"/>
            <a:r>
              <a:rPr lang="fr-CH" sz="1800" dirty="0">
                <a:sym typeface="Symbol" pitchFamily="18" charset="2"/>
              </a:rPr>
              <a:t>Jose Louis </a:t>
            </a:r>
            <a:r>
              <a:rPr lang="fr-CH" sz="1800" dirty="0" err="1">
                <a:sym typeface="Symbol" pitchFamily="18" charset="2"/>
              </a:rPr>
              <a:t>Rudeiros</a:t>
            </a:r>
            <a:r>
              <a:rPr lang="fr-CH" sz="1800" dirty="0">
                <a:sym typeface="Symbol" pitchFamily="18" charset="2"/>
              </a:rPr>
              <a:t> (April 2026)</a:t>
            </a:r>
          </a:p>
          <a:p>
            <a:r>
              <a:rPr lang="fr-CH" sz="2200" dirty="0" err="1">
                <a:sym typeface="Symbol" pitchFamily="18" charset="2"/>
              </a:rPr>
              <a:t>Leaving</a:t>
            </a:r>
            <a:r>
              <a:rPr lang="fr-CH" sz="2200" dirty="0">
                <a:sym typeface="Symbol" pitchFamily="18" charset="2"/>
              </a:rPr>
              <a:t> the section</a:t>
            </a:r>
          </a:p>
          <a:p>
            <a:pPr lvl="1"/>
            <a:r>
              <a:rPr lang="fr-CH" sz="1800" dirty="0">
                <a:sym typeface="Symbol" pitchFamily="18" charset="2"/>
              </a:rPr>
              <a:t>Kieran Geiger (end of </a:t>
            </a:r>
            <a:r>
              <a:rPr lang="fr-CH" sz="1800" dirty="0" err="1">
                <a:sym typeface="Symbol" pitchFamily="18" charset="2"/>
              </a:rPr>
              <a:t>January</a:t>
            </a:r>
            <a:r>
              <a:rPr lang="fr-CH" sz="1800" dirty="0">
                <a:sym typeface="Symbol" pitchFamily="18" charset="2"/>
              </a:rPr>
              <a:t>)</a:t>
            </a:r>
          </a:p>
          <a:p>
            <a:pPr lvl="1"/>
            <a:r>
              <a:rPr lang="fr-CH" sz="1800" dirty="0">
                <a:sym typeface="Symbol" pitchFamily="18" charset="2"/>
              </a:rPr>
              <a:t>Elena Fernandez Mora (end of </a:t>
            </a:r>
            <a:r>
              <a:rPr lang="fr-CH" sz="1800" dirty="0" err="1">
                <a:sym typeface="Symbol" pitchFamily="18" charset="2"/>
              </a:rPr>
              <a:t>December</a:t>
            </a:r>
            <a:r>
              <a:rPr lang="fr-CH" sz="1800" dirty="0"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599538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ACAF3-051F-192C-D1B3-0FE11DC94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D730C5BB-A03F-8DF5-0462-50AB3D868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67081C0A-058F-088D-2A71-36D5FA380F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Some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news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857E781-D19A-08DE-90D6-57528066C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de-CH" sz="2000" dirty="0">
                <a:sym typeface="Symbol" pitchFamily="18" charset="2"/>
              </a:rPr>
              <a:t>Evaluation </a:t>
            </a:r>
            <a:r>
              <a:rPr lang="de-CH" sz="2000" dirty="0" err="1">
                <a:sym typeface="Symbol" pitchFamily="18" charset="2"/>
              </a:rPr>
              <a:t>of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the</a:t>
            </a:r>
            <a:r>
              <a:rPr lang="de-CH" sz="2000" dirty="0">
                <a:sym typeface="Symbol" pitchFamily="18" charset="2"/>
              </a:rPr>
              <a:t> different </a:t>
            </a:r>
            <a:r>
              <a:rPr lang="de-CH" sz="2000" dirty="0" err="1">
                <a:sym typeface="Symbol" pitchFamily="18" charset="2"/>
              </a:rPr>
              <a:t>options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for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future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of</a:t>
            </a:r>
            <a:r>
              <a:rPr lang="de-CH" sz="2000" dirty="0">
                <a:sym typeface="Symbol" pitchFamily="18" charset="2"/>
              </a:rPr>
              <a:t> CERN (European </a:t>
            </a:r>
            <a:r>
              <a:rPr lang="de-CH" sz="2000" dirty="0" err="1">
                <a:sym typeface="Symbol" pitchFamily="18" charset="2"/>
              </a:rPr>
              <a:t>Strategy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for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Particle</a:t>
            </a:r>
            <a:r>
              <a:rPr lang="de-CH" sz="2000" dirty="0">
                <a:sym typeface="Symbol" pitchFamily="18" charset="2"/>
              </a:rPr>
              <a:t> Physics)</a:t>
            </a:r>
          </a:p>
          <a:p>
            <a:pPr lvl="1" eaLnBrk="1" hangingPunct="1"/>
            <a:r>
              <a:rPr lang="de-CH" sz="1800" dirty="0">
                <a:sym typeface="Symbol" pitchFamily="18" charset="2"/>
                <a:hlinkClick r:id="rId6"/>
              </a:rPr>
              <a:t>https://cds.cern.ch/record/2947728/files/ESG_WG2a_Final.pdf</a:t>
            </a:r>
            <a:r>
              <a:rPr lang="de-CH" sz="1800" dirty="0">
                <a:sym typeface="Symbol" pitchFamily="18" charset="2"/>
              </a:rPr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7DFE2C8-510D-00CF-4C5B-AE6F3E65FF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6508" y="3673631"/>
            <a:ext cx="6283720" cy="154128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90FF712-B639-7C75-1CAE-AFDF7D9916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5424" y="2456053"/>
            <a:ext cx="6559826" cy="12175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34FB8C8-F0EB-B041-FAD1-858FCC2E3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6508" y="5309376"/>
            <a:ext cx="6370983" cy="112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1565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A7394-D354-7321-233F-68A4EF7FD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FFCF610E-1001-2067-9A8F-741D0CFE94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A727A50E-ED09-A3A5-6055-812B9739E1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Some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news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72DE714-9DF2-FC91-01B1-D56FF1F1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de-CH" sz="2000" dirty="0">
                <a:sym typeface="Symbol" pitchFamily="18" charset="2"/>
              </a:rPr>
              <a:t>Other </a:t>
            </a:r>
            <a:r>
              <a:rPr lang="de-CH" sz="2000" dirty="0" err="1">
                <a:sym typeface="Symbol" pitchFamily="18" charset="2"/>
              </a:rPr>
              <a:t>machines</a:t>
            </a:r>
            <a:r>
              <a:rPr lang="de-CH" sz="2000" dirty="0">
                <a:sym typeface="Symbol" pitchFamily="18" charset="2"/>
              </a:rPr>
              <a:t>:</a:t>
            </a:r>
          </a:p>
          <a:p>
            <a:pPr lvl="1" eaLnBrk="1" hangingPunct="1"/>
            <a:r>
              <a:rPr lang="de-CH" sz="1800" dirty="0">
                <a:sym typeface="Symbol" pitchFamily="18" charset="2"/>
              </a:rPr>
              <a:t>LEP3: </a:t>
            </a:r>
            <a:r>
              <a:rPr lang="de-CH" sz="1800" dirty="0" err="1">
                <a:sym typeface="Symbol" pitchFamily="18" charset="2"/>
              </a:rPr>
              <a:t>electron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positron</a:t>
            </a:r>
            <a:r>
              <a:rPr lang="de-CH" sz="1800" dirty="0">
                <a:sym typeface="Symbol" pitchFamily="18" charset="2"/>
              </a:rPr>
              <a:t> in </a:t>
            </a:r>
            <a:r>
              <a:rPr lang="de-CH" sz="1800" dirty="0" err="1">
                <a:sym typeface="Symbol" pitchFamily="18" charset="2"/>
              </a:rPr>
              <a:t>the</a:t>
            </a:r>
            <a:r>
              <a:rPr lang="de-CH" sz="1800" dirty="0">
                <a:sym typeface="Symbol" pitchFamily="18" charset="2"/>
              </a:rPr>
              <a:t> LHC </a:t>
            </a:r>
            <a:r>
              <a:rPr lang="de-CH" sz="1800" dirty="0" err="1">
                <a:sym typeface="Symbol" pitchFamily="18" charset="2"/>
              </a:rPr>
              <a:t>tunnel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as</a:t>
            </a:r>
            <a:r>
              <a:rPr lang="de-CH" sz="1800" dirty="0">
                <a:sym typeface="Symbol" pitchFamily="18" charset="2"/>
              </a:rPr>
              <a:t> Higgs </a:t>
            </a:r>
            <a:r>
              <a:rPr lang="de-CH" sz="1800" dirty="0" err="1">
                <a:sym typeface="Symbol" pitchFamily="18" charset="2"/>
              </a:rPr>
              <a:t>factory</a:t>
            </a:r>
            <a:endParaRPr lang="de-CH" sz="1800" dirty="0">
              <a:sym typeface="Symbol" pitchFamily="18" charset="2"/>
            </a:endParaRPr>
          </a:p>
          <a:p>
            <a:pPr lvl="1" eaLnBrk="1" hangingPunct="1"/>
            <a:r>
              <a:rPr lang="de-CH" sz="1800" dirty="0" err="1">
                <a:sym typeface="Symbol" pitchFamily="18" charset="2"/>
              </a:rPr>
              <a:t>LHeC</a:t>
            </a:r>
            <a:r>
              <a:rPr lang="de-CH" sz="1800" dirty="0">
                <a:sym typeface="Symbol" pitchFamily="18" charset="2"/>
              </a:rPr>
              <a:t>: </a:t>
            </a:r>
            <a:r>
              <a:rPr lang="de-CH" sz="1800" dirty="0" err="1">
                <a:sym typeface="Symbol" pitchFamily="18" charset="2"/>
              </a:rPr>
              <a:t>electrons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collinding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with</a:t>
            </a:r>
            <a:r>
              <a:rPr lang="de-CH" sz="1800" dirty="0">
                <a:sym typeface="Symbol" pitchFamily="18" charset="2"/>
              </a:rPr>
              <a:t> LHC </a:t>
            </a:r>
            <a:r>
              <a:rPr lang="de-CH" sz="1800" dirty="0" err="1">
                <a:sym typeface="Symbol" pitchFamily="18" charset="2"/>
              </a:rPr>
              <a:t>protons</a:t>
            </a:r>
            <a:endParaRPr lang="de-CH" sz="1800" dirty="0">
              <a:sym typeface="Symbol" pitchFamily="18" charset="2"/>
            </a:endParaRPr>
          </a:p>
          <a:p>
            <a:pPr lvl="1" eaLnBrk="1" hangingPunct="1"/>
            <a:r>
              <a:rPr lang="de-CH" sz="1800" dirty="0">
                <a:sym typeface="Symbol" pitchFamily="18" charset="2"/>
              </a:rPr>
              <a:t>LCF : linear </a:t>
            </a:r>
            <a:r>
              <a:rPr lang="de-CH" sz="1800" dirty="0" err="1">
                <a:sym typeface="Symbol" pitchFamily="18" charset="2"/>
              </a:rPr>
              <a:t>collider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as</a:t>
            </a:r>
            <a:r>
              <a:rPr lang="de-CH" sz="1800" dirty="0">
                <a:sym typeface="Symbol" pitchFamily="18" charset="2"/>
              </a:rPr>
              <a:t> </a:t>
            </a:r>
            <a:r>
              <a:rPr lang="de-CH" sz="1800" dirty="0" err="1">
                <a:sym typeface="Symbol" pitchFamily="18" charset="2"/>
              </a:rPr>
              <a:t>as</a:t>
            </a:r>
            <a:r>
              <a:rPr lang="de-CH" sz="1800" dirty="0">
                <a:sym typeface="Symbol" pitchFamily="18" charset="2"/>
              </a:rPr>
              <a:t> Higgs </a:t>
            </a:r>
            <a:r>
              <a:rPr lang="de-CH" sz="1800" dirty="0" err="1">
                <a:sym typeface="Symbol" pitchFamily="18" charset="2"/>
              </a:rPr>
              <a:t>factory</a:t>
            </a:r>
            <a:endParaRPr lang="de-CH" sz="1800" dirty="0">
              <a:sym typeface="Symbol" pitchFamily="18" charset="2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6F8FDA-68C4-99FB-D79F-C194DFFF43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69" y="2793346"/>
            <a:ext cx="6809203" cy="12713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99FADCD-1670-5CEA-A8BF-958B5CFE36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69" y="4027389"/>
            <a:ext cx="6608729" cy="13872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DFC853-F6E3-88C0-AE32-301BB10AC0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1727" y="5414644"/>
            <a:ext cx="6608729" cy="113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433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BFA1E-EB03-3633-E0C2-E32635835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2DF06DC0-EC8B-5B0F-BBDA-29EC6D444D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646453C-BFA1-1EA6-CDB1-82D19CBC0C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HL-LHC, HFM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B775E30-E6B5-65EB-95B6-4B6137D09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CH" sz="2000" dirty="0">
                <a:sym typeface="Symbol" pitchFamily="18" charset="2"/>
              </a:rPr>
              <a:t>HL-LHC</a:t>
            </a:r>
          </a:p>
          <a:p>
            <a:pPr lvl="1"/>
            <a:r>
              <a:rPr lang="fr-CH" sz="1400" dirty="0">
                <a:sym typeface="Symbol" pitchFamily="18" charset="2"/>
              </a:rPr>
              <a:t>MCBRD11 </a:t>
            </a:r>
            <a:r>
              <a:rPr lang="fr-CH" sz="1400" dirty="0" err="1">
                <a:sym typeface="Symbol" pitchFamily="18" charset="2"/>
              </a:rPr>
              <a:t>completed</a:t>
            </a:r>
            <a:endParaRPr lang="fr-CH" sz="1400" dirty="0">
              <a:sym typeface="Symbol" pitchFamily="18" charset="2"/>
            </a:endParaRPr>
          </a:p>
          <a:p>
            <a:pPr lvl="2"/>
            <a:r>
              <a:rPr lang="fr-CH" sz="1400" dirty="0">
                <a:sym typeface="Symbol" pitchFamily="18" charset="2"/>
              </a:rPr>
              <a:t>Test in </a:t>
            </a:r>
            <a:r>
              <a:rPr lang="fr-CH" sz="1400" dirty="0" err="1">
                <a:sym typeface="Symbol" pitchFamily="18" charset="2"/>
              </a:rPr>
              <a:t>January</a:t>
            </a:r>
            <a:r>
              <a:rPr lang="fr-CH" sz="1400" dirty="0">
                <a:sym typeface="Symbol" pitchFamily="18" charset="2"/>
              </a:rPr>
              <a:t>, if </a:t>
            </a:r>
            <a:r>
              <a:rPr lang="fr-CH" sz="1400" dirty="0" err="1">
                <a:sym typeface="Symbol" pitchFamily="18" charset="2"/>
              </a:rPr>
              <a:t>everything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is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conformed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this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will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complete</a:t>
            </a:r>
            <a:r>
              <a:rPr lang="fr-CH" sz="1400" dirty="0">
                <a:sym typeface="Symbol" pitchFamily="18" charset="2"/>
              </a:rPr>
              <a:t> SMT </a:t>
            </a:r>
            <a:r>
              <a:rPr lang="fr-CH" sz="1400" dirty="0" err="1">
                <a:sym typeface="Symbol" pitchFamily="18" charset="2"/>
              </a:rPr>
              <a:t>activities</a:t>
            </a:r>
            <a:r>
              <a:rPr lang="fr-CH" sz="1400" dirty="0">
                <a:sym typeface="Symbol" pitchFamily="18" charset="2"/>
              </a:rPr>
              <a:t> for D2 correctors </a:t>
            </a:r>
          </a:p>
          <a:p>
            <a:pPr lvl="1"/>
            <a:r>
              <a:rPr lang="fr-CH" sz="1400" dirty="0">
                <a:sym typeface="Symbol" pitchFamily="18" charset="2"/>
              </a:rPr>
              <a:t>MCBXF</a:t>
            </a:r>
          </a:p>
          <a:p>
            <a:pPr lvl="2"/>
            <a:r>
              <a:rPr lang="fr-CH" sz="1400" dirty="0" err="1">
                <a:sym typeface="Symbol" pitchFamily="18" charset="2"/>
              </a:rPr>
              <a:t>Three</a:t>
            </a:r>
            <a:r>
              <a:rPr lang="fr-CH" sz="1400" dirty="0">
                <a:sym typeface="Symbol" pitchFamily="18" charset="2"/>
              </a:rPr>
              <a:t> more magnets to </a:t>
            </a:r>
            <a:r>
              <a:rPr lang="fr-CH" sz="1400" dirty="0" err="1">
                <a:sym typeface="Symbol" pitchFamily="18" charset="2"/>
              </a:rPr>
              <a:t>deliver</a:t>
            </a:r>
            <a:r>
              <a:rPr lang="fr-CH" sz="1400" dirty="0">
                <a:sym typeface="Symbol" pitchFamily="18" charset="2"/>
              </a:rPr>
              <a:t>, </a:t>
            </a:r>
            <a:r>
              <a:rPr lang="fr-CH" sz="1400" dirty="0" err="1">
                <a:sym typeface="Symbol" pitchFamily="18" charset="2"/>
              </a:rPr>
              <a:t>activities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should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be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completed</a:t>
            </a:r>
            <a:r>
              <a:rPr lang="fr-CH" sz="1400" dirty="0">
                <a:sym typeface="Symbol" pitchFamily="18" charset="2"/>
              </a:rPr>
              <a:t> in </a:t>
            </a:r>
            <a:r>
              <a:rPr lang="fr-CH" sz="1400" dirty="0" err="1">
                <a:sym typeface="Symbol" pitchFamily="18" charset="2"/>
              </a:rPr>
              <a:t>mid</a:t>
            </a:r>
            <a:r>
              <a:rPr lang="fr-CH" sz="1400" dirty="0">
                <a:sym typeface="Symbol" pitchFamily="18" charset="2"/>
              </a:rPr>
              <a:t> 2026</a:t>
            </a:r>
          </a:p>
          <a:p>
            <a:pPr lvl="1"/>
            <a:r>
              <a:rPr lang="fr-CH" sz="1600" dirty="0">
                <a:sym typeface="Symbol" pitchFamily="18" charset="2"/>
              </a:rPr>
              <a:t>This </a:t>
            </a:r>
            <a:r>
              <a:rPr lang="fr-CH" sz="1600" dirty="0" err="1">
                <a:sym typeface="Symbol" pitchFamily="18" charset="2"/>
              </a:rPr>
              <a:t>will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allow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redirect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resources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towards</a:t>
            </a:r>
            <a:r>
              <a:rPr lang="fr-CH" sz="1600" dirty="0">
                <a:sym typeface="Symbol" pitchFamily="18" charset="2"/>
              </a:rPr>
              <a:t> HFM</a:t>
            </a:r>
          </a:p>
          <a:p>
            <a:r>
              <a:rPr lang="fr-CH" sz="2000" dirty="0">
                <a:sym typeface="Symbol" pitchFamily="18" charset="2"/>
              </a:rPr>
              <a:t>HFM- </a:t>
            </a:r>
            <a:r>
              <a:rPr lang="fr-CH" sz="2000" dirty="0" err="1">
                <a:sym typeface="Symbol" pitchFamily="18" charset="2"/>
              </a:rPr>
              <a:t>FalconD</a:t>
            </a:r>
            <a:r>
              <a:rPr lang="fr-CH" sz="2000" dirty="0">
                <a:sym typeface="Symbol" pitchFamily="18" charset="2"/>
              </a:rPr>
              <a:t> (A. </a:t>
            </a:r>
            <a:r>
              <a:rPr lang="fr-CH" sz="2000" dirty="0" err="1">
                <a:sym typeface="Symbol" pitchFamily="18" charset="2"/>
              </a:rPr>
              <a:t>Foussat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>
                <a:sym typeface="Symbol" pitchFamily="18" charset="2"/>
              </a:rPr>
              <a:t>Winding</a:t>
            </a:r>
            <a:r>
              <a:rPr lang="fr-CH" sz="1600" dirty="0">
                <a:sym typeface="Symbol" pitchFamily="18" charset="2"/>
              </a:rPr>
              <a:t> tests are </a:t>
            </a:r>
            <a:r>
              <a:rPr lang="fr-CH" sz="1600" dirty="0" err="1">
                <a:sym typeface="Symbol" pitchFamily="18" charset="2"/>
              </a:rPr>
              <a:t>ongoing</a:t>
            </a:r>
            <a:r>
              <a:rPr lang="fr-CH" sz="1600" dirty="0">
                <a:sym typeface="Symbol" pitchFamily="18" charset="2"/>
              </a:rPr>
              <a:t> – </a:t>
            </a:r>
            <a:r>
              <a:rPr lang="fr-CH" sz="1600" dirty="0" err="1">
                <a:sym typeface="Symbol" pitchFamily="18" charset="2"/>
              </a:rPr>
              <a:t>challenging</a:t>
            </a:r>
            <a:r>
              <a:rPr lang="fr-CH" sz="1600" dirty="0">
                <a:sym typeface="Symbol" pitchFamily="18" charset="2"/>
              </a:rPr>
              <a:t> magnet</a:t>
            </a:r>
          </a:p>
          <a:p>
            <a:pPr lvl="1"/>
            <a:r>
              <a:rPr lang="fr-CH" sz="1600" dirty="0" err="1">
                <a:sym typeface="Symbol" pitchFamily="18" charset="2"/>
              </a:rPr>
              <a:t>Decisions</a:t>
            </a:r>
            <a:r>
              <a:rPr lang="fr-CH" sz="1600" dirty="0">
                <a:sym typeface="Symbol" pitchFamily="18" charset="2"/>
              </a:rPr>
              <a:t> to </a:t>
            </a:r>
            <a:r>
              <a:rPr lang="fr-CH" sz="1600" dirty="0" err="1">
                <a:sym typeface="Symbol" pitchFamily="18" charset="2"/>
              </a:rPr>
              <a:t>be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taken</a:t>
            </a:r>
            <a:r>
              <a:rPr lang="fr-CH" sz="1600" dirty="0">
                <a:sym typeface="Symbol" pitchFamily="18" charset="2"/>
              </a:rPr>
              <a:t> on 50/56 mm aperture, synergies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INFN, and future </a:t>
            </a:r>
            <a:r>
              <a:rPr lang="fr-CH" sz="1600" dirty="0" err="1">
                <a:sym typeface="Symbol" pitchFamily="18" charset="2"/>
              </a:rPr>
              <a:t>activities</a:t>
            </a:r>
            <a:r>
              <a:rPr lang="fr-CH" sz="1600" dirty="0">
                <a:sym typeface="Symbol" pitchFamily="18" charset="2"/>
              </a:rPr>
              <a:t> on four layer </a:t>
            </a:r>
            <a:r>
              <a:rPr lang="fr-CH" sz="1600" dirty="0" err="1">
                <a:sym typeface="Symbol" pitchFamily="18" charset="2"/>
              </a:rPr>
              <a:t>cos</a:t>
            </a:r>
            <a:r>
              <a:rPr lang="fr-CH" sz="1600" dirty="0" err="1">
                <a:latin typeface="Symbol" pitchFamily="2" charset="2"/>
                <a:sym typeface="Symbol" pitchFamily="18" charset="2"/>
              </a:rPr>
              <a:t>q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hybrid</a:t>
            </a:r>
            <a:endParaRPr lang="fr-CH" sz="1600" dirty="0">
              <a:sym typeface="Symbol" pitchFamily="18" charset="2"/>
            </a:endParaRPr>
          </a:p>
          <a:p>
            <a:r>
              <a:rPr lang="fr-CH" sz="2000" dirty="0">
                <a:sym typeface="Symbol" pitchFamily="18" charset="2"/>
              </a:rPr>
              <a:t>HFM – TDP (A. </a:t>
            </a:r>
            <a:r>
              <a:rPr lang="fr-CH" sz="2000" dirty="0" err="1">
                <a:sym typeface="Symbol" pitchFamily="18" charset="2"/>
              </a:rPr>
              <a:t>Haziot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>
                <a:sym typeface="Symbol" pitchFamily="18" charset="2"/>
              </a:rPr>
              <a:t>Very important </a:t>
            </a:r>
            <a:r>
              <a:rPr lang="fr-CH" sz="1600" dirty="0" err="1">
                <a:sym typeface="Symbol" pitchFamily="18" charset="2"/>
              </a:rPr>
              <a:t>activity</a:t>
            </a:r>
            <a:r>
              <a:rPr lang="fr-CH" sz="1600" dirty="0">
                <a:sym typeface="Symbol" pitchFamily="18" charset="2"/>
              </a:rPr>
              <a:t> on SMC wax – test </a:t>
            </a:r>
            <a:r>
              <a:rPr lang="fr-CH" sz="1600" dirty="0" err="1">
                <a:sym typeface="Symbol" pitchFamily="18" charset="2"/>
              </a:rPr>
              <a:t>should</a:t>
            </a:r>
            <a:r>
              <a:rPr lang="fr-CH" sz="1600" dirty="0">
                <a:sym typeface="Symbol" pitchFamily="18" charset="2"/>
              </a:rPr>
              <a:t> come </a:t>
            </a:r>
            <a:r>
              <a:rPr lang="fr-CH" sz="1600" dirty="0" err="1">
                <a:sym typeface="Symbol" pitchFamily="18" charset="2"/>
              </a:rPr>
              <a:t>soon</a:t>
            </a:r>
            <a:endParaRPr lang="fr-CH" sz="1600" dirty="0">
              <a:sym typeface="Symbol" pitchFamily="18" charset="2"/>
            </a:endParaRPr>
          </a:p>
          <a:p>
            <a:pPr lvl="1"/>
            <a:r>
              <a:rPr lang="fr-CH" sz="1600" dirty="0" err="1">
                <a:sym typeface="Symbol" pitchFamily="18" charset="2"/>
              </a:rPr>
              <a:t>Hybrid</a:t>
            </a:r>
            <a:r>
              <a:rPr lang="fr-CH" sz="1600" dirty="0">
                <a:sym typeface="Symbol" pitchFamily="18" charset="2"/>
              </a:rPr>
              <a:t> design </a:t>
            </a:r>
            <a:r>
              <a:rPr lang="fr-CH" sz="1600" dirty="0" err="1">
                <a:sym typeface="Symbol" pitchFamily="18" charset="2"/>
              </a:rPr>
              <a:t>ongoing</a:t>
            </a:r>
            <a:r>
              <a:rPr lang="fr-CH" sz="1600" dirty="0">
                <a:sym typeface="Symbol" pitchFamily="18" charset="2"/>
              </a:rPr>
              <a:t>, tests in </a:t>
            </a:r>
            <a:r>
              <a:rPr lang="fr-CH" sz="1600" dirty="0" err="1">
                <a:sym typeface="Symbol" pitchFamily="18" charset="2"/>
              </a:rPr>
              <a:t>mid</a:t>
            </a:r>
            <a:r>
              <a:rPr lang="fr-CH" sz="1600" dirty="0">
                <a:sym typeface="Symbol" pitchFamily="18" charset="2"/>
              </a:rPr>
              <a:t> 2026 – </a:t>
            </a:r>
            <a:r>
              <a:rPr lang="fr-CH" sz="1600" dirty="0" err="1">
                <a:sym typeface="Symbol" pitchFamily="18" charset="2"/>
              </a:rPr>
              <a:t>fundamental</a:t>
            </a:r>
            <a:r>
              <a:rPr lang="fr-CH" sz="1600" dirty="0">
                <a:sym typeface="Symbol" pitchFamily="18" charset="2"/>
              </a:rPr>
              <a:t> to </a:t>
            </a:r>
            <a:r>
              <a:rPr lang="fr-CH" sz="1600" dirty="0" err="1">
                <a:sym typeface="Symbol" pitchFamily="18" charset="2"/>
              </a:rPr>
              <a:t>reduce</a:t>
            </a:r>
            <a:r>
              <a:rPr lang="fr-CH" sz="1600" dirty="0">
                <a:sym typeface="Symbol" pitchFamily="18" charset="2"/>
              </a:rPr>
              <a:t> FCC-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cost</a:t>
            </a:r>
            <a:r>
              <a:rPr lang="fr-CH" sz="1600" dirty="0">
                <a:sym typeface="Symbol" pitchFamily="18" charset="2"/>
              </a:rPr>
              <a:t> by </a:t>
            </a:r>
            <a:r>
              <a:rPr lang="fr-CH" sz="1600" dirty="0" err="1">
                <a:sym typeface="Symbol" pitchFamily="18" charset="2"/>
              </a:rPr>
              <a:t>several</a:t>
            </a:r>
            <a:r>
              <a:rPr lang="fr-CH" sz="1600" dirty="0">
                <a:sym typeface="Symbol" pitchFamily="18" charset="2"/>
              </a:rPr>
              <a:t> billions</a:t>
            </a:r>
          </a:p>
          <a:p>
            <a:pPr lvl="1"/>
            <a:r>
              <a:rPr lang="fr-CH" sz="1600" dirty="0">
                <a:sym typeface="Symbol" pitchFamily="18" charset="2"/>
              </a:rPr>
              <a:t>An SMC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Nb-Ti </a:t>
            </a:r>
            <a:r>
              <a:rPr lang="fr-CH" sz="1600" dirty="0" err="1">
                <a:sym typeface="Symbol" pitchFamily="18" charset="2"/>
              </a:rPr>
              <a:t>impregnated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planned</a:t>
            </a:r>
            <a:r>
              <a:rPr lang="fr-CH" sz="1600" dirty="0">
                <a:sym typeface="Symbol" pitchFamily="18" charset="2"/>
              </a:rPr>
              <a:t> to </a:t>
            </a:r>
            <a:r>
              <a:rPr lang="fr-CH" sz="1600" dirty="0" err="1">
                <a:sym typeface="Symbol" pitchFamily="18" charset="2"/>
              </a:rPr>
              <a:t>prove</a:t>
            </a:r>
            <a:r>
              <a:rPr lang="fr-CH" sz="1600" dirty="0">
                <a:sym typeface="Symbol" pitchFamily="18" charset="2"/>
              </a:rPr>
              <a:t>    </a:t>
            </a:r>
            <a:r>
              <a:rPr lang="fr-CH" sz="1600" dirty="0" err="1">
                <a:sym typeface="Symbol" pitchFamily="18" charset="2"/>
              </a:rPr>
              <a:t>ability</a:t>
            </a:r>
            <a:r>
              <a:rPr lang="fr-CH" sz="1600" dirty="0">
                <a:sym typeface="Symbol" pitchFamily="18" charset="2"/>
              </a:rPr>
              <a:t> to </a:t>
            </a:r>
            <a:r>
              <a:rPr lang="fr-CH" sz="1600" dirty="0" err="1">
                <a:sym typeface="Symbol" pitchFamily="18" charset="2"/>
              </a:rPr>
              <a:t>reach</a:t>
            </a:r>
            <a:r>
              <a:rPr lang="fr-CH" sz="1600" dirty="0">
                <a:sym typeface="Symbol" pitchFamily="18" charset="2"/>
              </a:rPr>
              <a:t> short </a:t>
            </a:r>
            <a:r>
              <a:rPr lang="fr-CH" sz="1600" dirty="0" err="1">
                <a:sym typeface="Symbol" pitchFamily="18" charset="2"/>
              </a:rPr>
              <a:t>sample</a:t>
            </a:r>
            <a:r>
              <a:rPr lang="fr-CH" sz="1600" dirty="0">
                <a:sym typeface="Symbol" pitchFamily="18" charset="2"/>
              </a:rPr>
              <a:t> (9 </a:t>
            </a:r>
            <a:r>
              <a:rPr lang="fr-CH" sz="1600" dirty="0" err="1">
                <a:sym typeface="Symbol" pitchFamily="18" charset="2"/>
              </a:rPr>
              <a:t>T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peak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field</a:t>
            </a:r>
            <a:r>
              <a:rPr lang="fr-CH" sz="16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>
                <a:sym typeface="Symbol" pitchFamily="18" charset="2"/>
              </a:rPr>
              <a:t>ESC </a:t>
            </a:r>
            <a:r>
              <a:rPr lang="fr-CH" sz="1600" dirty="0" err="1">
                <a:sym typeface="Symbol" pitchFamily="18" charset="2"/>
              </a:rPr>
              <a:t>coils</a:t>
            </a:r>
            <a:r>
              <a:rPr lang="fr-CH" sz="1600" dirty="0">
                <a:sym typeface="Symbol" pitchFamily="18" charset="2"/>
              </a:rPr>
              <a:t> for MQXF</a:t>
            </a:r>
          </a:p>
          <a:p>
            <a:pPr lvl="1"/>
            <a:r>
              <a:rPr lang="fr-CH" sz="1600" dirty="0">
                <a:sym typeface="Symbol" pitchFamily="18" charset="2"/>
              </a:rPr>
              <a:t>MQXFS4 </a:t>
            </a:r>
            <a:r>
              <a:rPr lang="fr-CH" sz="1600" dirty="0" err="1">
                <a:sym typeface="Symbol" pitchFamily="18" charset="2"/>
              </a:rPr>
              <a:t>preload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experiment</a:t>
            </a:r>
            <a:endParaRPr lang="fr-CH" sz="16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969772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A19B4-8EB1-DE84-D644-7F9C52994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CA94EA86-FB7D-31CF-DAAB-AAC707C011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71D3AE5-434A-859A-1F42-901C7D6054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HFM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5D87B52-75DD-63B4-728B-275B5B979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CH" sz="2000" dirty="0">
                <a:sym typeface="Symbol" pitchFamily="18" charset="2"/>
              </a:rPr>
              <a:t>HFM – MQ (M. </a:t>
            </a:r>
            <a:r>
              <a:rPr lang="fr-CH" sz="2000" dirty="0" err="1">
                <a:sym typeface="Symbol" pitchFamily="18" charset="2"/>
              </a:rPr>
              <a:t>Karppinen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>
                <a:sym typeface="Symbol" pitchFamily="18" charset="2"/>
              </a:rPr>
              <a:t>Design </a:t>
            </a:r>
            <a:r>
              <a:rPr lang="fr-CH" sz="1600" dirty="0" err="1">
                <a:sym typeface="Symbol" pitchFamily="18" charset="2"/>
              </a:rPr>
              <a:t>completed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cable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available</a:t>
            </a:r>
            <a:r>
              <a:rPr lang="fr-CH" sz="1600" dirty="0">
                <a:sym typeface="Symbol" pitchFamily="18" charset="2"/>
              </a:rPr>
              <a:t>, first hardware tests </a:t>
            </a:r>
            <a:r>
              <a:rPr lang="fr-CH" sz="1600" dirty="0" err="1">
                <a:sym typeface="Symbol" pitchFamily="18" charset="2"/>
              </a:rPr>
              <a:t>ongoing</a:t>
            </a:r>
            <a:endParaRPr lang="fr-CH" sz="1600" dirty="0">
              <a:sym typeface="Symbol" pitchFamily="18" charset="2"/>
            </a:endParaRPr>
          </a:p>
          <a:p>
            <a:r>
              <a:rPr lang="fr-CH" sz="2000" dirty="0">
                <a:sym typeface="Symbol" pitchFamily="18" charset="2"/>
              </a:rPr>
              <a:t>HFM – BOND (Juan Carlos Perez)</a:t>
            </a:r>
          </a:p>
          <a:p>
            <a:pPr lvl="1"/>
            <a:r>
              <a:rPr lang="fr-CH" sz="1400" dirty="0" err="1">
                <a:sym typeface="Symbol" pitchFamily="18" charset="2"/>
              </a:rPr>
              <a:t>Ongoing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activities</a:t>
            </a:r>
            <a:r>
              <a:rPr lang="fr-CH" sz="1400" dirty="0">
                <a:sym typeface="Symbol" pitchFamily="18" charset="2"/>
              </a:rPr>
              <a:t>, first </a:t>
            </a:r>
            <a:r>
              <a:rPr lang="fr-CH" sz="1400" dirty="0" err="1">
                <a:sym typeface="Symbol" pitchFamily="18" charset="2"/>
              </a:rPr>
              <a:t>coils</a:t>
            </a:r>
            <a:r>
              <a:rPr lang="fr-CH" sz="1400" dirty="0">
                <a:sym typeface="Symbol" pitchFamily="18" charset="2"/>
              </a:rPr>
              <a:t> in 2026,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ambitious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target</a:t>
            </a:r>
            <a:r>
              <a:rPr lang="fr-CH" sz="1400" dirty="0">
                <a:sym typeface="Symbol" pitchFamily="18" charset="2"/>
              </a:rPr>
              <a:t> of test at the end of the </a:t>
            </a:r>
            <a:r>
              <a:rPr lang="fr-CH" sz="1400" dirty="0" err="1">
                <a:sym typeface="Symbol" pitchFamily="18" charset="2"/>
              </a:rPr>
              <a:t>year</a:t>
            </a:r>
            <a:endParaRPr lang="fr-CH" sz="1600" dirty="0">
              <a:sym typeface="Symbol" pitchFamily="18" charset="2"/>
            </a:endParaRPr>
          </a:p>
          <a:p>
            <a:r>
              <a:rPr lang="fr-CH" sz="2000" dirty="0">
                <a:sym typeface="Symbol" pitchFamily="18" charset="2"/>
              </a:rPr>
              <a:t>HFM – long (Jose </a:t>
            </a:r>
            <a:r>
              <a:rPr lang="fr-CH" sz="2000" dirty="0" err="1">
                <a:sym typeface="Symbol" pitchFamily="18" charset="2"/>
              </a:rPr>
              <a:t>Ferradas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>
                <a:sym typeface="Symbol" pitchFamily="18" charset="2"/>
              </a:rPr>
              <a:t>Activities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ongoing</a:t>
            </a:r>
            <a:r>
              <a:rPr lang="fr-CH" sz="1600" dirty="0">
                <a:sym typeface="Symbol" pitchFamily="18" charset="2"/>
              </a:rPr>
              <a:t> to </a:t>
            </a:r>
            <a:r>
              <a:rPr lang="fr-CH" sz="1600" dirty="0" err="1">
                <a:sym typeface="Symbol" pitchFamily="18" charset="2"/>
              </a:rPr>
              <a:t>build</a:t>
            </a:r>
            <a:r>
              <a:rPr lang="fr-CH" sz="1600" dirty="0">
                <a:sym typeface="Symbol" pitchFamily="18" charset="2"/>
              </a:rPr>
              <a:t> 4 m long </a:t>
            </a:r>
            <a:r>
              <a:rPr lang="fr-CH" sz="1600" dirty="0" err="1">
                <a:sym typeface="Symbol" pitchFamily="18" charset="2"/>
              </a:rPr>
              <a:t>coils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flared</a:t>
            </a:r>
            <a:r>
              <a:rPr lang="fr-CH" sz="1600" dirty="0">
                <a:sym typeface="Symbol" pitchFamily="18" charset="2"/>
              </a:rPr>
              <a:t> ends</a:t>
            </a:r>
          </a:p>
          <a:p>
            <a:pPr lvl="1"/>
            <a:r>
              <a:rPr lang="fr-CH" sz="1600" dirty="0">
                <a:sym typeface="Symbol" pitchFamily="18" charset="2"/>
              </a:rPr>
              <a:t>Strong </a:t>
            </a:r>
            <a:r>
              <a:rPr lang="fr-CH" sz="1600" dirty="0" err="1">
                <a:sym typeface="Symbol" pitchFamily="18" charset="2"/>
              </a:rPr>
              <a:t>synergy</a:t>
            </a:r>
            <a:r>
              <a:rPr lang="fr-CH" sz="1600" dirty="0">
                <a:sym typeface="Symbol" pitchFamily="18" charset="2"/>
              </a:rPr>
              <a:t> LMF-SMT</a:t>
            </a:r>
          </a:p>
          <a:p>
            <a:r>
              <a:rPr lang="fr-CH" sz="2000" dirty="0">
                <a:sym typeface="Symbol" pitchFamily="18" charset="2"/>
              </a:rPr>
              <a:t>Insulation (R. </a:t>
            </a:r>
            <a:r>
              <a:rPr lang="fr-CH" sz="2000" dirty="0" err="1">
                <a:sym typeface="Symbol" pitchFamily="18" charset="2"/>
              </a:rPr>
              <a:t>Piccin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>
                <a:sym typeface="Symbol" pitchFamily="18" charset="2"/>
              </a:rPr>
              <a:t>Desizing</a:t>
            </a:r>
            <a:endParaRPr lang="fr-CH" sz="1600" dirty="0">
              <a:sym typeface="Symbol" pitchFamily="18" charset="2"/>
            </a:endParaRPr>
          </a:p>
          <a:p>
            <a:pPr lvl="1"/>
            <a:r>
              <a:rPr lang="fr-CH" sz="1600" dirty="0" err="1">
                <a:sym typeface="Symbol" pitchFamily="18" charset="2"/>
              </a:rPr>
              <a:t>Coatings</a:t>
            </a:r>
            <a:endParaRPr lang="fr-CH" sz="1600" dirty="0">
              <a:sym typeface="Symbol" pitchFamily="18" charset="2"/>
            </a:endParaRPr>
          </a:p>
          <a:p>
            <a:pPr lvl="1"/>
            <a:r>
              <a:rPr lang="fr-CH" sz="1600" dirty="0" err="1">
                <a:sym typeface="Symbol" pitchFamily="18" charset="2"/>
              </a:rPr>
              <a:t>Braiding</a:t>
            </a:r>
            <a:r>
              <a:rPr lang="fr-CH" sz="1600" dirty="0">
                <a:sym typeface="Symbol" pitchFamily="18" charset="2"/>
              </a:rPr>
              <a:t> machine</a:t>
            </a:r>
          </a:p>
          <a:p>
            <a:pPr lvl="1"/>
            <a:r>
              <a:rPr lang="fr-CH" sz="1600" dirty="0">
                <a:sym typeface="Symbol" pitchFamily="18" charset="2"/>
              </a:rPr>
              <a:t>Radiation </a:t>
            </a:r>
            <a:r>
              <a:rPr lang="fr-CH" sz="1600" dirty="0" err="1">
                <a:sym typeface="Symbol" pitchFamily="18" charset="2"/>
              </a:rPr>
              <a:t>resistance</a:t>
            </a:r>
            <a:endParaRPr lang="fr-CH" sz="16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903405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39F99-9B1C-1405-603C-134AB51CE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9301D4BB-B4AA-8705-C451-73900E12EC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31BC98E-0681-E29B-A6BF-ACF3964B7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OTHER MAGNETS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BFBE43F-2B76-C138-3F92-A7891D49A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CH" sz="2000" dirty="0">
                <a:sym typeface="Symbol" pitchFamily="18" charset="2"/>
              </a:rPr>
              <a:t>LHC MQ </a:t>
            </a:r>
            <a:r>
              <a:rPr lang="fr-CH" sz="2000" dirty="0" err="1">
                <a:sym typeface="Symbol" pitchFamily="18" charset="2"/>
              </a:rPr>
              <a:t>spares</a:t>
            </a:r>
            <a:r>
              <a:rPr lang="fr-CH" sz="2000" dirty="0">
                <a:sym typeface="Symbol" pitchFamily="18" charset="2"/>
              </a:rPr>
              <a:t> (M. </a:t>
            </a:r>
            <a:r>
              <a:rPr lang="fr-CH" sz="2000" dirty="0" err="1">
                <a:sym typeface="Symbol" pitchFamily="18" charset="2"/>
              </a:rPr>
              <a:t>Karppinen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>
                <a:sym typeface="Symbol" pitchFamily="18" charset="2"/>
              </a:rPr>
              <a:t>Production </a:t>
            </a:r>
            <a:r>
              <a:rPr lang="fr-CH" sz="1600" dirty="0" err="1">
                <a:sym typeface="Symbol" pitchFamily="18" charset="2"/>
              </a:rPr>
              <a:t>ongoing</a:t>
            </a:r>
            <a:r>
              <a:rPr lang="fr-CH" sz="1600" dirty="0">
                <a:sym typeface="Symbol" pitchFamily="18" charset="2"/>
              </a:rPr>
              <a:t>, test in SM18 </a:t>
            </a:r>
            <a:r>
              <a:rPr lang="fr-CH" sz="1600" dirty="0" err="1">
                <a:sym typeface="Symbol" pitchFamily="18" charset="2"/>
              </a:rPr>
              <a:t>until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mid</a:t>
            </a:r>
            <a:r>
              <a:rPr lang="fr-CH" sz="1600" dirty="0">
                <a:sym typeface="Symbol" pitchFamily="18" charset="2"/>
              </a:rPr>
              <a:t> 2026</a:t>
            </a:r>
          </a:p>
          <a:p>
            <a:endParaRPr lang="fr-CH" sz="2000" dirty="0">
              <a:sym typeface="Symbol" pitchFamily="18" charset="2"/>
            </a:endParaRPr>
          </a:p>
          <a:p>
            <a:r>
              <a:rPr lang="fr-CH" sz="2000" dirty="0" err="1">
                <a:sym typeface="Symbol" pitchFamily="18" charset="2"/>
              </a:rPr>
              <a:t>CHiC</a:t>
            </a:r>
            <a:r>
              <a:rPr lang="fr-CH" sz="2000" dirty="0">
                <a:sym typeface="Symbol" pitchFamily="18" charset="2"/>
              </a:rPr>
              <a:t> (K. Geiger, M. </a:t>
            </a:r>
            <a:r>
              <a:rPr lang="fr-CH" sz="2000" dirty="0" err="1">
                <a:sym typeface="Symbol" pitchFamily="18" charset="2"/>
              </a:rPr>
              <a:t>Karppinen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>
                <a:sym typeface="Symbol" pitchFamily="18" charset="2"/>
              </a:rPr>
              <a:t>Construction phase </a:t>
            </a:r>
            <a:r>
              <a:rPr lang="fr-CH" sz="1600" dirty="0" err="1">
                <a:sym typeface="Symbol" pitchFamily="18" charset="2"/>
              </a:rPr>
              <a:t>ongoing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target</a:t>
            </a:r>
            <a:r>
              <a:rPr lang="fr-CH" sz="1600" dirty="0">
                <a:sym typeface="Symbol" pitchFamily="18" charset="2"/>
              </a:rPr>
              <a:t> of tests in 2026</a:t>
            </a:r>
          </a:p>
          <a:p>
            <a:pPr lvl="1"/>
            <a:endParaRPr lang="fr-CH" sz="1600" dirty="0">
              <a:sym typeface="Symbol" pitchFamily="18" charset="2"/>
            </a:endParaRPr>
          </a:p>
          <a:p>
            <a:r>
              <a:rPr lang="fr-CH" sz="2000" dirty="0" err="1">
                <a:sym typeface="Symbol" pitchFamily="18" charset="2"/>
              </a:rPr>
              <a:t>Fusillo</a:t>
            </a:r>
            <a:r>
              <a:rPr lang="fr-CH" sz="2000" dirty="0">
                <a:sym typeface="Symbol" pitchFamily="18" charset="2"/>
              </a:rPr>
              <a:t> (A. </a:t>
            </a:r>
            <a:r>
              <a:rPr lang="fr-CH" sz="2000" dirty="0" err="1">
                <a:sym typeface="Symbol" pitchFamily="18" charset="2"/>
              </a:rPr>
              <a:t>Haziot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>
                <a:sym typeface="Symbol" pitchFamily="18" charset="2"/>
              </a:rPr>
              <a:t>Third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subscale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wax</a:t>
            </a:r>
          </a:p>
        </p:txBody>
      </p:sp>
    </p:spTree>
    <p:extLst>
      <p:ext uri="{BB962C8B-B14F-4D97-AF65-F5344CB8AC3E}">
        <p14:creationId xmlns:p14="http://schemas.microsoft.com/office/powerpoint/2010/main" val="311295528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36E23-9A6A-9FDE-E763-33447E784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79A74F8D-8EEC-3E03-AA65-86BCF5F514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4360FE9-10EC-4411-5A4A-07A9EBAEF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Some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news: RMM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08A1D8EC-F23B-DE9D-FF71-12FA9AE00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de-CH" sz="2000" dirty="0">
                <a:sym typeface="Symbol" pitchFamily="18" charset="2"/>
              </a:rPr>
              <a:t>RMM1e </a:t>
            </a:r>
            <a:r>
              <a:rPr lang="de-CH" sz="2000" dirty="0" err="1">
                <a:sym typeface="Symbol" pitchFamily="18" charset="2"/>
              </a:rPr>
              <a:t>test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is</a:t>
            </a:r>
            <a:r>
              <a:rPr lang="de-CH" sz="2000" dirty="0">
                <a:sym typeface="Symbol" pitchFamily="18" charset="2"/>
              </a:rPr>
              <a:t> </a:t>
            </a:r>
            <a:r>
              <a:rPr lang="de-CH" sz="2000" dirty="0" err="1">
                <a:sym typeface="Symbol" pitchFamily="18" charset="2"/>
              </a:rPr>
              <a:t>ongoing</a:t>
            </a:r>
            <a:endParaRPr lang="de-CH" sz="2000" dirty="0">
              <a:sym typeface="Symbol" pitchFamily="18" charset="2"/>
            </a:endParaRPr>
          </a:p>
          <a:p>
            <a:pPr lvl="1" eaLnBrk="1" hangingPunct="1"/>
            <a:r>
              <a:rPr lang="de-CH" sz="1600" u="sng" dirty="0">
                <a:sym typeface="Symbol" pitchFamily="18" charset="2"/>
              </a:rPr>
              <a:t>S</a:t>
            </a:r>
            <a:r>
              <a:rPr lang="de-CH" sz="1600" dirty="0">
                <a:sym typeface="Symbol" pitchFamily="18" charset="2"/>
              </a:rPr>
              <a:t>ame coils of RMM1d, but with a fishbone to improve cooling</a:t>
            </a:r>
          </a:p>
          <a:p>
            <a:pPr lvl="1" eaLnBrk="1" hangingPunct="1"/>
            <a:r>
              <a:rPr lang="de-CH" sz="1600" dirty="0" err="1">
                <a:sym typeface="Symbol" pitchFamily="18" charset="2"/>
              </a:rPr>
              <a:t>Success</a:t>
            </a:r>
            <a:r>
              <a:rPr lang="de-CH" sz="1600" dirty="0">
                <a:sym typeface="Symbol" pitchFamily="18" charset="2"/>
              </a:rPr>
              <a:t> so </a:t>
            </a:r>
            <a:r>
              <a:rPr lang="de-CH" sz="1600" dirty="0" err="1">
                <a:sym typeface="Symbol" pitchFamily="18" charset="2"/>
              </a:rPr>
              <a:t>far</a:t>
            </a:r>
            <a:r>
              <a:rPr lang="de-CH" sz="1600" dirty="0">
                <a:sym typeface="Symbol" pitchFamily="18" charset="2"/>
              </a:rPr>
              <a:t>! Magnet reaches target current after </a:t>
            </a:r>
            <a:r>
              <a:rPr lang="de-CH" sz="1600" dirty="0" err="1">
                <a:sym typeface="Symbol" pitchFamily="18" charset="2"/>
              </a:rPr>
              <a:t>totally</a:t>
            </a:r>
            <a:r>
              <a:rPr lang="de-CH" sz="1600" dirty="0">
                <a:sym typeface="Symbol" pitchFamily="18" charset="2"/>
              </a:rPr>
              <a:t> dissassembly, and does not need anymore a plateau at intermediate current to cool down</a:t>
            </a:r>
          </a:p>
          <a:p>
            <a:pPr lvl="1" eaLnBrk="1" hangingPunct="1"/>
            <a:r>
              <a:rPr lang="de-CH" sz="1600" dirty="0">
                <a:sym typeface="Symbol" pitchFamily="18" charset="2"/>
              </a:rPr>
              <a:t>T</a:t>
            </a:r>
            <a:r>
              <a:rPr lang="de-CH" sz="1600" dirty="0">
                <a:sym typeface="Symbol" pitchFamily="18" charset="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</a:t>
            </a:r>
            <a:r>
              <a:rPr lang="de-CH" sz="1600" dirty="0">
                <a:sym typeface="Symbol" pitchFamily="18" charset="2"/>
              </a:rPr>
              <a:t>tal </a:t>
            </a:r>
            <a:r>
              <a:rPr lang="de-CH" sz="1600" dirty="0" err="1">
                <a:sym typeface="Symbol" pitchFamily="18" charset="2"/>
              </a:rPr>
              <a:t>loss</a:t>
            </a:r>
            <a:r>
              <a:rPr lang="de-CH" sz="1600" dirty="0">
                <a:sym typeface="Symbol" pitchFamily="18" charset="2"/>
              </a:rPr>
              <a:t> </a:t>
            </a:r>
            <a:r>
              <a:rPr lang="de-CH" sz="1600" dirty="0" err="1">
                <a:sym typeface="Symbol" pitchFamily="18" charset="2"/>
              </a:rPr>
              <a:t>of</a:t>
            </a:r>
            <a:r>
              <a:rPr lang="de-CH" sz="1600" dirty="0">
                <a:sym typeface="Symbol" pitchFamily="18" charset="2"/>
              </a:rPr>
              <a:t> </a:t>
            </a:r>
            <a:r>
              <a:rPr lang="de-CH" sz="1600" dirty="0" err="1">
                <a:sym typeface="Symbol" pitchFamily="18" charset="2"/>
              </a:rPr>
              <a:t>memory</a:t>
            </a:r>
            <a:r>
              <a:rPr lang="de-CH" sz="1600" dirty="0">
                <a:sym typeface="Symbol" pitchFamily="18" charset="2"/>
              </a:rPr>
              <a:t> _ </a:t>
            </a:r>
            <a:r>
              <a:rPr lang="de-CH" sz="1600" dirty="0" err="1">
                <a:sym typeface="Symbol" pitchFamily="18" charset="2"/>
              </a:rPr>
              <a:t>never</a:t>
            </a:r>
            <a:r>
              <a:rPr lang="de-CH" sz="1600" dirty="0">
                <a:sym typeface="Symbol" pitchFamily="18" charset="2"/>
              </a:rPr>
              <a:t> </a:t>
            </a:r>
            <a:r>
              <a:rPr lang="de-CH" sz="1600" dirty="0" err="1">
                <a:sym typeface="Symbol" pitchFamily="18" charset="2"/>
              </a:rPr>
              <a:t>seen</a:t>
            </a:r>
            <a:r>
              <a:rPr lang="de-CH" sz="1600" dirty="0">
                <a:sym typeface="Symbol" pitchFamily="18" charset="2"/>
              </a:rPr>
              <a:t> </a:t>
            </a:r>
            <a:r>
              <a:rPr lang="de-CH" sz="1600" dirty="0" err="1">
                <a:sym typeface="Symbol" pitchFamily="18" charset="2"/>
              </a:rPr>
              <a:t>before</a:t>
            </a:r>
            <a:endParaRPr lang="de-CH" sz="1600" dirty="0">
              <a:sym typeface="Symbol" pitchFamily="18" charset="2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780BBDCE-9C99-4415-78AC-1EDD9E1043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" name="Image 5" descr="Une image contenant texte, Police, nombr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6B781D74-0558-C3BE-4C23-525A9B4DB8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382" y="2821414"/>
            <a:ext cx="5985910" cy="365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943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66166</TotalTime>
  <Words>1153</Words>
  <Application>Microsoft Office PowerPoint</Application>
  <PresentationFormat>On-screen Show (4:3)</PresentationFormat>
  <Paragraphs>335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Book Antiqua</vt:lpstr>
      <vt:lpstr>Calibri</vt:lpstr>
      <vt:lpstr>Felix Titling</vt:lpstr>
      <vt:lpstr>Symbol</vt:lpstr>
      <vt:lpstr>Times New Roman</vt:lpstr>
      <vt:lpstr>1_Default Design</vt:lpstr>
      <vt:lpstr>Custom Design</vt:lpstr>
      <vt:lpstr>Superconducting Magnet Technology latest news</vt:lpstr>
      <vt:lpstr>Organigram as of January 2026</vt:lpstr>
      <vt:lpstr>Who’s coming, who’s leaving</vt:lpstr>
      <vt:lpstr>Some news</vt:lpstr>
      <vt:lpstr>Some news</vt:lpstr>
      <vt:lpstr>HL-LHC, HFM</vt:lpstr>
      <vt:lpstr>HFM</vt:lpstr>
      <vt:lpstr>OTHER MAGNETS</vt:lpstr>
      <vt:lpstr>Some news: RMM</vt:lpstr>
      <vt:lpstr>Tentative deliveries for 2026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896</cp:revision>
  <dcterms:created xsi:type="dcterms:W3CDTF">2006-07-31T18:23:56Z</dcterms:created>
  <dcterms:modified xsi:type="dcterms:W3CDTF">2025-11-25T13:38:47Z</dcterms:modified>
</cp:coreProperties>
</file>