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61AA"/>
    <a:srgbClr val="3E282B"/>
    <a:srgbClr val="CC3300"/>
    <a:srgbClr val="00529E"/>
    <a:srgbClr val="004F9E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96" autoAdjust="0"/>
    <p:restoredTop sz="94695" autoAdjust="0"/>
  </p:normalViewPr>
  <p:slideViewPr>
    <p:cSldViewPr showGuides="1">
      <p:cViewPr>
        <p:scale>
          <a:sx n="130" d="100"/>
          <a:sy n="130" d="100"/>
        </p:scale>
        <p:origin x="-2328" y="-6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handoutMaster" Target="handoutMasters/handout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C2135E-9140-2142-85E2-2C032B420944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CFE838-1C60-0041-8D8F-9BB9AFDBE4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16373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6069B4-0405-1E4E-81A3-5BBFDD0B5FF3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2A90F3-9E8F-A949-8FE9-063986F053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43554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3"/>
          <p:cNvGrpSpPr>
            <a:grpSpLocks/>
          </p:cNvGrpSpPr>
          <p:nvPr userDrawn="1"/>
        </p:nvGrpSpPr>
        <p:grpSpPr bwMode="auto">
          <a:xfrm>
            <a:off x="1143000" y="0"/>
            <a:ext cx="8001000" cy="849313"/>
            <a:chOff x="1143000" y="0"/>
            <a:chExt cx="8001000" cy="849313"/>
          </a:xfrm>
        </p:grpSpPr>
        <p:pic>
          <p:nvPicPr>
            <p:cNvPr id="5" name="Picture 20" descr="banner-ITonly"/>
            <p:cNvPicPr>
              <a:picLocks noChangeAspect="1" noChangeArrowheads="1"/>
            </p:cNvPicPr>
            <p:nvPr userDrawn="1"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143000" y="0"/>
              <a:ext cx="8001000" cy="849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itle 1"/>
            <p:cNvSpPr txBox="1">
              <a:spLocks/>
            </p:cNvSpPr>
            <p:nvPr userDrawn="1"/>
          </p:nvSpPr>
          <p:spPr bwMode="auto">
            <a:xfrm>
              <a:off x="1295400" y="0"/>
              <a:ext cx="5562600" cy="838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>
                <a:defRPr/>
              </a:pPr>
              <a:r>
                <a:rPr lang="en-US" sz="3200" kern="0" dirty="0">
                  <a:solidFill>
                    <a:schemeClr val="bg1"/>
                  </a:solidFill>
                  <a:latin typeface="+mj-lt"/>
                  <a:ea typeface="+mj-ea"/>
                  <a:cs typeface="+mj-cs"/>
                </a:rPr>
                <a:t>Experiment Support</a:t>
              </a:r>
            </a:p>
          </p:txBody>
        </p:sp>
      </p:grpSp>
      <p:pic>
        <p:nvPicPr>
          <p:cNvPr id="7" name="Picture 20" descr="CERNlogo-rgb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23"/>
          <p:cNvSpPr txBox="1">
            <a:spLocks noChangeArrowheads="1"/>
          </p:cNvSpPr>
          <p:nvPr userDrawn="1"/>
        </p:nvSpPr>
        <p:spPr bwMode="auto">
          <a:xfrm>
            <a:off x="0" y="6111875"/>
            <a:ext cx="1295400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CERN IT Department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CH-1211 Geneva </a:t>
            </a:r>
            <a:r>
              <a:rPr lang="en-US" sz="900" dirty="0">
                <a:latin typeface="Tahoma" pitchFamily="34" charset="0"/>
              </a:rPr>
              <a:t>23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 dirty="0">
                <a:latin typeface="Tahoma" pitchFamily="34" charset="0"/>
              </a:rPr>
              <a:t>www.cern.ch/i</a:t>
            </a:r>
            <a:r>
              <a:rPr lang="en-US" sz="1000" b="1" dirty="0">
                <a:latin typeface="Tahoma" pitchFamily="34" charset="0"/>
              </a:rPr>
              <a:t>t</a:t>
            </a: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-76200" y="68263"/>
            <a:ext cx="1371600" cy="769937"/>
          </a:xfrm>
          <a:prstGeom prst="rect">
            <a:avLst/>
          </a:prstGeom>
          <a:noFill/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4400">
                <a:solidFill>
                  <a:schemeClr val="bg1"/>
                </a:solidFill>
              </a:rPr>
              <a:t>DB</a:t>
            </a:r>
            <a:endParaRPr lang="en-US" sz="3600">
              <a:solidFill>
                <a:schemeClr val="bg1"/>
              </a:solidFill>
            </a:endParaRPr>
          </a:p>
        </p:txBody>
      </p:sp>
      <p:pic>
        <p:nvPicPr>
          <p:cNvPr id="10" name="Picture 18" descr="468557_82458359_plasma.jpg"/>
          <p:cNvPicPr>
            <a:picLocks noChangeAspect="1"/>
          </p:cNvPicPr>
          <p:nvPr userDrawn="1"/>
        </p:nvPicPr>
        <p:blipFill>
          <a:blip r:embed="rId4"/>
          <a:srcRect l="60654" t="4120" r="25140" b="2367"/>
          <a:stretch>
            <a:fillRect/>
          </a:stretch>
        </p:blipFill>
        <p:spPr bwMode="auto">
          <a:xfrm>
            <a:off x="0" y="0"/>
            <a:ext cx="12192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 userDrawn="1"/>
        </p:nvSpPr>
        <p:spPr bwMode="auto">
          <a:xfrm>
            <a:off x="-76200" y="68263"/>
            <a:ext cx="1371600" cy="769937"/>
          </a:xfrm>
          <a:prstGeom prst="rect">
            <a:avLst/>
          </a:prstGeom>
          <a:noFill/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4400">
                <a:solidFill>
                  <a:schemeClr val="bg1"/>
                </a:solidFill>
              </a:rPr>
              <a:t>ES</a:t>
            </a:r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7400" y="1752600"/>
            <a:ext cx="6553200" cy="1470025"/>
          </a:xfrm>
        </p:spPr>
        <p:txBody>
          <a:bodyPr/>
          <a:lstStyle>
            <a:lvl1pPr algn="ctr">
              <a:defRPr sz="3600" b="1">
                <a:solidFill>
                  <a:srgbClr val="3861AA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3861AA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Operations TEG, WG1 checkpoint</a:t>
            </a:r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3861AA"/>
                </a:solidFill>
              </a:rPr>
              <a:t>Operations TEG, WG1 checkpoint</a:t>
            </a:r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Operations TEG, WG1 checkpoint</a:t>
            </a:r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978F3-A210-5340-BDE0-F5D7C3356525}" type="datetime1">
              <a:rPr lang="en-US" smtClean="0"/>
              <a:t>11/14/11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3861AA"/>
                </a:solidFill>
              </a:rPr>
              <a:t>Operations TEG, WG1 checkpoint</a:t>
            </a:r>
            <a:endParaRPr lang="en-US" dirty="0">
              <a:solidFill>
                <a:srgbClr val="3861AA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AC8AD-D1D3-F244-9788-FD231DC539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780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6" Type="http://schemas.openxmlformats.org/officeDocument/2006/relationships/image" Target="../media/image1.jpeg"/><Relationship Id="rId7" Type="http://schemas.openxmlformats.org/officeDocument/2006/relationships/image" Target="../media/image2.jpeg"/><Relationship Id="rId8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0" descr="banner-ITonly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066800"/>
            <a:ext cx="7543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40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43200" y="6324600"/>
            <a:ext cx="441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>
                <a:solidFill>
                  <a:srgbClr val="00529E"/>
                </a:solidFill>
              </a:defRPr>
            </a:lvl1pPr>
          </a:lstStyle>
          <a:p>
            <a:r>
              <a:rPr lang="en-US" smtClean="0">
                <a:solidFill>
                  <a:srgbClr val="3861AA"/>
                </a:solidFill>
              </a:rPr>
              <a:t>Operations TEG, WG1 checkpoint</a:t>
            </a:r>
            <a:endParaRPr lang="en-US" dirty="0">
              <a:solidFill>
                <a:srgbClr val="3861AA"/>
              </a:solidFill>
            </a:endParaRPr>
          </a:p>
        </p:txBody>
      </p:sp>
      <p:pic>
        <p:nvPicPr>
          <p:cNvPr id="1030" name="Picture 21" descr="CERNlogo-rgb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6" name="Text Box 22"/>
          <p:cNvSpPr txBox="1">
            <a:spLocks noChangeArrowheads="1"/>
          </p:cNvSpPr>
          <p:nvPr/>
        </p:nvSpPr>
        <p:spPr bwMode="auto">
          <a:xfrm>
            <a:off x="0" y="6111875"/>
            <a:ext cx="1295400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CERN IT Department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CH-1211 Geneva 23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 dirty="0">
                <a:latin typeface="Tahoma" pitchFamily="34" charset="0"/>
              </a:rPr>
              <a:t>www.cern.ch/i</a:t>
            </a:r>
            <a:r>
              <a:rPr lang="en-US" sz="1000" b="1" dirty="0">
                <a:latin typeface="Tahoma" pitchFamily="34" charset="0"/>
              </a:rPr>
              <a:t>t</a:t>
            </a:r>
          </a:p>
        </p:txBody>
      </p:sp>
      <p:grpSp>
        <p:nvGrpSpPr>
          <p:cNvPr id="1032" name="Group 14"/>
          <p:cNvGrpSpPr>
            <a:grpSpLocks/>
          </p:cNvGrpSpPr>
          <p:nvPr/>
        </p:nvGrpSpPr>
        <p:grpSpPr bwMode="auto">
          <a:xfrm>
            <a:off x="-76200" y="0"/>
            <a:ext cx="1371600" cy="6019800"/>
            <a:chOff x="-76200" y="0"/>
            <a:chExt cx="1371600" cy="6019800"/>
          </a:xfrm>
        </p:grpSpPr>
        <p:pic>
          <p:nvPicPr>
            <p:cNvPr id="1033" name="Picture 13" descr="468557_82458359_plasma.jpg"/>
            <p:cNvPicPr>
              <a:picLocks noChangeAspect="1"/>
            </p:cNvPicPr>
            <p:nvPr userDrawn="1"/>
          </p:nvPicPr>
          <p:blipFill>
            <a:blip r:embed="rId8"/>
            <a:srcRect l="25140" t="4120" r="60654" b="2367"/>
            <a:stretch>
              <a:fillRect/>
            </a:stretch>
          </p:blipFill>
          <p:spPr bwMode="auto">
            <a:xfrm flipH="1">
              <a:off x="0" y="0"/>
              <a:ext cx="1219200" cy="6019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TextBox 11"/>
            <p:cNvSpPr txBox="1"/>
            <p:nvPr userDrawn="1"/>
          </p:nvSpPr>
          <p:spPr bwMode="auto">
            <a:xfrm>
              <a:off x="-76200" y="68263"/>
              <a:ext cx="1371600" cy="769937"/>
            </a:xfrm>
            <a:prstGeom prst="rect">
              <a:avLst/>
            </a:prstGeom>
            <a:noFill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4400">
                  <a:solidFill>
                    <a:schemeClr val="bg1"/>
                  </a:solidFill>
                </a:rPr>
                <a:t>ES</a:t>
              </a:r>
              <a:endParaRPr lang="en-US" sz="3600">
                <a:solidFill>
                  <a:schemeClr val="bg1"/>
                </a:solidFill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1371600" y="6356350"/>
            <a:ext cx="1219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8978F3-A210-5340-BDE0-F5D7C3356525}" type="datetime1">
              <a:rPr lang="en-US" smtClean="0"/>
              <a:t>11/14/11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315200" y="6356350"/>
            <a:ext cx="838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FAC8AD-D1D3-F244-9788-FD231DC5395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45" r:id="rId2"/>
    <p:sldLayoutId id="2147483748" r:id="rId3"/>
    <p:sldLayoutId id="2147483756" r:id="rId4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3861AA"/>
        </a:buClr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4F9E"/>
        </a:buClr>
        <a:buFont typeface="Arial" charset="0"/>
        <a:buChar char="–"/>
        <a:defRPr sz="24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3E282B"/>
        </a:buClr>
        <a:buChar char="•"/>
        <a:defRPr sz="20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WG1 status</a:t>
            </a: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Simone </a:t>
            </a:r>
            <a:r>
              <a:rPr lang="en-US" dirty="0" err="1" smtClean="0"/>
              <a:t>Campana</a:t>
            </a:r>
            <a:endParaRPr lang="en-US" dirty="0" smtClean="0"/>
          </a:p>
          <a:p>
            <a:pPr eaLnBrk="1" hangingPunct="1"/>
            <a:r>
              <a:rPr lang="en-US" dirty="0" err="1" smtClean="0"/>
              <a:t>Pepe</a:t>
            </a:r>
            <a:r>
              <a:rPr lang="en-US" dirty="0" smtClean="0"/>
              <a:t> </a:t>
            </a:r>
            <a:r>
              <a:rPr lang="en-US" dirty="0" err="1" smtClean="0"/>
              <a:t>Flix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Introduction</a:t>
            </a:r>
            <a:endParaRPr lang="en-US" dirty="0"/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eaLnBrk="1" hangingPunct="1"/>
            <a:r>
              <a:rPr lang="en-US" smtClean="0"/>
              <a:t>Many contributions from Experiments and Sites</a:t>
            </a:r>
          </a:p>
          <a:p>
            <a:pPr marL="0" indent="0" eaLnBrk="1" hangingPunct="1">
              <a:buNone/>
            </a:pPr>
            <a:endParaRPr lang="en-US" smtClean="0"/>
          </a:p>
          <a:p>
            <a:pPr eaLnBrk="1" hangingPunct="1"/>
            <a:r>
              <a:rPr lang="en-US" smtClean="0"/>
              <a:t>The contributions have been merged in a doc</a:t>
            </a:r>
          </a:p>
          <a:p>
            <a:pPr lvl="1"/>
            <a:r>
              <a:rPr lang="en-US" smtClean="0"/>
              <a:t>Available at: </a:t>
            </a:r>
            <a:r>
              <a:rPr lang="en-US" sz="2000" smtClean="0"/>
              <a:t>https://docs.google.com/document/d/1o5uesrQz3AZMhzmve4wTGhc15QKionaSLE9Vvd5n5Jw/edit?pli=1</a:t>
            </a:r>
          </a:p>
          <a:p>
            <a:pPr lvl="1"/>
            <a:r>
              <a:rPr lang="en-US" smtClean="0"/>
              <a:t>Linked from the WG1 sub-twiki</a:t>
            </a:r>
          </a:p>
          <a:p>
            <a:pPr lvl="1"/>
            <a:r>
              <a:rPr lang="en-US" smtClean="0"/>
              <a:t>Everyone can read the link</a:t>
            </a:r>
          </a:p>
          <a:p>
            <a:pPr marL="457200" lvl="1" indent="0">
              <a:buNone/>
            </a:pPr>
            <a:endParaRPr lang="en-US" smtClean="0"/>
          </a:p>
          <a:p>
            <a:r>
              <a:rPr lang="en-US" smtClean="0"/>
              <a:t>Still to be done:</a:t>
            </a:r>
          </a:p>
          <a:p>
            <a:pPr lvl="1"/>
            <a:r>
              <a:rPr lang="en-US" smtClean="0"/>
              <a:t>Apply the template (at the moment there is no table with “works well” and “needs improvement”</a:t>
            </a:r>
          </a:p>
          <a:p>
            <a:pPr lvl="1"/>
            <a:r>
              <a:rPr lang="en-US" smtClean="0"/>
              <a:t>It is rather easy to build the table starting from the text</a:t>
            </a:r>
          </a:p>
          <a:p>
            <a:pPr lvl="1"/>
            <a:r>
              <a:rPr lang="en-US" smtClean="0"/>
              <a:t>Some cosmetics/polishing</a:t>
            </a:r>
          </a:p>
          <a:p>
            <a:pPr lvl="1"/>
            <a:endParaRPr lang="en-US" smtClean="0"/>
          </a:p>
          <a:p>
            <a:r>
              <a:rPr lang="en-US" smtClean="0"/>
              <a:t>The main points of the doc described in the next slides  </a:t>
            </a:r>
            <a:endParaRPr lang="en-US" dirty="0" smtClean="0"/>
          </a:p>
        </p:txBody>
      </p:sp>
      <p:sp>
        <p:nvSpPr>
          <p:cNvPr id="614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Operations TEG, WG1 checkpoint</a:t>
            </a:r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066800"/>
            <a:ext cx="7543800" cy="51816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WLCG Monitoring Coordination (absence of)</a:t>
            </a:r>
          </a:p>
          <a:p>
            <a:pPr lvl="1"/>
            <a:r>
              <a:rPr lang="en-US" dirty="0" smtClean="0"/>
              <a:t>Probably the main issue</a:t>
            </a:r>
          </a:p>
          <a:p>
            <a:pPr lvl="1"/>
            <a:r>
              <a:rPr lang="en-US" dirty="0" smtClean="0"/>
              <a:t>Many sparse initiatives, no standards</a:t>
            </a:r>
          </a:p>
          <a:p>
            <a:pPr lvl="2"/>
            <a:r>
              <a:rPr lang="en-US" dirty="0" smtClean="0"/>
              <a:t>Monitoring “zoo”</a:t>
            </a:r>
          </a:p>
          <a:p>
            <a:pPr lvl="1"/>
            <a:r>
              <a:rPr lang="en-US" dirty="0" smtClean="0"/>
              <a:t>Coordinated efforts resulted to be more effective</a:t>
            </a:r>
          </a:p>
          <a:p>
            <a:pPr lvl="2"/>
            <a:r>
              <a:rPr lang="en-US" dirty="0" smtClean="0"/>
              <a:t>The ALICE approach has been described in details.</a:t>
            </a:r>
          </a:p>
          <a:p>
            <a:pPr marL="914400" lvl="2" indent="0">
              <a:buNone/>
            </a:pPr>
            <a:endParaRPr lang="en-US" dirty="0" smtClean="0"/>
          </a:p>
          <a:p>
            <a:r>
              <a:rPr lang="en-US" dirty="0" smtClean="0"/>
              <a:t>Sites and Experiments perspectives</a:t>
            </a:r>
          </a:p>
          <a:p>
            <a:pPr lvl="1"/>
            <a:r>
              <a:rPr lang="en-US" dirty="0" smtClean="0"/>
              <a:t>The two views are still rather distant</a:t>
            </a:r>
          </a:p>
          <a:p>
            <a:pPr lvl="2"/>
            <a:r>
              <a:rPr lang="en-US" dirty="0" smtClean="0"/>
              <a:t>Experiments do not understand what happens at sites</a:t>
            </a:r>
          </a:p>
          <a:p>
            <a:pPr lvl="2"/>
            <a:r>
              <a:rPr lang="en-US" dirty="0" smtClean="0"/>
              <a:t>Sites do not understand what the experiment is doing at the site</a:t>
            </a:r>
          </a:p>
          <a:p>
            <a:pPr lvl="1"/>
            <a:r>
              <a:rPr lang="en-US" dirty="0" smtClean="0"/>
              <a:t>Some solutions tried to bridge (several shortcomings identified)</a:t>
            </a:r>
          </a:p>
          <a:p>
            <a:pPr lvl="2"/>
            <a:r>
              <a:rPr lang="en-US" dirty="0" err="1" smtClean="0"/>
              <a:t>SAM+Nagios</a:t>
            </a:r>
            <a:endParaRPr lang="en-US" dirty="0" smtClean="0"/>
          </a:p>
          <a:p>
            <a:pPr lvl="2"/>
            <a:r>
              <a:rPr lang="en-US" dirty="0" smtClean="0"/>
              <a:t>Site Status Board</a:t>
            </a:r>
          </a:p>
          <a:p>
            <a:pPr lvl="2"/>
            <a:r>
              <a:rPr lang="en-US" dirty="0" smtClean="0"/>
              <a:t>Dashboards </a:t>
            </a:r>
          </a:p>
          <a:p>
            <a:pPr lvl="2"/>
            <a:r>
              <a:rPr lang="en-US" dirty="0" smtClean="0"/>
              <a:t>The Alice feeds system</a:t>
            </a:r>
          </a:p>
          <a:p>
            <a:pPr lvl="1"/>
            <a:r>
              <a:rPr lang="en-US" dirty="0" smtClean="0"/>
              <a:t>One of the main issues to address</a:t>
            </a:r>
          </a:p>
          <a:p>
            <a:pPr marL="457200" lvl="1" indent="0">
              <a:buNone/>
            </a:pPr>
            <a:r>
              <a:rPr lang="en-US" dirty="0" smtClean="0"/>
              <a:t>   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Operations TEG, WG1 checkpoint</a:t>
            </a:r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2824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Monitoring the Services</a:t>
            </a:r>
          </a:p>
          <a:p>
            <a:pPr lvl="1"/>
            <a:r>
              <a:rPr lang="en-US" dirty="0" smtClean="0"/>
              <a:t>Many (most services) do not come with a native monitoring</a:t>
            </a:r>
          </a:p>
          <a:p>
            <a:pPr lvl="1"/>
            <a:r>
              <a:rPr lang="en-US" dirty="0" smtClean="0"/>
              <a:t>Many services do not even expose enough info (</a:t>
            </a:r>
            <a:r>
              <a:rPr lang="en-US" dirty="0" err="1" smtClean="0"/>
              <a:t>logfiles</a:t>
            </a:r>
            <a:r>
              <a:rPr lang="en-US" dirty="0" smtClean="0"/>
              <a:t>) for </a:t>
            </a:r>
            <a:r>
              <a:rPr lang="en-US" dirty="0" err="1" smtClean="0"/>
              <a:t>fabbric</a:t>
            </a:r>
            <a:r>
              <a:rPr lang="en-US" dirty="0" smtClean="0"/>
              <a:t> monitoring </a:t>
            </a:r>
          </a:p>
          <a:p>
            <a:pPr lvl="1"/>
            <a:r>
              <a:rPr lang="en-US" dirty="0" smtClean="0"/>
              <a:t>Many sites/VOs build an ad/hoc service monitoring (zoo…)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Monitoring “as a service”</a:t>
            </a:r>
          </a:p>
          <a:p>
            <a:pPr lvl="1"/>
            <a:r>
              <a:rPr lang="en-US" dirty="0" smtClean="0"/>
              <a:t>In many cases, monitoring is not treated as a service</a:t>
            </a:r>
          </a:p>
          <a:p>
            <a:pPr lvl="1"/>
            <a:r>
              <a:rPr lang="en-US" dirty="0" smtClean="0"/>
              <a:t>Slow response, scalability issues</a:t>
            </a:r>
          </a:p>
          <a:p>
            <a:pPr lvl="1"/>
            <a:r>
              <a:rPr lang="en-US" dirty="0" smtClean="0"/>
              <a:t>No programmatic API</a:t>
            </a:r>
          </a:p>
          <a:p>
            <a:pPr lvl="1"/>
            <a:r>
              <a:rPr lang="en-US" dirty="0" smtClean="0"/>
              <a:t>No care to backward compatibility</a:t>
            </a:r>
          </a:p>
          <a:p>
            <a:pPr lvl="1"/>
            <a:r>
              <a:rPr lang="en-US" dirty="0" smtClean="0"/>
              <a:t>No procedures/escalation/postmortem</a:t>
            </a:r>
          </a:p>
          <a:p>
            <a:pPr lvl="2"/>
            <a:endParaRPr lang="en-US" dirty="0" smtClean="0"/>
          </a:p>
          <a:p>
            <a:pPr marL="914400" lvl="2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Operations TEG, WG1 checkpoint</a:t>
            </a:r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60522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Exposing Monitoring Information</a:t>
            </a:r>
          </a:p>
          <a:p>
            <a:pPr lvl="1"/>
            <a:r>
              <a:rPr lang="en-US" dirty="0" smtClean="0"/>
              <a:t>Information exist but they are not exposed to experiments</a:t>
            </a:r>
          </a:p>
          <a:p>
            <a:pPr lvl="2"/>
            <a:r>
              <a:rPr lang="en-US" dirty="0" smtClean="0"/>
              <a:t>Experiments have no access to some “internal” site </a:t>
            </a:r>
            <a:r>
              <a:rPr lang="en-US" dirty="0" err="1" smtClean="0"/>
              <a:t>infos</a:t>
            </a:r>
            <a:r>
              <a:rPr lang="en-US" dirty="0" smtClean="0"/>
              <a:t> (</a:t>
            </a:r>
            <a:r>
              <a:rPr lang="en-US" dirty="0" err="1" smtClean="0"/>
              <a:t>fairshare</a:t>
            </a:r>
            <a:r>
              <a:rPr lang="en-US" dirty="0" smtClean="0"/>
              <a:t> for example)</a:t>
            </a:r>
          </a:p>
          <a:p>
            <a:pPr lvl="2"/>
            <a:r>
              <a:rPr lang="en-US" dirty="0" smtClean="0"/>
              <a:t>No tape monitoring</a:t>
            </a:r>
          </a:p>
          <a:p>
            <a:pPr lvl="2"/>
            <a:r>
              <a:rPr lang="en-US" dirty="0" smtClean="0"/>
              <a:t>No off-Grid monitoring</a:t>
            </a:r>
          </a:p>
          <a:p>
            <a:pPr lvl="1"/>
            <a:r>
              <a:rPr lang="en-US" dirty="0" smtClean="0"/>
              <a:t>Information exist, but sites have difficulties finding/understanding them</a:t>
            </a:r>
          </a:p>
          <a:p>
            <a:pPr lvl="2"/>
            <a:r>
              <a:rPr lang="en-US" dirty="0" smtClean="0"/>
              <a:t>For example pilot system logging</a:t>
            </a:r>
          </a:p>
          <a:p>
            <a:r>
              <a:rPr lang="en-US" dirty="0" smtClean="0"/>
              <a:t>Network monitoring</a:t>
            </a:r>
          </a:p>
          <a:p>
            <a:pPr lvl="1"/>
            <a:r>
              <a:rPr lang="en-US" dirty="0" smtClean="0"/>
              <a:t>Is simply not sufficient</a:t>
            </a:r>
          </a:p>
          <a:p>
            <a:pPr lvl="1"/>
            <a:r>
              <a:rPr lang="en-US" dirty="0" smtClean="0"/>
              <a:t>A headache for operations     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Operations TEG, WG1 checkpoint</a:t>
            </a:r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7958150"/>
      </p:ext>
    </p:extLst>
  </p:cSld>
  <p:clrMapOvr>
    <a:masterClrMapping/>
  </p:clrMapOvr>
</p:sld>
</file>

<file path=ppt/theme/theme1.xml><?xml version="1.0" encoding="utf-8"?>
<a:theme xmlns:a="http://schemas.openxmlformats.org/drawingml/2006/main" name="ES-template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373</TotalTime>
  <Words>365</Words>
  <Application>Microsoft Macintosh PowerPoint</Application>
  <PresentationFormat>On-screen Show (4:3)</PresentationFormat>
  <Paragraphs>60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ES-template</vt:lpstr>
      <vt:lpstr>WG1 status</vt:lpstr>
      <vt:lpstr>Introduction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rosy</dc:creator>
  <cp:lastModifiedBy>Office 2004 Test Drive User</cp:lastModifiedBy>
  <cp:revision>62</cp:revision>
  <dcterms:created xsi:type="dcterms:W3CDTF">2010-01-19T09:43:55Z</dcterms:created>
  <dcterms:modified xsi:type="dcterms:W3CDTF">2011-11-14T10:14:42Z</dcterms:modified>
</cp:coreProperties>
</file>