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81" r:id="rId2"/>
    <p:sldId id="319" r:id="rId3"/>
    <p:sldId id="316" r:id="rId4"/>
    <p:sldId id="320" r:id="rId5"/>
    <p:sldId id="333" r:id="rId6"/>
    <p:sldId id="334" r:id="rId7"/>
    <p:sldId id="339" r:id="rId8"/>
    <p:sldId id="326" r:id="rId9"/>
    <p:sldId id="323" r:id="rId10"/>
    <p:sldId id="338" r:id="rId11"/>
    <p:sldId id="321" r:id="rId12"/>
    <p:sldId id="324" r:id="rId13"/>
    <p:sldId id="335" r:id="rId14"/>
    <p:sldId id="325" r:id="rId15"/>
    <p:sldId id="336" r:id="rId16"/>
    <p:sldId id="337" r:id="rId17"/>
    <p:sldId id="317" r:id="rId18"/>
  </p:sldIdLst>
  <p:sldSz cx="12192000" cy="6858000"/>
  <p:notesSz cx="6858000" cy="9144000"/>
  <p:embeddedFontLst>
    <p:embeddedFont>
      <p:font typeface="Gill Sans MT" panose="020B0502020104020203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00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8" autoAdjust="0"/>
    <p:restoredTop sz="94202" autoAdjust="0"/>
  </p:normalViewPr>
  <p:slideViewPr>
    <p:cSldViewPr snapToGrid="0">
      <p:cViewPr varScale="1">
        <p:scale>
          <a:sx n="156" d="100"/>
          <a:sy n="156" d="100"/>
        </p:scale>
        <p:origin x="2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7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56AD9-2A4A-489E-8DFF-571AC47B9A27}" type="datetimeFigureOut">
              <a:rPr lang="en-GB" smtClean="0"/>
              <a:t>03/12/2025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204A2-21FD-4440-8F3D-B142B2E90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06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90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2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56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052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88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798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27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366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272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204A2-21FD-4440-8F3D-B142B2E90FF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94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rgbClr val="0D3365"/>
              </a:gs>
              <a:gs pos="100000">
                <a:srgbClr val="10428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2645223" y="3585023"/>
            <a:ext cx="5576198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27420" y="326629"/>
            <a:ext cx="940593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fld id="{8E6EA8FF-7E2D-4E7D-A15C-2476DB73CF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78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28649" y="182167"/>
            <a:ext cx="11220449" cy="574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28649" y="939799"/>
            <a:ext cx="11220449" cy="557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rgbClr val="0D3365"/>
              </a:gs>
              <a:gs pos="100000">
                <a:srgbClr val="10428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+mj-lt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2645223" y="3585023"/>
            <a:ext cx="5576198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27420" y="326629"/>
            <a:ext cx="940593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fld id="{8E6EA8FF-7E2D-4E7D-A15C-2476DB73CF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11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10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lue and white circle with text&#10;&#10;AI-generated content may be incorrect.">
            <a:extLst>
              <a:ext uri="{FF2B5EF4-FFF2-40B4-BE49-F238E27FC236}">
                <a16:creationId xmlns:a16="http://schemas.microsoft.com/office/drawing/2014/main" id="{C38C2EF2-375D-524F-5609-3C01CD3422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819" y="640556"/>
            <a:ext cx="5512362" cy="5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62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28649" y="182167"/>
            <a:ext cx="11220449" cy="574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628649" y="939799"/>
            <a:ext cx="11220449" cy="557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rgbClr val="0D3365"/>
              </a:gs>
              <a:gs pos="100000">
                <a:srgbClr val="10428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2645223" y="3585023"/>
            <a:ext cx="5576198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27420" y="326629"/>
            <a:ext cx="940593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fld id="{8E6EA8FF-7E2D-4E7D-A15C-2476DB73CF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5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4279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05728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sm.app.cern.ch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ft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its.cern.ch/jira/projects/BIOP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vistar/?usr=SPS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sz="4400" dirty="0"/>
              <a:t>Overview of SPS operation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GB" dirty="0"/>
              <a:t>T. Levens</a:t>
            </a:r>
          </a:p>
          <a:p>
            <a:r>
              <a:rPr lang="en-GB" sz="2000" i="1" dirty="0"/>
              <a:t>SY-BI-IQ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246" y="5730416"/>
            <a:ext cx="952282" cy="95069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C2BF0A-91CE-2DCA-ECAF-A5D6D07ACD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DF912A-1BB3-9F80-7CCA-FBA015083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BCFC42-4B40-C047-80FB-272017B34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969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5990F-7FD3-D549-17BC-CCF786A3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err="1"/>
              <a:t>Vistars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74C28-6110-D5D0-FD40-0D36A53D2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467351" cy="5576202"/>
          </a:xfrm>
        </p:spPr>
        <p:txBody>
          <a:bodyPr/>
          <a:lstStyle/>
          <a:p>
            <a:r>
              <a:rPr lang="en-GB" b="1" dirty="0"/>
              <a:t>LARGER1-4</a:t>
            </a:r>
          </a:p>
          <a:p>
            <a:pPr lvl="1"/>
            <a:r>
              <a:rPr lang="en-GB" dirty="0"/>
              <a:t>One screen for each user in the super-cycle</a:t>
            </a:r>
          </a:p>
          <a:p>
            <a:pPr lvl="1"/>
            <a:r>
              <a:rPr lang="en-GB" dirty="0"/>
              <a:t>Intensity in TT2/10 and ring at key point in the cycle</a:t>
            </a:r>
          </a:p>
          <a:p>
            <a:pPr lvl="1"/>
            <a:r>
              <a:rPr lang="en-GB" dirty="0"/>
              <a:t>Used to view losses and transmission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92440-C4E6-7532-93F7-000586CA9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4BBD4-81A4-FDEE-B8B3-A77F95AD00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0E736-B5A7-4B8F-D24A-C9E31E897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DCDF67F8-3C87-8DEF-20AF-D6E0D6559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2" y="2824607"/>
            <a:ext cx="5165804" cy="3874353"/>
          </a:xfrm>
          <a:prstGeom prst="rect">
            <a:avLst/>
          </a:prstGeom>
        </p:spPr>
      </p:pic>
      <p:pic>
        <p:nvPicPr>
          <p:cNvPr id="12" name="Picture 11" descr="A screen shot of a graph&#10;&#10;AI-generated content may be incorrect.">
            <a:extLst>
              <a:ext uri="{FF2B5EF4-FFF2-40B4-BE49-F238E27FC236}">
                <a16:creationId xmlns:a16="http://schemas.microsoft.com/office/drawing/2014/main" id="{711CC29B-6796-C154-5D02-DC1EE8E26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605" y="2824606"/>
            <a:ext cx="5165805" cy="3874354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C63BDDF-D97B-169D-16C6-D85C4062D9D1}"/>
              </a:ext>
            </a:extLst>
          </p:cNvPr>
          <p:cNvSpPr txBox="1">
            <a:spLocks/>
          </p:cNvSpPr>
          <p:nvPr/>
        </p:nvSpPr>
        <p:spPr>
          <a:xfrm>
            <a:off x="6557919" y="939799"/>
            <a:ext cx="5291179" cy="557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Fast BCT</a:t>
            </a:r>
          </a:p>
          <a:p>
            <a:pPr lvl="1"/>
            <a:r>
              <a:rPr lang="en-GB" dirty="0"/>
              <a:t>Shows one turn of data from the ring FBCT in real-time (integrated in 25ns slots)</a:t>
            </a:r>
          </a:p>
          <a:p>
            <a:pPr lvl="1"/>
            <a:r>
              <a:rPr lang="en-GB" dirty="0"/>
              <a:t>Online verification of beam structure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32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7914-653F-6591-EA47-8148608C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Beams – SFTPRO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C04CD-B6EB-D486-EFDA-B3278365B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467351" cy="5576202"/>
          </a:xfrm>
        </p:spPr>
        <p:txBody>
          <a:bodyPr>
            <a:normAutofit/>
          </a:bodyPr>
          <a:lstStyle/>
          <a:p>
            <a:r>
              <a:rPr lang="en-GB" b="1" dirty="0"/>
              <a:t>SPS</a:t>
            </a:r>
            <a:r>
              <a:rPr lang="en-GB" dirty="0"/>
              <a:t> </a:t>
            </a:r>
            <a:r>
              <a:rPr lang="en-GB" b="1" dirty="0"/>
              <a:t>F</a:t>
            </a:r>
            <a:r>
              <a:rPr lang="en-GB" dirty="0"/>
              <a:t>ixed </a:t>
            </a:r>
            <a:r>
              <a:rPr lang="en-GB" b="1" dirty="0"/>
              <a:t>T</a:t>
            </a:r>
            <a:r>
              <a:rPr lang="en-GB" dirty="0"/>
              <a:t>arget </a:t>
            </a:r>
            <a:r>
              <a:rPr lang="en-GB" b="1" dirty="0" err="1"/>
              <a:t>PRO</a:t>
            </a:r>
            <a:r>
              <a:rPr lang="en-GB" dirty="0" err="1"/>
              <a:t>tons</a:t>
            </a:r>
            <a:endParaRPr lang="en-GB" dirty="0"/>
          </a:p>
          <a:p>
            <a:r>
              <a:rPr lang="en-GB" dirty="0"/>
              <a:t>Two injections from PS at 14GeV</a:t>
            </a:r>
          </a:p>
          <a:p>
            <a:pPr lvl="1"/>
            <a:r>
              <a:rPr lang="en-GB" dirty="0"/>
              <a:t>Extracted from PS over 5 turns (2.1us) using multi-turn-extraction (MTE)</a:t>
            </a:r>
          </a:p>
          <a:p>
            <a:pPr lvl="1"/>
            <a:r>
              <a:rPr lang="en-GB" dirty="0"/>
              <a:t>Each injection filling 5/11 of the SPS</a:t>
            </a:r>
          </a:p>
          <a:p>
            <a:r>
              <a:rPr lang="en-GB" dirty="0"/>
              <a:t>5ns spaced bunches (200MHz RF)</a:t>
            </a:r>
          </a:p>
          <a:p>
            <a:r>
              <a:rPr lang="en-GB" dirty="0"/>
              <a:t>Accelerated to 400GeV and de-bunched at flat top</a:t>
            </a:r>
          </a:p>
          <a:p>
            <a:r>
              <a:rPr lang="en-GB" dirty="0"/>
              <a:t>Slowly extracted to NA targets using 3</a:t>
            </a:r>
            <a:r>
              <a:rPr lang="en-GB" baseline="30000" dirty="0"/>
              <a:t>rd</a:t>
            </a:r>
            <a:r>
              <a:rPr lang="en-GB" dirty="0"/>
              <a:t> order resonant extraction (4.8 second)</a:t>
            </a:r>
          </a:p>
          <a:p>
            <a:r>
              <a:rPr lang="en-GB" dirty="0"/>
              <a:t>Quality of spill critical to experiments</a:t>
            </a:r>
          </a:p>
          <a:p>
            <a:pPr lvl="1"/>
            <a:r>
              <a:rPr lang="en-GB" dirty="0"/>
              <a:t>Aim to have extracted intensity as close to constant as possible during the spill</a:t>
            </a:r>
          </a:p>
          <a:p>
            <a:pPr lvl="1"/>
            <a:r>
              <a:rPr lang="en-GB" dirty="0"/>
              <a:t>Continuous monitoring of 50/100Hz components amplitude and correction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78D82-25FB-A097-FA45-A4FE48926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DF6AE-BF8A-FAC1-9B79-FBC0302AF9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C8052-BA99-7A93-64F3-8413884A8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0" name="SFTPRO1">
            <a:hlinkClick r:id="" action="ppaction://media"/>
            <a:extLst>
              <a:ext uri="{FF2B5EF4-FFF2-40B4-BE49-F238E27FC236}">
                <a16:creationId xmlns:a16="http://schemas.microsoft.com/office/drawing/2014/main" id="{A3D8FBAE-41E6-53BA-1472-B2DDFE56F1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5995" y="402266"/>
            <a:ext cx="6096000" cy="609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A80D19-B5E0-BAE0-6963-6CD4D46D5B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8317" y="79294"/>
            <a:ext cx="1251320" cy="128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1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01092-19CC-F349-6146-7B77C9CAE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Beams –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BD64D-2DAE-7950-F072-9CA84A3B3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467351" cy="557620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LHC requires single bunches and trains with 25ns (or multiple) spacing</a:t>
            </a:r>
          </a:p>
          <a:p>
            <a:pPr lvl="1"/>
            <a:r>
              <a:rPr lang="en-GB" dirty="0"/>
              <a:t>Low intensity “pilot” bunches (1e10)</a:t>
            </a:r>
          </a:p>
          <a:p>
            <a:pPr lvl="1"/>
            <a:r>
              <a:rPr lang="en-GB" dirty="0"/>
              <a:t>Nominal intensity (1.6-1.8e11)</a:t>
            </a:r>
          </a:p>
          <a:p>
            <a:pPr lvl="1"/>
            <a:r>
              <a:rPr lang="en-GB" dirty="0"/>
              <a:t>LIU intensity after LS3 (2.3e11)</a:t>
            </a:r>
          </a:p>
          <a:p>
            <a:r>
              <a:rPr lang="en-GB" dirty="0"/>
              <a:t>Multiple injections from PS at 26GeV</a:t>
            </a:r>
          </a:p>
          <a:p>
            <a:pPr lvl="1"/>
            <a:r>
              <a:rPr lang="en-GB" dirty="0"/>
              <a:t>Up to 288 bunches out of 924 bunch slots</a:t>
            </a:r>
          </a:p>
          <a:p>
            <a:pPr lvl="1"/>
            <a:r>
              <a:rPr lang="en-GB" dirty="0"/>
              <a:t>Typically 200ns batch spacing</a:t>
            </a:r>
          </a:p>
          <a:p>
            <a:r>
              <a:rPr lang="en-GB" dirty="0"/>
              <a:t>Beam structure defined by PS with different beam types available</a:t>
            </a:r>
          </a:p>
          <a:p>
            <a:pPr lvl="1"/>
            <a:r>
              <a:rPr lang="en-GB" dirty="0"/>
              <a:t>Nominal, BCMS, 8b4e …</a:t>
            </a:r>
          </a:p>
          <a:p>
            <a:r>
              <a:rPr lang="en-GB" dirty="0"/>
              <a:t>Accelerated to 450GeV</a:t>
            </a:r>
          </a:p>
          <a:p>
            <a:r>
              <a:rPr lang="en-GB" dirty="0"/>
              <a:t>Fast extraction to LHC B1 or B2</a:t>
            </a:r>
          </a:p>
          <a:p>
            <a:r>
              <a:rPr lang="en-GB" dirty="0"/>
              <a:t>LHC filling requires multiple beam types</a:t>
            </a:r>
          </a:p>
          <a:p>
            <a:pPr lvl="1"/>
            <a:r>
              <a:rPr lang="en-GB" dirty="0"/>
              <a:t>Requires coordinate super-cycle switching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878467-2B22-E6F8-20EB-F98E70A6A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F29D3-87DA-F48B-920F-DB06DF8258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D7F48-BBDE-4AC3-7A7E-1F58201D8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LHC1">
            <a:hlinkClick r:id="" action="ppaction://media"/>
            <a:extLst>
              <a:ext uri="{FF2B5EF4-FFF2-40B4-BE49-F238E27FC236}">
                <a16:creationId xmlns:a16="http://schemas.microsoft.com/office/drawing/2014/main" id="{777F28AB-30FF-1E63-9721-83474281B4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5995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8DD95-CA6B-3030-D0F3-E37DAADE1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D7600E9-067A-0F10-04B7-0CE02217A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560" y="221883"/>
            <a:ext cx="2576191" cy="495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A86205-AA45-EFF9-F301-2913C6548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82166"/>
            <a:ext cx="11220449" cy="574672"/>
          </a:xfrm>
        </p:spPr>
        <p:txBody>
          <a:bodyPr/>
          <a:lstStyle/>
          <a:p>
            <a:r>
              <a:rPr lang="en-GB" dirty="0"/>
              <a:t>SPS Beams –                &amp;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2FEAC-4228-DC34-5AD4-54FFF6BEB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6929957" cy="5576202"/>
          </a:xfrm>
        </p:spPr>
        <p:txBody>
          <a:bodyPr>
            <a:normAutofit/>
          </a:bodyPr>
          <a:lstStyle/>
          <a:p>
            <a:endParaRPr lang="en-GB" b="1" dirty="0"/>
          </a:p>
          <a:p>
            <a:r>
              <a:rPr lang="en-GB" b="1" dirty="0"/>
              <a:t>AWAKE</a:t>
            </a:r>
            <a:r>
              <a:rPr lang="en-GB" dirty="0"/>
              <a:t> take a single bunch up to </a:t>
            </a:r>
            <a:r>
              <a:rPr lang="en-GB" b="1" dirty="0"/>
              <a:t>3e11</a:t>
            </a:r>
          </a:p>
          <a:p>
            <a:pPr lvl="1"/>
            <a:r>
              <a:rPr lang="en-GB" dirty="0"/>
              <a:t>Requested increased up to </a:t>
            </a:r>
            <a:r>
              <a:rPr lang="en-GB" b="1" dirty="0"/>
              <a:t>5e11</a:t>
            </a:r>
            <a:r>
              <a:rPr lang="en-GB" dirty="0"/>
              <a:t> after LS3</a:t>
            </a:r>
          </a:p>
          <a:p>
            <a:r>
              <a:rPr lang="en-GB" dirty="0"/>
              <a:t>Acceleration to 400GeV</a:t>
            </a:r>
          </a:p>
          <a:p>
            <a:r>
              <a:rPr lang="en-GB" b="1" dirty="0"/>
              <a:t>Bunch rotation before extraction</a:t>
            </a:r>
          </a:p>
          <a:p>
            <a:r>
              <a:rPr lang="en-GB" dirty="0"/>
              <a:t>Fast extraction via TT40</a:t>
            </a:r>
            <a:r>
              <a:rPr lang="en-GB" dirty="0">
                <a:sym typeface="Wingdings" panose="05000000000000000000" pitchFamily="2" charset="2"/>
              </a:rPr>
              <a:t>TT41 to AWAKE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dirty="0" err="1"/>
              <a:t>HiRadMat</a:t>
            </a:r>
            <a:r>
              <a:rPr lang="en-GB" dirty="0"/>
              <a:t> takes full range of LHC-like beams</a:t>
            </a:r>
          </a:p>
          <a:p>
            <a:pPr lvl="1"/>
            <a:r>
              <a:rPr lang="en-GB" dirty="0"/>
              <a:t>Depending on experiment requirements</a:t>
            </a:r>
          </a:p>
          <a:p>
            <a:r>
              <a:rPr lang="en-GB" dirty="0"/>
              <a:t>Acceleration to 440GeV</a:t>
            </a:r>
          </a:p>
          <a:p>
            <a:r>
              <a:rPr lang="en-GB" dirty="0"/>
              <a:t>Fast extraction via TT60</a:t>
            </a:r>
            <a:r>
              <a:rPr lang="en-GB" dirty="0">
                <a:sym typeface="Wingdings" panose="05000000000000000000" pitchFamily="2" charset="2"/>
              </a:rPr>
              <a:t>TT66 to </a:t>
            </a:r>
            <a:r>
              <a:rPr lang="en-GB" dirty="0" err="1">
                <a:sym typeface="Wingdings" panose="05000000000000000000" pitchFamily="2" charset="2"/>
              </a:rPr>
              <a:t>HiRadMat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038066-2FCB-CD60-0CD1-2911D79F2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2BD36-BD39-DABA-7407-4A6A4454817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B8DE5-3829-7FD2-7FBF-0F3F84438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652E8-3A3F-CAC1-CDBD-229F349E92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962" y="939798"/>
            <a:ext cx="2560243" cy="19545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750F68-F9C3-B4D1-92BE-470439EA4D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327" y="939798"/>
            <a:ext cx="2560243" cy="1954548"/>
          </a:xfrm>
          <a:prstGeom prst="rect">
            <a:avLst/>
          </a:prstGeom>
        </p:spPr>
      </p:pic>
      <p:pic>
        <p:nvPicPr>
          <p:cNvPr id="10" name="Picture 9" descr="A graph of a normal phase jump&#10;&#10;AI-generated content may be incorrect.">
            <a:extLst>
              <a:ext uri="{FF2B5EF4-FFF2-40B4-BE49-F238E27FC236}">
                <a16:creationId xmlns:a16="http://schemas.microsoft.com/office/drawing/2014/main" id="{F56969E7-E11F-E893-BA32-66CE5596BB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024" y="3077306"/>
            <a:ext cx="4510606" cy="3382955"/>
          </a:xfrm>
          <a:prstGeom prst="rect">
            <a:avLst/>
          </a:prstGeom>
        </p:spPr>
      </p:pic>
      <p:pic>
        <p:nvPicPr>
          <p:cNvPr id="16" name="Picture 15" descr="A blue and white logo&#10;&#10;AI-generated content may be incorrect.">
            <a:extLst>
              <a:ext uri="{FF2B5EF4-FFF2-40B4-BE49-F238E27FC236}">
                <a16:creationId xmlns:a16="http://schemas.microsoft.com/office/drawing/2014/main" id="{42EB2ADE-832D-7A35-83BA-1ECD5C7311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92" y="146306"/>
            <a:ext cx="1284224" cy="64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3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E51EE-61D0-0BF6-ADFD-3A8057A9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Beams – LHCION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B2713-322A-ECD2-BBED-1E0D2E6C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467351" cy="5576202"/>
          </a:xfrm>
        </p:spPr>
        <p:txBody>
          <a:bodyPr>
            <a:normAutofit/>
          </a:bodyPr>
          <a:lstStyle/>
          <a:p>
            <a:r>
              <a:rPr lang="en-GB" dirty="0"/>
              <a:t>LHC ion physics requires single bunches and trains of 56 bunches</a:t>
            </a:r>
          </a:p>
          <a:p>
            <a:r>
              <a:rPr lang="en-GB" dirty="0"/>
              <a:t>Requires up to 14 injections of 4 bunches from PS each 3.6 seconds</a:t>
            </a:r>
          </a:p>
          <a:p>
            <a:pPr lvl="1"/>
            <a:r>
              <a:rPr lang="en-GB" dirty="0"/>
              <a:t>Extremely long cycle – 57.6 seconds!</a:t>
            </a:r>
          </a:p>
          <a:p>
            <a:r>
              <a:rPr lang="en-GB" dirty="0"/>
              <a:t>Slip-stacking on intermediate flat top to interleave the 100ns bunches and achieve 50ns bunch spacing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6DA1B-263B-6D64-A41E-786A6D43B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0376A-BFAA-C927-C04D-919068D531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1F381-A077-C950-EEC3-6CD94C4EC7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4" name="Picture 13" descr="A purple and blue lines&#10;&#10;AI-generated content may be incorrect.">
            <a:extLst>
              <a:ext uri="{FF2B5EF4-FFF2-40B4-BE49-F238E27FC236}">
                <a16:creationId xmlns:a16="http://schemas.microsoft.com/office/drawing/2014/main" id="{33825100-DA3B-2C06-E097-6D78890FFD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2" y="3881440"/>
            <a:ext cx="5953122" cy="2976560"/>
          </a:xfrm>
          <a:prstGeom prst="rect">
            <a:avLst/>
          </a:prstGeom>
        </p:spPr>
      </p:pic>
      <p:pic>
        <p:nvPicPr>
          <p:cNvPr id="15" name="LHCION3">
            <a:hlinkClick r:id="" action="ppaction://media"/>
            <a:extLst>
              <a:ext uri="{FF2B5EF4-FFF2-40B4-BE49-F238E27FC236}">
                <a16:creationId xmlns:a16="http://schemas.microsoft.com/office/drawing/2014/main" id="{713EBFE0-2187-B71D-C452-2231E08CA1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5995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4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95F18-0317-C712-39AB-F5439A803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95D6F-0FD3-800A-8A67-AE2E291EC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Beams – SFTION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4ECB8-E86F-0114-EEA5-A2C25A676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467351" cy="5576202"/>
          </a:xfrm>
        </p:spPr>
        <p:txBody>
          <a:bodyPr/>
          <a:lstStyle/>
          <a:p>
            <a:r>
              <a:rPr lang="en-GB" dirty="0"/>
              <a:t>North Area ion physics requires a continuous spill</a:t>
            </a:r>
          </a:p>
          <a:p>
            <a:r>
              <a:rPr lang="en-GB" dirty="0"/>
              <a:t>Injectors provide only bunched beam</a:t>
            </a:r>
          </a:p>
          <a:p>
            <a:r>
              <a:rPr lang="en-GB" dirty="0"/>
              <a:t>4 single bunches injected from PS equally spaced in the ring</a:t>
            </a:r>
          </a:p>
          <a:p>
            <a:r>
              <a:rPr lang="en-GB" dirty="0"/>
              <a:t>Accelerated to an intermediate flat top where they are de-bunched and recaptured in 200MHz RF buckets</a:t>
            </a:r>
          </a:p>
          <a:p>
            <a:r>
              <a:rPr lang="en-GB" dirty="0"/>
              <a:t>Accelerated to 400GeV and de-bunched again at flat top</a:t>
            </a:r>
          </a:p>
          <a:p>
            <a:r>
              <a:rPr lang="en-GB" dirty="0"/>
              <a:t>Slow extracted to NA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940A3-68F4-77F1-C1F7-13F3099FE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1947F-7422-499A-319B-29F3786BAE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FC961-1BCE-A854-0E67-CCB4C82921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SFTION2">
            <a:hlinkClick r:id="" action="ppaction://media"/>
            <a:extLst>
              <a:ext uri="{FF2B5EF4-FFF2-40B4-BE49-F238E27FC236}">
                <a16:creationId xmlns:a16="http://schemas.microsoft.com/office/drawing/2014/main" id="{C89D0682-1C45-F968-31B0-04AB5D452CF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5995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64130-D602-6567-EC22-78EE88CAC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 – pushing the intensity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78662-FB65-C1CD-DF3F-BF5426992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39799"/>
            <a:ext cx="7466472" cy="5576202"/>
          </a:xfrm>
        </p:spPr>
        <p:txBody>
          <a:bodyPr>
            <a:normAutofit/>
          </a:bodyPr>
          <a:lstStyle/>
          <a:p>
            <a:r>
              <a:rPr lang="en-GB" dirty="0"/>
              <a:t>LIU beams for LHC</a:t>
            </a:r>
          </a:p>
          <a:p>
            <a:pPr lvl="1"/>
            <a:r>
              <a:rPr lang="en-GB" dirty="0"/>
              <a:t>After LS3, regular operation of LHC with 2.3e11 ppb</a:t>
            </a:r>
          </a:p>
          <a:p>
            <a:pPr lvl="2"/>
            <a:r>
              <a:rPr lang="en-GB" dirty="0"/>
              <a:t>Demonstrated at SPS extraction during 2025 !</a:t>
            </a:r>
          </a:p>
          <a:p>
            <a:pPr lvl="2"/>
            <a:r>
              <a:rPr lang="en-GB" dirty="0"/>
              <a:t>Only achieved with expert presence and tuning in all machines</a:t>
            </a:r>
          </a:p>
          <a:p>
            <a:pPr lvl="1"/>
            <a:r>
              <a:rPr lang="en-GB" dirty="0"/>
              <a:t>Outcome of JAP24 and Chamonix 2025 </a:t>
            </a:r>
            <a:r>
              <a:rPr lang="en-GB" dirty="0">
                <a:sym typeface="Wingdings" panose="05000000000000000000" pitchFamily="2" charset="2"/>
              </a:rPr>
              <a:t> LIU</a:t>
            </a:r>
            <a:r>
              <a:rPr lang="en-GB" dirty="0"/>
              <a:t> reliability run</a:t>
            </a:r>
          </a:p>
          <a:p>
            <a:pPr lvl="2"/>
            <a:r>
              <a:rPr lang="en-GB" dirty="0"/>
              <a:t>Already started in PS during 2025</a:t>
            </a:r>
          </a:p>
          <a:p>
            <a:pPr lvl="2"/>
            <a:r>
              <a:rPr lang="en-GB" dirty="0"/>
              <a:t>Planned for SPS in 2026</a:t>
            </a:r>
          </a:p>
          <a:p>
            <a:pPr lvl="2"/>
            <a:r>
              <a:rPr lang="en-GB" dirty="0"/>
              <a:t>Aim to gain operational experience with these beams and enable their generation without constant expert presence</a:t>
            </a:r>
          </a:p>
          <a:p>
            <a:pPr lvl="2"/>
            <a:r>
              <a:rPr lang="en-GB" dirty="0"/>
              <a:t>Short (30m) period after each LHC fill where we will take the LIU intensity beams and check the performance</a:t>
            </a:r>
          </a:p>
          <a:p>
            <a:r>
              <a:rPr lang="en-GB" dirty="0"/>
              <a:t>SHIP at HI-ECN3 – Search for Hidden Particles</a:t>
            </a:r>
          </a:p>
          <a:p>
            <a:pPr lvl="1"/>
            <a:r>
              <a:rPr lang="en-GB" dirty="0"/>
              <a:t>Requires high intensity (4.2e13) SFTPRO-like cycles</a:t>
            </a:r>
          </a:p>
          <a:p>
            <a:pPr lvl="1"/>
            <a:r>
              <a:rPr lang="en-GB" dirty="0"/>
              <a:t>1.2s slow extraction dedicated to HI-ECN3</a:t>
            </a:r>
          </a:p>
          <a:p>
            <a:pPr lvl="1"/>
            <a:r>
              <a:rPr lang="en-GB" dirty="0"/>
              <a:t>4 SHIP cycles per super-cycle plus SFTPRO serving NA users</a:t>
            </a:r>
          </a:p>
          <a:p>
            <a:pPr lvl="1"/>
            <a:r>
              <a:rPr lang="en-GB" dirty="0"/>
              <a:t>PPM operation of the NA for the first time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77C3A-D289-31F6-1E7A-74429D879D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08D74-881C-54F5-4F05-7B3BA6B198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D9650-841D-5774-6E54-9ED9469D8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3829BE-95A6-C9E3-49ED-530ABBD0B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548" y="2611738"/>
            <a:ext cx="3846023" cy="19446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D25D84-BD56-F277-E43B-01728A7C1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548" y="4731155"/>
            <a:ext cx="3846023" cy="194467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3AA86F6-BF92-EE23-5612-351B21696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286" y="967011"/>
            <a:ext cx="3718547" cy="146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6C2FF6-E61F-72D2-D89F-7F91C11CB207}"/>
              </a:ext>
            </a:extLst>
          </p:cNvPr>
          <p:cNvSpPr txBox="1"/>
          <p:nvPr/>
        </p:nvSpPr>
        <p:spPr>
          <a:xfrm>
            <a:off x="8839860" y="708037"/>
            <a:ext cx="869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SFTPRO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E39E00-608A-B9B9-EB57-636A791557CA}"/>
              </a:ext>
            </a:extLst>
          </p:cNvPr>
          <p:cNvSpPr txBox="1"/>
          <p:nvPr/>
        </p:nvSpPr>
        <p:spPr>
          <a:xfrm>
            <a:off x="9986779" y="708036"/>
            <a:ext cx="1862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F00"/>
                </a:solidFill>
              </a:rPr>
              <a:t>4x SHIP</a:t>
            </a:r>
          </a:p>
        </p:txBody>
      </p:sp>
    </p:spTree>
    <p:extLst>
      <p:ext uri="{BB962C8B-B14F-4D97-AF65-F5344CB8AC3E}">
        <p14:creationId xmlns:p14="http://schemas.microsoft.com/office/powerpoint/2010/main" val="323810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06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787F7-687B-9B16-A444-C09276C57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Super Proton Synchrotron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A391B-7323-D8A6-6435-AF6642061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925654" cy="557620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6.9km 450GeV synchrotron</a:t>
            </a:r>
          </a:p>
          <a:p>
            <a:pPr lvl="1"/>
            <a:r>
              <a:rPr lang="en-GB" dirty="0"/>
              <a:t>Second largest accelerator in CERN’s complex</a:t>
            </a:r>
          </a:p>
          <a:p>
            <a:pPr lvl="1"/>
            <a:r>
              <a:rPr lang="en-GB" dirty="0"/>
              <a:t>Crossing the border between </a:t>
            </a:r>
            <a:r>
              <a:rPr lang="en-GB" dirty="0" err="1"/>
              <a:t>Meyrin</a:t>
            </a:r>
            <a:r>
              <a:rPr lang="en-GB" dirty="0"/>
              <a:t> &amp; Prevessin</a:t>
            </a:r>
          </a:p>
          <a:p>
            <a:pPr lvl="1"/>
            <a:r>
              <a:rPr lang="en-GB" dirty="0"/>
              <a:t>Commissioned on 17</a:t>
            </a:r>
            <a:r>
              <a:rPr lang="en-GB" baseline="30000" dirty="0"/>
              <a:t>th</a:t>
            </a:r>
            <a:r>
              <a:rPr lang="en-GB" dirty="0"/>
              <a:t> June 1976</a:t>
            </a:r>
          </a:p>
          <a:p>
            <a:r>
              <a:rPr lang="en-GB" dirty="0"/>
              <a:t>744 dipoles (</a:t>
            </a:r>
            <a:r>
              <a:rPr lang="en-GB" dirty="0">
                <a:solidFill>
                  <a:srgbClr val="C00000"/>
                </a:solidFill>
              </a:rPr>
              <a:t>MBA</a:t>
            </a:r>
            <a:r>
              <a:rPr lang="en-GB" dirty="0"/>
              <a:t>/</a:t>
            </a:r>
            <a:r>
              <a:rPr lang="en-GB" dirty="0">
                <a:solidFill>
                  <a:srgbClr val="C00000"/>
                </a:solidFill>
              </a:rPr>
              <a:t>MBB</a:t>
            </a:r>
            <a:r>
              <a:rPr lang="en-GB" dirty="0"/>
              <a:t>) in six arcs</a:t>
            </a:r>
          </a:p>
          <a:p>
            <a:pPr lvl="1"/>
            <a:r>
              <a:rPr lang="en-GB" dirty="0"/>
              <a:t>4 dipoles per ½ period</a:t>
            </a:r>
          </a:p>
          <a:p>
            <a:pPr lvl="1"/>
            <a:r>
              <a:rPr lang="en-GB" dirty="0"/>
              <a:t>Maximum field 2T at 5.8kA</a:t>
            </a:r>
          </a:p>
          <a:p>
            <a:r>
              <a:rPr lang="en-GB" dirty="0"/>
              <a:t>216 quadrupoles (</a:t>
            </a:r>
            <a:r>
              <a:rPr lang="en-GB" dirty="0">
                <a:solidFill>
                  <a:srgbClr val="0070C0"/>
                </a:solidFill>
              </a:rPr>
              <a:t>QF</a:t>
            </a:r>
            <a:r>
              <a:rPr lang="en-GB" dirty="0"/>
              <a:t>/</a:t>
            </a:r>
            <a:r>
              <a:rPr lang="en-GB" dirty="0">
                <a:solidFill>
                  <a:srgbClr val="0070C0"/>
                </a:solidFill>
              </a:rPr>
              <a:t>QD</a:t>
            </a:r>
            <a:r>
              <a:rPr lang="en-GB" dirty="0"/>
              <a:t>) in a FODO lattice</a:t>
            </a:r>
          </a:p>
          <a:p>
            <a:r>
              <a:rPr lang="en-GB" dirty="0"/>
              <a:t>Short straight section (2m) at each quadrupole</a:t>
            </a:r>
          </a:p>
          <a:p>
            <a:pPr lvl="1"/>
            <a:r>
              <a:rPr lang="en-GB" dirty="0"/>
              <a:t>Always BPM, BLM, orbit corrector</a:t>
            </a:r>
          </a:p>
          <a:p>
            <a:pPr lvl="1"/>
            <a:r>
              <a:rPr lang="en-GB" dirty="0"/>
              <a:t>Other magnets (</a:t>
            </a:r>
            <a:r>
              <a:rPr lang="en-GB" dirty="0" err="1"/>
              <a:t>sextupoles</a:t>
            </a:r>
            <a:r>
              <a:rPr lang="en-GB" dirty="0"/>
              <a:t>, octupoles), BI, etc</a:t>
            </a:r>
          </a:p>
          <a:p>
            <a:r>
              <a:rPr lang="en-GB" dirty="0"/>
              <a:t>Six long straight sections (128m) with access point in the BA1 - BA6 surface buildings</a:t>
            </a:r>
          </a:p>
          <a:p>
            <a:pPr lvl="1"/>
            <a:r>
              <a:rPr lang="en-GB" dirty="0"/>
              <a:t>LSS1 – injection</a:t>
            </a:r>
          </a:p>
          <a:p>
            <a:pPr lvl="1"/>
            <a:r>
              <a:rPr lang="en-GB" dirty="0"/>
              <a:t>LSS2 – slow extraction</a:t>
            </a:r>
          </a:p>
          <a:p>
            <a:pPr lvl="1"/>
            <a:r>
              <a:rPr lang="en-GB" dirty="0"/>
              <a:t>LSS3 – acceleration</a:t>
            </a:r>
          </a:p>
          <a:p>
            <a:pPr lvl="1"/>
            <a:r>
              <a:rPr lang="en-GB" dirty="0"/>
              <a:t>LSS4 – fast extraction</a:t>
            </a:r>
          </a:p>
          <a:p>
            <a:pPr lvl="1"/>
            <a:r>
              <a:rPr lang="en-GB" dirty="0"/>
              <a:t>LSS5 – beam dump</a:t>
            </a:r>
          </a:p>
          <a:p>
            <a:pPr lvl="1"/>
            <a:r>
              <a:rPr lang="en-GB" dirty="0"/>
              <a:t>LSS6 – fast extraction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D3C3D-1BE6-A61A-DA83-006432016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B60C3-4C99-17BB-3068-E1D4496229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D4DE2-C85E-A541-F27C-7DD5F786A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" name="Picture 9" descr="A person working in a tunnel&#10;&#10;AI-generated content may be incorrect.">
            <a:extLst>
              <a:ext uri="{FF2B5EF4-FFF2-40B4-BE49-F238E27FC236}">
                <a16:creationId xmlns:a16="http://schemas.microsoft.com/office/drawing/2014/main" id="{D61B52DE-0E9D-9EAE-6764-A023393BDF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916" y="142839"/>
            <a:ext cx="5591624" cy="430561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42432F-4E46-0C4A-89F1-EE0DEC3889DC}"/>
              </a:ext>
            </a:extLst>
          </p:cNvPr>
          <p:cNvSpPr txBox="1">
            <a:spLocks/>
          </p:cNvSpPr>
          <p:nvPr/>
        </p:nvSpPr>
        <p:spPr>
          <a:xfrm>
            <a:off x="6337490" y="4641035"/>
            <a:ext cx="3575819" cy="208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From 1981 to 1991 ran as a proton-antiproton collider</a:t>
            </a:r>
          </a:p>
          <a:p>
            <a:pPr lvl="1"/>
            <a:r>
              <a:rPr lang="en-GB" sz="1800" dirty="0"/>
              <a:t>Discovery of the W and Z bosons in 1983</a:t>
            </a:r>
          </a:p>
          <a:p>
            <a:pPr lvl="1"/>
            <a:r>
              <a:rPr lang="it-IT" sz="1800" dirty="0"/>
              <a:t>Carlo Rubbia and Simon </a:t>
            </a:r>
            <a:br>
              <a:rPr lang="it-IT" sz="1800" dirty="0"/>
            </a:br>
            <a:r>
              <a:rPr lang="it-IT" sz="1800" dirty="0"/>
              <a:t>van der Meer</a:t>
            </a:r>
            <a:r>
              <a:rPr lang="en-GB" sz="1800" dirty="0"/>
              <a:t> awarded </a:t>
            </a:r>
            <a:br>
              <a:rPr lang="en-GB" sz="1800" dirty="0"/>
            </a:br>
            <a:r>
              <a:rPr lang="en-GB" sz="1800" dirty="0"/>
              <a:t>Nobel Prize in 1984</a:t>
            </a:r>
          </a:p>
        </p:txBody>
      </p:sp>
      <p:pic>
        <p:nvPicPr>
          <p:cNvPr id="9" name="Picture 8" descr="A group of men standing on a balcony&#10;&#10;AI-generated content may be incorrect.">
            <a:extLst>
              <a:ext uri="{FF2B5EF4-FFF2-40B4-BE49-F238E27FC236}">
                <a16:creationId xmlns:a16="http://schemas.microsoft.com/office/drawing/2014/main" id="{0A2A203E-ACBA-FF7A-5914-6A053DBDF4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735" y="4689988"/>
            <a:ext cx="1992764" cy="1985845"/>
          </a:xfrm>
          <a:prstGeom prst="rect">
            <a:avLst/>
          </a:prstGeom>
        </p:spPr>
      </p:pic>
      <p:pic>
        <p:nvPicPr>
          <p:cNvPr id="12" name="Picture 11" descr="A close up of a coin&#10;&#10;AI-generated content may be incorrect.">
            <a:extLst>
              <a:ext uri="{FF2B5EF4-FFF2-40B4-BE49-F238E27FC236}">
                <a16:creationId xmlns:a16="http://schemas.microsoft.com/office/drawing/2014/main" id="{99FF7B1B-5CA0-7142-FE11-2EAAACFC3D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5862815"/>
            <a:ext cx="876914" cy="862883"/>
          </a:xfrm>
          <a:prstGeom prst="rect">
            <a:avLst/>
          </a:prstGeom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02D35E59-FEF3-25D8-929B-FD5EC958D437}"/>
              </a:ext>
            </a:extLst>
          </p:cNvPr>
          <p:cNvSpPr/>
          <p:nvPr/>
        </p:nvSpPr>
        <p:spPr>
          <a:xfrm>
            <a:off x="3765755" y="4807974"/>
            <a:ext cx="304800" cy="1474839"/>
          </a:xfrm>
          <a:prstGeom prst="rightBrace">
            <a:avLst>
              <a:gd name="adj1" fmla="val 47043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D16C6E-EF1B-DFFC-2178-D8608ED78846}"/>
              </a:ext>
            </a:extLst>
          </p:cNvPr>
          <p:cNvSpPr txBox="1"/>
          <p:nvPr/>
        </p:nvSpPr>
        <p:spPr>
          <a:xfrm>
            <a:off x="4139380" y="5279923"/>
            <a:ext cx="2198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Beam instrumentation</a:t>
            </a:r>
          </a:p>
          <a:p>
            <a:r>
              <a:rPr lang="en-GB" sz="1600" dirty="0">
                <a:solidFill>
                  <a:srgbClr val="FF0000"/>
                </a:solidFill>
              </a:rPr>
              <a:t>installed in all locations</a:t>
            </a:r>
          </a:p>
        </p:txBody>
      </p:sp>
    </p:spTree>
    <p:extLst>
      <p:ext uri="{BB962C8B-B14F-4D97-AF65-F5344CB8AC3E}">
        <p14:creationId xmlns:p14="http://schemas.microsoft.com/office/powerpoint/2010/main" val="15296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59352-BFDA-6B04-0429-9EB8C222E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Super Proton Synchrotron in CERN’s accelerator complex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B9F64-9468-30C3-68D0-66AB7509A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D22A07-E9FB-04B4-F50E-95B983B0B6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F90BE-24B9-DC49-5898-CB614C47A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5" name="Content Placeholder 11" descr="A diagram of a complex&#10;&#10;AI-generated content may be incorrect.">
            <a:extLst>
              <a:ext uri="{FF2B5EF4-FFF2-40B4-BE49-F238E27FC236}">
                <a16:creationId xmlns:a16="http://schemas.microsoft.com/office/drawing/2014/main" id="{A46A89C3-F904-77B7-B0EA-9C6B5064CE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t="11022" r="5943" b="24668"/>
          <a:stretch>
            <a:fillRect/>
          </a:stretch>
        </p:blipFill>
        <p:spPr>
          <a:xfrm>
            <a:off x="2633661" y="858517"/>
            <a:ext cx="9558339" cy="58747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4DECFC-30B7-7616-427D-B94AABF84557}"/>
              </a:ext>
            </a:extLst>
          </p:cNvPr>
          <p:cNvSpPr/>
          <p:nvPr/>
        </p:nvSpPr>
        <p:spPr>
          <a:xfrm>
            <a:off x="10607777" y="2919722"/>
            <a:ext cx="265011" cy="1216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3D20C0-4C9D-2AE6-1676-18E378141F44}"/>
              </a:ext>
            </a:extLst>
          </p:cNvPr>
          <p:cNvSpPr/>
          <p:nvPr/>
        </p:nvSpPr>
        <p:spPr>
          <a:xfrm>
            <a:off x="5020335" y="2779414"/>
            <a:ext cx="4096866" cy="1204112"/>
          </a:xfrm>
          <a:prstGeom prst="ellipse">
            <a:avLst/>
          </a:prstGeom>
          <a:noFill/>
          <a:ln w="254000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FBE2D9D-8FD8-1912-596F-0B89AB944DCA}"/>
              </a:ext>
            </a:extLst>
          </p:cNvPr>
          <p:cNvCxnSpPr>
            <a:cxnSpLocks/>
          </p:cNvCxnSpPr>
          <p:nvPr/>
        </p:nvCxnSpPr>
        <p:spPr>
          <a:xfrm flipV="1">
            <a:off x="5495023" y="2478881"/>
            <a:ext cx="941869" cy="504951"/>
          </a:xfrm>
          <a:prstGeom prst="line">
            <a:avLst/>
          </a:pr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6E68E45-D1CE-C6F9-EF02-737D4F39171E}"/>
              </a:ext>
            </a:extLst>
          </p:cNvPr>
          <p:cNvSpPr/>
          <p:nvPr/>
        </p:nvSpPr>
        <p:spPr>
          <a:xfrm>
            <a:off x="2828925" y="2592888"/>
            <a:ext cx="4010025" cy="1528703"/>
          </a:xfrm>
          <a:custGeom>
            <a:avLst/>
            <a:gdLst>
              <a:gd name="connsiteX0" fmla="*/ 4010025 w 4010025"/>
              <a:gd name="connsiteY0" fmla="*/ 1323975 h 1464116"/>
              <a:gd name="connsiteX1" fmla="*/ 3176588 w 4010025"/>
              <a:gd name="connsiteY1" fmla="*/ 1366838 h 1464116"/>
              <a:gd name="connsiteX2" fmla="*/ 2424113 w 4010025"/>
              <a:gd name="connsiteY2" fmla="*/ 1357313 h 1464116"/>
              <a:gd name="connsiteX3" fmla="*/ 1943100 w 4010025"/>
              <a:gd name="connsiteY3" fmla="*/ 1419225 h 1464116"/>
              <a:gd name="connsiteX4" fmla="*/ 1538288 w 4010025"/>
              <a:gd name="connsiteY4" fmla="*/ 1462088 h 1464116"/>
              <a:gd name="connsiteX5" fmla="*/ 1128713 w 4010025"/>
              <a:gd name="connsiteY5" fmla="*/ 1447800 h 1464116"/>
              <a:gd name="connsiteX6" fmla="*/ 814388 w 4010025"/>
              <a:gd name="connsiteY6" fmla="*/ 1366838 h 1464116"/>
              <a:gd name="connsiteX7" fmla="*/ 533400 w 4010025"/>
              <a:gd name="connsiteY7" fmla="*/ 1176338 h 1464116"/>
              <a:gd name="connsiteX8" fmla="*/ 295275 w 4010025"/>
              <a:gd name="connsiteY8" fmla="*/ 881063 h 1464116"/>
              <a:gd name="connsiteX9" fmla="*/ 109538 w 4010025"/>
              <a:gd name="connsiteY9" fmla="*/ 419100 h 1464116"/>
              <a:gd name="connsiteX10" fmla="*/ 0 w 4010025"/>
              <a:gd name="connsiteY10" fmla="*/ 0 h 146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10025" h="1464116">
                <a:moveTo>
                  <a:pt x="4010025" y="1323975"/>
                </a:moveTo>
                <a:cubicBezTo>
                  <a:pt x="3725466" y="1342628"/>
                  <a:pt x="3176588" y="1366838"/>
                  <a:pt x="3176588" y="1366838"/>
                </a:cubicBezTo>
                <a:cubicBezTo>
                  <a:pt x="2912269" y="1372394"/>
                  <a:pt x="2629694" y="1348582"/>
                  <a:pt x="2424113" y="1357313"/>
                </a:cubicBezTo>
                <a:cubicBezTo>
                  <a:pt x="2218532" y="1366044"/>
                  <a:pt x="2090737" y="1401763"/>
                  <a:pt x="1943100" y="1419225"/>
                </a:cubicBezTo>
                <a:cubicBezTo>
                  <a:pt x="1795463" y="1436687"/>
                  <a:pt x="1674019" y="1457326"/>
                  <a:pt x="1538288" y="1462088"/>
                </a:cubicBezTo>
                <a:cubicBezTo>
                  <a:pt x="1402557" y="1466850"/>
                  <a:pt x="1249363" y="1463675"/>
                  <a:pt x="1128713" y="1447800"/>
                </a:cubicBezTo>
                <a:cubicBezTo>
                  <a:pt x="1008063" y="1431925"/>
                  <a:pt x="913607" y="1412082"/>
                  <a:pt x="814388" y="1366838"/>
                </a:cubicBezTo>
                <a:cubicBezTo>
                  <a:pt x="715169" y="1321594"/>
                  <a:pt x="619919" y="1257300"/>
                  <a:pt x="533400" y="1176338"/>
                </a:cubicBezTo>
                <a:cubicBezTo>
                  <a:pt x="446881" y="1095376"/>
                  <a:pt x="365919" y="1007269"/>
                  <a:pt x="295275" y="881063"/>
                </a:cubicBezTo>
                <a:cubicBezTo>
                  <a:pt x="224631" y="754857"/>
                  <a:pt x="158750" y="565944"/>
                  <a:pt x="109538" y="419100"/>
                </a:cubicBezTo>
                <a:cubicBezTo>
                  <a:pt x="60326" y="272256"/>
                  <a:pt x="30163" y="136128"/>
                  <a:pt x="0" y="0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0587C0E-D4F3-DC04-98DA-411A07CC7BC1}"/>
              </a:ext>
            </a:extLst>
          </p:cNvPr>
          <p:cNvSpPr/>
          <p:nvPr/>
        </p:nvSpPr>
        <p:spPr>
          <a:xfrm>
            <a:off x="8405813" y="2907597"/>
            <a:ext cx="1609725" cy="248426"/>
          </a:xfrm>
          <a:custGeom>
            <a:avLst/>
            <a:gdLst>
              <a:gd name="connsiteX0" fmla="*/ 0 w 1609725"/>
              <a:gd name="connsiteY0" fmla="*/ 2291 h 248426"/>
              <a:gd name="connsiteX1" fmla="*/ 300037 w 1609725"/>
              <a:gd name="connsiteY1" fmla="*/ 2291 h 248426"/>
              <a:gd name="connsiteX2" fmla="*/ 452437 w 1609725"/>
              <a:gd name="connsiteY2" fmla="*/ 26103 h 248426"/>
              <a:gd name="connsiteX3" fmla="*/ 585787 w 1609725"/>
              <a:gd name="connsiteY3" fmla="*/ 97541 h 248426"/>
              <a:gd name="connsiteX4" fmla="*/ 714375 w 1609725"/>
              <a:gd name="connsiteY4" fmla="*/ 188028 h 248426"/>
              <a:gd name="connsiteX5" fmla="*/ 895350 w 1609725"/>
              <a:gd name="connsiteY5" fmla="*/ 235653 h 248426"/>
              <a:gd name="connsiteX6" fmla="*/ 1243012 w 1609725"/>
              <a:gd name="connsiteY6" fmla="*/ 245178 h 248426"/>
              <a:gd name="connsiteX7" fmla="*/ 1609725 w 1609725"/>
              <a:gd name="connsiteY7" fmla="*/ 188028 h 2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9725" h="248426">
                <a:moveTo>
                  <a:pt x="0" y="2291"/>
                </a:moveTo>
                <a:cubicBezTo>
                  <a:pt x="112315" y="306"/>
                  <a:pt x="224631" y="-1678"/>
                  <a:pt x="300037" y="2291"/>
                </a:cubicBezTo>
                <a:cubicBezTo>
                  <a:pt x="375443" y="6260"/>
                  <a:pt x="404812" y="10228"/>
                  <a:pt x="452437" y="26103"/>
                </a:cubicBezTo>
                <a:cubicBezTo>
                  <a:pt x="500062" y="41978"/>
                  <a:pt x="542131" y="70554"/>
                  <a:pt x="585787" y="97541"/>
                </a:cubicBezTo>
                <a:cubicBezTo>
                  <a:pt x="629443" y="124528"/>
                  <a:pt x="662781" y="165009"/>
                  <a:pt x="714375" y="188028"/>
                </a:cubicBezTo>
                <a:cubicBezTo>
                  <a:pt x="765969" y="211047"/>
                  <a:pt x="807244" y="226128"/>
                  <a:pt x="895350" y="235653"/>
                </a:cubicBezTo>
                <a:cubicBezTo>
                  <a:pt x="983456" y="245178"/>
                  <a:pt x="1123950" y="253115"/>
                  <a:pt x="1243012" y="245178"/>
                </a:cubicBezTo>
                <a:cubicBezTo>
                  <a:pt x="1362074" y="237241"/>
                  <a:pt x="1485899" y="212634"/>
                  <a:pt x="1609725" y="188028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561C129-3C21-D246-5785-A112392B82F6}"/>
              </a:ext>
            </a:extLst>
          </p:cNvPr>
          <p:cNvSpPr/>
          <p:nvPr/>
        </p:nvSpPr>
        <p:spPr>
          <a:xfrm>
            <a:off x="8439150" y="2862218"/>
            <a:ext cx="2547938" cy="400095"/>
          </a:xfrm>
          <a:custGeom>
            <a:avLst/>
            <a:gdLst>
              <a:gd name="connsiteX0" fmla="*/ 0 w 2547938"/>
              <a:gd name="connsiteY0" fmla="*/ 33382 h 400095"/>
              <a:gd name="connsiteX1" fmla="*/ 1033463 w 2547938"/>
              <a:gd name="connsiteY1" fmla="*/ 45 h 400095"/>
              <a:gd name="connsiteX2" fmla="*/ 1509713 w 2547938"/>
              <a:gd name="connsiteY2" fmla="*/ 28620 h 400095"/>
              <a:gd name="connsiteX3" fmla="*/ 1895475 w 2547938"/>
              <a:gd name="connsiteY3" fmla="*/ 119107 h 400095"/>
              <a:gd name="connsiteX4" fmla="*/ 2547938 w 2547938"/>
              <a:gd name="connsiteY4" fmla="*/ 400095 h 40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7938" h="400095">
                <a:moveTo>
                  <a:pt x="0" y="33382"/>
                </a:moveTo>
                <a:lnTo>
                  <a:pt x="1033463" y="45"/>
                </a:lnTo>
                <a:cubicBezTo>
                  <a:pt x="1285082" y="-749"/>
                  <a:pt x="1366044" y="8776"/>
                  <a:pt x="1509713" y="28620"/>
                </a:cubicBezTo>
                <a:cubicBezTo>
                  <a:pt x="1653382" y="48464"/>
                  <a:pt x="1722438" y="57195"/>
                  <a:pt x="1895475" y="119107"/>
                </a:cubicBezTo>
                <a:cubicBezTo>
                  <a:pt x="2068513" y="181020"/>
                  <a:pt x="2308225" y="290557"/>
                  <a:pt x="2547938" y="400095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42841EE-6870-3949-B835-66E7F6FADCAA}"/>
              </a:ext>
            </a:extLst>
          </p:cNvPr>
          <p:cNvSpPr/>
          <p:nvPr/>
        </p:nvSpPr>
        <p:spPr>
          <a:xfrm>
            <a:off x="4882413" y="3416300"/>
            <a:ext cx="2197837" cy="2212975"/>
          </a:xfrm>
          <a:custGeom>
            <a:avLst/>
            <a:gdLst>
              <a:gd name="connsiteX0" fmla="*/ 2197837 w 2197837"/>
              <a:gd name="connsiteY0" fmla="*/ 2212975 h 2212975"/>
              <a:gd name="connsiteX1" fmla="*/ 2080362 w 2197837"/>
              <a:gd name="connsiteY1" fmla="*/ 2130425 h 2212975"/>
              <a:gd name="connsiteX2" fmla="*/ 1880337 w 2197837"/>
              <a:gd name="connsiteY2" fmla="*/ 2038350 h 2212975"/>
              <a:gd name="connsiteX3" fmla="*/ 1550137 w 2197837"/>
              <a:gd name="connsiteY3" fmla="*/ 1958975 h 2212975"/>
              <a:gd name="connsiteX4" fmla="*/ 1200887 w 2197837"/>
              <a:gd name="connsiteY4" fmla="*/ 1927225 h 2212975"/>
              <a:gd name="connsiteX5" fmla="*/ 826237 w 2197837"/>
              <a:gd name="connsiteY5" fmla="*/ 1889125 h 2212975"/>
              <a:gd name="connsiteX6" fmla="*/ 550012 w 2197837"/>
              <a:gd name="connsiteY6" fmla="*/ 1825625 h 2212975"/>
              <a:gd name="connsiteX7" fmla="*/ 356337 w 2197837"/>
              <a:gd name="connsiteY7" fmla="*/ 1733550 h 2212975"/>
              <a:gd name="connsiteX8" fmla="*/ 165837 w 2197837"/>
              <a:gd name="connsiteY8" fmla="*/ 1571625 h 2212975"/>
              <a:gd name="connsiteX9" fmla="*/ 42012 w 2197837"/>
              <a:gd name="connsiteY9" fmla="*/ 1250950 h 2212975"/>
              <a:gd name="connsiteX10" fmla="*/ 3912 w 2197837"/>
              <a:gd name="connsiteY10" fmla="*/ 806450 h 2212975"/>
              <a:gd name="connsiteX11" fmla="*/ 124562 w 2197837"/>
              <a:gd name="connsiteY11" fmla="*/ 0 h 221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7837" h="2212975">
                <a:moveTo>
                  <a:pt x="2197837" y="2212975"/>
                </a:moveTo>
                <a:cubicBezTo>
                  <a:pt x="2165558" y="2186252"/>
                  <a:pt x="2133279" y="2159529"/>
                  <a:pt x="2080362" y="2130425"/>
                </a:cubicBezTo>
                <a:cubicBezTo>
                  <a:pt x="2027445" y="2101321"/>
                  <a:pt x="1968708" y="2066925"/>
                  <a:pt x="1880337" y="2038350"/>
                </a:cubicBezTo>
                <a:cubicBezTo>
                  <a:pt x="1791966" y="2009775"/>
                  <a:pt x="1663378" y="1977496"/>
                  <a:pt x="1550137" y="1958975"/>
                </a:cubicBezTo>
                <a:cubicBezTo>
                  <a:pt x="1436896" y="1940454"/>
                  <a:pt x="1321537" y="1938867"/>
                  <a:pt x="1200887" y="1927225"/>
                </a:cubicBezTo>
                <a:cubicBezTo>
                  <a:pt x="1080237" y="1915583"/>
                  <a:pt x="934716" y="1906058"/>
                  <a:pt x="826237" y="1889125"/>
                </a:cubicBezTo>
                <a:cubicBezTo>
                  <a:pt x="717758" y="1872192"/>
                  <a:pt x="628329" y="1851554"/>
                  <a:pt x="550012" y="1825625"/>
                </a:cubicBezTo>
                <a:cubicBezTo>
                  <a:pt x="471695" y="1799696"/>
                  <a:pt x="420366" y="1775883"/>
                  <a:pt x="356337" y="1733550"/>
                </a:cubicBezTo>
                <a:cubicBezTo>
                  <a:pt x="292308" y="1691217"/>
                  <a:pt x="218224" y="1652058"/>
                  <a:pt x="165837" y="1571625"/>
                </a:cubicBezTo>
                <a:cubicBezTo>
                  <a:pt x="113449" y="1491192"/>
                  <a:pt x="68999" y="1378479"/>
                  <a:pt x="42012" y="1250950"/>
                </a:cubicBezTo>
                <a:cubicBezTo>
                  <a:pt x="15025" y="1123421"/>
                  <a:pt x="-9846" y="1014942"/>
                  <a:pt x="3912" y="806450"/>
                </a:cubicBezTo>
                <a:cubicBezTo>
                  <a:pt x="17670" y="597958"/>
                  <a:pt x="71116" y="298979"/>
                  <a:pt x="124562" y="0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94C8FD8-FDCD-954A-FDB6-14FCD0631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537" y="4014788"/>
            <a:ext cx="3498851" cy="260289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SPS ring</a:t>
            </a:r>
          </a:p>
          <a:p>
            <a:r>
              <a:rPr lang="en-GB" dirty="0"/>
              <a:t>Injection from PS via TT2/TT10</a:t>
            </a:r>
          </a:p>
          <a:p>
            <a:r>
              <a:rPr lang="en-GB" dirty="0"/>
              <a:t>Slow extraction via TT20 </a:t>
            </a:r>
          </a:p>
          <a:p>
            <a:pPr lvl="1"/>
            <a:r>
              <a:rPr lang="en-GB" dirty="0"/>
              <a:t>North Area experimental zone</a:t>
            </a:r>
          </a:p>
          <a:p>
            <a:r>
              <a:rPr lang="en-GB" dirty="0"/>
              <a:t>Fast extraction “east” via TT40</a:t>
            </a:r>
          </a:p>
          <a:p>
            <a:pPr lvl="1"/>
            <a:r>
              <a:rPr lang="en-GB" dirty="0"/>
              <a:t>LHC Beam 2 via TI8</a:t>
            </a:r>
          </a:p>
          <a:p>
            <a:pPr lvl="1"/>
            <a:r>
              <a:rPr lang="en-GB" dirty="0"/>
              <a:t>AWAKE via TT41</a:t>
            </a:r>
          </a:p>
          <a:p>
            <a:r>
              <a:rPr lang="en-GB" dirty="0"/>
              <a:t>Fast extraction “west” via TT60</a:t>
            </a:r>
          </a:p>
          <a:p>
            <a:pPr lvl="1"/>
            <a:r>
              <a:rPr lang="en-GB" dirty="0"/>
              <a:t>LHC Beam 1 via TI2</a:t>
            </a:r>
          </a:p>
          <a:p>
            <a:pPr lvl="1"/>
            <a:r>
              <a:rPr lang="en-GB" dirty="0" err="1"/>
              <a:t>HiRadMat</a:t>
            </a:r>
            <a:r>
              <a:rPr lang="en-GB" dirty="0"/>
              <a:t> via TT66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FF47ED7-25FA-C380-0EE3-407B92023A99}"/>
              </a:ext>
            </a:extLst>
          </p:cNvPr>
          <p:cNvSpPr/>
          <p:nvPr/>
        </p:nvSpPr>
        <p:spPr>
          <a:xfrm>
            <a:off x="6543675" y="2380892"/>
            <a:ext cx="507206" cy="36077"/>
          </a:xfrm>
          <a:custGeom>
            <a:avLst/>
            <a:gdLst>
              <a:gd name="connsiteX0" fmla="*/ 0 w 507206"/>
              <a:gd name="connsiteY0" fmla="*/ 36077 h 36077"/>
              <a:gd name="connsiteX1" fmla="*/ 85725 w 507206"/>
              <a:gd name="connsiteY1" fmla="*/ 5121 h 36077"/>
              <a:gd name="connsiteX2" fmla="*/ 507206 w 507206"/>
              <a:gd name="connsiteY2" fmla="*/ 358 h 3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206" h="36077">
                <a:moveTo>
                  <a:pt x="0" y="36077"/>
                </a:moveTo>
                <a:cubicBezTo>
                  <a:pt x="595" y="23575"/>
                  <a:pt x="1191" y="11074"/>
                  <a:pt x="85725" y="5121"/>
                </a:cubicBezTo>
                <a:cubicBezTo>
                  <a:pt x="170259" y="-832"/>
                  <a:pt x="338732" y="-237"/>
                  <a:pt x="507206" y="358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2DE493C-FF81-E536-F955-2BB08147B777}"/>
              </a:ext>
            </a:extLst>
          </p:cNvPr>
          <p:cNvSpPr/>
          <p:nvPr/>
        </p:nvSpPr>
        <p:spPr>
          <a:xfrm>
            <a:off x="6538913" y="2123357"/>
            <a:ext cx="745331" cy="288849"/>
          </a:xfrm>
          <a:custGeom>
            <a:avLst/>
            <a:gdLst>
              <a:gd name="connsiteX0" fmla="*/ 0 w 745331"/>
              <a:gd name="connsiteY0" fmla="*/ 288849 h 288849"/>
              <a:gd name="connsiteX1" fmla="*/ 330993 w 745331"/>
              <a:gd name="connsiteY1" fmla="*/ 72156 h 288849"/>
              <a:gd name="connsiteX2" fmla="*/ 576262 w 745331"/>
              <a:gd name="connsiteY2" fmla="*/ 10243 h 288849"/>
              <a:gd name="connsiteX3" fmla="*/ 745331 w 745331"/>
              <a:gd name="connsiteY3" fmla="*/ 718 h 288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331" h="288849">
                <a:moveTo>
                  <a:pt x="0" y="288849"/>
                </a:moveTo>
                <a:cubicBezTo>
                  <a:pt x="117474" y="203719"/>
                  <a:pt x="234949" y="118590"/>
                  <a:pt x="330993" y="72156"/>
                </a:cubicBezTo>
                <a:cubicBezTo>
                  <a:pt x="427037" y="25722"/>
                  <a:pt x="507206" y="22149"/>
                  <a:pt x="576262" y="10243"/>
                </a:cubicBezTo>
                <a:cubicBezTo>
                  <a:pt x="645318" y="-1663"/>
                  <a:pt x="695324" y="-473"/>
                  <a:pt x="745331" y="718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D27BC02-0D3C-4EE8-4041-4F3D33D8001C}"/>
              </a:ext>
            </a:extLst>
          </p:cNvPr>
          <p:cNvSpPr/>
          <p:nvPr/>
        </p:nvSpPr>
        <p:spPr>
          <a:xfrm>
            <a:off x="6546056" y="1802260"/>
            <a:ext cx="735807" cy="595659"/>
          </a:xfrm>
          <a:custGeom>
            <a:avLst/>
            <a:gdLst>
              <a:gd name="connsiteX0" fmla="*/ 0 w 735807"/>
              <a:gd name="connsiteY0" fmla="*/ 595659 h 595659"/>
              <a:gd name="connsiteX1" fmla="*/ 481013 w 735807"/>
              <a:gd name="connsiteY1" fmla="*/ 95596 h 595659"/>
              <a:gd name="connsiteX2" fmla="*/ 633413 w 735807"/>
              <a:gd name="connsiteY2" fmla="*/ 14634 h 595659"/>
              <a:gd name="connsiteX3" fmla="*/ 735807 w 735807"/>
              <a:gd name="connsiteY3" fmla="*/ 346 h 59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807" h="595659">
                <a:moveTo>
                  <a:pt x="0" y="595659"/>
                </a:moveTo>
                <a:cubicBezTo>
                  <a:pt x="187722" y="394046"/>
                  <a:pt x="375444" y="192433"/>
                  <a:pt x="481013" y="95596"/>
                </a:cubicBezTo>
                <a:cubicBezTo>
                  <a:pt x="586582" y="-1241"/>
                  <a:pt x="590947" y="30509"/>
                  <a:pt x="633413" y="14634"/>
                </a:cubicBezTo>
                <a:cubicBezTo>
                  <a:pt x="675879" y="-1241"/>
                  <a:pt x="705843" y="-448"/>
                  <a:pt x="735807" y="346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268502D-A4E5-B057-F576-7055E69F979D}"/>
              </a:ext>
            </a:extLst>
          </p:cNvPr>
          <p:cNvSpPr/>
          <p:nvPr/>
        </p:nvSpPr>
        <p:spPr>
          <a:xfrm>
            <a:off x="4308953" y="3839227"/>
            <a:ext cx="2586625" cy="187891"/>
          </a:xfrm>
          <a:custGeom>
            <a:avLst/>
            <a:gdLst>
              <a:gd name="connsiteX0" fmla="*/ 2586625 w 2586625"/>
              <a:gd name="connsiteY0" fmla="*/ 144050 h 187891"/>
              <a:gd name="connsiteX1" fmla="*/ 1678488 w 2586625"/>
              <a:gd name="connsiteY1" fmla="*/ 187891 h 187891"/>
              <a:gd name="connsiteX2" fmla="*/ 1027135 w 2586625"/>
              <a:gd name="connsiteY2" fmla="*/ 175365 h 187891"/>
              <a:gd name="connsiteX3" fmla="*/ 526094 w 2586625"/>
              <a:gd name="connsiteY3" fmla="*/ 144050 h 187891"/>
              <a:gd name="connsiteX4" fmla="*/ 225469 w 2586625"/>
              <a:gd name="connsiteY4" fmla="*/ 93946 h 187891"/>
              <a:gd name="connsiteX5" fmla="*/ 62631 w 2586625"/>
              <a:gd name="connsiteY5" fmla="*/ 31315 h 187891"/>
              <a:gd name="connsiteX6" fmla="*/ 0 w 2586625"/>
              <a:gd name="connsiteY6" fmla="*/ 0 h 18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86625" h="187891">
                <a:moveTo>
                  <a:pt x="2586625" y="144050"/>
                </a:moveTo>
                <a:cubicBezTo>
                  <a:pt x="2262514" y="163361"/>
                  <a:pt x="1938403" y="182672"/>
                  <a:pt x="1678488" y="187891"/>
                </a:cubicBezTo>
                <a:lnTo>
                  <a:pt x="1027135" y="175365"/>
                </a:lnTo>
                <a:cubicBezTo>
                  <a:pt x="835069" y="168058"/>
                  <a:pt x="659705" y="157620"/>
                  <a:pt x="526094" y="144050"/>
                </a:cubicBezTo>
                <a:cubicBezTo>
                  <a:pt x="392483" y="130480"/>
                  <a:pt x="302713" y="112735"/>
                  <a:pt x="225469" y="93946"/>
                </a:cubicBezTo>
                <a:cubicBezTo>
                  <a:pt x="148225" y="75157"/>
                  <a:pt x="100209" y="46973"/>
                  <a:pt x="62631" y="31315"/>
                </a:cubicBezTo>
                <a:cubicBezTo>
                  <a:pt x="25053" y="15657"/>
                  <a:pt x="12526" y="7828"/>
                  <a:pt x="0" y="0"/>
                </a:cubicBezTo>
              </a:path>
            </a:pathLst>
          </a:custGeom>
          <a:noFill/>
          <a:ln w="254000" cap="rnd">
            <a:solidFill>
              <a:srgbClr val="FFFF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32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41" grpId="0" animBg="1"/>
      <p:bldP spid="41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6B9D-FDDF-8DC8-E1EB-D29037218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80F15-B013-B324-649B-A38C2DFCF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SPS is operated from the CCC by</a:t>
            </a:r>
            <a:br>
              <a:rPr lang="en-GB" dirty="0"/>
            </a:br>
            <a:r>
              <a:rPr lang="en-GB" dirty="0"/>
              <a:t>the BE-OP-SPS section</a:t>
            </a:r>
          </a:p>
          <a:p>
            <a:r>
              <a:rPr lang="en-GB" dirty="0"/>
              <a:t>Two operators on shift 24/7</a:t>
            </a:r>
            <a:br>
              <a:rPr lang="en-GB" dirty="0"/>
            </a:br>
            <a:r>
              <a:rPr lang="en-GB" dirty="0"/>
              <a:t>during operational periods</a:t>
            </a:r>
          </a:p>
          <a:p>
            <a:pPr lvl="1"/>
            <a:r>
              <a:rPr lang="en-GB" dirty="0"/>
              <a:t>Three shifts per day</a:t>
            </a:r>
          </a:p>
          <a:p>
            <a:r>
              <a:rPr lang="en-GB" dirty="0"/>
              <a:t>Supported by machine coordinators</a:t>
            </a:r>
            <a:br>
              <a:rPr lang="en-GB" dirty="0"/>
            </a:br>
            <a:r>
              <a:rPr lang="en-GB" dirty="0"/>
              <a:t>from various groups</a:t>
            </a:r>
          </a:p>
          <a:p>
            <a:pPr lvl="1"/>
            <a:r>
              <a:rPr lang="en-GB" dirty="0"/>
              <a:t>Responsible for following up</a:t>
            </a:r>
            <a:br>
              <a:rPr lang="en-GB" dirty="0"/>
            </a:br>
            <a:r>
              <a:rPr lang="en-GB" dirty="0"/>
              <a:t>the planned schedule and activities</a:t>
            </a:r>
          </a:p>
          <a:p>
            <a:pPr lvl="1"/>
            <a:r>
              <a:rPr lang="en-GB" dirty="0"/>
              <a:t>Coordinating with other machines and users in case of problems</a:t>
            </a:r>
          </a:p>
          <a:p>
            <a:pPr lvl="1"/>
            <a:r>
              <a:rPr lang="en-GB" dirty="0"/>
              <a:t>Following up faults and issues</a:t>
            </a:r>
          </a:p>
          <a:p>
            <a:pPr lvl="1"/>
            <a:r>
              <a:rPr lang="en-GB" dirty="0"/>
              <a:t>Reporting of machine status to BEMB/FOM and users meeting</a:t>
            </a:r>
          </a:p>
          <a:p>
            <a:r>
              <a:rPr lang="en-GB" dirty="0"/>
              <a:t>Relying on a team of experts from ABP and all equipment groups (BI, RF, ABT, EPC …)</a:t>
            </a:r>
          </a:p>
          <a:p>
            <a:r>
              <a:rPr lang="en-GB" dirty="0"/>
              <a:t>Weekly coordination meeting (Mon. 9:30am) to discuss the status/plans for the week</a:t>
            </a:r>
          </a:p>
          <a:p>
            <a:r>
              <a:rPr lang="en-GB" dirty="0"/>
              <a:t>Regular </a:t>
            </a:r>
            <a:r>
              <a:rPr lang="en-GB" dirty="0">
                <a:hlinkClick r:id="rId3"/>
              </a:rPr>
              <a:t>SPS Machine Performance Coordination</a:t>
            </a:r>
            <a:r>
              <a:rPr lang="en-GB" dirty="0"/>
              <a:t> meetings to discuss topics affecting the accelerator operation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D6A0B-F0FB-762B-0275-20965FCB8D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59B79-AC73-6C54-44BE-9B8328500B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384CA-B409-9946-88B1-51E4303D2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2" name="Picture 11" descr="A group of people sitting in chairs in a control room&#10;&#10;AI-generated content may be incorrect.">
            <a:extLst>
              <a:ext uri="{FF2B5EF4-FFF2-40B4-BE49-F238E27FC236}">
                <a16:creationId xmlns:a16="http://schemas.microsoft.com/office/drawing/2014/main" id="{ACA3497F-AC8E-A4C2-BD3C-21366ECE4C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104" y="146072"/>
            <a:ext cx="6493465" cy="34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8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8BDD4-C498-EB09-630E-7900FC936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DF54-477F-5609-2CFD-90B8B73C8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718E5-DEAB-060D-20B6-6A62533FB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5331303" cy="557620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SPS last injector to start-up</a:t>
            </a:r>
          </a:p>
          <a:p>
            <a:pPr lvl="1"/>
            <a:r>
              <a:rPr lang="en-GB" dirty="0"/>
              <a:t>Usually one week after the PS</a:t>
            </a:r>
          </a:p>
          <a:p>
            <a:r>
              <a:rPr lang="en-GB" dirty="0"/>
              <a:t>Beam commissioning for 10 days</a:t>
            </a:r>
          </a:p>
          <a:p>
            <a:pPr lvl="1"/>
            <a:r>
              <a:rPr lang="en-GB" dirty="0"/>
              <a:t>Traditionally starting on a Friday morning</a:t>
            </a:r>
          </a:p>
          <a:p>
            <a:pPr lvl="1"/>
            <a:r>
              <a:rPr lang="en-GB" dirty="0"/>
              <a:t>Injection, RF capture, ramp, extraction</a:t>
            </a:r>
          </a:p>
          <a:p>
            <a:pPr lvl="1"/>
            <a:r>
              <a:rPr lang="en-GB" dirty="0"/>
              <a:t>Perform aperture scans</a:t>
            </a:r>
          </a:p>
          <a:p>
            <a:pPr lvl="1"/>
            <a:r>
              <a:rPr lang="en-GB" dirty="0"/>
              <a:t>Perform beam-based alignment</a:t>
            </a:r>
          </a:p>
          <a:p>
            <a:r>
              <a:rPr lang="en-GB" dirty="0"/>
              <a:t>Scrubbing for one week to prepare for high intensity operation</a:t>
            </a:r>
          </a:p>
          <a:p>
            <a:r>
              <a:rPr lang="en-GB" dirty="0"/>
              <a:t>Commissioning of NA extraction with ABT and secondary beam lines with BE-EA</a:t>
            </a:r>
          </a:p>
          <a:p>
            <a:r>
              <a:rPr lang="en-GB" dirty="0"/>
              <a:t>Proton operation for most of the year</a:t>
            </a:r>
          </a:p>
          <a:p>
            <a:pPr lvl="1"/>
            <a:r>
              <a:rPr lang="en-GB" dirty="0"/>
              <a:t>Runs for AWAKE/</a:t>
            </a:r>
            <a:r>
              <a:rPr lang="en-GB" dirty="0" err="1"/>
              <a:t>HiRadMat</a:t>
            </a:r>
            <a:r>
              <a:rPr lang="en-GB" dirty="0"/>
              <a:t> in dedicated blocks throughout the year</a:t>
            </a:r>
          </a:p>
          <a:p>
            <a:pPr lvl="1"/>
            <a:r>
              <a:rPr lang="en-GB" dirty="0"/>
              <a:t>Regular Machine Development (MD) slots</a:t>
            </a:r>
          </a:p>
          <a:p>
            <a:r>
              <a:rPr lang="en-GB" dirty="0"/>
              <a:t>LHC &amp; NA ion run at end of year</a:t>
            </a:r>
          </a:p>
          <a:p>
            <a:pPr lvl="1"/>
            <a:r>
              <a:rPr lang="en-GB" dirty="0"/>
              <a:t>Mid-year light ion run – new in 2025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37352-B52B-578D-F0E8-F6006932A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D65DC-C636-4D01-6360-44702658AB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4FF43-DA5C-A2F7-530C-7CD6CCB25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0" name="Picture 9" descr="A diagram of a diagram&#10;&#10;AI-generated content may be incorrect.">
            <a:extLst>
              <a:ext uri="{FF2B5EF4-FFF2-40B4-BE49-F238E27FC236}">
                <a16:creationId xmlns:a16="http://schemas.microsoft.com/office/drawing/2014/main" id="{7E2D8BD9-7F5C-E600-7958-6911EA1ADE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5" t="9299" r="2588" b="15263"/>
          <a:stretch>
            <a:fillRect/>
          </a:stretch>
        </p:blipFill>
        <p:spPr>
          <a:xfrm>
            <a:off x="6177425" y="-793"/>
            <a:ext cx="5889145" cy="6762540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1A919A48-C472-E6DD-1D84-F230FA068F71}"/>
              </a:ext>
            </a:extLst>
          </p:cNvPr>
          <p:cNvSpPr/>
          <p:nvPr/>
        </p:nvSpPr>
        <p:spPr>
          <a:xfrm>
            <a:off x="10818628" y="66770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DBC4996-68D9-5B66-270D-9624DB10F6C7}"/>
              </a:ext>
            </a:extLst>
          </p:cNvPr>
          <p:cNvSpPr/>
          <p:nvPr/>
        </p:nvSpPr>
        <p:spPr>
          <a:xfrm>
            <a:off x="11409179" y="66770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6BFD3BE-2B8E-BFC7-F077-331F8C9BAAE2}"/>
              </a:ext>
            </a:extLst>
          </p:cNvPr>
          <p:cNvSpPr/>
          <p:nvPr/>
        </p:nvSpPr>
        <p:spPr>
          <a:xfrm>
            <a:off x="6776929" y="1803422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22BA1C90-6412-6328-4998-597EA4B5385E}"/>
              </a:ext>
            </a:extLst>
          </p:cNvPr>
          <p:cNvSpPr/>
          <p:nvPr/>
        </p:nvSpPr>
        <p:spPr>
          <a:xfrm>
            <a:off x="10119096" y="5188120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7FEB3CD-3533-E1BC-D931-F6B5507B69CC}"/>
              </a:ext>
            </a:extLst>
          </p:cNvPr>
          <p:cNvSpPr/>
          <p:nvPr/>
        </p:nvSpPr>
        <p:spPr>
          <a:xfrm rot="16200000">
            <a:off x="7530605" y="1729680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552111CA-0B49-9C8F-70DC-6699B69C9CC9}"/>
              </a:ext>
            </a:extLst>
          </p:cNvPr>
          <p:cNvSpPr/>
          <p:nvPr/>
        </p:nvSpPr>
        <p:spPr>
          <a:xfrm>
            <a:off x="6681750" y="3448040"/>
            <a:ext cx="308344" cy="62250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67A0B-C4E9-D47F-D130-2D0E2577F36C}"/>
              </a:ext>
            </a:extLst>
          </p:cNvPr>
          <p:cNvSpPr txBox="1"/>
          <p:nvPr/>
        </p:nvSpPr>
        <p:spPr>
          <a:xfrm>
            <a:off x="6238873" y="-793"/>
            <a:ext cx="2546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4"/>
              </a:rPr>
              <a:t>Injector Schedule 2025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6777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D14D5-BEA9-95E5-9611-2E7A402C3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Machine Development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97FB1-C94D-2883-9459-D05C34D83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SPS Machine Development (MD) sessions are carried out continuously during the year</a:t>
            </a:r>
          </a:p>
          <a:p>
            <a:r>
              <a:rPr lang="en-GB" dirty="0"/>
              <a:t>Three types of MD are available: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b="1" dirty="0"/>
              <a:t>Short parallel MDs</a:t>
            </a:r>
            <a:endParaRPr lang="en-GB" dirty="0"/>
          </a:p>
          <a:p>
            <a:pPr lvl="2"/>
            <a:r>
              <a:rPr lang="en-GB" dirty="0"/>
              <a:t>Executed in parallel to fixed target operation, usually on Mon/Tue/Fri, in ½ day blocks</a:t>
            </a:r>
          </a:p>
          <a:p>
            <a:pPr lvl="2"/>
            <a:r>
              <a:rPr lang="en-GB" dirty="0"/>
              <a:t>Limited to injection energy on a short cycle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b="1" dirty="0"/>
              <a:t>Long parallel MDs</a:t>
            </a:r>
          </a:p>
          <a:p>
            <a:pPr lvl="2"/>
            <a:r>
              <a:rPr lang="en-GB" dirty="0"/>
              <a:t>Executed in parallel to fixed target operation, usually on Thu, in full day blocks</a:t>
            </a:r>
          </a:p>
          <a:p>
            <a:pPr lvl="2"/>
            <a:r>
              <a:rPr lang="en-GB" dirty="0"/>
              <a:t>Longer cycle allowing acceleration of beam to flat top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b="1" dirty="0"/>
              <a:t>Dedicated MDs:</a:t>
            </a:r>
          </a:p>
          <a:p>
            <a:pPr lvl="2"/>
            <a:r>
              <a:rPr lang="en-GB" dirty="0"/>
              <a:t>Executed in dedicated mode, usually on Wed (during NA user changeover), in full day blocks</a:t>
            </a:r>
          </a:p>
          <a:p>
            <a:pPr lvl="2"/>
            <a:r>
              <a:rPr lang="en-GB" dirty="0"/>
              <a:t>Only option for MDs which cannot be executed in parallel to NA physics (coasts, etc)</a:t>
            </a:r>
          </a:p>
          <a:p>
            <a:r>
              <a:rPr lang="en-GB" dirty="0"/>
              <a:t>Organised by the injector </a:t>
            </a:r>
            <a:br>
              <a:rPr lang="en-GB" dirty="0"/>
            </a:br>
            <a:r>
              <a:rPr lang="en-GB" dirty="0"/>
              <a:t>MD coordination team</a:t>
            </a:r>
          </a:p>
          <a:p>
            <a:r>
              <a:rPr lang="en-GB" dirty="0"/>
              <a:t>MD requests and schedule</a:t>
            </a:r>
            <a:br>
              <a:rPr lang="en-GB" dirty="0"/>
            </a:br>
            <a:r>
              <a:rPr lang="en-GB" dirty="0"/>
              <a:t>managed by the </a:t>
            </a:r>
            <a:r>
              <a:rPr lang="en-GB" dirty="0">
                <a:hlinkClick r:id="rId2"/>
              </a:rPr>
              <a:t>ASM tool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6D024E-8A8B-87B8-E39C-70F36E87EE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C245D-A863-126C-BB90-264D4B26FE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7160F-1D86-6B86-41F7-06ED42CE9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6B501-BDF0-5E40-7C0B-E218297B0C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" t="27786" b="9354"/>
          <a:stretch>
            <a:fillRect/>
          </a:stretch>
        </p:blipFill>
        <p:spPr>
          <a:xfrm>
            <a:off x="4817806" y="5093110"/>
            <a:ext cx="7374189" cy="15362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61E369-17AB-0396-3F93-B1EBB38CF1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" b="93970"/>
          <a:stretch>
            <a:fillRect/>
          </a:stretch>
        </p:blipFill>
        <p:spPr>
          <a:xfrm>
            <a:off x="4817811" y="4972322"/>
            <a:ext cx="7374189" cy="14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90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F4BC-3F41-C9F1-DCE7-4AE6BFBE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Fault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67C12-1ECF-400A-128A-BA1E43149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11220449" cy="557620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Operational faults are tracked in the </a:t>
            </a:r>
            <a:r>
              <a:rPr lang="en-GB" dirty="0">
                <a:hlinkClick r:id="rId3"/>
              </a:rPr>
              <a:t>AFT tool</a:t>
            </a:r>
            <a:endParaRPr lang="en-GB" dirty="0"/>
          </a:p>
          <a:p>
            <a:pPr lvl="1"/>
            <a:r>
              <a:rPr lang="en-GB" dirty="0"/>
              <a:t>Statistics used for weekly reports, Chamonix/JAPW presentations… etc</a:t>
            </a:r>
          </a:p>
          <a:p>
            <a:r>
              <a:rPr lang="en-GB" dirty="0"/>
              <a:t>Many SPS faults are automatically opened/closed by the SIS system</a:t>
            </a:r>
          </a:p>
          <a:p>
            <a:pPr lvl="1"/>
            <a:r>
              <a:rPr lang="en-GB" dirty="0"/>
              <a:t>For example: if no beam is detected on a certain cycle</a:t>
            </a:r>
          </a:p>
          <a:p>
            <a:r>
              <a:rPr lang="en-GB" dirty="0"/>
              <a:t>Manual clean-up done by SPS-OP and machine coordinators</a:t>
            </a:r>
          </a:p>
          <a:p>
            <a:pPr lvl="1"/>
            <a:r>
              <a:rPr lang="en-GB" dirty="0"/>
              <a:t>Weekly review with AFT team</a:t>
            </a:r>
          </a:p>
          <a:p>
            <a:r>
              <a:rPr lang="en-GB" dirty="0"/>
              <a:t>BI typically doing well</a:t>
            </a:r>
          </a:p>
          <a:p>
            <a:pPr lvl="1"/>
            <a:r>
              <a:rPr lang="en-GB" dirty="0"/>
              <a:t>But note that non-blocking </a:t>
            </a:r>
            <a:br>
              <a:rPr lang="en-GB" dirty="0"/>
            </a:br>
            <a:r>
              <a:rPr lang="en-GB" dirty="0"/>
              <a:t>faults may not be added</a:t>
            </a:r>
          </a:p>
          <a:p>
            <a:pPr lvl="1"/>
            <a:r>
              <a:rPr lang="en-GB" dirty="0"/>
              <a:t>Please be sure to review the</a:t>
            </a:r>
            <a:br>
              <a:rPr lang="en-GB" dirty="0"/>
            </a:br>
            <a:r>
              <a:rPr lang="en-GB" dirty="0"/>
              <a:t>faults assigned to your system</a:t>
            </a:r>
          </a:p>
          <a:p>
            <a:r>
              <a:rPr lang="en-GB" dirty="0"/>
              <a:t>There is also a </a:t>
            </a:r>
            <a:r>
              <a:rPr lang="en-GB" dirty="0">
                <a:hlinkClick r:id="rId4"/>
              </a:rPr>
              <a:t>BIOP JIRA</a:t>
            </a:r>
            <a:br>
              <a:rPr lang="en-GB" dirty="0"/>
            </a:br>
            <a:r>
              <a:rPr lang="en-GB" dirty="0"/>
              <a:t>where issues can be created</a:t>
            </a:r>
            <a:br>
              <a:rPr lang="en-GB" dirty="0"/>
            </a:br>
            <a:r>
              <a:rPr lang="en-GB" dirty="0"/>
              <a:t>by OP directly from the</a:t>
            </a:r>
            <a:br>
              <a:rPr lang="en-GB" dirty="0"/>
            </a:br>
            <a:r>
              <a:rPr lang="en-GB" dirty="0"/>
              <a:t>e-logbook</a:t>
            </a:r>
          </a:p>
          <a:p>
            <a:pPr lvl="1"/>
            <a:r>
              <a:rPr lang="en-GB" dirty="0"/>
              <a:t>Not widely used, unfortunately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DDB1DC-E6F1-C2F6-0777-3A6576CC7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785428-B2D6-BDE7-1755-402BBABB12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8D180-A714-DEFF-5CFD-EF55BBAFDC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401657-06FC-E640-D2DA-CA7C4DE7B9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2674" y="3191195"/>
            <a:ext cx="7179128" cy="360595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22CDBC-B074-3260-7C53-1557EB5DDA0D}"/>
              </a:ext>
            </a:extLst>
          </p:cNvPr>
          <p:cNvCxnSpPr/>
          <p:nvPr/>
        </p:nvCxnSpPr>
        <p:spPr>
          <a:xfrm flipH="1">
            <a:off x="7601788" y="5676645"/>
            <a:ext cx="52163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607B581-60CC-057D-79ED-B46B12FA83BF}"/>
              </a:ext>
            </a:extLst>
          </p:cNvPr>
          <p:cNvSpPr txBox="1"/>
          <p:nvPr/>
        </p:nvSpPr>
        <p:spPr>
          <a:xfrm>
            <a:off x="4942674" y="2952100"/>
            <a:ext cx="7179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SPS AFT faults for last 3 months</a:t>
            </a:r>
          </a:p>
        </p:txBody>
      </p:sp>
    </p:spTree>
    <p:extLst>
      <p:ext uri="{BB962C8B-B14F-4D97-AF65-F5344CB8AC3E}">
        <p14:creationId xmlns:p14="http://schemas.microsoft.com/office/powerpoint/2010/main" val="145013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431A8-B95F-99E5-B64B-AD34A5AC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Beam 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13986-53AD-4E47-D5B2-F6AB66BB7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39799"/>
            <a:ext cx="6029325" cy="557620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SPS has a comprehensive suite of beam instrumentation in the ring and transfer lines</a:t>
            </a:r>
          </a:p>
          <a:p>
            <a:pPr lvl="1"/>
            <a:r>
              <a:rPr lang="en-GB" dirty="0"/>
              <a:t>BPMs – beam position</a:t>
            </a:r>
          </a:p>
          <a:p>
            <a:pPr lvl="1"/>
            <a:r>
              <a:rPr lang="en-GB" dirty="0"/>
              <a:t>BLMs – beam loss</a:t>
            </a:r>
          </a:p>
          <a:p>
            <a:pPr lvl="1"/>
            <a:r>
              <a:rPr lang="en-GB" dirty="0"/>
              <a:t>Fast &amp; DC BCTs – intensity </a:t>
            </a:r>
          </a:p>
          <a:p>
            <a:pPr lvl="1"/>
            <a:r>
              <a:rPr lang="en-GB" dirty="0"/>
              <a:t>Wire Scanners, BGI, BSRT – profile</a:t>
            </a:r>
          </a:p>
          <a:p>
            <a:pPr lvl="1"/>
            <a:r>
              <a:rPr lang="en-GB" dirty="0"/>
              <a:t>BBQ – tune measurement</a:t>
            </a:r>
          </a:p>
          <a:p>
            <a:pPr lvl="1"/>
            <a:r>
              <a:rPr lang="en-GB" dirty="0"/>
              <a:t>Head-Tail – instabilities</a:t>
            </a:r>
          </a:p>
          <a:p>
            <a:pPr lvl="1"/>
            <a:r>
              <a:rPr lang="en-GB" dirty="0"/>
              <a:t>BTVs, SEM grids, foils – position/profile/intensity</a:t>
            </a:r>
          </a:p>
          <a:p>
            <a:pPr lvl="1"/>
            <a:r>
              <a:rPr lang="en-GB" dirty="0"/>
              <a:t>WCMs – longitudinal parameters (RF group)</a:t>
            </a:r>
          </a:p>
          <a:p>
            <a:r>
              <a:rPr lang="en-GB" dirty="0"/>
              <a:t>Typically, all are controlled/viewed with custom applications developed by SPS-OP</a:t>
            </a:r>
          </a:p>
          <a:p>
            <a:r>
              <a:rPr lang="en-GB" dirty="0"/>
              <a:t>Used daily by OP and MD users</a:t>
            </a:r>
          </a:p>
          <a:p>
            <a:r>
              <a:rPr lang="en-GB" dirty="0"/>
              <a:t>Generally: everything is working reliably thanks to consolidation and upgrades over recent years and support of BI experts whenever there are issues</a:t>
            </a:r>
            <a:r>
              <a:rPr lang="en-GB" b="1" dirty="0"/>
              <a:t> - 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FD2B0F-2EFB-120E-BC85-D7BC837155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7DFD2-121F-11E8-458E-20D4DDEBDA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988E2-7691-4182-5FAF-80FD8168D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AD90AC4-5EBD-E5A4-699E-391B0152C8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75" y="96442"/>
            <a:ext cx="3762376" cy="1881188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24A4A08-6107-A8DA-F216-E41D931FF2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411" y="693952"/>
            <a:ext cx="3056080" cy="2149443"/>
          </a:xfrm>
          <a:prstGeom prst="rect">
            <a:avLst/>
          </a:prstGeom>
        </p:spPr>
      </p:pic>
      <p:pic>
        <p:nvPicPr>
          <p:cNvPr id="18" name="Picture 1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9D55CA3-9BC8-9651-D876-9FBE4E6B90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41" y="2134757"/>
            <a:ext cx="3619500" cy="1714500"/>
          </a:xfrm>
          <a:prstGeom prst="rect">
            <a:avLst/>
          </a:prstGeom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6DDA36F-AEA8-FCE0-7468-9D2075CC9F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713" y="2992007"/>
            <a:ext cx="3778035" cy="2468664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D74DF22-BD5D-6432-0F00-9DB4012B7D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41" y="4065571"/>
            <a:ext cx="3650089" cy="2118684"/>
          </a:xfrm>
          <a:prstGeom prst="rect">
            <a:avLst/>
          </a:prstGeom>
        </p:spPr>
      </p:pic>
      <p:pic>
        <p:nvPicPr>
          <p:cNvPr id="20" name="Picture 1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0192530-B3EC-B6EF-113C-82252A89D4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175" y="4539110"/>
            <a:ext cx="3024548" cy="2222447"/>
          </a:xfrm>
          <a:prstGeom prst="rect">
            <a:avLst/>
          </a:prstGeom>
        </p:spPr>
      </p:pic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D28B724-C0C4-D320-B0AC-B623045724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088" y="4851571"/>
            <a:ext cx="2460615" cy="184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0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1CED8-81BF-95C6-A4ED-377D7E8AA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err="1"/>
              <a:t>Vistars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96FC-DA03-6C30-CD2F-4266AF306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39799"/>
            <a:ext cx="3857626" cy="5576202"/>
          </a:xfrm>
        </p:spPr>
        <p:txBody>
          <a:bodyPr/>
          <a:lstStyle/>
          <a:p>
            <a:r>
              <a:rPr lang="en-GB" b="1" dirty="0"/>
              <a:t>PAGE1: </a:t>
            </a:r>
            <a:r>
              <a:rPr lang="en-GB" dirty="0"/>
              <a:t>primary display of SPS accelerator status</a:t>
            </a:r>
          </a:p>
          <a:p>
            <a:pPr lvl="1"/>
            <a:r>
              <a:rPr lang="en-GB" dirty="0"/>
              <a:t>Available </a:t>
            </a:r>
            <a:r>
              <a:rPr lang="en-GB" dirty="0">
                <a:hlinkClick r:id="rId3"/>
              </a:rPr>
              <a:t>online</a:t>
            </a:r>
            <a:endParaRPr lang="en-GB" dirty="0"/>
          </a:p>
          <a:p>
            <a:r>
              <a:rPr lang="en-GB" dirty="0"/>
              <a:t>Scrolling plot showing current super-cycle</a:t>
            </a:r>
          </a:p>
          <a:p>
            <a:pPr lvl="1"/>
            <a:r>
              <a:rPr lang="en-GB" dirty="0"/>
              <a:t>White = dipole current</a:t>
            </a:r>
          </a:p>
          <a:p>
            <a:pPr lvl="1"/>
            <a:r>
              <a:rPr lang="en-GB" dirty="0"/>
              <a:t>Yellow/blue = beam current</a:t>
            </a:r>
          </a:p>
          <a:p>
            <a:pPr lvl="2"/>
            <a:r>
              <a:rPr lang="en-GB" dirty="0"/>
              <a:t>From DC-BCTs</a:t>
            </a:r>
          </a:p>
          <a:p>
            <a:pPr lvl="2"/>
            <a:r>
              <a:rPr lang="en-GB" dirty="0"/>
              <a:t>Note arb. scaling per cycle chosen by OP</a:t>
            </a:r>
          </a:p>
          <a:p>
            <a:r>
              <a:rPr lang="en-GB" dirty="0"/>
              <a:t>Information about beam on NA targets</a:t>
            </a:r>
          </a:p>
          <a:p>
            <a:r>
              <a:rPr lang="en-GB" dirty="0"/>
              <a:t>Comments from the operators on the current machine status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BEE898-D9F5-3807-0F74-72011985F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Overview of SPS operation  |  BI Day 2025  |  T. Levens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86805-5C49-4F35-A572-62ED0E8B97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F042B-E16E-86B6-9549-325B6ABF9B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9" name="Picture 8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F67AD569-4D5F-F8D8-3B76-EF53501CE5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31" y="689455"/>
            <a:ext cx="7518264" cy="54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6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10781</TotalTime>
  <Words>1646</Words>
  <Application>Microsoft Office PowerPoint</Application>
  <PresentationFormat>Widescreen</PresentationFormat>
  <Paragraphs>253</Paragraphs>
  <Slides>17</Slides>
  <Notes>10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Gill Sans MT</vt:lpstr>
      <vt:lpstr>Wingdings</vt:lpstr>
      <vt:lpstr>Office Theme</vt:lpstr>
      <vt:lpstr>Overview of SPS operation</vt:lpstr>
      <vt:lpstr>The Super Proton Synchrotron</vt:lpstr>
      <vt:lpstr>The Super Proton Synchrotron in CERN’s accelerator complex</vt:lpstr>
      <vt:lpstr>SPS Operation</vt:lpstr>
      <vt:lpstr>SPS Schedule</vt:lpstr>
      <vt:lpstr>SPS Machine Development </vt:lpstr>
      <vt:lpstr>SPS Fault Tracking</vt:lpstr>
      <vt:lpstr>SPS Beam Instrumentation</vt:lpstr>
      <vt:lpstr>SPS Vistars</vt:lpstr>
      <vt:lpstr>SPS Vistars</vt:lpstr>
      <vt:lpstr>SPS Beams – SFTPRO</vt:lpstr>
      <vt:lpstr>SPS Beams – LHC</vt:lpstr>
      <vt:lpstr>SPS Beams –                &amp;</vt:lpstr>
      <vt:lpstr>SPS Beams – LHCION</vt:lpstr>
      <vt:lpstr>SPS Beams – SFTION</vt:lpstr>
      <vt:lpstr>The future – pushing the intensity limits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Evian</dc:title>
  <dc:creator>Tom Levens</dc:creator>
  <cp:lastModifiedBy>Tom Levens</cp:lastModifiedBy>
  <cp:revision>1369</cp:revision>
  <dcterms:created xsi:type="dcterms:W3CDTF">2016-09-11T10:18:35Z</dcterms:created>
  <dcterms:modified xsi:type="dcterms:W3CDTF">2025-12-04T08:24:42Z</dcterms:modified>
</cp:coreProperties>
</file>