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embeddings/oleObject3.bin" ContentType="application/vnd.openxmlformats-officedocument.oleObject"/>
  <Override PartName="/ppt/notesSlides/notesSlide2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  <p:sldMasterId id="2147483775" r:id="rId2"/>
    <p:sldMasterId id="2147483793" r:id="rId3"/>
  </p:sldMasterIdLst>
  <p:notesMasterIdLst>
    <p:notesMasterId r:id="rId14"/>
  </p:notesMasterIdLst>
  <p:sldIdLst>
    <p:sldId id="256" r:id="rId4"/>
    <p:sldId id="257" r:id="rId5"/>
    <p:sldId id="411" r:id="rId6"/>
    <p:sldId id="412" r:id="rId7"/>
    <p:sldId id="451" r:id="rId8"/>
    <p:sldId id="452" r:id="rId9"/>
    <p:sldId id="453" r:id="rId10"/>
    <p:sldId id="456" r:id="rId11"/>
    <p:sldId id="455" r:id="rId12"/>
    <p:sldId id="45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8" autoAdjust="0"/>
    <p:restoredTop sz="94660"/>
  </p:normalViewPr>
  <p:slideViewPr>
    <p:cSldViewPr snapToObjects="1" showGuides="1">
      <p:cViewPr varScale="1">
        <p:scale>
          <a:sx n="94" d="100"/>
          <a:sy n="94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3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28885-4F95-EC43-9F35-DF755EC9985E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A80E0-E375-2444-9718-359241C4F7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88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-1" y="2133600"/>
            <a:ext cx="7543801" cy="3850341"/>
            <a:chOff x="-1" y="3379694"/>
            <a:chExt cx="7543801" cy="2604247"/>
          </a:xfrm>
        </p:grpSpPr>
        <p:sp>
          <p:nvSpPr>
            <p:cNvPr id="15" name="Snip Single Corner Rectangle 14"/>
            <p:cNvSpPr/>
            <p:nvPr/>
          </p:nvSpPr>
          <p:spPr>
            <a:xfrm flipV="1">
              <a:off x="-1" y="3393141"/>
              <a:ext cx="7543800" cy="2590800"/>
            </a:xfrm>
            <a:prstGeom prst="snip1Rect">
              <a:avLst>
                <a:gd name="adj" fmla="val 73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3379694"/>
              <a:ext cx="7543800" cy="237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ardrop 12"/>
          <p:cNvSpPr/>
          <p:nvPr/>
        </p:nvSpPr>
        <p:spPr>
          <a:xfrm>
            <a:off x="6844553" y="2743200"/>
            <a:ext cx="394447" cy="39444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1601-C96F-44CA-9331-874A3504ACD8}" type="datetime1">
              <a:rPr lang="en-US" smtClean="0"/>
              <a:pPr/>
              <a:t>5/23/11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E54A-D19F-473B-B6EB-2C013FA539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Y. Kadi   ISCC Novenber 16, 2009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363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-1" y="2133600"/>
            <a:ext cx="7543801" cy="3850341"/>
            <a:chOff x="-1" y="3379694"/>
            <a:chExt cx="7543801" cy="2604247"/>
          </a:xfrm>
        </p:grpSpPr>
        <p:sp>
          <p:nvSpPr>
            <p:cNvPr id="15" name="Snip Single Corner Rectangle 14"/>
            <p:cNvSpPr/>
            <p:nvPr/>
          </p:nvSpPr>
          <p:spPr>
            <a:xfrm flipV="1">
              <a:off x="-1" y="3393141"/>
              <a:ext cx="7543800" cy="2590800"/>
            </a:xfrm>
            <a:prstGeom prst="snip1Rect">
              <a:avLst>
                <a:gd name="adj" fmla="val 73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rgbClr val="103154"/>
                </a:solidFill>
                <a:latin typeface="Corbel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3379694"/>
              <a:ext cx="7543800" cy="237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ardrop 12"/>
          <p:cNvSpPr/>
          <p:nvPr/>
        </p:nvSpPr>
        <p:spPr>
          <a:xfrm>
            <a:off x="6844553" y="2743200"/>
            <a:ext cx="394447" cy="39444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>
                <a:solidFill>
                  <a:srgbClr val="FFFFFF">
                    <a:lumMod val="50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50000"/>
                </a:srgb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lumMod val="7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333017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8605637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srgbClr val="103154"/>
                  </a:solidFill>
                  <a:latin typeface="Corbel"/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rgbClr val="103154"/>
                </a:solidFill>
                <a:latin typeface="Corbe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>
                <a:solidFill>
                  <a:srgbClr val="FFFFFF">
                    <a:lumMod val="50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50000"/>
                </a:srgb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lumMod val="75000"/>
                </a:srgbClr>
              </a:solidFill>
              <a:latin typeface="Corbel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751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srgbClr val="103154"/>
                  </a:solidFill>
                  <a:latin typeface="Corbel"/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rgbClr val="103154"/>
                </a:solidFill>
                <a:latin typeface="Corbe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>
              <a:solidFill>
                <a:srgbClr val="FFFFFF">
                  <a:lumMod val="75000"/>
                </a:srgbClr>
              </a:solidFill>
              <a:latin typeface="Corbe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BEAF9-9E58-4CC8-A6FF-6DD8A58DEEA4}" type="datetimeFigureOut">
              <a:rPr lang="en-US" smtClean="0">
                <a:solidFill>
                  <a:srgbClr val="FFFFFF">
                    <a:lumMod val="50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50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948311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406305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34084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56461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6898598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rgbClr val="103154"/>
                </a:solidFill>
                <a:latin typeface="Corbel"/>
              </a:endParaRPr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rgbClr val="103154"/>
                </a:solidFill>
                <a:latin typeface="Corbel"/>
              </a:endParaRPr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6568815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rgbClr val="103154"/>
                </a:solidFill>
                <a:latin typeface="Corbel"/>
              </a:endParaRPr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rgbClr val="103154"/>
                </a:solidFill>
                <a:latin typeface="Corbe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739448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230979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8320516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99884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103154"/>
              </a:solidFill>
              <a:latin typeface="Corbel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010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BEAF9-9E58-4CC8-A6FF-6DD8A58DEEA4}" type="datetimeFigureOut">
              <a:rPr lang="en-US" smtClean="0"/>
              <a:pPr/>
              <a:t>5/23/11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F69F65E-A49D-4CF7-8FE6-162C6716AE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5/23/11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B9175CA-765B-42F5-B9B7-15DD2BF1C9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5/23/11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2D38DDF-6765-4540-B63D-425F3C6FA71E}" type="slidenum">
              <a:rPr lang="en-US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754984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807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oleObject" Target="../embeddings/oleObject6.bin"/><Relationship Id="rId7" Type="http://schemas.openxmlformats.org/officeDocument/2006/relationships/image" Target="../media/image2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Marie-Curie-CATHI/default.aspx" TargetMode="External"/><Relationship Id="rId4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???" TargetMode="External"/><Relationship Id="rId5" Type="http://schemas.openxmlformats.org/officeDocument/2006/relationships/image" Target="../media/image4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???" TargetMode="External"/><Relationship Id="rId5" Type="http://schemas.openxmlformats.org/officeDocument/2006/relationships/image" Target="../media/image5.png"/><Relationship Id="rId6" Type="http://schemas.openxmlformats.org/officeDocument/2006/relationships/oleObject" Target="../embeddings/oleObject4.bin"/><Relationship Id="rId7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Marie-Curie-CATHI/default.aspx" TargetMode="External"/><Relationship Id="rId4" Type="http://schemas.openxmlformats.org/officeDocument/2006/relationships/oleObject" Target="../embeddings/oleObject5.bin"/><Relationship Id="rId5" Type="http://schemas.openxmlformats.org/officeDocument/2006/relationships/image" Target="../media/image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4584"/>
            <a:ext cx="7524328" cy="219941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Arial" charset="0"/>
              </a:rPr>
              <a:t>CATHI</a:t>
            </a:r>
            <a:br>
              <a:rPr lang="en-US" sz="4000" dirty="0">
                <a:solidFill>
                  <a:schemeClr val="tx1"/>
                </a:solidFill>
                <a:latin typeface="Arial" charset="0"/>
              </a:rPr>
            </a:br>
            <a:r>
              <a:rPr lang="en-US" sz="4000" dirty="0">
                <a:solidFill>
                  <a:schemeClr val="tx1"/>
                </a:solidFill>
                <a:latin typeface="Arial" charset="0"/>
              </a:rPr>
              <a:t>Marie Curie Initial Training Network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Arial" charset="0"/>
              </a:rPr>
            </a:br>
            <a:r>
              <a:rPr lang="en-US" sz="1400" dirty="0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US" sz="1400" dirty="0">
                <a:solidFill>
                  <a:schemeClr val="tx1"/>
                </a:solidFill>
                <a:latin typeface="Arial" charset="0"/>
              </a:rPr>
            </a:br>
            <a:r>
              <a:rPr lang="en-US" sz="2700" u="sng" dirty="0">
                <a:solidFill>
                  <a:schemeClr val="tx1"/>
                </a:solidFill>
                <a:latin typeface="Arial" charset="0"/>
              </a:rPr>
              <a:t>C</a:t>
            </a:r>
            <a:r>
              <a:rPr lang="en-US" sz="2700" dirty="0">
                <a:solidFill>
                  <a:schemeClr val="tx1"/>
                </a:solidFill>
                <a:latin typeface="Arial" charset="0"/>
              </a:rPr>
              <a:t>ryogenics, </a:t>
            </a:r>
            <a:r>
              <a:rPr lang="en-US" sz="2700" u="sng" dirty="0">
                <a:solidFill>
                  <a:schemeClr val="tx1"/>
                </a:solidFill>
                <a:latin typeface="Arial" charset="0"/>
              </a:rPr>
              <a:t>A</a:t>
            </a:r>
            <a:r>
              <a:rPr lang="en-US" sz="2700" dirty="0">
                <a:solidFill>
                  <a:schemeClr val="tx1"/>
                </a:solidFill>
                <a:latin typeface="Arial" charset="0"/>
              </a:rPr>
              <a:t>ccelerators and </a:t>
            </a:r>
            <a:r>
              <a:rPr lang="en-US" sz="2700" u="sng" dirty="0">
                <a:solidFill>
                  <a:schemeClr val="tx1"/>
                </a:solidFill>
                <a:latin typeface="Arial" charset="0"/>
              </a:rPr>
              <a:t>T</a:t>
            </a:r>
            <a:r>
              <a:rPr lang="en-US" sz="2700" dirty="0">
                <a:solidFill>
                  <a:schemeClr val="tx1"/>
                </a:solidFill>
                <a:latin typeface="Arial" charset="0"/>
              </a:rPr>
              <a:t>argets at </a:t>
            </a:r>
            <a:r>
              <a:rPr lang="en-US" sz="2700" u="sng" dirty="0">
                <a:solidFill>
                  <a:schemeClr val="tx1"/>
                </a:solidFill>
                <a:latin typeface="Arial" charset="0"/>
              </a:rPr>
              <a:t>H</a:t>
            </a:r>
            <a:r>
              <a:rPr lang="en-US" sz="2700" dirty="0">
                <a:solidFill>
                  <a:schemeClr val="tx1"/>
                </a:solidFill>
                <a:latin typeface="Arial" charset="0"/>
              </a:rPr>
              <a:t>IE-</a:t>
            </a:r>
            <a:r>
              <a:rPr lang="en-US" sz="2700" u="sng" dirty="0">
                <a:solidFill>
                  <a:schemeClr val="tx1"/>
                </a:solidFill>
                <a:latin typeface="Arial" charset="0"/>
              </a:rPr>
              <a:t>I</a:t>
            </a:r>
            <a:r>
              <a:rPr lang="en-US" sz="2700" dirty="0">
                <a:solidFill>
                  <a:schemeClr val="tx1"/>
                </a:solidFill>
                <a:latin typeface="Arial" charset="0"/>
              </a:rPr>
              <a:t>SOLDE</a:t>
            </a:r>
            <a:endParaRPr lang="en-US" sz="27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18816"/>
            <a:ext cx="5867400" cy="812725"/>
          </a:xfrm>
        </p:spPr>
        <p:txBody>
          <a:bodyPr>
            <a:normAutofit fontScale="92500" lnSpcReduction="10000"/>
          </a:bodyPr>
          <a:lstStyle/>
          <a:p>
            <a:endParaRPr lang="en-US" sz="1800" b="1" dirty="0" smtClean="0"/>
          </a:p>
          <a:p>
            <a:r>
              <a:rPr lang="en-US" sz="1800" b="1" dirty="0" smtClean="0"/>
              <a:t>Yacine </a:t>
            </a:r>
            <a:r>
              <a:rPr lang="en-US" sz="1800" b="1" dirty="0" err="1" smtClean="0"/>
              <a:t>Kadi</a:t>
            </a:r>
            <a:r>
              <a:rPr lang="en-US" sz="1800" b="1" dirty="0" smtClean="0"/>
              <a:t> (EN)</a:t>
            </a:r>
            <a:endParaRPr lang="en-US" sz="1800" dirty="0" smtClean="0"/>
          </a:p>
          <a:p>
            <a:r>
              <a:rPr lang="en-US" sz="1800" dirty="0" smtClean="0"/>
              <a:t>Kick-off Meeting, 23 May 2011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9800"/>
            <a:ext cx="990600" cy="97409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100027" y="2288667"/>
            <a:ext cx="824880" cy="780293"/>
            <a:chOff x="1920344" y="2668771"/>
            <a:chExt cx="4556658" cy="3122432"/>
          </a:xfrm>
        </p:grpSpPr>
        <p:graphicFrame>
          <p:nvGraphicFramePr>
            <p:cNvPr id="7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0959736"/>
                </p:ext>
              </p:extLst>
            </p:nvPr>
          </p:nvGraphicFramePr>
          <p:xfrm>
            <a:off x="1920344" y="2668771"/>
            <a:ext cx="4556658" cy="3122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2" name="Bitmap Image" r:id="rId4" imgW="8228571" imgH="5638095" progId="">
                    <p:embed/>
                  </p:oleObj>
                </mc:Choice>
                <mc:Fallback>
                  <p:oleObj name="Bitmap Image" r:id="rId4" imgW="8228571" imgH="563809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344" y="2668771"/>
                          <a:ext cx="4556658" cy="3122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Rectangle 7"/>
            <p:cNvSpPr/>
            <p:nvPr/>
          </p:nvSpPr>
          <p:spPr>
            <a:xfrm>
              <a:off x="4934779" y="3572168"/>
              <a:ext cx="298864" cy="12779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532507" y="3572168"/>
              <a:ext cx="298864" cy="12779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36672" y="4211118"/>
              <a:ext cx="298864" cy="63895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41972" y="4028560"/>
              <a:ext cx="2789400" cy="264536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2643486" y="3541566"/>
              <a:ext cx="1593943" cy="1034664"/>
            </a:xfrm>
            <a:custGeom>
              <a:avLst/>
              <a:gdLst>
                <a:gd name="connsiteX0" fmla="*/ 0 w 720437"/>
                <a:gd name="connsiteY0" fmla="*/ 762000 h 775855"/>
                <a:gd name="connsiteX1" fmla="*/ 277091 w 720437"/>
                <a:gd name="connsiteY1" fmla="*/ 13855 h 775855"/>
                <a:gd name="connsiteX2" fmla="*/ 457200 w 720437"/>
                <a:gd name="connsiteY2" fmla="*/ 0 h 775855"/>
                <a:gd name="connsiteX3" fmla="*/ 720437 w 720437"/>
                <a:gd name="connsiteY3" fmla="*/ 775855 h 775855"/>
                <a:gd name="connsiteX4" fmla="*/ 581891 w 720437"/>
                <a:gd name="connsiteY4" fmla="*/ 775855 h 775855"/>
                <a:gd name="connsiteX5" fmla="*/ 360218 w 720437"/>
                <a:gd name="connsiteY5" fmla="*/ 180109 h 775855"/>
                <a:gd name="connsiteX6" fmla="*/ 138546 w 720437"/>
                <a:gd name="connsiteY6" fmla="*/ 762000 h 775855"/>
                <a:gd name="connsiteX7" fmla="*/ 0 w 720437"/>
                <a:gd name="connsiteY7" fmla="*/ 762000 h 775855"/>
                <a:gd name="connsiteX0" fmla="*/ 0 w 720437"/>
                <a:gd name="connsiteY0" fmla="*/ 785646 h 799501"/>
                <a:gd name="connsiteX1" fmla="*/ 286578 w 720437"/>
                <a:gd name="connsiteY1" fmla="*/ 0 h 799501"/>
                <a:gd name="connsiteX2" fmla="*/ 457200 w 720437"/>
                <a:gd name="connsiteY2" fmla="*/ 23646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  <a:gd name="connsiteX0" fmla="*/ 0 w 720437"/>
                <a:gd name="connsiteY0" fmla="*/ 785645 h 799500"/>
                <a:gd name="connsiteX1" fmla="*/ 286578 w 720437"/>
                <a:gd name="connsiteY1" fmla="*/ 0 h 799500"/>
                <a:gd name="connsiteX2" fmla="*/ 457200 w 720437"/>
                <a:gd name="connsiteY2" fmla="*/ 23645 h 799500"/>
                <a:gd name="connsiteX3" fmla="*/ 720437 w 720437"/>
                <a:gd name="connsiteY3" fmla="*/ 799500 h 799500"/>
                <a:gd name="connsiteX4" fmla="*/ 581891 w 720437"/>
                <a:gd name="connsiteY4" fmla="*/ 799500 h 799500"/>
                <a:gd name="connsiteX5" fmla="*/ 360218 w 720437"/>
                <a:gd name="connsiteY5" fmla="*/ 203754 h 799500"/>
                <a:gd name="connsiteX6" fmla="*/ 138546 w 720437"/>
                <a:gd name="connsiteY6" fmla="*/ 785645 h 799500"/>
                <a:gd name="connsiteX7" fmla="*/ 0 w 720437"/>
                <a:gd name="connsiteY7" fmla="*/ 785645 h 799500"/>
                <a:gd name="connsiteX0" fmla="*/ 0 w 720437"/>
                <a:gd name="connsiteY0" fmla="*/ 785646 h 799501"/>
                <a:gd name="connsiteX1" fmla="*/ 286578 w 720437"/>
                <a:gd name="connsiteY1" fmla="*/ 1 h 799501"/>
                <a:gd name="connsiteX2" fmla="*/ 449310 w 720437"/>
                <a:gd name="connsiteY2" fmla="*/ 0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437" h="799501">
                  <a:moveTo>
                    <a:pt x="0" y="785646"/>
                  </a:moveTo>
                  <a:lnTo>
                    <a:pt x="286578" y="1"/>
                  </a:lnTo>
                  <a:lnTo>
                    <a:pt x="449310" y="0"/>
                  </a:lnTo>
                  <a:lnTo>
                    <a:pt x="720437" y="799501"/>
                  </a:lnTo>
                  <a:lnTo>
                    <a:pt x="581891" y="799501"/>
                  </a:lnTo>
                  <a:lnTo>
                    <a:pt x="360218" y="203755"/>
                  </a:lnTo>
                  <a:lnTo>
                    <a:pt x="138546" y="785646"/>
                  </a:lnTo>
                  <a:lnTo>
                    <a:pt x="0" y="785646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930993" y="4005064"/>
              <a:ext cx="298864" cy="845004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463776" y="4248016"/>
              <a:ext cx="241200" cy="216836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5" name="Block Arc 14"/>
            <p:cNvSpPr/>
            <p:nvPr/>
          </p:nvSpPr>
          <p:spPr>
            <a:xfrm rot="16200000">
              <a:off x="2085700" y="2962972"/>
              <a:ext cx="2452320" cy="2376264"/>
            </a:xfrm>
            <a:prstGeom prst="blockArc">
              <a:avLst>
                <a:gd name="adj1" fmla="val 7977820"/>
                <a:gd name="adj2" fmla="val 3236359"/>
                <a:gd name="adj3" fmla="val 1490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972413" y="3501008"/>
              <a:ext cx="216024" cy="21602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6800" y="2590800"/>
            <a:ext cx="6781800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fr-CH" sz="4000" dirty="0" smtClean="0">
                <a:solidFill>
                  <a:prstClr val="white"/>
                </a:solidFill>
                <a:latin typeface="Calibri"/>
              </a:rPr>
              <a:t>Thank you very much for your attention</a:t>
            </a:r>
            <a:endParaRPr lang="fr-CH" sz="40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609600"/>
            <a:ext cx="1981200" cy="67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/>
          <p:nvPr/>
        </p:nvGrpSpPr>
        <p:grpSpPr>
          <a:xfrm>
            <a:off x="609600" y="609600"/>
            <a:ext cx="2686098" cy="1743052"/>
            <a:chOff x="533400" y="1524000"/>
            <a:chExt cx="8020098" cy="4714852"/>
          </a:xfrm>
        </p:grpSpPr>
        <p:pic>
          <p:nvPicPr>
            <p:cNvPr id="11" name="Picture 10" descr="Screen shot 2010-05-11 at 09.22.23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400" y="1524000"/>
              <a:ext cx="6324600" cy="462879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210098" y="5172052"/>
              <a:ext cx="4343400" cy="106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fr-CH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3" name="Picture 12" descr="Screen shot 2010-05-20 at 18.33.2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4077072"/>
            <a:ext cx="2133600" cy="14186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1840" y="5589240"/>
            <a:ext cx="801636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728"/>
              </a:spcBef>
            </a:pPr>
            <a:r>
              <a:rPr lang="en-US" dirty="0">
                <a:solidFill>
                  <a:srgbClr val="000090"/>
                </a:solidFill>
              </a:rPr>
              <a:t>HIE-ISOLDE web site -&gt; http://</a:t>
            </a:r>
            <a:r>
              <a:rPr lang="en-US" dirty="0" err="1">
                <a:solidFill>
                  <a:srgbClr val="000090"/>
                </a:solidFill>
              </a:rPr>
              <a:t>hie-isolde.web.cern.ch</a:t>
            </a:r>
            <a:r>
              <a:rPr lang="en-US" dirty="0">
                <a:solidFill>
                  <a:srgbClr val="000090"/>
                </a:solidFill>
              </a:rPr>
              <a:t>/</a:t>
            </a:r>
            <a:r>
              <a:rPr lang="en-US" dirty="0" err="1">
                <a:solidFill>
                  <a:srgbClr val="000090"/>
                </a:solidFill>
              </a:rPr>
              <a:t>hie-isolde</a:t>
            </a:r>
            <a:r>
              <a:rPr lang="en-US" dirty="0">
                <a:solidFill>
                  <a:srgbClr val="000090"/>
                </a:solidFill>
              </a:rPr>
              <a:t>/</a:t>
            </a:r>
          </a:p>
          <a:p>
            <a:pPr>
              <a:spcBef>
                <a:spcPts val="1728"/>
              </a:spcBef>
            </a:pPr>
            <a:r>
              <a:rPr lang="en-US" dirty="0">
                <a:solidFill>
                  <a:srgbClr val="000090"/>
                </a:solidFill>
              </a:rPr>
              <a:t>CATHI-ITN web site -&gt; </a:t>
            </a:r>
            <a:r>
              <a:rPr lang="de-DE" dirty="0">
                <a:solidFill>
                  <a:srgbClr val="000090"/>
                </a:solidFill>
              </a:rPr>
              <a:t>https://</a:t>
            </a:r>
            <a:r>
              <a:rPr lang="de-DE" dirty="0" err="1">
                <a:solidFill>
                  <a:srgbClr val="000090"/>
                </a:solidFill>
              </a:rPr>
              <a:t>espace.cern.ch</a:t>
            </a:r>
            <a:r>
              <a:rPr lang="de-DE" dirty="0">
                <a:solidFill>
                  <a:srgbClr val="000090"/>
                </a:solidFill>
              </a:rPr>
              <a:t>/Marie-Curie-CATHI/</a:t>
            </a:r>
            <a:r>
              <a:rPr lang="de-DE" dirty="0" err="1">
                <a:solidFill>
                  <a:srgbClr val="000090"/>
                </a:solidFill>
              </a:rPr>
              <a:t>default.aspx</a:t>
            </a:r>
            <a:endParaRPr lang="en-US" dirty="0">
              <a:solidFill>
                <a:srgbClr val="00009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220072" y="563198"/>
            <a:ext cx="824880" cy="780293"/>
            <a:chOff x="1920344" y="2668771"/>
            <a:chExt cx="4556658" cy="3122432"/>
          </a:xfrm>
        </p:grpSpPr>
        <p:graphicFrame>
          <p:nvGraphicFramePr>
            <p:cNvPr id="1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2845483"/>
                </p:ext>
              </p:extLst>
            </p:nvPr>
          </p:nvGraphicFramePr>
          <p:xfrm>
            <a:off x="1920344" y="2668771"/>
            <a:ext cx="4556658" cy="3122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666" name="Bitmap Image" r:id="rId6" imgW="8228571" imgH="5638095" progId="">
                    <p:embed/>
                  </p:oleObj>
                </mc:Choice>
                <mc:Fallback>
                  <p:oleObj name="Bitmap Image" r:id="rId6" imgW="8228571" imgH="563809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344" y="2668771"/>
                          <a:ext cx="4556658" cy="3122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Rectangle 13"/>
            <p:cNvSpPr/>
            <p:nvPr/>
          </p:nvSpPr>
          <p:spPr>
            <a:xfrm>
              <a:off x="4934779" y="3572168"/>
              <a:ext cx="298864" cy="12779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532507" y="3572168"/>
              <a:ext cx="298864" cy="1277900"/>
            </a:xfrm>
            <a:prstGeom prst="rect">
              <a:avLst/>
            </a:prstGeom>
            <a:no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436672" y="4211118"/>
              <a:ext cx="298864" cy="638950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41972" y="4028560"/>
              <a:ext cx="2789400" cy="2645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643486" y="3541566"/>
              <a:ext cx="1593943" cy="1034664"/>
            </a:xfrm>
            <a:custGeom>
              <a:avLst/>
              <a:gdLst>
                <a:gd name="connsiteX0" fmla="*/ 0 w 720437"/>
                <a:gd name="connsiteY0" fmla="*/ 762000 h 775855"/>
                <a:gd name="connsiteX1" fmla="*/ 277091 w 720437"/>
                <a:gd name="connsiteY1" fmla="*/ 13855 h 775855"/>
                <a:gd name="connsiteX2" fmla="*/ 457200 w 720437"/>
                <a:gd name="connsiteY2" fmla="*/ 0 h 775855"/>
                <a:gd name="connsiteX3" fmla="*/ 720437 w 720437"/>
                <a:gd name="connsiteY3" fmla="*/ 775855 h 775855"/>
                <a:gd name="connsiteX4" fmla="*/ 581891 w 720437"/>
                <a:gd name="connsiteY4" fmla="*/ 775855 h 775855"/>
                <a:gd name="connsiteX5" fmla="*/ 360218 w 720437"/>
                <a:gd name="connsiteY5" fmla="*/ 180109 h 775855"/>
                <a:gd name="connsiteX6" fmla="*/ 138546 w 720437"/>
                <a:gd name="connsiteY6" fmla="*/ 762000 h 775855"/>
                <a:gd name="connsiteX7" fmla="*/ 0 w 720437"/>
                <a:gd name="connsiteY7" fmla="*/ 762000 h 775855"/>
                <a:gd name="connsiteX0" fmla="*/ 0 w 720437"/>
                <a:gd name="connsiteY0" fmla="*/ 785646 h 799501"/>
                <a:gd name="connsiteX1" fmla="*/ 286578 w 720437"/>
                <a:gd name="connsiteY1" fmla="*/ 0 h 799501"/>
                <a:gd name="connsiteX2" fmla="*/ 457200 w 720437"/>
                <a:gd name="connsiteY2" fmla="*/ 23646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  <a:gd name="connsiteX0" fmla="*/ 0 w 720437"/>
                <a:gd name="connsiteY0" fmla="*/ 785645 h 799500"/>
                <a:gd name="connsiteX1" fmla="*/ 286578 w 720437"/>
                <a:gd name="connsiteY1" fmla="*/ 0 h 799500"/>
                <a:gd name="connsiteX2" fmla="*/ 457200 w 720437"/>
                <a:gd name="connsiteY2" fmla="*/ 23645 h 799500"/>
                <a:gd name="connsiteX3" fmla="*/ 720437 w 720437"/>
                <a:gd name="connsiteY3" fmla="*/ 799500 h 799500"/>
                <a:gd name="connsiteX4" fmla="*/ 581891 w 720437"/>
                <a:gd name="connsiteY4" fmla="*/ 799500 h 799500"/>
                <a:gd name="connsiteX5" fmla="*/ 360218 w 720437"/>
                <a:gd name="connsiteY5" fmla="*/ 203754 h 799500"/>
                <a:gd name="connsiteX6" fmla="*/ 138546 w 720437"/>
                <a:gd name="connsiteY6" fmla="*/ 785645 h 799500"/>
                <a:gd name="connsiteX7" fmla="*/ 0 w 720437"/>
                <a:gd name="connsiteY7" fmla="*/ 785645 h 799500"/>
                <a:gd name="connsiteX0" fmla="*/ 0 w 720437"/>
                <a:gd name="connsiteY0" fmla="*/ 785646 h 799501"/>
                <a:gd name="connsiteX1" fmla="*/ 286578 w 720437"/>
                <a:gd name="connsiteY1" fmla="*/ 1 h 799501"/>
                <a:gd name="connsiteX2" fmla="*/ 449310 w 720437"/>
                <a:gd name="connsiteY2" fmla="*/ 0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437" h="799501">
                  <a:moveTo>
                    <a:pt x="0" y="785646"/>
                  </a:moveTo>
                  <a:lnTo>
                    <a:pt x="286578" y="1"/>
                  </a:lnTo>
                  <a:lnTo>
                    <a:pt x="449310" y="0"/>
                  </a:lnTo>
                  <a:lnTo>
                    <a:pt x="720437" y="799501"/>
                  </a:lnTo>
                  <a:lnTo>
                    <a:pt x="581891" y="799501"/>
                  </a:lnTo>
                  <a:lnTo>
                    <a:pt x="360218" y="203755"/>
                  </a:lnTo>
                  <a:lnTo>
                    <a:pt x="138546" y="785646"/>
                  </a:lnTo>
                  <a:lnTo>
                    <a:pt x="0" y="785646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930993" y="4005064"/>
              <a:ext cx="298864" cy="845004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63776" y="4248016"/>
              <a:ext cx="241200" cy="2168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Block Arc 20"/>
            <p:cNvSpPr/>
            <p:nvPr/>
          </p:nvSpPr>
          <p:spPr>
            <a:xfrm rot="16200000">
              <a:off x="2085700" y="2962972"/>
              <a:ext cx="2452320" cy="2376264"/>
            </a:xfrm>
            <a:prstGeom prst="blockArc">
              <a:avLst>
                <a:gd name="adj1" fmla="val 7977820"/>
                <a:gd name="adj2" fmla="val 3236359"/>
                <a:gd name="adj3" fmla="val 14906"/>
              </a:avLst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972413" y="3501008"/>
              <a:ext cx="216024" cy="216024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7261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CATHI</a:t>
            </a:r>
            <a:br>
              <a:rPr lang="en-US" dirty="0" smtClean="0"/>
            </a:br>
            <a:r>
              <a:rPr lang="en-US" dirty="0" smtClean="0"/>
              <a:t>Project Structure &amp; </a:t>
            </a:r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241176"/>
            <a:ext cx="7583488" cy="400722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People and project structure</a:t>
            </a:r>
          </a:p>
          <a:p>
            <a:r>
              <a:rPr lang="en-US" sz="2800" dirty="0" smtClean="0"/>
              <a:t>CATHI </a:t>
            </a:r>
            <a:r>
              <a:rPr lang="en-US" sz="2800" dirty="0" err="1" smtClean="0"/>
              <a:t>Sharepoint</a:t>
            </a:r>
            <a:r>
              <a:rPr lang="en-US" sz="2800" dirty="0" smtClean="0"/>
              <a:t> site</a:t>
            </a:r>
          </a:p>
          <a:p>
            <a:pPr marL="0" indent="0">
              <a:buNone/>
            </a:pPr>
            <a:r>
              <a:rPr lang="de-DE" sz="2800" dirty="0" smtClean="0">
                <a:hlinkClick r:id="rId3"/>
              </a:rPr>
              <a:t>https</a:t>
            </a:r>
            <a:r>
              <a:rPr lang="de-DE" sz="2800" dirty="0">
                <a:hlinkClick r:id="rId3"/>
              </a:rPr>
              <a:t>://</a:t>
            </a:r>
            <a:r>
              <a:rPr lang="de-DE" sz="2800" dirty="0" err="1">
                <a:hlinkClick r:id="rId3"/>
              </a:rPr>
              <a:t>espace.cern.ch</a:t>
            </a:r>
            <a:r>
              <a:rPr lang="de-DE" sz="2800" dirty="0">
                <a:hlinkClick r:id="rId3"/>
              </a:rPr>
              <a:t>/Marie-Curie-CATHI/</a:t>
            </a:r>
            <a:r>
              <a:rPr lang="de-DE" sz="2800" dirty="0" err="1">
                <a:hlinkClick r:id="rId3"/>
              </a:rPr>
              <a:t>default.aspx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65125"/>
          </a:xfrm>
        </p:spPr>
        <p:txBody>
          <a:bodyPr/>
          <a:lstStyle/>
          <a:p>
            <a:pPr algn="l"/>
            <a:r>
              <a:rPr lang="it-IT" dirty="0" smtClean="0"/>
              <a:t>CATHI Kick-Off, 23 </a:t>
            </a:r>
            <a:r>
              <a:rPr lang="it-IT" dirty="0" err="1" smtClean="0"/>
              <a:t>May</a:t>
            </a:r>
            <a:r>
              <a:rPr lang="it-IT" dirty="0" smtClean="0"/>
              <a:t> 2011					Y. KADI										</a:t>
            </a:r>
            <a:fld id="{B1BD7901-48DC-9647-9924-BE9C7E104B66}" type="slidenum">
              <a:rPr lang="it-IT" smtClean="0"/>
              <a:pPr algn="l"/>
              <a:t>2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812360" y="476672"/>
            <a:ext cx="824880" cy="780293"/>
            <a:chOff x="1920344" y="2668771"/>
            <a:chExt cx="4556658" cy="3122432"/>
          </a:xfrm>
        </p:grpSpPr>
        <p:graphicFrame>
          <p:nvGraphicFramePr>
            <p:cNvPr id="1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6207253"/>
                </p:ext>
              </p:extLst>
            </p:nvPr>
          </p:nvGraphicFramePr>
          <p:xfrm>
            <a:off x="1920344" y="2668771"/>
            <a:ext cx="4556658" cy="3122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4692" name="Bitmap Image" r:id="rId4" imgW="8228571" imgH="5638095" progId="">
                    <p:embed/>
                  </p:oleObj>
                </mc:Choice>
                <mc:Fallback>
                  <p:oleObj name="Bitmap Image" r:id="rId4" imgW="8228571" imgH="563809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344" y="2668771"/>
                          <a:ext cx="4556658" cy="3122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Rectangle 18"/>
            <p:cNvSpPr/>
            <p:nvPr/>
          </p:nvSpPr>
          <p:spPr>
            <a:xfrm>
              <a:off x="4934779" y="3572168"/>
              <a:ext cx="298864" cy="12779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532507" y="3572168"/>
              <a:ext cx="298864" cy="1277900"/>
            </a:xfrm>
            <a:prstGeom prst="rect">
              <a:avLst/>
            </a:prstGeom>
            <a:no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436672" y="4211118"/>
              <a:ext cx="298864" cy="638950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041972" y="4028560"/>
              <a:ext cx="2789400" cy="2645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643486" y="3541566"/>
              <a:ext cx="1593943" cy="1034664"/>
            </a:xfrm>
            <a:custGeom>
              <a:avLst/>
              <a:gdLst>
                <a:gd name="connsiteX0" fmla="*/ 0 w 720437"/>
                <a:gd name="connsiteY0" fmla="*/ 762000 h 775855"/>
                <a:gd name="connsiteX1" fmla="*/ 277091 w 720437"/>
                <a:gd name="connsiteY1" fmla="*/ 13855 h 775855"/>
                <a:gd name="connsiteX2" fmla="*/ 457200 w 720437"/>
                <a:gd name="connsiteY2" fmla="*/ 0 h 775855"/>
                <a:gd name="connsiteX3" fmla="*/ 720437 w 720437"/>
                <a:gd name="connsiteY3" fmla="*/ 775855 h 775855"/>
                <a:gd name="connsiteX4" fmla="*/ 581891 w 720437"/>
                <a:gd name="connsiteY4" fmla="*/ 775855 h 775855"/>
                <a:gd name="connsiteX5" fmla="*/ 360218 w 720437"/>
                <a:gd name="connsiteY5" fmla="*/ 180109 h 775855"/>
                <a:gd name="connsiteX6" fmla="*/ 138546 w 720437"/>
                <a:gd name="connsiteY6" fmla="*/ 762000 h 775855"/>
                <a:gd name="connsiteX7" fmla="*/ 0 w 720437"/>
                <a:gd name="connsiteY7" fmla="*/ 762000 h 775855"/>
                <a:gd name="connsiteX0" fmla="*/ 0 w 720437"/>
                <a:gd name="connsiteY0" fmla="*/ 785646 h 799501"/>
                <a:gd name="connsiteX1" fmla="*/ 286578 w 720437"/>
                <a:gd name="connsiteY1" fmla="*/ 0 h 799501"/>
                <a:gd name="connsiteX2" fmla="*/ 457200 w 720437"/>
                <a:gd name="connsiteY2" fmla="*/ 23646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  <a:gd name="connsiteX0" fmla="*/ 0 w 720437"/>
                <a:gd name="connsiteY0" fmla="*/ 785645 h 799500"/>
                <a:gd name="connsiteX1" fmla="*/ 286578 w 720437"/>
                <a:gd name="connsiteY1" fmla="*/ 0 h 799500"/>
                <a:gd name="connsiteX2" fmla="*/ 457200 w 720437"/>
                <a:gd name="connsiteY2" fmla="*/ 23645 h 799500"/>
                <a:gd name="connsiteX3" fmla="*/ 720437 w 720437"/>
                <a:gd name="connsiteY3" fmla="*/ 799500 h 799500"/>
                <a:gd name="connsiteX4" fmla="*/ 581891 w 720437"/>
                <a:gd name="connsiteY4" fmla="*/ 799500 h 799500"/>
                <a:gd name="connsiteX5" fmla="*/ 360218 w 720437"/>
                <a:gd name="connsiteY5" fmla="*/ 203754 h 799500"/>
                <a:gd name="connsiteX6" fmla="*/ 138546 w 720437"/>
                <a:gd name="connsiteY6" fmla="*/ 785645 h 799500"/>
                <a:gd name="connsiteX7" fmla="*/ 0 w 720437"/>
                <a:gd name="connsiteY7" fmla="*/ 785645 h 799500"/>
                <a:gd name="connsiteX0" fmla="*/ 0 w 720437"/>
                <a:gd name="connsiteY0" fmla="*/ 785646 h 799501"/>
                <a:gd name="connsiteX1" fmla="*/ 286578 w 720437"/>
                <a:gd name="connsiteY1" fmla="*/ 1 h 799501"/>
                <a:gd name="connsiteX2" fmla="*/ 449310 w 720437"/>
                <a:gd name="connsiteY2" fmla="*/ 0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437" h="799501">
                  <a:moveTo>
                    <a:pt x="0" y="785646"/>
                  </a:moveTo>
                  <a:lnTo>
                    <a:pt x="286578" y="1"/>
                  </a:lnTo>
                  <a:lnTo>
                    <a:pt x="449310" y="0"/>
                  </a:lnTo>
                  <a:lnTo>
                    <a:pt x="720437" y="799501"/>
                  </a:lnTo>
                  <a:lnTo>
                    <a:pt x="581891" y="799501"/>
                  </a:lnTo>
                  <a:lnTo>
                    <a:pt x="360218" y="203755"/>
                  </a:lnTo>
                  <a:lnTo>
                    <a:pt x="138546" y="785646"/>
                  </a:lnTo>
                  <a:lnTo>
                    <a:pt x="0" y="785646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930993" y="4005064"/>
              <a:ext cx="298864" cy="845004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463776" y="4248016"/>
              <a:ext cx="241200" cy="2168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Block Arc 25"/>
            <p:cNvSpPr/>
            <p:nvPr/>
          </p:nvSpPr>
          <p:spPr>
            <a:xfrm rot="16200000">
              <a:off x="2085700" y="2962972"/>
              <a:ext cx="2452320" cy="2376264"/>
            </a:xfrm>
            <a:prstGeom prst="blockArc">
              <a:avLst>
                <a:gd name="adj1" fmla="val 7977820"/>
                <a:gd name="adj2" fmla="val 3236359"/>
                <a:gd name="adj3" fmla="val 14906"/>
              </a:avLst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972413" y="3501008"/>
              <a:ext cx="216024" cy="216024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Research Training Themes </a:t>
            </a:r>
            <a:b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(20 Fellows over 4 years)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304800" y="1752600"/>
          <a:ext cx="8672644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26" name="Document" r:id="rId4" imgW="5626100" imgH="3213100" progId="Word.Document.12">
                  <p:link updateAutomatic="1"/>
                </p:oleObj>
              </mc:Choice>
              <mc:Fallback>
                <p:oleObj name="Document" r:id="rId4" imgW="5626100" imgH="3213100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52600"/>
                        <a:ext cx="8672644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65125"/>
          </a:xfrm>
        </p:spPr>
        <p:txBody>
          <a:bodyPr/>
          <a:lstStyle/>
          <a:p>
            <a:pPr algn="l"/>
            <a:r>
              <a:rPr lang="it-IT" dirty="0" smtClean="0"/>
              <a:t>CATHI Kick-Off, 23 </a:t>
            </a:r>
            <a:r>
              <a:rPr lang="it-IT" dirty="0" err="1" smtClean="0"/>
              <a:t>May</a:t>
            </a:r>
            <a:r>
              <a:rPr lang="it-IT" dirty="0" smtClean="0"/>
              <a:t> 2011					Y. KADI										</a:t>
            </a:r>
            <a:fld id="{B1BD7901-48DC-9647-9924-BE9C7E104B66}" type="slidenum">
              <a:rPr lang="it-IT" smtClean="0"/>
              <a:pPr algn="l"/>
              <a:t>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812360" y="476672"/>
            <a:ext cx="824880" cy="780293"/>
            <a:chOff x="1920344" y="2668771"/>
            <a:chExt cx="4556658" cy="3122432"/>
          </a:xfrm>
        </p:grpSpPr>
        <p:graphicFrame>
          <p:nvGraphicFramePr>
            <p:cNvPr id="1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3491030"/>
                </p:ext>
              </p:extLst>
            </p:nvPr>
          </p:nvGraphicFramePr>
          <p:xfrm>
            <a:off x="1920344" y="2668771"/>
            <a:ext cx="4556658" cy="3122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2727" name="Bitmap Image" r:id="rId6" imgW="8228571" imgH="5638095" progId="">
                    <p:embed/>
                  </p:oleObj>
                </mc:Choice>
                <mc:Fallback>
                  <p:oleObj name="Bitmap Image" r:id="rId6" imgW="8228571" imgH="563809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344" y="2668771"/>
                          <a:ext cx="4556658" cy="3122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10"/>
            <p:cNvSpPr/>
            <p:nvPr/>
          </p:nvSpPr>
          <p:spPr>
            <a:xfrm>
              <a:off x="4934779" y="3572168"/>
              <a:ext cx="298864" cy="12779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532507" y="3572168"/>
              <a:ext cx="298864" cy="1277900"/>
            </a:xfrm>
            <a:prstGeom prst="rect">
              <a:avLst/>
            </a:prstGeom>
            <a:no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36672" y="4211118"/>
              <a:ext cx="298864" cy="638950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041972" y="4028560"/>
              <a:ext cx="2789400" cy="2645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643486" y="3541566"/>
              <a:ext cx="1593943" cy="1034664"/>
            </a:xfrm>
            <a:custGeom>
              <a:avLst/>
              <a:gdLst>
                <a:gd name="connsiteX0" fmla="*/ 0 w 720437"/>
                <a:gd name="connsiteY0" fmla="*/ 762000 h 775855"/>
                <a:gd name="connsiteX1" fmla="*/ 277091 w 720437"/>
                <a:gd name="connsiteY1" fmla="*/ 13855 h 775855"/>
                <a:gd name="connsiteX2" fmla="*/ 457200 w 720437"/>
                <a:gd name="connsiteY2" fmla="*/ 0 h 775855"/>
                <a:gd name="connsiteX3" fmla="*/ 720437 w 720437"/>
                <a:gd name="connsiteY3" fmla="*/ 775855 h 775855"/>
                <a:gd name="connsiteX4" fmla="*/ 581891 w 720437"/>
                <a:gd name="connsiteY4" fmla="*/ 775855 h 775855"/>
                <a:gd name="connsiteX5" fmla="*/ 360218 w 720437"/>
                <a:gd name="connsiteY5" fmla="*/ 180109 h 775855"/>
                <a:gd name="connsiteX6" fmla="*/ 138546 w 720437"/>
                <a:gd name="connsiteY6" fmla="*/ 762000 h 775855"/>
                <a:gd name="connsiteX7" fmla="*/ 0 w 720437"/>
                <a:gd name="connsiteY7" fmla="*/ 762000 h 775855"/>
                <a:gd name="connsiteX0" fmla="*/ 0 w 720437"/>
                <a:gd name="connsiteY0" fmla="*/ 785646 h 799501"/>
                <a:gd name="connsiteX1" fmla="*/ 286578 w 720437"/>
                <a:gd name="connsiteY1" fmla="*/ 0 h 799501"/>
                <a:gd name="connsiteX2" fmla="*/ 457200 w 720437"/>
                <a:gd name="connsiteY2" fmla="*/ 23646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  <a:gd name="connsiteX0" fmla="*/ 0 w 720437"/>
                <a:gd name="connsiteY0" fmla="*/ 785645 h 799500"/>
                <a:gd name="connsiteX1" fmla="*/ 286578 w 720437"/>
                <a:gd name="connsiteY1" fmla="*/ 0 h 799500"/>
                <a:gd name="connsiteX2" fmla="*/ 457200 w 720437"/>
                <a:gd name="connsiteY2" fmla="*/ 23645 h 799500"/>
                <a:gd name="connsiteX3" fmla="*/ 720437 w 720437"/>
                <a:gd name="connsiteY3" fmla="*/ 799500 h 799500"/>
                <a:gd name="connsiteX4" fmla="*/ 581891 w 720437"/>
                <a:gd name="connsiteY4" fmla="*/ 799500 h 799500"/>
                <a:gd name="connsiteX5" fmla="*/ 360218 w 720437"/>
                <a:gd name="connsiteY5" fmla="*/ 203754 h 799500"/>
                <a:gd name="connsiteX6" fmla="*/ 138546 w 720437"/>
                <a:gd name="connsiteY6" fmla="*/ 785645 h 799500"/>
                <a:gd name="connsiteX7" fmla="*/ 0 w 720437"/>
                <a:gd name="connsiteY7" fmla="*/ 785645 h 799500"/>
                <a:gd name="connsiteX0" fmla="*/ 0 w 720437"/>
                <a:gd name="connsiteY0" fmla="*/ 785646 h 799501"/>
                <a:gd name="connsiteX1" fmla="*/ 286578 w 720437"/>
                <a:gd name="connsiteY1" fmla="*/ 1 h 799501"/>
                <a:gd name="connsiteX2" fmla="*/ 449310 w 720437"/>
                <a:gd name="connsiteY2" fmla="*/ 0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437" h="799501">
                  <a:moveTo>
                    <a:pt x="0" y="785646"/>
                  </a:moveTo>
                  <a:lnTo>
                    <a:pt x="286578" y="1"/>
                  </a:lnTo>
                  <a:lnTo>
                    <a:pt x="449310" y="0"/>
                  </a:lnTo>
                  <a:lnTo>
                    <a:pt x="720437" y="799501"/>
                  </a:lnTo>
                  <a:lnTo>
                    <a:pt x="581891" y="799501"/>
                  </a:lnTo>
                  <a:lnTo>
                    <a:pt x="360218" y="203755"/>
                  </a:lnTo>
                  <a:lnTo>
                    <a:pt x="138546" y="785646"/>
                  </a:lnTo>
                  <a:lnTo>
                    <a:pt x="0" y="785646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930993" y="4005064"/>
              <a:ext cx="298864" cy="845004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63776" y="4248016"/>
              <a:ext cx="241200" cy="2168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Block Arc 17"/>
            <p:cNvSpPr/>
            <p:nvPr/>
          </p:nvSpPr>
          <p:spPr>
            <a:xfrm rot="16200000">
              <a:off x="2085700" y="2962972"/>
              <a:ext cx="2452320" cy="2376264"/>
            </a:xfrm>
            <a:prstGeom prst="blockArc">
              <a:avLst>
                <a:gd name="adj1" fmla="val 7977820"/>
                <a:gd name="adj2" fmla="val 3236359"/>
                <a:gd name="adj3" fmla="val 14906"/>
              </a:avLst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972413" y="3501008"/>
              <a:ext cx="216024" cy="216024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7467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List of Participants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762000" y="1143000"/>
          <a:ext cx="6893469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74" name="Document" r:id="rId4" imgW="6070600" imgH="4965700" progId="Word.Document.12">
                  <p:link updateAutomatic="1"/>
                </p:oleObj>
              </mc:Choice>
              <mc:Fallback>
                <p:oleObj name="Document" r:id="rId4" imgW="6070600" imgH="4965700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143000"/>
                        <a:ext cx="6893469" cy="563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65125"/>
          </a:xfrm>
        </p:spPr>
        <p:txBody>
          <a:bodyPr/>
          <a:lstStyle/>
          <a:p>
            <a:pPr algn="l"/>
            <a:r>
              <a:rPr lang="it-IT" dirty="0" smtClean="0"/>
              <a:t>CATHI Kick-Off, 23 </a:t>
            </a:r>
            <a:r>
              <a:rPr lang="it-IT" dirty="0" err="1" smtClean="0"/>
              <a:t>May</a:t>
            </a:r>
            <a:r>
              <a:rPr lang="it-IT" dirty="0" smtClean="0"/>
              <a:t> 2011					Y. KADI										</a:t>
            </a:r>
            <a:fld id="{B1BD7901-48DC-9647-9924-BE9C7E104B66}" type="slidenum">
              <a:rPr lang="it-IT" smtClean="0"/>
              <a:pPr algn="l"/>
              <a:t>4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8028384" y="260648"/>
            <a:ext cx="824880" cy="780293"/>
            <a:chOff x="1920344" y="2668771"/>
            <a:chExt cx="4556658" cy="3122432"/>
          </a:xfrm>
        </p:grpSpPr>
        <p:graphicFrame>
          <p:nvGraphicFramePr>
            <p:cNvPr id="1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3491030"/>
                </p:ext>
              </p:extLst>
            </p:nvPr>
          </p:nvGraphicFramePr>
          <p:xfrm>
            <a:off x="1920344" y="2668771"/>
            <a:ext cx="4556658" cy="3122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4775" name="Bitmap Image" r:id="rId6" imgW="8228571" imgH="5638095" progId="">
                    <p:embed/>
                  </p:oleObj>
                </mc:Choice>
                <mc:Fallback>
                  <p:oleObj name="Bitmap Image" r:id="rId6" imgW="8228571" imgH="563809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344" y="2668771"/>
                          <a:ext cx="4556658" cy="3122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ctangle 10"/>
            <p:cNvSpPr/>
            <p:nvPr/>
          </p:nvSpPr>
          <p:spPr>
            <a:xfrm>
              <a:off x="4934779" y="3572168"/>
              <a:ext cx="298864" cy="12779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532507" y="3572168"/>
              <a:ext cx="298864" cy="1277900"/>
            </a:xfrm>
            <a:prstGeom prst="rect">
              <a:avLst/>
            </a:prstGeom>
            <a:no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36672" y="4211118"/>
              <a:ext cx="298864" cy="638950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041972" y="4028560"/>
              <a:ext cx="2789400" cy="2645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643486" y="3541566"/>
              <a:ext cx="1593943" cy="1034664"/>
            </a:xfrm>
            <a:custGeom>
              <a:avLst/>
              <a:gdLst>
                <a:gd name="connsiteX0" fmla="*/ 0 w 720437"/>
                <a:gd name="connsiteY0" fmla="*/ 762000 h 775855"/>
                <a:gd name="connsiteX1" fmla="*/ 277091 w 720437"/>
                <a:gd name="connsiteY1" fmla="*/ 13855 h 775855"/>
                <a:gd name="connsiteX2" fmla="*/ 457200 w 720437"/>
                <a:gd name="connsiteY2" fmla="*/ 0 h 775855"/>
                <a:gd name="connsiteX3" fmla="*/ 720437 w 720437"/>
                <a:gd name="connsiteY3" fmla="*/ 775855 h 775855"/>
                <a:gd name="connsiteX4" fmla="*/ 581891 w 720437"/>
                <a:gd name="connsiteY4" fmla="*/ 775855 h 775855"/>
                <a:gd name="connsiteX5" fmla="*/ 360218 w 720437"/>
                <a:gd name="connsiteY5" fmla="*/ 180109 h 775855"/>
                <a:gd name="connsiteX6" fmla="*/ 138546 w 720437"/>
                <a:gd name="connsiteY6" fmla="*/ 762000 h 775855"/>
                <a:gd name="connsiteX7" fmla="*/ 0 w 720437"/>
                <a:gd name="connsiteY7" fmla="*/ 762000 h 775855"/>
                <a:gd name="connsiteX0" fmla="*/ 0 w 720437"/>
                <a:gd name="connsiteY0" fmla="*/ 785646 h 799501"/>
                <a:gd name="connsiteX1" fmla="*/ 286578 w 720437"/>
                <a:gd name="connsiteY1" fmla="*/ 0 h 799501"/>
                <a:gd name="connsiteX2" fmla="*/ 457200 w 720437"/>
                <a:gd name="connsiteY2" fmla="*/ 23646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  <a:gd name="connsiteX0" fmla="*/ 0 w 720437"/>
                <a:gd name="connsiteY0" fmla="*/ 785645 h 799500"/>
                <a:gd name="connsiteX1" fmla="*/ 286578 w 720437"/>
                <a:gd name="connsiteY1" fmla="*/ 0 h 799500"/>
                <a:gd name="connsiteX2" fmla="*/ 457200 w 720437"/>
                <a:gd name="connsiteY2" fmla="*/ 23645 h 799500"/>
                <a:gd name="connsiteX3" fmla="*/ 720437 w 720437"/>
                <a:gd name="connsiteY3" fmla="*/ 799500 h 799500"/>
                <a:gd name="connsiteX4" fmla="*/ 581891 w 720437"/>
                <a:gd name="connsiteY4" fmla="*/ 799500 h 799500"/>
                <a:gd name="connsiteX5" fmla="*/ 360218 w 720437"/>
                <a:gd name="connsiteY5" fmla="*/ 203754 h 799500"/>
                <a:gd name="connsiteX6" fmla="*/ 138546 w 720437"/>
                <a:gd name="connsiteY6" fmla="*/ 785645 h 799500"/>
                <a:gd name="connsiteX7" fmla="*/ 0 w 720437"/>
                <a:gd name="connsiteY7" fmla="*/ 785645 h 799500"/>
                <a:gd name="connsiteX0" fmla="*/ 0 w 720437"/>
                <a:gd name="connsiteY0" fmla="*/ 785646 h 799501"/>
                <a:gd name="connsiteX1" fmla="*/ 286578 w 720437"/>
                <a:gd name="connsiteY1" fmla="*/ 1 h 799501"/>
                <a:gd name="connsiteX2" fmla="*/ 449310 w 720437"/>
                <a:gd name="connsiteY2" fmla="*/ 0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437" h="799501">
                  <a:moveTo>
                    <a:pt x="0" y="785646"/>
                  </a:moveTo>
                  <a:lnTo>
                    <a:pt x="286578" y="1"/>
                  </a:lnTo>
                  <a:lnTo>
                    <a:pt x="449310" y="0"/>
                  </a:lnTo>
                  <a:lnTo>
                    <a:pt x="720437" y="799501"/>
                  </a:lnTo>
                  <a:lnTo>
                    <a:pt x="581891" y="799501"/>
                  </a:lnTo>
                  <a:lnTo>
                    <a:pt x="360218" y="203755"/>
                  </a:lnTo>
                  <a:lnTo>
                    <a:pt x="138546" y="785646"/>
                  </a:lnTo>
                  <a:lnTo>
                    <a:pt x="0" y="785646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930993" y="4005064"/>
              <a:ext cx="298864" cy="845004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63776" y="4248016"/>
              <a:ext cx="241200" cy="2168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Block Arc 17"/>
            <p:cNvSpPr/>
            <p:nvPr/>
          </p:nvSpPr>
          <p:spPr>
            <a:xfrm rot="16200000">
              <a:off x="2085700" y="2962972"/>
              <a:ext cx="2452320" cy="2376264"/>
            </a:xfrm>
            <a:prstGeom prst="blockArc">
              <a:avLst>
                <a:gd name="adj1" fmla="val 7977820"/>
                <a:gd name="adj2" fmla="val 3236359"/>
                <a:gd name="adj3" fmla="val 14906"/>
              </a:avLst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972413" y="3501008"/>
              <a:ext cx="216024" cy="216024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188" y="1071563"/>
            <a:ext cx="5572125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CATHI Coordinators (Yacine, Richard, </a:t>
            </a:r>
            <a:r>
              <a:rPr lang="en-GB" dirty="0"/>
              <a:t>Seamus)</a:t>
            </a:r>
          </a:p>
        </p:txBody>
      </p:sp>
      <p:sp>
        <p:nvSpPr>
          <p:cNvPr id="3" name="Rectangle 2"/>
          <p:cNvSpPr/>
          <p:nvPr/>
        </p:nvSpPr>
        <p:spPr>
          <a:xfrm>
            <a:off x="1342134" y="3221533"/>
            <a:ext cx="1285875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WP1</a:t>
            </a:r>
          </a:p>
        </p:txBody>
      </p:sp>
      <p:sp>
        <p:nvSpPr>
          <p:cNvPr id="4" name="Rectangle 3"/>
          <p:cNvSpPr/>
          <p:nvPr/>
        </p:nvSpPr>
        <p:spPr>
          <a:xfrm>
            <a:off x="5496348" y="3212008"/>
            <a:ext cx="714375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WP4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559674" y="3231231"/>
            <a:ext cx="642937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WP3</a:t>
            </a:r>
          </a:p>
        </p:txBody>
      </p:sp>
      <p:sp>
        <p:nvSpPr>
          <p:cNvPr id="6" name="Rectangle 5"/>
          <p:cNvSpPr/>
          <p:nvPr/>
        </p:nvSpPr>
        <p:spPr>
          <a:xfrm>
            <a:off x="2980632" y="3212008"/>
            <a:ext cx="1285875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WP2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1305621" y="4293095"/>
            <a:ext cx="500063" cy="35718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1413571" y="4364533"/>
            <a:ext cx="500063" cy="3571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/>
              <a:t>s</a:t>
            </a:r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1447703" y="4185939"/>
            <a:ext cx="21590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1450083" y="4828083"/>
            <a:ext cx="214313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3" idx="0"/>
          </p:cNvCxnSpPr>
          <p:nvPr/>
        </p:nvCxnSpPr>
        <p:spPr>
          <a:xfrm rot="5400000">
            <a:off x="1771552" y="3006427"/>
            <a:ext cx="4286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5581030" y="2997870"/>
            <a:ext cx="4286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4644925" y="2997869"/>
            <a:ext cx="4286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3420790" y="2997870"/>
            <a:ext cx="4286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6629302" y="2997869"/>
            <a:ext cx="4286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2091434" y="4293095"/>
            <a:ext cx="500062" cy="35718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2056509" y="4936033"/>
            <a:ext cx="571500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/>
              <a:t>ER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2199384" y="4364533"/>
            <a:ext cx="500062" cy="3571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/>
              <a:t>s</a:t>
            </a:r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2234308" y="4828083"/>
            <a:ext cx="214313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2235897" y="4185145"/>
            <a:ext cx="214312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94" name="Group 43"/>
          <p:cNvGrpSpPr>
            <a:grpSpLocks/>
          </p:cNvGrpSpPr>
          <p:nvPr/>
        </p:nvGrpSpPr>
        <p:grpSpPr bwMode="auto">
          <a:xfrm>
            <a:off x="5567785" y="4069258"/>
            <a:ext cx="642938" cy="1428750"/>
            <a:chOff x="2428860" y="3143248"/>
            <a:chExt cx="642942" cy="1428760"/>
          </a:xfrm>
        </p:grpSpPr>
        <p:grpSp>
          <p:nvGrpSpPr>
            <p:cNvPr id="3136" name="Group 41"/>
            <p:cNvGrpSpPr>
              <a:grpSpLocks/>
            </p:cNvGrpSpPr>
            <p:nvPr/>
          </p:nvGrpSpPr>
          <p:grpSpPr bwMode="auto">
            <a:xfrm>
              <a:off x="2428860" y="3357562"/>
              <a:ext cx="642942" cy="1214446"/>
              <a:chOff x="652434" y="3509962"/>
              <a:chExt cx="642942" cy="1214446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88947" y="3509961"/>
                <a:ext cx="500065" cy="357190"/>
              </a:xfrm>
              <a:prstGeom prst="round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652434" y="4152903"/>
                <a:ext cx="571504" cy="571504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000" dirty="0" smtClean="0"/>
                  <a:t>2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000" dirty="0" smtClean="0"/>
                  <a:t>ESR</a:t>
                </a:r>
                <a:endParaRPr lang="en-GB" sz="1000" dirty="0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795310" y="3581399"/>
                <a:ext cx="500066" cy="357189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/>
                  <a:t>s</a:t>
                </a: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 rot="5400000">
                <a:off x="830235" y="4044953"/>
                <a:ext cx="214314" cy="158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>
            <a:xfrm rot="5400000">
              <a:off x="2606662" y="3249611"/>
              <a:ext cx="214313" cy="158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5" name="Group 44"/>
          <p:cNvGrpSpPr>
            <a:grpSpLocks/>
          </p:cNvGrpSpPr>
          <p:nvPr/>
        </p:nvGrpSpPr>
        <p:grpSpPr bwMode="auto">
          <a:xfrm>
            <a:off x="4559674" y="4088481"/>
            <a:ext cx="642937" cy="1428750"/>
            <a:chOff x="2428860" y="3143248"/>
            <a:chExt cx="642942" cy="1428760"/>
          </a:xfrm>
        </p:grpSpPr>
        <p:grpSp>
          <p:nvGrpSpPr>
            <p:cNvPr id="3130" name="Group 45"/>
            <p:cNvGrpSpPr>
              <a:grpSpLocks/>
            </p:cNvGrpSpPr>
            <p:nvPr/>
          </p:nvGrpSpPr>
          <p:grpSpPr bwMode="auto">
            <a:xfrm>
              <a:off x="2428860" y="3357562"/>
              <a:ext cx="642942" cy="1214446"/>
              <a:chOff x="652434" y="3509962"/>
              <a:chExt cx="642942" cy="1214446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688946" y="3509961"/>
                <a:ext cx="500067" cy="357190"/>
              </a:xfrm>
              <a:prstGeom prst="round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52434" y="4152903"/>
                <a:ext cx="571504" cy="571504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000" dirty="0"/>
                  <a:t>ESR</a:t>
                </a:r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795310" y="3581399"/>
                <a:ext cx="500066" cy="357189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/>
                  <a:t>s</a:t>
                </a:r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 rot="5400000">
                <a:off x="830235" y="4044953"/>
                <a:ext cx="214314" cy="158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Connector 46"/>
            <p:cNvCxnSpPr/>
            <p:nvPr/>
          </p:nvCxnSpPr>
          <p:spPr>
            <a:xfrm rot="5400000">
              <a:off x="2606661" y="3249611"/>
              <a:ext cx="214313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ounded Rectangle 51"/>
          <p:cNvSpPr/>
          <p:nvPr/>
        </p:nvSpPr>
        <p:spPr>
          <a:xfrm>
            <a:off x="2980632" y="4281983"/>
            <a:ext cx="1250950" cy="358775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2980632" y="4926508"/>
            <a:ext cx="571500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/>
              <a:t>1</a:t>
            </a:r>
            <a:r>
              <a:rPr lang="en-GB" sz="1000" dirty="0" smtClean="0"/>
              <a:t> </a:t>
            </a:r>
            <a:r>
              <a:rPr lang="en-GB" sz="1000" dirty="0"/>
              <a:t>ESR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3052070" y="4355008"/>
            <a:ext cx="1214437" cy="3571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/>
              <a:t>Supervisors</a:t>
            </a:r>
          </a:p>
        </p:txBody>
      </p:sp>
      <p:cxnSp>
        <p:nvCxnSpPr>
          <p:cNvPr id="55" name="Straight Connector 54"/>
          <p:cNvCxnSpPr/>
          <p:nvPr/>
        </p:nvCxnSpPr>
        <p:spPr>
          <a:xfrm rot="5400000">
            <a:off x="3158433" y="4175620"/>
            <a:ext cx="214312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3158432" y="4818558"/>
            <a:ext cx="214313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3695007" y="4926508"/>
            <a:ext cx="571500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/>
              <a:t>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/>
              <a:t>ER</a:t>
            </a:r>
            <a:endParaRPr lang="en-GB" sz="1000" dirty="0"/>
          </a:p>
        </p:txBody>
      </p:sp>
      <p:cxnSp>
        <p:nvCxnSpPr>
          <p:cNvPr id="60" name="Straight Connector 59"/>
          <p:cNvCxnSpPr/>
          <p:nvPr/>
        </p:nvCxnSpPr>
        <p:spPr>
          <a:xfrm rot="5400000">
            <a:off x="3874395" y="4175620"/>
            <a:ext cx="21431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3872807" y="4818558"/>
            <a:ext cx="214313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7215188" y="1071563"/>
            <a:ext cx="928687" cy="8477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Admin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Assist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42938" y="1071563"/>
            <a:ext cx="642937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WP0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WP9</a:t>
            </a:r>
            <a:endParaRPr lang="en-GB" dirty="0"/>
          </a:p>
        </p:txBody>
      </p:sp>
      <p:cxnSp>
        <p:nvCxnSpPr>
          <p:cNvPr id="69" name="Straight Connector 68"/>
          <p:cNvCxnSpPr>
            <a:endCxn id="68" idx="3"/>
          </p:cNvCxnSpPr>
          <p:nvPr/>
        </p:nvCxnSpPr>
        <p:spPr>
          <a:xfrm rot="10800000">
            <a:off x="1285875" y="1500188"/>
            <a:ext cx="21431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714375" y="5702300"/>
            <a:ext cx="500063" cy="35718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28" name="TextBox 70"/>
          <p:cNvSpPr txBox="1">
            <a:spLocks noChangeArrowheads="1"/>
          </p:cNvSpPr>
          <p:nvPr/>
        </p:nvSpPr>
        <p:spPr bwMode="auto">
          <a:xfrm>
            <a:off x="1285875" y="5702300"/>
            <a:ext cx="157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/>
              <a:t>Secondment</a:t>
            </a:r>
          </a:p>
        </p:txBody>
      </p:sp>
      <p:sp>
        <p:nvSpPr>
          <p:cNvPr id="10" name="Oval 9"/>
          <p:cNvSpPr/>
          <p:nvPr/>
        </p:nvSpPr>
        <p:spPr>
          <a:xfrm>
            <a:off x="1270696" y="4936033"/>
            <a:ext cx="571500" cy="5715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/>
              <a:t>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/>
              <a:t>ESR</a:t>
            </a:r>
            <a:endParaRPr lang="en-GB" sz="1000" dirty="0"/>
          </a:p>
        </p:txBody>
      </p:sp>
      <p:sp>
        <p:nvSpPr>
          <p:cNvPr id="71" name="Rectangle 70"/>
          <p:cNvSpPr/>
          <p:nvPr/>
        </p:nvSpPr>
        <p:spPr>
          <a:xfrm>
            <a:off x="6521351" y="3231232"/>
            <a:ext cx="642937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WP5</a:t>
            </a:r>
            <a:endParaRPr lang="en-GB" dirty="0"/>
          </a:p>
        </p:txBody>
      </p:sp>
      <p:grpSp>
        <p:nvGrpSpPr>
          <p:cNvPr id="72" name="Group 44"/>
          <p:cNvGrpSpPr>
            <a:grpSpLocks/>
          </p:cNvGrpSpPr>
          <p:nvPr/>
        </p:nvGrpSpPr>
        <p:grpSpPr bwMode="auto">
          <a:xfrm>
            <a:off x="6521351" y="4088482"/>
            <a:ext cx="642937" cy="1428750"/>
            <a:chOff x="2428860" y="3143248"/>
            <a:chExt cx="642942" cy="1428760"/>
          </a:xfrm>
        </p:grpSpPr>
        <p:grpSp>
          <p:nvGrpSpPr>
            <p:cNvPr id="73" name="Group 45"/>
            <p:cNvGrpSpPr>
              <a:grpSpLocks/>
            </p:cNvGrpSpPr>
            <p:nvPr/>
          </p:nvGrpSpPr>
          <p:grpSpPr bwMode="auto">
            <a:xfrm>
              <a:off x="2428860" y="3357562"/>
              <a:ext cx="642942" cy="1214446"/>
              <a:chOff x="652434" y="3509962"/>
              <a:chExt cx="642942" cy="1214446"/>
            </a:xfrm>
          </p:grpSpPr>
          <p:sp>
            <p:nvSpPr>
              <p:cNvPr id="75" name="Rounded Rectangle 74"/>
              <p:cNvSpPr/>
              <p:nvPr/>
            </p:nvSpPr>
            <p:spPr>
              <a:xfrm>
                <a:off x="688946" y="3509961"/>
                <a:ext cx="500067" cy="357190"/>
              </a:xfrm>
              <a:prstGeom prst="round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652434" y="4152903"/>
                <a:ext cx="571504" cy="571504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000" dirty="0"/>
                  <a:t>ESR</a:t>
                </a:r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795310" y="3581399"/>
                <a:ext cx="500066" cy="357189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/>
                  <a:t>s</a:t>
                </a:r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 rot="5400000">
                <a:off x="830235" y="4044953"/>
                <a:ext cx="214314" cy="158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 rot="5400000">
              <a:off x="2606661" y="3249611"/>
              <a:ext cx="214313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Rectangle 78"/>
          <p:cNvSpPr/>
          <p:nvPr/>
        </p:nvSpPr>
        <p:spPr>
          <a:xfrm>
            <a:off x="1475656" y="2348880"/>
            <a:ext cx="5572125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SC </a:t>
            </a:r>
            <a:r>
              <a:rPr lang="en-GB" dirty="0" err="1" smtClean="0"/>
              <a:t>Linac</a:t>
            </a:r>
            <a:r>
              <a:rPr lang="en-GB" dirty="0" smtClean="0"/>
              <a:t> Coordinator (</a:t>
            </a:r>
            <a:r>
              <a:rPr lang="en-GB" dirty="0" err="1" smtClean="0"/>
              <a:t>Matteo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80" name="Straight Connector 79"/>
          <p:cNvCxnSpPr/>
          <p:nvPr/>
        </p:nvCxnSpPr>
        <p:spPr>
          <a:xfrm rot="5400000">
            <a:off x="4016476" y="2132807"/>
            <a:ext cx="4286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416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188" y="1071563"/>
            <a:ext cx="5572125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CATHI Coordinators (Yacine, Richard, </a:t>
            </a:r>
            <a:r>
              <a:rPr lang="en-GB" dirty="0"/>
              <a:t>Seamus)</a:t>
            </a:r>
          </a:p>
        </p:txBody>
      </p:sp>
      <p:sp>
        <p:nvSpPr>
          <p:cNvPr id="4" name="Rectangle 3"/>
          <p:cNvSpPr/>
          <p:nvPr/>
        </p:nvSpPr>
        <p:spPr>
          <a:xfrm>
            <a:off x="3851920" y="3212008"/>
            <a:ext cx="714375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WP7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00871" y="3231231"/>
            <a:ext cx="642937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WP6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374357" y="3212008"/>
            <a:ext cx="1285875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WP8</a:t>
            </a:r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2340669" y="3006427"/>
            <a:ext cx="4286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797053" y="2997869"/>
            <a:ext cx="4286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3998441" y="2997870"/>
            <a:ext cx="4286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94" name="Group 43"/>
          <p:cNvGrpSpPr>
            <a:grpSpLocks/>
          </p:cNvGrpSpPr>
          <p:nvPr/>
        </p:nvGrpSpPr>
        <p:grpSpPr bwMode="auto">
          <a:xfrm>
            <a:off x="3923357" y="4069258"/>
            <a:ext cx="642938" cy="1428750"/>
            <a:chOff x="2428860" y="3143248"/>
            <a:chExt cx="642942" cy="1428760"/>
          </a:xfrm>
        </p:grpSpPr>
        <p:grpSp>
          <p:nvGrpSpPr>
            <p:cNvPr id="3136" name="Group 41"/>
            <p:cNvGrpSpPr>
              <a:grpSpLocks/>
            </p:cNvGrpSpPr>
            <p:nvPr/>
          </p:nvGrpSpPr>
          <p:grpSpPr bwMode="auto">
            <a:xfrm>
              <a:off x="2428860" y="3357562"/>
              <a:ext cx="642942" cy="1214446"/>
              <a:chOff x="652434" y="3509962"/>
              <a:chExt cx="642942" cy="1214446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688947" y="3509961"/>
                <a:ext cx="500065" cy="357190"/>
              </a:xfrm>
              <a:prstGeom prst="round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652434" y="4152903"/>
                <a:ext cx="571504" cy="571504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000" dirty="0" smtClean="0"/>
                  <a:t>2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000" dirty="0" smtClean="0"/>
                  <a:t>ESR</a:t>
                </a:r>
                <a:endParaRPr lang="en-GB" sz="1000" dirty="0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795310" y="3581399"/>
                <a:ext cx="500066" cy="357189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/>
                  <a:t>s</a:t>
                </a: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 rot="5400000">
                <a:off x="830235" y="4044953"/>
                <a:ext cx="214314" cy="158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>
            <a:xfrm rot="5400000">
              <a:off x="2606662" y="3249611"/>
              <a:ext cx="214313" cy="158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5" name="Group 44"/>
          <p:cNvGrpSpPr>
            <a:grpSpLocks/>
          </p:cNvGrpSpPr>
          <p:nvPr/>
        </p:nvGrpSpPr>
        <p:grpSpPr bwMode="auto">
          <a:xfrm>
            <a:off x="2200871" y="4088481"/>
            <a:ext cx="642937" cy="1428750"/>
            <a:chOff x="2428860" y="3143248"/>
            <a:chExt cx="642942" cy="1428760"/>
          </a:xfrm>
        </p:grpSpPr>
        <p:grpSp>
          <p:nvGrpSpPr>
            <p:cNvPr id="3130" name="Group 45"/>
            <p:cNvGrpSpPr>
              <a:grpSpLocks/>
            </p:cNvGrpSpPr>
            <p:nvPr/>
          </p:nvGrpSpPr>
          <p:grpSpPr bwMode="auto">
            <a:xfrm>
              <a:off x="2428860" y="3357562"/>
              <a:ext cx="642942" cy="1214446"/>
              <a:chOff x="652434" y="3509962"/>
              <a:chExt cx="642942" cy="1214446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688946" y="3509961"/>
                <a:ext cx="500067" cy="357190"/>
              </a:xfrm>
              <a:prstGeom prst="round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52434" y="4152903"/>
                <a:ext cx="571504" cy="571504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000" dirty="0" smtClean="0"/>
                  <a:t>5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000" dirty="0" smtClean="0"/>
                  <a:t>ESR</a:t>
                </a:r>
                <a:endParaRPr lang="en-GB" sz="1000" dirty="0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795310" y="3581399"/>
                <a:ext cx="500066" cy="357189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/>
                  <a:t>s</a:t>
                </a:r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 rot="5400000">
                <a:off x="830235" y="4044953"/>
                <a:ext cx="214314" cy="158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Connector 46"/>
            <p:cNvCxnSpPr/>
            <p:nvPr/>
          </p:nvCxnSpPr>
          <p:spPr>
            <a:xfrm rot="5400000">
              <a:off x="2606661" y="3249611"/>
              <a:ext cx="214313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ounded Rectangle 51"/>
          <p:cNvSpPr/>
          <p:nvPr/>
        </p:nvSpPr>
        <p:spPr>
          <a:xfrm>
            <a:off x="5374357" y="4281983"/>
            <a:ext cx="1250950" cy="358775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5374357" y="4926508"/>
            <a:ext cx="571500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/>
              <a:t>2</a:t>
            </a:r>
            <a:r>
              <a:rPr lang="en-GB" sz="1000" dirty="0" smtClean="0"/>
              <a:t> </a:t>
            </a:r>
            <a:r>
              <a:rPr lang="en-GB" sz="1000" dirty="0"/>
              <a:t>ESR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5445795" y="4355008"/>
            <a:ext cx="1214437" cy="3571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/>
              <a:t>Supervisors</a:t>
            </a:r>
          </a:p>
        </p:txBody>
      </p:sp>
      <p:cxnSp>
        <p:nvCxnSpPr>
          <p:cNvPr id="55" name="Straight Connector 54"/>
          <p:cNvCxnSpPr/>
          <p:nvPr/>
        </p:nvCxnSpPr>
        <p:spPr>
          <a:xfrm rot="5400000">
            <a:off x="5552158" y="4175620"/>
            <a:ext cx="214312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5552157" y="4818558"/>
            <a:ext cx="214313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6088732" y="4926508"/>
            <a:ext cx="571500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/>
              <a:t>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/>
              <a:t>ER</a:t>
            </a:r>
            <a:endParaRPr lang="en-GB" sz="1000" dirty="0"/>
          </a:p>
        </p:txBody>
      </p:sp>
      <p:cxnSp>
        <p:nvCxnSpPr>
          <p:cNvPr id="60" name="Straight Connector 59"/>
          <p:cNvCxnSpPr/>
          <p:nvPr/>
        </p:nvCxnSpPr>
        <p:spPr>
          <a:xfrm rot="5400000">
            <a:off x="6268120" y="4175620"/>
            <a:ext cx="21431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6266532" y="4818558"/>
            <a:ext cx="214313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7215188" y="1071563"/>
            <a:ext cx="928687" cy="8477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Admin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Assist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42938" y="1071563"/>
            <a:ext cx="642937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WP0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WP9</a:t>
            </a:r>
            <a:endParaRPr lang="en-GB" dirty="0"/>
          </a:p>
        </p:txBody>
      </p:sp>
      <p:cxnSp>
        <p:nvCxnSpPr>
          <p:cNvPr id="69" name="Straight Connector 68"/>
          <p:cNvCxnSpPr>
            <a:endCxn id="68" idx="3"/>
          </p:cNvCxnSpPr>
          <p:nvPr/>
        </p:nvCxnSpPr>
        <p:spPr>
          <a:xfrm rot="10800000">
            <a:off x="1285875" y="1500188"/>
            <a:ext cx="21431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714375" y="5702300"/>
            <a:ext cx="500063" cy="35718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28" name="TextBox 70"/>
          <p:cNvSpPr txBox="1">
            <a:spLocks noChangeArrowheads="1"/>
          </p:cNvSpPr>
          <p:nvPr/>
        </p:nvSpPr>
        <p:spPr bwMode="auto">
          <a:xfrm>
            <a:off x="1285875" y="5702300"/>
            <a:ext cx="157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/>
              <a:t>Secondment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475656" y="2348880"/>
            <a:ext cx="5572125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Design Study Coordinator (Richard)</a:t>
            </a:r>
            <a:endParaRPr lang="en-GB" dirty="0"/>
          </a:p>
        </p:txBody>
      </p:sp>
      <p:cxnSp>
        <p:nvCxnSpPr>
          <p:cNvPr id="80" name="Straight Connector 79"/>
          <p:cNvCxnSpPr/>
          <p:nvPr/>
        </p:nvCxnSpPr>
        <p:spPr>
          <a:xfrm rot="5400000">
            <a:off x="4016476" y="2132807"/>
            <a:ext cx="4286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243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188" y="1071563"/>
            <a:ext cx="5572125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CATHI Coordinators (Yacine, Richard, </a:t>
            </a:r>
            <a:r>
              <a:rPr lang="en-GB" dirty="0"/>
              <a:t>Seamus)</a:t>
            </a:r>
          </a:p>
        </p:txBody>
      </p:sp>
      <p:sp>
        <p:nvSpPr>
          <p:cNvPr id="5" name="Rectangle 4"/>
          <p:cNvSpPr/>
          <p:nvPr/>
        </p:nvSpPr>
        <p:spPr>
          <a:xfrm>
            <a:off x="3923928" y="3231231"/>
            <a:ext cx="642937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WP9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4009179" y="2997869"/>
            <a:ext cx="4286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95" name="Group 44"/>
          <p:cNvGrpSpPr>
            <a:grpSpLocks/>
          </p:cNvGrpSpPr>
          <p:nvPr/>
        </p:nvGrpSpPr>
        <p:grpSpPr bwMode="auto">
          <a:xfrm>
            <a:off x="3923928" y="4088481"/>
            <a:ext cx="642937" cy="1428750"/>
            <a:chOff x="2428860" y="3143248"/>
            <a:chExt cx="642942" cy="1428760"/>
          </a:xfrm>
        </p:grpSpPr>
        <p:grpSp>
          <p:nvGrpSpPr>
            <p:cNvPr id="3130" name="Group 45"/>
            <p:cNvGrpSpPr>
              <a:grpSpLocks/>
            </p:cNvGrpSpPr>
            <p:nvPr/>
          </p:nvGrpSpPr>
          <p:grpSpPr bwMode="auto">
            <a:xfrm>
              <a:off x="2428860" y="3357562"/>
              <a:ext cx="642942" cy="1214446"/>
              <a:chOff x="652434" y="3509962"/>
              <a:chExt cx="642942" cy="1214446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688946" y="3509961"/>
                <a:ext cx="500067" cy="357190"/>
              </a:xfrm>
              <a:prstGeom prst="round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52434" y="4152903"/>
                <a:ext cx="571504" cy="571504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000" dirty="0" smtClean="0"/>
                  <a:t>ER</a:t>
                </a:r>
                <a:endParaRPr lang="en-GB" sz="1000" dirty="0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795310" y="3581399"/>
                <a:ext cx="500066" cy="357189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/>
                  <a:t>s</a:t>
                </a:r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 rot="5400000">
                <a:off x="830235" y="4044953"/>
                <a:ext cx="214314" cy="158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Connector 46"/>
            <p:cNvCxnSpPr/>
            <p:nvPr/>
          </p:nvCxnSpPr>
          <p:spPr>
            <a:xfrm rot="5400000">
              <a:off x="2606661" y="3249611"/>
              <a:ext cx="214313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Rectangle 117"/>
          <p:cNvSpPr/>
          <p:nvPr/>
        </p:nvSpPr>
        <p:spPr>
          <a:xfrm>
            <a:off x="7215188" y="1071563"/>
            <a:ext cx="928687" cy="8477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Admin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Assist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42938" y="1071563"/>
            <a:ext cx="642937" cy="8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WP0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WP9</a:t>
            </a:r>
            <a:endParaRPr lang="en-GB" dirty="0"/>
          </a:p>
        </p:txBody>
      </p:sp>
      <p:cxnSp>
        <p:nvCxnSpPr>
          <p:cNvPr id="69" name="Straight Connector 68"/>
          <p:cNvCxnSpPr>
            <a:endCxn id="68" idx="3"/>
          </p:cNvCxnSpPr>
          <p:nvPr/>
        </p:nvCxnSpPr>
        <p:spPr>
          <a:xfrm rot="10800000">
            <a:off x="1285875" y="1500188"/>
            <a:ext cx="21431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714375" y="5702300"/>
            <a:ext cx="500063" cy="35718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28" name="TextBox 70"/>
          <p:cNvSpPr txBox="1">
            <a:spLocks noChangeArrowheads="1"/>
          </p:cNvSpPr>
          <p:nvPr/>
        </p:nvSpPr>
        <p:spPr bwMode="auto">
          <a:xfrm>
            <a:off x="1285875" y="5702300"/>
            <a:ext cx="157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/>
              <a:t>Secondment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475656" y="2348880"/>
            <a:ext cx="5572125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Safety Coordinator (Ana-Paula)</a:t>
            </a:r>
            <a:endParaRPr lang="en-GB" dirty="0"/>
          </a:p>
        </p:txBody>
      </p:sp>
      <p:cxnSp>
        <p:nvCxnSpPr>
          <p:cNvPr id="80" name="Straight Connector 79"/>
          <p:cNvCxnSpPr/>
          <p:nvPr/>
        </p:nvCxnSpPr>
        <p:spPr>
          <a:xfrm rot="5400000">
            <a:off x="4016476" y="2132807"/>
            <a:ext cx="4286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615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30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4224"/>
            <a:ext cx="7344816" cy="661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7640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CATHI</a:t>
            </a:r>
            <a:r>
              <a:rPr lang="en-US" dirty="0"/>
              <a:t> </a:t>
            </a:r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241176"/>
            <a:ext cx="7583488" cy="4007224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Our project is organised around a </a:t>
            </a:r>
            <a:r>
              <a:rPr lang="en-GB" dirty="0" err="1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Sharepoint</a:t>
            </a:r>
            <a:r>
              <a:rPr lang="en-GB" dirty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 site </a:t>
            </a:r>
            <a:r>
              <a:rPr lang="de-DE" sz="2400" dirty="0">
                <a:hlinkClick r:id="rId3"/>
              </a:rPr>
              <a:t>https://espace.cern.ch/Marie-Curie-CATHI/</a:t>
            </a:r>
            <a:r>
              <a:rPr lang="de-DE" sz="2400" dirty="0" smtClean="0">
                <a:hlinkClick r:id="rId3"/>
              </a:rPr>
              <a:t>default.aspx</a:t>
            </a:r>
            <a:endParaRPr lang="en-GB" dirty="0">
              <a:solidFill>
                <a:srgbClr val="0066FF"/>
              </a:solidFill>
              <a:latin typeface="Tw Cen MT" charset="0"/>
              <a:ea typeface="Calibri" charset="0"/>
              <a:cs typeface="Times New Roman" charset="0"/>
            </a:endParaRPr>
          </a:p>
          <a:p>
            <a:pPr lvl="1"/>
            <a:endParaRPr lang="en-GB" dirty="0">
              <a:solidFill>
                <a:srgbClr val="0066FF"/>
              </a:solidFill>
              <a:latin typeface="Tw Cen MT" charset="0"/>
              <a:ea typeface="Calibri" charset="0"/>
              <a:cs typeface="Times New Roman" charset="0"/>
            </a:endParaRPr>
          </a:p>
          <a:p>
            <a:pPr lvl="1"/>
            <a:r>
              <a:rPr lang="en-GB" dirty="0" smtClean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All CATHI members will have </a:t>
            </a:r>
            <a:r>
              <a:rPr lang="en-GB" dirty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access</a:t>
            </a:r>
          </a:p>
          <a:p>
            <a:pPr lvl="1"/>
            <a:r>
              <a:rPr lang="en-GB" dirty="0" smtClean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Please </a:t>
            </a:r>
            <a:r>
              <a:rPr lang="en-GB" dirty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use it, rather than email attachments, to store and share all information</a:t>
            </a:r>
          </a:p>
          <a:p>
            <a:pPr lvl="1"/>
            <a:r>
              <a:rPr lang="en-GB" dirty="0" smtClean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There </a:t>
            </a:r>
            <a:r>
              <a:rPr lang="en-GB" dirty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is a good search facility !</a:t>
            </a:r>
          </a:p>
          <a:p>
            <a:pPr lvl="1"/>
            <a:endParaRPr lang="en-GB" dirty="0">
              <a:solidFill>
                <a:srgbClr val="0066FF"/>
              </a:solidFill>
              <a:latin typeface="Tw Cen MT" charset="0"/>
              <a:ea typeface="Calibri" charset="0"/>
              <a:cs typeface="Times New Roman" charset="0"/>
            </a:endParaRPr>
          </a:p>
          <a:p>
            <a:pPr lvl="1"/>
            <a:r>
              <a:rPr lang="en-GB" dirty="0" smtClean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Parts </a:t>
            </a:r>
            <a:r>
              <a:rPr lang="en-GB" dirty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are public (to show the world our results)</a:t>
            </a:r>
          </a:p>
          <a:p>
            <a:pPr lvl="1"/>
            <a:r>
              <a:rPr lang="en-GB" dirty="0" smtClean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Parts </a:t>
            </a:r>
            <a:r>
              <a:rPr lang="en-GB" dirty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are private to all </a:t>
            </a:r>
            <a:r>
              <a:rPr lang="en-GB" dirty="0" smtClean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CATHI members</a:t>
            </a:r>
            <a:endParaRPr lang="en-GB" dirty="0">
              <a:solidFill>
                <a:srgbClr val="0066FF"/>
              </a:solidFill>
              <a:latin typeface="Tw Cen MT" charset="0"/>
              <a:ea typeface="Calibri" charset="0"/>
              <a:cs typeface="Times New Roman" charset="0"/>
            </a:endParaRPr>
          </a:p>
          <a:p>
            <a:pPr lvl="1"/>
            <a:r>
              <a:rPr lang="en-GB" dirty="0" smtClean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Personal </a:t>
            </a:r>
            <a:r>
              <a:rPr lang="en-GB" dirty="0">
                <a:solidFill>
                  <a:srgbClr val="0066FF"/>
                </a:solidFill>
                <a:latin typeface="Tw Cen MT" charset="0"/>
                <a:ea typeface="Calibri" charset="0"/>
                <a:cs typeface="Times New Roman" charset="0"/>
              </a:rPr>
              <a:t>information is restricted access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65125"/>
          </a:xfrm>
        </p:spPr>
        <p:txBody>
          <a:bodyPr/>
          <a:lstStyle/>
          <a:p>
            <a:pPr algn="l"/>
            <a:r>
              <a:rPr lang="it-IT" dirty="0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t>CATHI Kick-Off, 23 </a:t>
            </a:r>
            <a:r>
              <a:rPr lang="it-IT" dirty="0" err="1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t>May</a:t>
            </a:r>
            <a:r>
              <a:rPr lang="it-IT" dirty="0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t> 2011					Y. KADI										</a:t>
            </a:r>
            <a:fld id="{B1BD7901-48DC-9647-9924-BE9C7E104B66}" type="slidenum">
              <a:rPr lang="it-IT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 algn="l"/>
              <a:t>9</a:t>
            </a:fld>
            <a:endParaRPr lang="en-US" dirty="0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812360" y="476672"/>
            <a:ext cx="824880" cy="780293"/>
            <a:chOff x="1920344" y="2668771"/>
            <a:chExt cx="4556658" cy="3122432"/>
          </a:xfrm>
        </p:grpSpPr>
        <p:graphicFrame>
          <p:nvGraphicFramePr>
            <p:cNvPr id="1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2665450"/>
                </p:ext>
              </p:extLst>
            </p:nvPr>
          </p:nvGraphicFramePr>
          <p:xfrm>
            <a:off x="1920344" y="2668771"/>
            <a:ext cx="4556658" cy="3122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2261" name="Bitmap Image" r:id="rId4" imgW="8228571" imgH="5638095" progId="">
                    <p:embed/>
                  </p:oleObj>
                </mc:Choice>
                <mc:Fallback>
                  <p:oleObj name="Bitmap Image" r:id="rId4" imgW="8228571" imgH="563809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344" y="2668771"/>
                          <a:ext cx="4556658" cy="3122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Rectangle 18"/>
            <p:cNvSpPr/>
            <p:nvPr/>
          </p:nvSpPr>
          <p:spPr>
            <a:xfrm>
              <a:off x="4934779" y="3572168"/>
              <a:ext cx="298864" cy="12779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532507" y="3572168"/>
              <a:ext cx="298864" cy="1277900"/>
            </a:xfrm>
            <a:prstGeom prst="rect">
              <a:avLst/>
            </a:prstGeom>
            <a:no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436672" y="4211118"/>
              <a:ext cx="298864" cy="638950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041972" y="4028560"/>
              <a:ext cx="2789400" cy="2645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643486" y="3541566"/>
              <a:ext cx="1593943" cy="1034664"/>
            </a:xfrm>
            <a:custGeom>
              <a:avLst/>
              <a:gdLst>
                <a:gd name="connsiteX0" fmla="*/ 0 w 720437"/>
                <a:gd name="connsiteY0" fmla="*/ 762000 h 775855"/>
                <a:gd name="connsiteX1" fmla="*/ 277091 w 720437"/>
                <a:gd name="connsiteY1" fmla="*/ 13855 h 775855"/>
                <a:gd name="connsiteX2" fmla="*/ 457200 w 720437"/>
                <a:gd name="connsiteY2" fmla="*/ 0 h 775855"/>
                <a:gd name="connsiteX3" fmla="*/ 720437 w 720437"/>
                <a:gd name="connsiteY3" fmla="*/ 775855 h 775855"/>
                <a:gd name="connsiteX4" fmla="*/ 581891 w 720437"/>
                <a:gd name="connsiteY4" fmla="*/ 775855 h 775855"/>
                <a:gd name="connsiteX5" fmla="*/ 360218 w 720437"/>
                <a:gd name="connsiteY5" fmla="*/ 180109 h 775855"/>
                <a:gd name="connsiteX6" fmla="*/ 138546 w 720437"/>
                <a:gd name="connsiteY6" fmla="*/ 762000 h 775855"/>
                <a:gd name="connsiteX7" fmla="*/ 0 w 720437"/>
                <a:gd name="connsiteY7" fmla="*/ 762000 h 775855"/>
                <a:gd name="connsiteX0" fmla="*/ 0 w 720437"/>
                <a:gd name="connsiteY0" fmla="*/ 785646 h 799501"/>
                <a:gd name="connsiteX1" fmla="*/ 286578 w 720437"/>
                <a:gd name="connsiteY1" fmla="*/ 0 h 799501"/>
                <a:gd name="connsiteX2" fmla="*/ 457200 w 720437"/>
                <a:gd name="connsiteY2" fmla="*/ 23646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  <a:gd name="connsiteX0" fmla="*/ 0 w 720437"/>
                <a:gd name="connsiteY0" fmla="*/ 785645 h 799500"/>
                <a:gd name="connsiteX1" fmla="*/ 286578 w 720437"/>
                <a:gd name="connsiteY1" fmla="*/ 0 h 799500"/>
                <a:gd name="connsiteX2" fmla="*/ 457200 w 720437"/>
                <a:gd name="connsiteY2" fmla="*/ 23645 h 799500"/>
                <a:gd name="connsiteX3" fmla="*/ 720437 w 720437"/>
                <a:gd name="connsiteY3" fmla="*/ 799500 h 799500"/>
                <a:gd name="connsiteX4" fmla="*/ 581891 w 720437"/>
                <a:gd name="connsiteY4" fmla="*/ 799500 h 799500"/>
                <a:gd name="connsiteX5" fmla="*/ 360218 w 720437"/>
                <a:gd name="connsiteY5" fmla="*/ 203754 h 799500"/>
                <a:gd name="connsiteX6" fmla="*/ 138546 w 720437"/>
                <a:gd name="connsiteY6" fmla="*/ 785645 h 799500"/>
                <a:gd name="connsiteX7" fmla="*/ 0 w 720437"/>
                <a:gd name="connsiteY7" fmla="*/ 785645 h 799500"/>
                <a:gd name="connsiteX0" fmla="*/ 0 w 720437"/>
                <a:gd name="connsiteY0" fmla="*/ 785646 h 799501"/>
                <a:gd name="connsiteX1" fmla="*/ 286578 w 720437"/>
                <a:gd name="connsiteY1" fmla="*/ 1 h 799501"/>
                <a:gd name="connsiteX2" fmla="*/ 449310 w 720437"/>
                <a:gd name="connsiteY2" fmla="*/ 0 h 799501"/>
                <a:gd name="connsiteX3" fmla="*/ 720437 w 720437"/>
                <a:gd name="connsiteY3" fmla="*/ 799501 h 799501"/>
                <a:gd name="connsiteX4" fmla="*/ 581891 w 720437"/>
                <a:gd name="connsiteY4" fmla="*/ 799501 h 799501"/>
                <a:gd name="connsiteX5" fmla="*/ 360218 w 720437"/>
                <a:gd name="connsiteY5" fmla="*/ 203755 h 799501"/>
                <a:gd name="connsiteX6" fmla="*/ 138546 w 720437"/>
                <a:gd name="connsiteY6" fmla="*/ 785646 h 799501"/>
                <a:gd name="connsiteX7" fmla="*/ 0 w 720437"/>
                <a:gd name="connsiteY7" fmla="*/ 785646 h 79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437" h="799501">
                  <a:moveTo>
                    <a:pt x="0" y="785646"/>
                  </a:moveTo>
                  <a:lnTo>
                    <a:pt x="286578" y="1"/>
                  </a:lnTo>
                  <a:lnTo>
                    <a:pt x="449310" y="0"/>
                  </a:lnTo>
                  <a:lnTo>
                    <a:pt x="720437" y="799501"/>
                  </a:lnTo>
                  <a:lnTo>
                    <a:pt x="581891" y="799501"/>
                  </a:lnTo>
                  <a:lnTo>
                    <a:pt x="360218" y="203755"/>
                  </a:lnTo>
                  <a:lnTo>
                    <a:pt x="138546" y="785646"/>
                  </a:lnTo>
                  <a:lnTo>
                    <a:pt x="0" y="785646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930993" y="4005064"/>
              <a:ext cx="298864" cy="845004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463776" y="4248016"/>
              <a:ext cx="241200" cy="216836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Block Arc 25"/>
            <p:cNvSpPr/>
            <p:nvPr/>
          </p:nvSpPr>
          <p:spPr>
            <a:xfrm rot="16200000">
              <a:off x="2085700" y="2962972"/>
              <a:ext cx="2452320" cy="2376264"/>
            </a:xfrm>
            <a:prstGeom prst="blockArc">
              <a:avLst>
                <a:gd name="adj1" fmla="val 7977820"/>
                <a:gd name="adj2" fmla="val 3236359"/>
                <a:gd name="adj3" fmla="val 14906"/>
              </a:avLst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972413" y="3501008"/>
              <a:ext cx="216024" cy="216024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14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16591</TotalTime>
  <Words>321</Words>
  <Application>Microsoft Macintosh PowerPoint</Application>
  <PresentationFormat>On-screen Show (4:3)</PresentationFormat>
  <Paragraphs>87</Paragraphs>
  <Slides>10</Slides>
  <Notes>2</Notes>
  <HiddenSlides>0</HiddenSlides>
  <MMClips>0</MMClips>
  <ScaleCrop>false</ScaleCrop>
  <HeadingPairs>
    <vt:vector size="8" baseType="variant">
      <vt:variant>
        <vt:lpstr>Theme</vt:lpstr>
      </vt:variant>
      <vt:variant>
        <vt:i4>3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Pixel</vt:lpstr>
      <vt:lpstr>2_Office Theme</vt:lpstr>
      <vt:lpstr>1_Pixel</vt:lpstr>
      <vt:lpstr>???</vt:lpstr>
      <vt:lpstr>???</vt:lpstr>
      <vt:lpstr>Bitmap Image</vt:lpstr>
      <vt:lpstr>CATHI Marie Curie Initial Training Network   Cryogenics, Accelerators and Targets at HIE-ISOLDE</vt:lpstr>
      <vt:lpstr>CATHI Project Structure &amp; Organisation</vt:lpstr>
      <vt:lpstr>Research Training Themes  (20 Fellows over 4 years)</vt:lpstr>
      <vt:lpstr>List of Participants</vt:lpstr>
      <vt:lpstr>PowerPoint Presentation</vt:lpstr>
      <vt:lpstr>PowerPoint Presentation</vt:lpstr>
      <vt:lpstr>PowerPoint Presentation</vt:lpstr>
      <vt:lpstr>PowerPoint Presentation</vt:lpstr>
      <vt:lpstr>CATHI Organisation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HIE-ISOLDE Project</dc:title>
  <dc:subject/>
  <dc:creator>Matteo Pasini</dc:creator>
  <cp:keywords/>
  <dc:description/>
  <cp:lastModifiedBy>Yacine KADI</cp:lastModifiedBy>
  <cp:revision>101</cp:revision>
  <dcterms:created xsi:type="dcterms:W3CDTF">2010-08-04T12:14:58Z</dcterms:created>
  <dcterms:modified xsi:type="dcterms:W3CDTF">2011-05-23T06:51:27Z</dcterms:modified>
  <cp:category/>
</cp:coreProperties>
</file>