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17"/>
  </p:notesMasterIdLst>
  <p:handoutMasterIdLst>
    <p:handoutMasterId r:id="rId18"/>
  </p:handoutMasterIdLst>
  <p:sldIdLst>
    <p:sldId id="267" r:id="rId2"/>
    <p:sldId id="469" r:id="rId3"/>
    <p:sldId id="478" r:id="rId4"/>
    <p:sldId id="465" r:id="rId5"/>
    <p:sldId id="468" r:id="rId6"/>
    <p:sldId id="466" r:id="rId7"/>
    <p:sldId id="467" r:id="rId8"/>
    <p:sldId id="471" r:id="rId9"/>
    <p:sldId id="472" r:id="rId10"/>
    <p:sldId id="473" r:id="rId11"/>
    <p:sldId id="477" r:id="rId12"/>
    <p:sldId id="474" r:id="rId13"/>
    <p:sldId id="475" r:id="rId14"/>
    <p:sldId id="476" r:id="rId15"/>
    <p:sldId id="479" r:id="rId16"/>
  </p:sldIdLst>
  <p:sldSz cx="9144000" cy="6858000" type="screen4x3"/>
  <p:notesSz cx="6743700" cy="98806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6600"/>
    <a:srgbClr val="FF9933"/>
    <a:srgbClr val="003399"/>
    <a:srgbClr val="000066"/>
    <a:srgbClr val="800080"/>
    <a:srgbClr val="7F3729"/>
    <a:srgbClr val="FF3300"/>
    <a:srgbClr val="000A1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80424" autoAdjust="0"/>
  </p:normalViewPr>
  <p:slideViewPr>
    <p:cSldViewPr>
      <p:cViewPr>
        <p:scale>
          <a:sx n="66" d="100"/>
          <a:sy n="66" d="100"/>
        </p:scale>
        <p:origin x="-2838" y="-8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60" y="-102"/>
      </p:cViewPr>
      <p:guideLst>
        <p:guide orient="horz" pos="3112"/>
        <p:guide pos="212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530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38530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460DC549-6C50-4822-86B3-0510C630FE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t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t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41363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92650"/>
            <a:ext cx="4946650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5300"/>
            <a:ext cx="29225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b" anchorCtr="0" compatLnSpc="1">
            <a:prstTxWarp prst="textNoShape">
              <a:avLst/>
            </a:prstTxWarp>
          </a:bodyPr>
          <a:lstStyle>
            <a:lvl1pPr algn="l" defTabSz="91281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85300"/>
            <a:ext cx="2922587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3" tIns="45572" rIns="91143" bIns="45572" numCol="1" anchor="b" anchorCtr="0" compatLnSpc="1">
            <a:prstTxWarp prst="textNoShape">
              <a:avLst/>
            </a:prstTxWarp>
          </a:bodyPr>
          <a:lstStyle>
            <a:lvl1pPr algn="r" defTabSz="912813">
              <a:defRPr sz="1200"/>
            </a:lvl1pPr>
          </a:lstStyle>
          <a:p>
            <a:pPr>
              <a:defRPr/>
            </a:pPr>
            <a:fld id="{53E2185E-B369-4F25-9685-F5E057A8D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642986-2FA4-47B4-8BA0-20DD0952983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r>
              <a:rPr lang="en-US" smtClean="0">
                <a:latin typeface="Arial" pitchFamily="34" charset="0"/>
              </a:rPr>
              <a:t>6 EST projects (Eurothephy, Elacco, Mitelco, Highint, Devinfo, Radenv)</a:t>
            </a:r>
          </a:p>
          <a:p>
            <a:pPr marL="228600" indent="-228600">
              <a:buFontTx/>
              <a:buAutoNum type="arabicPlain" startAt="4"/>
            </a:pPr>
            <a:r>
              <a:rPr lang="en-US" smtClean="0">
                <a:latin typeface="Arial" pitchFamily="34" charset="0"/>
              </a:rPr>
              <a:t>EIFs</a:t>
            </a:r>
          </a:p>
          <a:p>
            <a:pPr marL="228600" indent="-228600"/>
            <a:r>
              <a:rPr lang="en-US" smtClean="0">
                <a:latin typeface="Arial" pitchFamily="34" charset="0"/>
              </a:rPr>
              <a:t>1 RTN project (MCnet + partner in Quest &amp; Universenet)</a:t>
            </a:r>
          </a:p>
          <a:p>
            <a:pPr marL="228600" indent="-228600"/>
            <a:endParaRPr lang="en-US" smtClean="0">
              <a:latin typeface="Arial" pitchFamily="34" charset="0"/>
            </a:endParaRPr>
          </a:p>
          <a:p>
            <a:pPr marL="228600" indent="-228600"/>
            <a:r>
              <a:rPr lang="en-US" smtClean="0">
                <a:latin typeface="Arial" pitchFamily="34" charset="0"/>
              </a:rPr>
              <a:t>3 ITNs coordinated by CERN + 2 projects as partner (DITANET Heidelberg &amp; CLOUD Frankfurt)</a:t>
            </a:r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Core agreement has start date, </a:t>
            </a:r>
            <a:r>
              <a:rPr lang="en-GB" sz="1000" smtClean="0">
                <a:latin typeface="Arial" pitchFamily="34" charset="0"/>
              </a:rPr>
              <a:t>duration, composition, Community contribution, special clauses, etc.</a:t>
            </a:r>
          </a:p>
          <a:p>
            <a:pPr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CERN, as coordinator, is responsible for implementation of Annex I and use of Community funds.</a:t>
            </a:r>
          </a:p>
          <a:p>
            <a:pPr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Keep Project Officer fully informed of developments, possible changes, Ethical Issues*, etc.</a:t>
            </a:r>
          </a:p>
          <a:p>
            <a:pPr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Project Officer’s role is to assist, advise and monitor.</a:t>
            </a:r>
          </a:p>
          <a:p>
            <a:pPr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Important deliverable is both Quantity </a:t>
            </a:r>
            <a:r>
              <a:rPr lang="en-GB" u="sng" smtClean="0">
                <a:latin typeface="Arial" pitchFamily="34" charset="0"/>
              </a:rPr>
              <a:t>and</a:t>
            </a:r>
            <a:r>
              <a:rPr lang="en-GB" smtClean="0">
                <a:latin typeface="Arial" pitchFamily="34" charset="0"/>
              </a:rPr>
              <a:t> Quality of Training to/ToK with appointed researchers.</a:t>
            </a:r>
          </a:p>
          <a:p>
            <a:pPr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endParaRPr lang="en-US" smtClean="0">
              <a:latin typeface="Arial" pitchFamily="34" charset="0"/>
            </a:endParaRPr>
          </a:p>
          <a:p>
            <a:pPr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Annex II.3 &amp; III.2 – Performance Obligations</a:t>
            </a:r>
          </a:p>
          <a:p>
            <a:pPr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Annex III.3 &amp; 4 – Selection &amp; appointment of researcher</a:t>
            </a:r>
          </a:p>
          <a:p>
            <a:pPr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Annex II.7/8 &amp; III.5 – Reports and Deliverables</a:t>
            </a:r>
          </a:p>
          <a:p>
            <a:pPr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Annex II.18 - 21 &amp;  III.8 - Eligible Costs</a:t>
            </a:r>
          </a:p>
          <a:p>
            <a:pPr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Article 8, Core &amp; Annex II.22 – Financial contribution</a:t>
            </a:r>
          </a:p>
          <a:p>
            <a:pPr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Contractors must agree amongst themselves allocation and ownership of joint </a:t>
            </a:r>
            <a:r>
              <a:rPr lang="en-GB" i="1" smtClean="0">
                <a:latin typeface="Arial" pitchFamily="34" charset="0"/>
              </a:rPr>
              <a:t>knowledge</a:t>
            </a:r>
            <a:r>
              <a:rPr lang="en-GB" smtClean="0">
                <a:latin typeface="Arial" pitchFamily="34" charset="0"/>
              </a:rPr>
              <a:t>, in </a:t>
            </a:r>
            <a:r>
              <a:rPr lang="en-GB" u="sng" smtClean="0">
                <a:latin typeface="Arial" pitchFamily="34" charset="0"/>
              </a:rPr>
              <a:t>accordance</a:t>
            </a:r>
            <a:r>
              <a:rPr lang="en-GB" smtClean="0">
                <a:latin typeface="Arial" pitchFamily="34" charset="0"/>
              </a:rPr>
              <a:t> with contract</a:t>
            </a:r>
          </a:p>
          <a:p>
            <a:pPr lvl="2"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IPR as in Annex II.29 to 33 &amp; III.9/10</a:t>
            </a:r>
          </a:p>
          <a:p>
            <a:pPr lvl="2"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60 days notice required for any transfer of knowledge, e.g. to third parties.</a:t>
            </a:r>
          </a:p>
          <a:p>
            <a:pPr lvl="2"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More Info: </a:t>
            </a:r>
            <a:r>
              <a:rPr lang="en-GB" sz="1000" smtClean="0">
                <a:latin typeface="Arial" pitchFamily="34" charset="0"/>
              </a:rPr>
              <a:t>http://europa.eu.int/comm/research/era/ipr_en.html</a:t>
            </a:r>
          </a:p>
          <a:p>
            <a:pPr lvl="2">
              <a:spcAft>
                <a:spcPct val="30000"/>
              </a:spcAft>
              <a:buClr>
                <a:srgbClr val="336600"/>
              </a:buClr>
              <a:buFont typeface="Wingdings" pitchFamily="2" charset="2"/>
              <a:buNone/>
            </a:pPr>
            <a:r>
              <a:rPr lang="en-GB" smtClean="0">
                <a:latin typeface="Arial" pitchFamily="34" charset="0"/>
              </a:rPr>
              <a:t>IPR Helpdesk:</a:t>
            </a:r>
            <a:r>
              <a:rPr lang="en-GB" sz="1000" smtClean="0">
                <a:latin typeface="Arial" pitchFamily="34" charset="0"/>
              </a:rPr>
              <a:t> http://www.ipr-helpdesk.org/index.htm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Char char="•"/>
            </a:pPr>
            <a:r>
              <a:rPr lang="en-US" smtClean="0">
                <a:latin typeface="Arial" pitchFamily="34" charset="0"/>
              </a:rPr>
              <a:t>includes 9 events during the project</a:t>
            </a:r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3200">
                <a:latin typeface="Tw Cen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Tw Cen MT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533400"/>
            <a:ext cx="21145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1912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050" y="533400"/>
            <a:ext cx="678815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458200" cy="3886200"/>
          </a:xfrm>
        </p:spPr>
        <p:txBody>
          <a:bodyPr/>
          <a:lstStyle/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375" y="347663"/>
            <a:ext cx="5234905" cy="1081087"/>
          </a:xfrm>
        </p:spPr>
        <p:txBody>
          <a:bodyPr/>
          <a:lstStyle>
            <a:lvl1pPr>
              <a:defRPr sz="2800">
                <a:latin typeface="Tw Cen MT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Tw Cen MT" pitchFamily="34" charset="0"/>
              </a:defRPr>
            </a:lvl1pPr>
            <a:lvl2pPr>
              <a:defRPr sz="2400">
                <a:latin typeface="Tw Cen MT" pitchFamily="34" charset="0"/>
              </a:defRPr>
            </a:lvl2pPr>
            <a:lvl3pPr>
              <a:defRPr sz="2400">
                <a:latin typeface="Tw Cen MT" pitchFamily="34" charset="0"/>
              </a:defRPr>
            </a:lvl3pPr>
            <a:lvl4pPr>
              <a:defRPr sz="2400">
                <a:latin typeface="Tw Cen MT" pitchFamily="34" charset="0"/>
              </a:defRPr>
            </a:lvl4pPr>
            <a:lvl5pPr>
              <a:defRPr sz="2400">
                <a:latin typeface="Tw Cen MT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1529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981200"/>
            <a:ext cx="41529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7188" y="1785938"/>
            <a:ext cx="845820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57375" y="347663"/>
            <a:ext cx="6981825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29" name="Picture 18" descr="LHC-PHO-1999-631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60363" y="360363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8" descr="FP7-peo-RGB.jpg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96188" y="5562600"/>
            <a:ext cx="13271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31" name="Straight Connector 11"/>
          <p:cNvCxnSpPr>
            <a:cxnSpLocks noChangeShapeType="1"/>
          </p:cNvCxnSpPr>
          <p:nvPr userDrawn="1"/>
        </p:nvCxnSpPr>
        <p:spPr bwMode="auto">
          <a:xfrm>
            <a:off x="395288" y="6502400"/>
            <a:ext cx="71056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pic>
        <p:nvPicPr>
          <p:cNvPr id="8" name="Picture 2" descr="https://espace.cern.ch/Marie-Curie-CATHI/Logos/CATHI_image.jp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236296" y="332656"/>
            <a:ext cx="1675823" cy="115212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66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6600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6600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6600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6600"/>
          </a:solidFill>
          <a:latin typeface="Verdana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3300"/>
          </a:solidFill>
          <a:latin typeface="Verdana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3300"/>
          </a:solidFill>
          <a:latin typeface="Verdana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3300"/>
          </a:solidFill>
          <a:latin typeface="Verdana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330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00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rgbClr val="000066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11188" y="1557338"/>
            <a:ext cx="8035925" cy="3878262"/>
          </a:xfrm>
        </p:spPr>
        <p:txBody>
          <a:bodyPr anchorCtr="1"/>
          <a:lstStyle/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 </a:t>
            </a:r>
            <a:r>
              <a:rPr lang="en-GB" dirty="0" smtClean="0">
                <a:solidFill>
                  <a:srgbClr val="003399"/>
                </a:solidFill>
              </a:rPr>
              <a:t>CATHI Project Administration</a:t>
            </a:r>
            <a:r>
              <a:rPr lang="en-GB" sz="3600" dirty="0" smtClean="0">
                <a:solidFill>
                  <a:srgbClr val="003399"/>
                </a:solidFill>
              </a:rPr>
              <a:t/>
            </a:r>
            <a:br>
              <a:rPr lang="en-GB" sz="3600" dirty="0" smtClean="0">
                <a:solidFill>
                  <a:srgbClr val="003399"/>
                </a:solidFill>
              </a:rPr>
            </a:br>
            <a:r>
              <a:rPr lang="en-GB" sz="2000" dirty="0" smtClean="0">
                <a:solidFill>
                  <a:srgbClr val="003399"/>
                </a:solidFill>
              </a:rPr>
              <a:t/>
            </a:r>
            <a:br>
              <a:rPr lang="en-GB" sz="2000" dirty="0" smtClean="0">
                <a:solidFill>
                  <a:srgbClr val="003399"/>
                </a:solidFill>
              </a:rPr>
            </a:b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sz="2400" dirty="0" smtClean="0"/>
              <a:t>Seamus Hegarty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 smtClean="0"/>
              <a:t>Human Resources Department</a:t>
            </a:r>
            <a:br>
              <a:rPr lang="en-GB" sz="2000" dirty="0" smtClean="0"/>
            </a:br>
            <a:r>
              <a:rPr lang="en-GB" sz="2000" dirty="0" smtClean="0"/>
              <a:t>Marie Curie Actions administrator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000" b="0" dirty="0" smtClean="0">
                <a:solidFill>
                  <a:srgbClr val="003399"/>
                </a:solidFill>
              </a:rPr>
              <a:t>CATHI General Meeting</a:t>
            </a:r>
            <a:br>
              <a:rPr lang="en-GB" sz="2000" b="0" dirty="0" smtClean="0">
                <a:solidFill>
                  <a:srgbClr val="003399"/>
                </a:solidFill>
              </a:rPr>
            </a:br>
            <a:r>
              <a:rPr lang="en-GB" sz="2000" b="0" dirty="0" smtClean="0">
                <a:solidFill>
                  <a:srgbClr val="003399"/>
                </a:solidFill>
              </a:rPr>
              <a:t>CERN</a:t>
            </a:r>
            <a:br>
              <a:rPr lang="en-GB" sz="2000" b="0" dirty="0" smtClean="0">
                <a:solidFill>
                  <a:srgbClr val="003399"/>
                </a:solidFill>
              </a:rPr>
            </a:br>
            <a:r>
              <a:rPr lang="en-GB" sz="2000" b="0" dirty="0" smtClean="0">
                <a:solidFill>
                  <a:srgbClr val="003399"/>
                </a:solidFill>
              </a:rPr>
              <a:t>14 November 2011</a:t>
            </a:r>
            <a:endParaRPr lang="en-GB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Admin/finance procedures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CERN is responsible for administration and finance</a:t>
            </a:r>
          </a:p>
          <a:p>
            <a:r>
              <a:rPr lang="en-US" smtClean="0"/>
              <a:t>Budget for researchers managed by CERN’s Human Resources Department</a:t>
            </a:r>
          </a:p>
          <a:p>
            <a:pPr lvl="1"/>
            <a:r>
              <a:rPr lang="en-US" smtClean="0"/>
              <a:t>close collaboration with Budget and EU offices in Directorate Services + Internal Audit</a:t>
            </a:r>
          </a:p>
          <a:p>
            <a:r>
              <a:rPr lang="en-US" b="1" smtClean="0"/>
              <a:t>All payments must be approved by WPLs before commitment</a:t>
            </a:r>
          </a:p>
          <a:p>
            <a:pPr lvl="1"/>
            <a:r>
              <a:rPr lang="en-US" smtClean="0"/>
              <a:t>incl. travel by researchers at CERN + associated partners </a:t>
            </a:r>
          </a:p>
          <a:p>
            <a:r>
              <a:rPr lang="en-US" smtClean="0"/>
              <a:t>Ineligible expenditure will be refused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magic numbers?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5748338" algn="l"/>
              </a:tabLst>
            </a:pPr>
            <a:endParaRPr lang="en-US" sz="4800" dirty="0" smtClean="0"/>
          </a:p>
          <a:p>
            <a:pPr>
              <a:tabLst>
                <a:tab pos="5748338" algn="l"/>
              </a:tabLst>
            </a:pPr>
            <a:r>
              <a:rPr lang="en-US" sz="4800" dirty="0" smtClean="0"/>
              <a:t>For the Fellows : 	18993</a:t>
            </a:r>
          </a:p>
          <a:p>
            <a:pPr>
              <a:tabLst>
                <a:tab pos="5748338" algn="l"/>
              </a:tabLst>
            </a:pPr>
            <a:r>
              <a:rPr lang="en-US" sz="4800" dirty="0" smtClean="0"/>
              <a:t>For everybody else : 	18992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Experience of dealing with the EC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785938"/>
            <a:ext cx="8458200" cy="3875087"/>
          </a:xfrm>
        </p:spPr>
        <p:txBody>
          <a:bodyPr/>
          <a:lstStyle/>
          <a:p>
            <a:r>
              <a:rPr lang="en-US" smtClean="0"/>
              <a:t>Dedicated Project Officer</a:t>
            </a:r>
          </a:p>
          <a:p>
            <a:r>
              <a:rPr lang="en-US" smtClean="0"/>
              <a:t>Contacts by the Scientist-in-Charge and the HR Administrator only</a:t>
            </a:r>
          </a:p>
          <a:p>
            <a:r>
              <a:rPr lang="en-US" smtClean="0"/>
              <a:t>The Project Officer is there :</a:t>
            </a:r>
          </a:p>
          <a:p>
            <a:pPr lvl="1"/>
            <a:r>
              <a:rPr lang="en-US" smtClean="0"/>
              <a:t>to give us advice</a:t>
            </a:r>
          </a:p>
          <a:p>
            <a:pPr lvl="1"/>
            <a:r>
              <a:rPr lang="en-US" smtClean="0"/>
              <a:t>to help us to make the project succeed</a:t>
            </a:r>
          </a:p>
          <a:p>
            <a:pPr lvl="1"/>
            <a:r>
              <a:rPr lang="en-US" smtClean="0"/>
              <a:t>as a key player on our side</a:t>
            </a:r>
          </a:p>
          <a:p>
            <a:r>
              <a:rPr lang="en-US" smtClean="0"/>
              <a:t>Warn us about potential problems – technical or administrative – before they arise!</a:t>
            </a:r>
            <a:endParaRPr lang="en-GB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Money – </a:t>
            </a:r>
            <a:br>
              <a:rPr lang="en-GB" dirty="0" smtClean="0"/>
            </a:br>
            <a:r>
              <a:rPr lang="en-GB" dirty="0" smtClean="0"/>
              <a:t>what are we paid for?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785938"/>
            <a:ext cx="8458200" cy="380330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Eligible expenses for the activities carried out by the </a:t>
            </a:r>
            <a:br>
              <a:rPr lang="en-US" dirty="0" smtClean="0"/>
            </a:br>
            <a:r>
              <a:rPr lang="en-US" dirty="0" smtClean="0"/>
              <a:t>researchers : salary component + participation expenses for training and events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Eligible expenses for the activities carried out by the host organization = contribution to the research/training/transfer of knowledge </a:t>
            </a:r>
            <a:r>
              <a:rPr lang="en-US" dirty="0" err="1" smtClean="0"/>
              <a:t>programme</a:t>
            </a:r>
            <a:r>
              <a:rPr lang="en-US" dirty="0" smtClean="0"/>
              <a:t> expenses + to the organization of international conferences, workshops and events + management activities</a:t>
            </a: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rgbClr val="FF6600"/>
                </a:solidFill>
              </a:rPr>
              <a:t>N.B. the Brussels contribution does not cover purchase of project equipment – this includes desktop computers and mobile phones</a:t>
            </a:r>
            <a:endParaRPr lang="en-GB" b="1" dirty="0" smtClean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Money – </a:t>
            </a:r>
            <a:br>
              <a:rPr lang="en-GB" dirty="0" smtClean="0"/>
            </a:br>
            <a:r>
              <a:rPr lang="en-GB" dirty="0" smtClean="0"/>
              <a:t>who can claim what &amp; how?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Researchers : training courses, conferences, books, travel</a:t>
            </a:r>
          </a:p>
          <a:p>
            <a:r>
              <a:rPr lang="en-US" smtClean="0"/>
              <a:t>Associated partners : travel expenses to be paid on your behalf by CERN</a:t>
            </a:r>
          </a:p>
          <a:p>
            <a:r>
              <a:rPr lang="en-US" smtClean="0"/>
              <a:t>All travel claims must be accompanied by :</a:t>
            </a:r>
          </a:p>
          <a:p>
            <a:pPr lvl="1"/>
            <a:r>
              <a:rPr lang="en-US" smtClean="0"/>
              <a:t>copy of approval </a:t>
            </a:r>
            <a:r>
              <a:rPr lang="en-US" i="1" smtClean="0"/>
              <a:t>obtained prior to travel</a:t>
            </a:r>
          </a:p>
          <a:p>
            <a:pPr lvl="1"/>
            <a:r>
              <a:rPr lang="en-US" smtClean="0"/>
              <a:t>tickets &amp; </a:t>
            </a:r>
            <a:r>
              <a:rPr lang="en-US" b="1" smtClean="0"/>
              <a:t>all</a:t>
            </a:r>
            <a:r>
              <a:rPr lang="en-US" smtClean="0"/>
              <a:t> boarding cards for travel</a:t>
            </a:r>
          </a:p>
          <a:p>
            <a:pPr lvl="1"/>
            <a:r>
              <a:rPr lang="en-US" smtClean="0"/>
              <a:t>receipts / proof of purchase</a:t>
            </a:r>
          </a:p>
          <a:p>
            <a:pPr lvl="1"/>
            <a:r>
              <a:rPr lang="en-US" smtClean="0"/>
              <a:t>no papers, no refund by Brussels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If in doubt...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specific Marie Curie questions</a:t>
            </a:r>
          </a:p>
          <a:p>
            <a:pPr lvl="1"/>
            <a:r>
              <a:rPr lang="en-US" dirty="0" smtClean="0"/>
              <a:t>Seamus</a:t>
            </a:r>
          </a:p>
          <a:p>
            <a:pPr lvl="1"/>
            <a:r>
              <a:rPr lang="en-US" dirty="0" smtClean="0"/>
              <a:t>Yacine</a:t>
            </a:r>
          </a:p>
          <a:p>
            <a:r>
              <a:rPr lang="en-US" dirty="0" smtClean="0"/>
              <a:t>For work-related / training questions</a:t>
            </a:r>
          </a:p>
          <a:p>
            <a:pPr lvl="1"/>
            <a:r>
              <a:rPr lang="en-US" dirty="0" smtClean="0"/>
              <a:t>Your supervisor</a:t>
            </a:r>
          </a:p>
          <a:p>
            <a:r>
              <a:rPr lang="en-US" dirty="0" smtClean="0"/>
              <a:t>For admin-related questions</a:t>
            </a:r>
          </a:p>
          <a:p>
            <a:pPr lvl="1"/>
            <a:r>
              <a:rPr lang="en-US" smtClean="0"/>
              <a:t>Your </a:t>
            </a:r>
            <a:r>
              <a:rPr lang="en-US" dirty="0" smtClean="0"/>
              <a:t>local assistant</a:t>
            </a:r>
          </a:p>
          <a:p>
            <a:pPr lvl="1"/>
            <a:r>
              <a:rPr lang="en-US" dirty="0" smtClean="0"/>
              <a:t>Your Departmental Administrative Officer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Marie Curie Actions at CERN</a:t>
            </a:r>
          </a:p>
          <a:p>
            <a:pPr>
              <a:lnSpc>
                <a:spcPct val="90000"/>
              </a:lnSpc>
            </a:pPr>
            <a:r>
              <a:rPr lang="fr-BE" dirty="0" err="1" smtClean="0"/>
              <a:t>What</a:t>
            </a:r>
            <a:r>
              <a:rPr lang="fr-BE" dirty="0" smtClean="0"/>
              <a:t> are Marie Curie Initial Training Networks?</a:t>
            </a:r>
            <a:endParaRPr lang="en-GB" dirty="0" smtClean="0"/>
          </a:p>
          <a:p>
            <a:pPr>
              <a:lnSpc>
                <a:spcPct val="90000"/>
              </a:lnSpc>
            </a:pPr>
            <a:r>
              <a:rPr lang="en-GB" dirty="0" smtClean="0"/>
              <a:t>Our contract with the European Commission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Admin/finance procedures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Money</a:t>
            </a:r>
            <a:br>
              <a:rPr lang="en-GB" dirty="0" smtClean="0"/>
            </a:br>
            <a:r>
              <a:rPr lang="en-GB" dirty="0" smtClean="0"/>
              <a:t>What are we paid for? </a:t>
            </a:r>
            <a:br>
              <a:rPr lang="en-GB" dirty="0" smtClean="0"/>
            </a:br>
            <a:r>
              <a:rPr lang="en-GB" dirty="0" smtClean="0"/>
              <a:t>Who can claim what?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Contacts</a:t>
            </a:r>
            <a:endParaRPr lang="en-GB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Marie Curie Actions at CERN</a:t>
            </a:r>
          </a:p>
          <a:p>
            <a:pPr>
              <a:lnSpc>
                <a:spcPct val="90000"/>
              </a:lnSpc>
            </a:pPr>
            <a:r>
              <a:rPr lang="fr-BE" smtClean="0"/>
              <a:t>What are Marie Curie Initial Training Networks?</a:t>
            </a:r>
            <a:endParaRPr lang="en-GB" smtClean="0"/>
          </a:p>
          <a:p>
            <a:pPr>
              <a:lnSpc>
                <a:spcPct val="90000"/>
              </a:lnSpc>
            </a:pPr>
            <a:r>
              <a:rPr lang="en-GB" smtClean="0"/>
              <a:t>Our contract with the European Commission</a:t>
            </a:r>
          </a:p>
          <a:p>
            <a:pPr>
              <a:lnSpc>
                <a:spcPct val="90000"/>
              </a:lnSpc>
            </a:pPr>
            <a:r>
              <a:rPr lang="en-GB" smtClean="0"/>
              <a:t>Contractual requirements – documents for Brussels</a:t>
            </a:r>
          </a:p>
          <a:p>
            <a:pPr>
              <a:lnSpc>
                <a:spcPct val="90000"/>
              </a:lnSpc>
            </a:pPr>
            <a:r>
              <a:rPr lang="en-GB" smtClean="0"/>
              <a:t>Status of finance and recruitment</a:t>
            </a:r>
          </a:p>
          <a:p>
            <a:pPr>
              <a:lnSpc>
                <a:spcPct val="90000"/>
              </a:lnSpc>
            </a:pPr>
            <a:r>
              <a:rPr lang="en-GB" smtClean="0"/>
              <a:t>Admin/finance procedures</a:t>
            </a:r>
          </a:p>
          <a:p>
            <a:pPr>
              <a:lnSpc>
                <a:spcPct val="90000"/>
              </a:lnSpc>
            </a:pPr>
            <a:r>
              <a:rPr lang="en-GB" smtClean="0"/>
              <a:t>Experience of dealing with the EU</a:t>
            </a:r>
          </a:p>
          <a:p>
            <a:pPr>
              <a:lnSpc>
                <a:spcPct val="90000"/>
              </a:lnSpc>
            </a:pPr>
            <a:r>
              <a:rPr lang="en-GB" smtClean="0"/>
              <a:t>Money - What are we paid for? - Who can claim what?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Marie Curie Actions at CERN</a:t>
            </a:r>
            <a:endParaRPr lang="en-GB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smtClean="0"/>
              <a:t>FP6 (2002-2006)</a:t>
            </a:r>
          </a:p>
          <a:p>
            <a:pPr lvl="1"/>
            <a:r>
              <a:rPr lang="fr-BE" dirty="0" err="1" smtClean="0"/>
              <a:t>Early</a:t>
            </a:r>
            <a:r>
              <a:rPr lang="fr-BE" dirty="0" smtClean="0"/>
              <a:t>-Stage Training</a:t>
            </a:r>
          </a:p>
          <a:p>
            <a:pPr lvl="1"/>
            <a:r>
              <a:rPr lang="fr-BE" dirty="0" err="1" smtClean="0"/>
              <a:t>Research</a:t>
            </a:r>
            <a:r>
              <a:rPr lang="fr-BE" dirty="0" smtClean="0"/>
              <a:t> Training Networks</a:t>
            </a:r>
          </a:p>
          <a:p>
            <a:pPr lvl="1"/>
            <a:r>
              <a:rPr lang="fr-BE" dirty="0" err="1" smtClean="0"/>
              <a:t>Individual</a:t>
            </a:r>
            <a:r>
              <a:rPr lang="fr-BE" dirty="0" smtClean="0"/>
              <a:t> </a:t>
            </a:r>
            <a:r>
              <a:rPr lang="fr-BE" dirty="0" err="1" smtClean="0"/>
              <a:t>European</a:t>
            </a:r>
            <a:r>
              <a:rPr lang="fr-BE" dirty="0" smtClean="0"/>
              <a:t> </a:t>
            </a:r>
            <a:r>
              <a:rPr lang="fr-BE" dirty="0" err="1" smtClean="0"/>
              <a:t>Fellowships</a:t>
            </a:r>
            <a:endParaRPr lang="fr-BE" dirty="0" smtClean="0"/>
          </a:p>
          <a:p>
            <a:r>
              <a:rPr lang="fr-BE" dirty="0" smtClean="0"/>
              <a:t>FP7 (2007-2013)</a:t>
            </a:r>
          </a:p>
          <a:p>
            <a:pPr lvl="1"/>
            <a:r>
              <a:rPr lang="fr-BE" dirty="0" smtClean="0"/>
              <a:t>Initial Training Networks</a:t>
            </a:r>
          </a:p>
          <a:p>
            <a:pPr lvl="1"/>
            <a:r>
              <a:rPr lang="fr-BE" dirty="0" err="1" smtClean="0"/>
              <a:t>Individual</a:t>
            </a:r>
            <a:r>
              <a:rPr lang="fr-BE" dirty="0" smtClean="0"/>
              <a:t> </a:t>
            </a:r>
            <a:r>
              <a:rPr lang="fr-BE" dirty="0" err="1" smtClean="0"/>
              <a:t>Fellowships</a:t>
            </a:r>
            <a:endParaRPr lang="fr-BE" dirty="0" smtClean="0"/>
          </a:p>
          <a:p>
            <a:pPr lvl="1"/>
            <a:r>
              <a:rPr lang="fr-BE" dirty="0" err="1" smtClean="0"/>
              <a:t>Industry</a:t>
            </a:r>
            <a:r>
              <a:rPr lang="fr-BE" dirty="0" smtClean="0"/>
              <a:t>-</a:t>
            </a:r>
            <a:r>
              <a:rPr lang="fr-BE" dirty="0" err="1" smtClean="0"/>
              <a:t>Academia</a:t>
            </a:r>
            <a:r>
              <a:rPr lang="fr-BE" dirty="0" smtClean="0"/>
              <a:t> </a:t>
            </a:r>
            <a:r>
              <a:rPr lang="fr-BE" dirty="0" err="1" smtClean="0"/>
              <a:t>Partnership</a:t>
            </a:r>
            <a:r>
              <a:rPr lang="fr-BE" dirty="0" smtClean="0"/>
              <a:t> </a:t>
            </a:r>
            <a:r>
              <a:rPr lang="fr-BE" dirty="0" err="1" smtClean="0"/>
              <a:t>Pathways</a:t>
            </a:r>
            <a:endParaRPr lang="fr-BE" dirty="0" smtClean="0"/>
          </a:p>
          <a:p>
            <a:pPr lvl="1"/>
            <a:r>
              <a:rPr lang="fr-BE" dirty="0" smtClean="0"/>
              <a:t>COFUND</a:t>
            </a:r>
          </a:p>
          <a:p>
            <a:r>
              <a:rPr lang="fr-BE" dirty="0" smtClean="0"/>
              <a:t>You are part of a </a:t>
            </a:r>
            <a:r>
              <a:rPr lang="fr-BE" dirty="0" err="1" smtClean="0"/>
              <a:t>growing</a:t>
            </a:r>
            <a:r>
              <a:rPr lang="fr-BE" dirty="0" smtClean="0"/>
              <a:t> </a:t>
            </a:r>
            <a:r>
              <a:rPr lang="fr-BE" dirty="0" err="1" smtClean="0"/>
              <a:t>community</a:t>
            </a:r>
            <a:endParaRPr lang="en-GB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Marie Curie </a:t>
            </a:r>
            <a:br>
              <a:rPr lang="en-US" dirty="0" smtClean="0"/>
            </a:br>
            <a:r>
              <a:rPr lang="en-US" dirty="0" smtClean="0"/>
              <a:t>Initial Training Networks?</a:t>
            </a:r>
            <a:endParaRPr lang="en-GB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700213"/>
            <a:ext cx="8458200" cy="3643312"/>
          </a:xfrm>
        </p:spPr>
        <p:txBody>
          <a:bodyPr/>
          <a:lstStyle/>
          <a:p>
            <a:r>
              <a:rPr lang="en-US" smtClean="0"/>
              <a:t>Initial Training Networks (ITN) </a:t>
            </a:r>
          </a:p>
          <a:p>
            <a:pPr lvl="1"/>
            <a:r>
              <a:rPr lang="en-US" smtClean="0"/>
              <a:t>are aimed at improving the career perspectives of researchers who are in the first 5 years of their career</a:t>
            </a:r>
          </a:p>
          <a:p>
            <a:pPr lvl="1"/>
            <a:r>
              <a:rPr lang="en-US" smtClean="0"/>
              <a:t>offer structured training in well-defined scientific and/or technological areas</a:t>
            </a:r>
          </a:p>
          <a:p>
            <a:pPr lvl="1"/>
            <a:r>
              <a:rPr lang="en-US" smtClean="0"/>
              <a:t>provide complementary skills and expose the researchers to other sectors including private companies</a:t>
            </a:r>
          </a:p>
          <a:p>
            <a:pPr lvl="1"/>
            <a:r>
              <a:rPr lang="en-US" smtClean="0"/>
              <a:t>can be mono-site or multi-site </a:t>
            </a:r>
          </a:p>
          <a:p>
            <a:pPr lvl="2"/>
            <a:r>
              <a:rPr lang="en-US" smtClean="0"/>
              <a:t>CATHI is mono-site</a:t>
            </a:r>
            <a:endParaRPr lang="en-GB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Our contract </a:t>
            </a:r>
            <a:br>
              <a:rPr lang="en-GB" smtClean="0"/>
            </a:br>
            <a:r>
              <a:rPr lang="en-GB" smtClean="0"/>
              <a:t>with the European Commission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95288" y="1700213"/>
            <a:ext cx="8458200" cy="3643312"/>
          </a:xfrm>
        </p:spPr>
        <p:txBody>
          <a:bodyPr/>
          <a:lstStyle/>
          <a:p>
            <a:r>
              <a:rPr lang="en-US" dirty="0" smtClean="0"/>
              <a:t>Recruited Fellows have received the following documents:</a:t>
            </a:r>
            <a:endParaRPr lang="en-GB" dirty="0" smtClean="0"/>
          </a:p>
          <a:p>
            <a:pPr lvl="1"/>
            <a:r>
              <a:rPr lang="en-US" dirty="0" smtClean="0"/>
              <a:t>Grant Agreement</a:t>
            </a:r>
          </a:p>
          <a:p>
            <a:pPr lvl="1"/>
            <a:r>
              <a:rPr lang="en-GB" dirty="0" smtClean="0"/>
              <a:t>Annex I – </a:t>
            </a:r>
            <a:r>
              <a:rPr lang="en-GB" b="1" dirty="0" smtClean="0"/>
              <a:t>very important reference document!</a:t>
            </a:r>
          </a:p>
          <a:p>
            <a:pPr lvl="2">
              <a:spcBef>
                <a:spcPct val="10000"/>
              </a:spcBef>
              <a:spcAft>
                <a:spcPct val="10000"/>
              </a:spcAft>
              <a:buClr>
                <a:srgbClr val="336600"/>
              </a:buClr>
            </a:pPr>
            <a:r>
              <a:rPr lang="en-GB" dirty="0" smtClean="0"/>
              <a:t>describes the project content</a:t>
            </a:r>
          </a:p>
          <a:p>
            <a:pPr lvl="2">
              <a:spcBef>
                <a:spcPct val="10000"/>
              </a:spcBef>
              <a:spcAft>
                <a:spcPct val="10000"/>
              </a:spcAft>
              <a:buClr>
                <a:srgbClr val="336600"/>
              </a:buClr>
            </a:pPr>
            <a:r>
              <a:rPr lang="en-US" dirty="0" smtClean="0"/>
              <a:t>is used in assessment of project’s success</a:t>
            </a:r>
            <a:endParaRPr lang="en-GB" dirty="0" smtClean="0"/>
          </a:p>
          <a:p>
            <a:pPr lvl="2">
              <a:spcBef>
                <a:spcPct val="10000"/>
              </a:spcBef>
              <a:spcAft>
                <a:spcPct val="10000"/>
              </a:spcAft>
              <a:buClr>
                <a:srgbClr val="336600"/>
              </a:buClr>
            </a:pPr>
            <a:r>
              <a:rPr lang="en-US" dirty="0" smtClean="0"/>
              <a:t>details number of researchers &amp; money</a:t>
            </a:r>
          </a:p>
          <a:p>
            <a:pPr lvl="1">
              <a:spcBef>
                <a:spcPct val="10000"/>
              </a:spcBef>
              <a:spcAft>
                <a:spcPct val="10000"/>
              </a:spcAft>
              <a:buClr>
                <a:srgbClr val="336600"/>
              </a:buClr>
            </a:pPr>
            <a:r>
              <a:rPr lang="en-US" dirty="0" smtClean="0"/>
              <a:t>Annexes II &amp; III</a:t>
            </a:r>
          </a:p>
          <a:p>
            <a:r>
              <a:rPr lang="en-GB" dirty="0" smtClean="0"/>
              <a:t>The Project Officer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Contractual requirements – documents for Brussels</a:t>
            </a:r>
            <a:endParaRPr lang="en-GB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Declaration of Conformity</a:t>
            </a:r>
          </a:p>
          <a:p>
            <a:pPr lvl="1">
              <a:spcBef>
                <a:spcPct val="10000"/>
              </a:spcBef>
              <a:spcAft>
                <a:spcPct val="10000"/>
              </a:spcAft>
              <a:buClr>
                <a:srgbClr val="336600"/>
              </a:buClr>
            </a:pPr>
            <a:r>
              <a:rPr lang="en-US" smtClean="0"/>
              <a:t>officially informs the Commission that </a:t>
            </a:r>
            <a:br>
              <a:rPr lang="en-US" smtClean="0"/>
            </a:br>
            <a:r>
              <a:rPr lang="en-US" smtClean="0"/>
              <a:t>the researcher has started</a:t>
            </a:r>
          </a:p>
          <a:p>
            <a:pPr lvl="1">
              <a:spcBef>
                <a:spcPct val="10000"/>
              </a:spcBef>
              <a:spcAft>
                <a:spcPct val="10000"/>
              </a:spcAft>
              <a:buClr>
                <a:srgbClr val="336600"/>
              </a:buClr>
            </a:pPr>
            <a:r>
              <a:rPr lang="en-US" smtClean="0"/>
              <a:t>is a contractual obligation </a:t>
            </a:r>
          </a:p>
          <a:p>
            <a:pPr lvl="1">
              <a:spcBef>
                <a:spcPct val="10000"/>
              </a:spcBef>
              <a:spcAft>
                <a:spcPct val="10000"/>
              </a:spcAft>
              <a:buClr>
                <a:srgbClr val="336600"/>
              </a:buClr>
              <a:buFontTx/>
              <a:buNone/>
            </a:pPr>
            <a:r>
              <a:rPr lang="en-US" smtClean="0"/>
              <a:t>– to be sent within 20 days of researcher’s start</a:t>
            </a:r>
          </a:p>
          <a:p>
            <a:r>
              <a:rPr lang="en-US" smtClean="0"/>
              <a:t>Financial, activity &amp; management reports</a:t>
            </a:r>
          </a:p>
          <a:p>
            <a:pPr lvl="1">
              <a:spcBef>
                <a:spcPct val="10000"/>
              </a:spcBef>
              <a:spcAft>
                <a:spcPct val="10000"/>
              </a:spcAft>
              <a:buClr>
                <a:srgbClr val="336600"/>
              </a:buClr>
            </a:pPr>
            <a:r>
              <a:rPr lang="en-US" smtClean="0"/>
              <a:t>every 2 years for Brussels</a:t>
            </a:r>
          </a:p>
          <a:p>
            <a:pPr lvl="1">
              <a:spcBef>
                <a:spcPct val="10000"/>
              </a:spcBef>
              <a:spcAft>
                <a:spcPct val="10000"/>
              </a:spcAft>
              <a:buClr>
                <a:srgbClr val="336600"/>
              </a:buClr>
            </a:pPr>
            <a:r>
              <a:rPr lang="en-US" smtClean="0"/>
              <a:t>financial report prepared by CERN</a:t>
            </a:r>
          </a:p>
          <a:p>
            <a:pPr lvl="1">
              <a:spcBef>
                <a:spcPct val="10000"/>
              </a:spcBef>
              <a:spcAft>
                <a:spcPct val="10000"/>
              </a:spcAft>
              <a:buClr>
                <a:srgbClr val="336600"/>
              </a:buClr>
            </a:pPr>
            <a:r>
              <a:rPr lang="en-US" smtClean="0"/>
              <a:t>activity &amp; management reports by CERN with your input</a:t>
            </a:r>
          </a:p>
          <a:p>
            <a:endParaRPr lang="en-GB" sz="2000" smtClean="0">
              <a:latin typeface="Futura Ligh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Status of finance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Total project finance 4,784,450.53 € over 4 years</a:t>
            </a:r>
          </a:p>
          <a:p>
            <a:r>
              <a:rPr lang="en-US" smtClean="0"/>
              <a:t>Money released by Brussels start of Y1 &amp; Y3</a:t>
            </a:r>
          </a:p>
          <a:p>
            <a:pPr lvl="1"/>
            <a:r>
              <a:rPr lang="en-US" smtClean="0"/>
              <a:t>1</a:t>
            </a:r>
            <a:r>
              <a:rPr lang="en-US" baseline="30000" smtClean="0"/>
              <a:t>st</a:t>
            </a:r>
            <a:r>
              <a:rPr lang="en-US" smtClean="0"/>
              <a:t> payment came at start of project</a:t>
            </a:r>
          </a:p>
          <a:p>
            <a:pPr lvl="1"/>
            <a:r>
              <a:rPr lang="en-US" smtClean="0"/>
              <a:t>2</a:t>
            </a:r>
            <a:r>
              <a:rPr lang="en-US" baseline="30000" smtClean="0"/>
              <a:t>nd</a:t>
            </a:r>
            <a:r>
              <a:rPr lang="en-US" smtClean="0"/>
              <a:t> payment after periodic report</a:t>
            </a:r>
          </a:p>
          <a:p>
            <a:r>
              <a:rPr lang="en-US" smtClean="0"/>
              <a:t>EU contribution covers people, not equipment</a:t>
            </a:r>
          </a:p>
          <a:p>
            <a:r>
              <a:rPr lang="en-US" smtClean="0"/>
              <a:t>Money can only be spent during contract – you cannot commit money during the project for an event after the project end date</a:t>
            </a:r>
          </a:p>
          <a:p>
            <a:r>
              <a:rPr lang="en-US" smtClean="0"/>
              <a:t>CERN pays allowances to researchers in CHF</a:t>
            </a:r>
          </a:p>
          <a:p>
            <a:r>
              <a:rPr lang="en-US" smtClean="0"/>
              <a:t>Financial reports compare CHF and € payments</a:t>
            </a:r>
          </a:p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Status of recruitment</a:t>
            </a:r>
            <a:endParaRPr lang="en-GB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20 ESR &amp; ER positions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16 ESRs each for 36 months 	= 576 months</a:t>
            </a:r>
          </a:p>
          <a:p>
            <a:pPr lvl="1">
              <a:lnSpc>
                <a:spcPct val="90000"/>
              </a:lnSpc>
            </a:pPr>
            <a:r>
              <a:rPr lang="en-US" u="sng" smtClean="0"/>
              <a:t>4 ERs each for 24 months 	= 96 months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Total recruitment months to be delivered 	= 507 months</a:t>
            </a:r>
          </a:p>
          <a:p>
            <a:pPr>
              <a:lnSpc>
                <a:spcPct val="90000"/>
              </a:lnSpc>
            </a:pPr>
            <a:r>
              <a:rPr lang="en-US" smtClean="0"/>
              <a:t>Recruitment ongoing</a:t>
            </a:r>
          </a:p>
          <a:p>
            <a:pPr lvl="1">
              <a:lnSpc>
                <a:spcPct val="90000"/>
              </a:lnSpc>
            </a:pPr>
            <a:r>
              <a:rPr lang="en-US" b="1" i="1" smtClean="0">
                <a:solidFill>
                  <a:srgbClr val="002060"/>
                </a:solidFill>
              </a:rPr>
              <a:t>ESRs must start by 1 October 2011 at the latest</a:t>
            </a:r>
          </a:p>
          <a:p>
            <a:pPr lvl="1">
              <a:lnSpc>
                <a:spcPct val="90000"/>
              </a:lnSpc>
            </a:pPr>
            <a:r>
              <a:rPr lang="en-US" smtClean="0">
                <a:solidFill>
                  <a:srgbClr val="002060"/>
                </a:solidFill>
              </a:rPr>
              <a:t>ERs must start by 1 October 2012 at the latest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RM Presentation V3">
  <a:themeElements>
    <a:clrScheme name="HRM Presentation V3.pot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HRM Presentation V3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HRM Presentation V3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M Presentation V3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RM Presentation V3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M Presentation V3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M Presentation V3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M Presentation V3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M Presentation V3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RM Presentation V3.pot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HRM Presentation V3.pot 8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0000FF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HRM Presentation V3.pot 8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0000FF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HRM Presentation V3.pot 8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0000FF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HRM Presentation V3.pot 8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0000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2161</TotalTime>
  <Words>765</Words>
  <Application>Microsoft Office PowerPoint</Application>
  <PresentationFormat>On-screen Show (4:3)</PresentationFormat>
  <Paragraphs>133</Paragraphs>
  <Slides>15</Slides>
  <Notes>5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HRM Presentation V3</vt:lpstr>
      <vt:lpstr>  CATHI Project Administration   Seamus Hegarty Human Resources Department Marie Curie Actions administrator  CATHI General Meeting CERN 14 November 2011</vt:lpstr>
      <vt:lpstr>Outline</vt:lpstr>
      <vt:lpstr>Outline</vt:lpstr>
      <vt:lpstr>Marie Curie Actions at CERN</vt:lpstr>
      <vt:lpstr>What are Marie Curie  Initial Training Networks?</vt:lpstr>
      <vt:lpstr>Our contract  with the European Commission</vt:lpstr>
      <vt:lpstr>Contractual requirements – documents for Brussels</vt:lpstr>
      <vt:lpstr>Status of finance</vt:lpstr>
      <vt:lpstr>Status of recruitment</vt:lpstr>
      <vt:lpstr>Admin/finance procedures</vt:lpstr>
      <vt:lpstr>Your magic numbers?</vt:lpstr>
      <vt:lpstr>Experience of dealing with the EC</vt:lpstr>
      <vt:lpstr>Money –  what are we paid for?</vt:lpstr>
      <vt:lpstr>Money –  who can claim what &amp; how?</vt:lpstr>
      <vt:lpstr>If in doubt...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Overview of the Human Resources and Mobility (HRM) Programme in FP6</dc:title>
  <dc:creator>schmibo</dc:creator>
  <dc:description>slide master for FP6</dc:description>
  <cp:lastModifiedBy>hegarty</cp:lastModifiedBy>
  <cp:revision>141</cp:revision>
  <cp:lastPrinted>2004-09-10T13:30:56Z</cp:lastPrinted>
  <dcterms:created xsi:type="dcterms:W3CDTF">2003-04-29T08:05:02Z</dcterms:created>
  <dcterms:modified xsi:type="dcterms:W3CDTF">2011-11-13T11:46:55Z</dcterms:modified>
</cp:coreProperties>
</file>