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11"/>
  </p:notesMasterIdLst>
  <p:handoutMasterIdLst>
    <p:handoutMasterId r:id="rId12"/>
  </p:handoutMasterIdLst>
  <p:sldIdLst>
    <p:sldId id="267" r:id="rId2"/>
    <p:sldId id="469" r:id="rId3"/>
    <p:sldId id="470" r:id="rId4"/>
    <p:sldId id="471" r:id="rId5"/>
    <p:sldId id="472" r:id="rId6"/>
    <p:sldId id="473" r:id="rId7"/>
    <p:sldId id="474" r:id="rId8"/>
    <p:sldId id="475" r:id="rId9"/>
    <p:sldId id="476" r:id="rId10"/>
  </p:sldIdLst>
  <p:sldSz cx="9144000" cy="6858000" type="screen4x3"/>
  <p:notesSz cx="6743700" cy="98806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9933"/>
    <a:srgbClr val="FF6600"/>
    <a:srgbClr val="003399"/>
    <a:srgbClr val="000066"/>
    <a:srgbClr val="800080"/>
    <a:srgbClr val="7F3729"/>
    <a:srgbClr val="FF3300"/>
    <a:srgbClr val="000A1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80424" autoAdjust="0"/>
  </p:normalViewPr>
  <p:slideViewPr>
    <p:cSldViewPr>
      <p:cViewPr>
        <p:scale>
          <a:sx n="66" d="100"/>
          <a:sy n="66" d="100"/>
        </p:scale>
        <p:origin x="-2838" y="-8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60" y="-102"/>
      </p:cViewPr>
      <p:guideLst>
        <p:guide orient="horz" pos="3112"/>
        <p:guide pos="212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3" tIns="45572" rIns="91143" bIns="45572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1113" y="0"/>
            <a:ext cx="29225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3" tIns="45572" rIns="91143" bIns="45572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9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5300"/>
            <a:ext cx="29225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3" tIns="45572" rIns="91143" bIns="45572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9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1113" y="9385300"/>
            <a:ext cx="29225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3" tIns="45572" rIns="91143" bIns="45572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fld id="{4A006220-E966-48D7-B7E8-307384BF92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3" tIns="45572" rIns="91143" bIns="45572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1113" y="0"/>
            <a:ext cx="29225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3" tIns="45572" rIns="91143" bIns="45572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41363"/>
            <a:ext cx="4940300" cy="3705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92650"/>
            <a:ext cx="4946650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3" tIns="45572" rIns="91143" bIns="455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01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5300"/>
            <a:ext cx="29225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3" tIns="45572" rIns="91143" bIns="45572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1113" y="9385300"/>
            <a:ext cx="29225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3" tIns="45572" rIns="91143" bIns="45572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fld id="{2C51D3B4-9298-4101-81C7-34D94D558F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A26737-AD25-49A4-AE0D-E6318CE5F1FD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51D3B4-9298-4101-81C7-34D94D558F5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3200">
                <a:latin typeface="Tw Cen M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Tw Cen MT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533400"/>
            <a:ext cx="21145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1912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050" y="533400"/>
            <a:ext cx="678815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458200" cy="3886200"/>
          </a:xfrm>
        </p:spPr>
        <p:txBody>
          <a:bodyPr/>
          <a:lstStyle/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>
                <a:latin typeface="Tw Cen M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latin typeface="Tw Cen MT" pitchFamily="34" charset="0"/>
              </a:defRPr>
            </a:lvl1pPr>
            <a:lvl2pPr>
              <a:defRPr sz="2400">
                <a:latin typeface="Tw Cen MT" pitchFamily="34" charset="0"/>
              </a:defRPr>
            </a:lvl2pPr>
            <a:lvl3pPr>
              <a:defRPr sz="2400">
                <a:latin typeface="Tw Cen MT" pitchFamily="34" charset="0"/>
              </a:defRPr>
            </a:lvl3pPr>
            <a:lvl4pPr>
              <a:defRPr sz="2400">
                <a:latin typeface="Tw Cen MT" pitchFamily="34" charset="0"/>
              </a:defRPr>
            </a:lvl4pPr>
            <a:lvl5pPr>
              <a:defRPr sz="2400">
                <a:latin typeface="Tw Cen MT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1529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981200"/>
            <a:ext cx="41529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785938"/>
            <a:ext cx="8458200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57375" y="347663"/>
            <a:ext cx="5306913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pic>
        <p:nvPicPr>
          <p:cNvPr id="1029" name="Picture 18" descr="LHC-PHO-1999-631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60363" y="360363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8" descr="FP7-peo-RGB.jpg"/>
          <p:cNvPicPr>
            <a:picLocks noChangeAspect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96188" y="5562600"/>
            <a:ext cx="132715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31" name="Straight Connector 11"/>
          <p:cNvCxnSpPr>
            <a:cxnSpLocks noChangeShapeType="1"/>
          </p:cNvCxnSpPr>
          <p:nvPr userDrawn="1"/>
        </p:nvCxnSpPr>
        <p:spPr bwMode="auto">
          <a:xfrm>
            <a:off x="395288" y="6502400"/>
            <a:ext cx="71056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pic>
        <p:nvPicPr>
          <p:cNvPr id="8" name="Picture 2" descr="https://espace.cern.ch/Marie-Curie-CATHI/Logos/CATHI_image.jpg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236296" y="332656"/>
            <a:ext cx="1675823" cy="115212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66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6600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6600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6600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6600"/>
          </a:solidFill>
          <a:latin typeface="Verdana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3300"/>
          </a:solidFill>
          <a:latin typeface="Verdana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3300"/>
          </a:solidFill>
          <a:latin typeface="Verdana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3300"/>
          </a:solidFill>
          <a:latin typeface="Verdana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3300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000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000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rgbClr val="000066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 txBox="1">
            <a:spLocks noChangeArrowheads="1"/>
          </p:cNvSpPr>
          <p:nvPr/>
        </p:nvSpPr>
        <p:spPr bwMode="auto">
          <a:xfrm>
            <a:off x="611188" y="1557338"/>
            <a:ext cx="8035925" cy="387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w Cen MT" pitchFamily="34" charset="0"/>
                <a:ea typeface="+mj-ea"/>
                <a:cs typeface="+mj-cs"/>
              </a:rPr>
              <a:t/>
            </a:r>
            <a:b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w Cen MT" pitchFamily="34" charset="0"/>
                <a:ea typeface="+mj-ea"/>
                <a:cs typeface="+mj-cs"/>
              </a:rPr>
            </a:b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w Cen MT" pitchFamily="34" charset="0"/>
                <a:ea typeface="+mj-ea"/>
                <a:cs typeface="+mj-cs"/>
              </a:rPr>
              <a:t> </a:t>
            </a:r>
            <a: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w Cen MT" pitchFamily="34" charset="0"/>
                <a:ea typeface="+mj-ea"/>
                <a:cs typeface="+mj-cs"/>
              </a:rPr>
              <a:t>CATHI Training</a:t>
            </a: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w Cen MT" pitchFamily="34" charset="0"/>
                <a:ea typeface="+mj-ea"/>
                <a:cs typeface="+mj-cs"/>
              </a:rPr>
              <a:t/>
            </a:r>
            <a:b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w Cen MT" pitchFamily="34" charset="0"/>
                <a:ea typeface="+mj-ea"/>
                <a:cs typeface="+mj-cs"/>
              </a:rPr>
            </a:b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w Cen MT" pitchFamily="34" charset="0"/>
                <a:ea typeface="+mj-ea"/>
                <a:cs typeface="+mj-cs"/>
              </a:rPr>
              <a:t/>
            </a:r>
            <a:b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w Cen MT" pitchFamily="34" charset="0"/>
                <a:ea typeface="+mj-ea"/>
                <a:cs typeface="+mj-cs"/>
              </a:rPr>
            </a:b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w Cen MT" pitchFamily="34" charset="0"/>
                <a:ea typeface="+mj-ea"/>
                <a:cs typeface="+mj-cs"/>
              </a:rPr>
              <a:t> 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w Cen MT" pitchFamily="34" charset="0"/>
                <a:ea typeface="+mj-ea"/>
                <a:cs typeface="+mj-cs"/>
              </a:rPr>
              <a:t>Seamus Hegarty</a:t>
            </a:r>
            <a:b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w Cen MT" pitchFamily="34" charset="0"/>
                <a:ea typeface="+mj-ea"/>
                <a:cs typeface="+mj-cs"/>
              </a:rPr>
            </a:b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w Cen MT" pitchFamily="34" charset="0"/>
                <a:ea typeface="+mj-ea"/>
                <a:cs typeface="+mj-cs"/>
              </a:rPr>
              <a:t>Human Resources Department</a:t>
            </a:r>
            <a:b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w Cen MT" pitchFamily="34" charset="0"/>
                <a:ea typeface="+mj-ea"/>
                <a:cs typeface="+mj-cs"/>
              </a:rPr>
            </a:b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w Cen MT" pitchFamily="34" charset="0"/>
                <a:ea typeface="+mj-ea"/>
                <a:cs typeface="+mj-cs"/>
              </a:rPr>
              <a:t>Marie Curie Actions administrator</a:t>
            </a:r>
            <a:b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w Cen MT" pitchFamily="34" charset="0"/>
                <a:ea typeface="+mj-ea"/>
                <a:cs typeface="+mj-cs"/>
              </a:rPr>
            </a:b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w Cen MT" pitchFamily="34" charset="0"/>
                <a:ea typeface="+mj-ea"/>
                <a:cs typeface="+mj-cs"/>
              </a:rPr>
              <a:t/>
            </a:r>
            <a:b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w Cen MT" pitchFamily="34" charset="0"/>
                <a:ea typeface="+mj-ea"/>
                <a:cs typeface="+mj-cs"/>
              </a:rPr>
            </a:b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w Cen MT" pitchFamily="34" charset="0"/>
                <a:ea typeface="+mj-ea"/>
                <a:cs typeface="+mj-cs"/>
              </a:rPr>
              <a:t>CATHI General Meeting</a:t>
            </a:r>
            <a:b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w Cen MT" pitchFamily="34" charset="0"/>
                <a:ea typeface="+mj-ea"/>
                <a:cs typeface="+mj-cs"/>
              </a:rPr>
            </a:b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w Cen MT" pitchFamily="34" charset="0"/>
                <a:ea typeface="+mj-ea"/>
                <a:cs typeface="+mj-cs"/>
              </a:rPr>
              <a:t>CERN</a:t>
            </a:r>
            <a:b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w Cen MT" pitchFamily="34" charset="0"/>
                <a:ea typeface="+mj-ea"/>
                <a:cs typeface="+mj-cs"/>
              </a:rPr>
            </a:b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w Cen MT" pitchFamily="34" charset="0"/>
                <a:ea typeface="+mj-ea"/>
                <a:cs typeface="+mj-cs"/>
              </a:rPr>
              <a:t>14 November 2011</a:t>
            </a: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Tw Cen MT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GB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Marie Curie Actions as a support for training</a:t>
            </a:r>
          </a:p>
          <a:p>
            <a:r>
              <a:rPr lang="en-GB" dirty="0" smtClean="0"/>
              <a:t>Career Development Plans (CDP) for each ESR/ER</a:t>
            </a:r>
          </a:p>
          <a:p>
            <a:r>
              <a:rPr lang="en-GB" dirty="0" smtClean="0"/>
              <a:t>Activity logs</a:t>
            </a:r>
          </a:p>
          <a:p>
            <a:r>
              <a:rPr lang="en-US" dirty="0" smtClean="0"/>
              <a:t>Procedure for travel</a:t>
            </a:r>
            <a:endParaRPr lang="en-GB" dirty="0" smtClean="0"/>
          </a:p>
          <a:p>
            <a:r>
              <a:rPr lang="en-GB" dirty="0" smtClean="0"/>
              <a:t>Conferences &amp; workshops</a:t>
            </a:r>
          </a:p>
          <a:p>
            <a:r>
              <a:rPr lang="en-GB" dirty="0" smtClean="0"/>
              <a:t>Participation in CATHI management</a:t>
            </a:r>
          </a:p>
          <a:p>
            <a:r>
              <a:rPr lang="en-US" dirty="0" smtClean="0"/>
              <a:t>Summary of actions</a:t>
            </a:r>
            <a:endParaRPr lang="en-GB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Marie Curie Actions </a:t>
            </a:r>
            <a:br>
              <a:rPr lang="en-US" dirty="0" smtClean="0"/>
            </a:br>
            <a:r>
              <a:rPr lang="en-US" dirty="0" smtClean="0"/>
              <a:t>as a support for training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Marie Curie Actions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direct relation to the European Commission’s strategic research priorities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 boost for researchers’ career prospects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 catalyst to form longer-term collaborations amongst the partners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ITNs at CERN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making facilities available to a new generation of researchers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non-CERN Member State nationals included</a:t>
            </a:r>
            <a:endParaRPr lang="en-GB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7375" y="347663"/>
            <a:ext cx="5234905" cy="1081087"/>
          </a:xfrm>
        </p:spPr>
        <p:txBody>
          <a:bodyPr/>
          <a:lstStyle/>
          <a:p>
            <a:r>
              <a:rPr lang="en-GB" dirty="0" smtClean="0"/>
              <a:t>Career Development Plans (CDP) </a:t>
            </a:r>
            <a:br>
              <a:rPr lang="en-GB" dirty="0" smtClean="0"/>
            </a:br>
            <a:r>
              <a:rPr lang="en-GB" dirty="0" smtClean="0"/>
              <a:t>for each ESR &amp; 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dirty="0" smtClean="0"/>
              <a:t>The CDP identifies scientific objectives, training needs (</a:t>
            </a:r>
            <a:r>
              <a:rPr lang="en-GB" i="1" dirty="0" smtClean="0"/>
              <a:t>technical and complementary skills</a:t>
            </a:r>
            <a:r>
              <a:rPr lang="en-GB" dirty="0" smtClean="0"/>
              <a:t>) </a:t>
            </a:r>
            <a:r>
              <a:rPr lang="en-GB" b="1" dirty="0" smtClean="0"/>
              <a:t>and refers to Annex I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dirty="0" smtClean="0"/>
              <a:t>The CDP is the basis for writing the mandatory periodic activity reports for Brussels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dirty="0" smtClean="0"/>
              <a:t>Researchers must play an active role in shaping their own training programme and professional development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dirty="0" smtClean="0"/>
              <a:t>Should be established within 4 weeks by supervisors with </a:t>
            </a:r>
            <a:br>
              <a:rPr lang="en-GB" dirty="0" smtClean="0"/>
            </a:br>
            <a:r>
              <a:rPr lang="en-GB" dirty="0" smtClean="0"/>
              <a:t>the ESR/ER who is at the host organization for at least 6 months </a:t>
            </a:r>
            <a:r>
              <a:rPr lang="en-GB" dirty="0" smtClean="0">
                <a:sym typeface="Symbol" pitchFamily="18" charset="2"/>
              </a:rPr>
              <a:t></a:t>
            </a:r>
            <a:r>
              <a:rPr lang="en-GB" dirty="0" smtClean="0"/>
              <a:t> sign original, send to Seamus + put copy on SharePoint site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 smtClean="0"/>
              <a:t>For CERN Induction Form purposes : attach scan of CDP</a:t>
            </a:r>
            <a:endParaRPr lang="en-GB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Activity logs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Researchers should write an activity log :</a:t>
            </a:r>
          </a:p>
          <a:p>
            <a:pPr lvl="1"/>
            <a:r>
              <a:rPr lang="en-US" dirty="0" smtClean="0"/>
              <a:t>a useful tool for work and following training and conference attendance</a:t>
            </a:r>
          </a:p>
          <a:p>
            <a:pPr lvl="1"/>
            <a:r>
              <a:rPr lang="en-US" dirty="0" smtClean="0"/>
              <a:t>use </a:t>
            </a:r>
            <a:r>
              <a:rPr lang="en-US" dirty="0" smtClean="0"/>
              <a:t>Jessica’s project </a:t>
            </a:r>
            <a:r>
              <a:rPr lang="en-US" dirty="0" smtClean="0"/>
              <a:t>SharePoint </a:t>
            </a:r>
            <a:r>
              <a:rPr lang="en-US" dirty="0" smtClean="0"/>
              <a:t>site</a:t>
            </a:r>
            <a:endParaRPr lang="en-US" dirty="0" smtClean="0"/>
          </a:p>
          <a:p>
            <a:r>
              <a:rPr lang="en-US" dirty="0" smtClean="0"/>
              <a:t>Researchers should review it regularly (monthly?) with the supervisor – don’t wait a year!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Procedures for travel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CERN staff &amp; fellows: follow the procedures in your department</a:t>
            </a:r>
          </a:p>
          <a:p>
            <a:r>
              <a:rPr lang="en-US" dirty="0" smtClean="0"/>
              <a:t>Researcher &amp; supervisor travel :</a:t>
            </a:r>
          </a:p>
          <a:p>
            <a:pPr lvl="1"/>
            <a:r>
              <a:rPr lang="en-US" dirty="0" smtClean="0"/>
              <a:t>Researchers request permission by e-mail to WPL</a:t>
            </a:r>
          </a:p>
          <a:p>
            <a:pPr lvl="1"/>
            <a:r>
              <a:rPr lang="en-US" dirty="0" smtClean="0"/>
              <a:t>WPLs request permission by e-mail to Yacine</a:t>
            </a:r>
          </a:p>
          <a:p>
            <a:pPr lvl="1"/>
            <a:r>
              <a:rPr lang="en-US" dirty="0" smtClean="0"/>
              <a:t>attach e-mail approval to EDH document</a:t>
            </a:r>
          </a:p>
          <a:p>
            <a:r>
              <a:rPr lang="en-US" dirty="0" smtClean="0"/>
              <a:t>Associated partner travel :</a:t>
            </a:r>
          </a:p>
          <a:p>
            <a:pPr lvl="1"/>
            <a:r>
              <a:rPr lang="en-US" dirty="0" smtClean="0"/>
              <a:t>request permission by e-mail to WPL</a:t>
            </a:r>
          </a:p>
          <a:p>
            <a:r>
              <a:rPr lang="en-US" dirty="0" smtClean="0"/>
              <a:t>Keep all receipts, proof of travel, etc.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Conferences, workshops &amp; courses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Training allowance for researchers : 600 €/month</a:t>
            </a:r>
          </a:p>
          <a:p>
            <a:r>
              <a:rPr lang="en-US" dirty="0" smtClean="0"/>
              <a:t>Training events :</a:t>
            </a:r>
          </a:p>
          <a:p>
            <a:pPr lvl="1"/>
            <a:r>
              <a:rPr lang="en-US" dirty="0" smtClean="0"/>
              <a:t>WPL gives permission following e-mail request from researcher</a:t>
            </a:r>
          </a:p>
          <a:p>
            <a:r>
              <a:rPr lang="en-US" dirty="0" smtClean="0"/>
              <a:t>Encourage your researchers to take training &amp; attend events</a:t>
            </a:r>
          </a:p>
          <a:p>
            <a:pPr lvl="1"/>
            <a:r>
              <a:rPr lang="en-US" dirty="0" smtClean="0"/>
              <a:t>for their good</a:t>
            </a:r>
          </a:p>
          <a:p>
            <a:pPr lvl="1"/>
            <a:r>
              <a:rPr lang="en-US" dirty="0" smtClean="0"/>
              <a:t>for the good of the Network</a:t>
            </a:r>
          </a:p>
          <a:p>
            <a:r>
              <a:rPr lang="en-US" dirty="0" smtClean="0"/>
              <a:t>Money not used is money lost!</a:t>
            </a:r>
            <a:endParaRPr lang="en-GB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Participation in CATHI management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European Commission encourages researchers to contribute ideas on how their ITN is managed :</a:t>
            </a:r>
          </a:p>
          <a:p>
            <a:pPr lvl="1"/>
            <a:r>
              <a:rPr lang="en-US" dirty="0" smtClean="0"/>
              <a:t>be involved in the management of the network</a:t>
            </a:r>
          </a:p>
          <a:p>
            <a:pPr lvl="1"/>
            <a:r>
              <a:rPr lang="en-US" dirty="0" smtClean="0"/>
              <a:t>additional complementary on-the-job training</a:t>
            </a:r>
          </a:p>
          <a:p>
            <a:pPr lvl="1"/>
            <a:r>
              <a:rPr lang="en-US" dirty="0" smtClean="0"/>
              <a:t>periodic meetings involving the researchers</a:t>
            </a:r>
            <a:endParaRPr lang="en-GB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actions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 Package Leaders :</a:t>
            </a:r>
          </a:p>
          <a:p>
            <a:pPr lvl="1"/>
            <a:r>
              <a:rPr lang="en-US" dirty="0" smtClean="0"/>
              <a:t>updated deliverables following this meeting</a:t>
            </a:r>
          </a:p>
          <a:p>
            <a:pPr lvl="1"/>
            <a:r>
              <a:rPr lang="en-US" dirty="0" smtClean="0"/>
              <a:t>monitor the deliverables for your WP</a:t>
            </a:r>
          </a:p>
          <a:p>
            <a:pPr lvl="1"/>
            <a:r>
              <a:rPr lang="en-US" dirty="0" smtClean="0"/>
              <a:t>meetings between researchers and supervisors</a:t>
            </a:r>
          </a:p>
          <a:p>
            <a:r>
              <a:rPr lang="en-US" dirty="0" smtClean="0"/>
              <a:t>Recruited researchers &amp; supervisors :</a:t>
            </a:r>
          </a:p>
          <a:p>
            <a:pPr lvl="1"/>
            <a:r>
              <a:rPr lang="en-US" dirty="0" smtClean="0"/>
              <a:t>provide Career Development Plan within 4 weeks of researcher’s contract start</a:t>
            </a:r>
          </a:p>
          <a:p>
            <a:r>
              <a:rPr lang="en-US" dirty="0" smtClean="0"/>
              <a:t>Researchers :</a:t>
            </a:r>
          </a:p>
          <a:p>
            <a:pPr lvl="1"/>
            <a:r>
              <a:rPr lang="en-US" dirty="0" smtClean="0"/>
              <a:t>activity logs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RM Presentation V3">
  <a:themeElements>
    <a:clrScheme name="HRM Presentation V3.pot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HRM Presentation V3.po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HRM Presentation V3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RM Presentation V3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RM Presentation V3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RM Presentation V3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RM Presentation V3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RM Presentation V3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RM Presentation V3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RM Presentation V3.pot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HRM Presentation V3.pot 8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0000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2156</TotalTime>
  <Words>376</Words>
  <Application>Microsoft Office PowerPoint</Application>
  <PresentationFormat>On-screen Show (4:3)</PresentationFormat>
  <Paragraphs>61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HRM Presentation V3</vt:lpstr>
      <vt:lpstr>Slide 1</vt:lpstr>
      <vt:lpstr>Overview</vt:lpstr>
      <vt:lpstr>Marie Curie Actions  as a support for training</vt:lpstr>
      <vt:lpstr>Career Development Plans (CDP)  for each ESR &amp; ER</vt:lpstr>
      <vt:lpstr>Activity logs</vt:lpstr>
      <vt:lpstr>Procedures for travel</vt:lpstr>
      <vt:lpstr>Conferences, workshops &amp; courses</vt:lpstr>
      <vt:lpstr>Participation in CATHI management</vt:lpstr>
      <vt:lpstr>Summary of actions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Overview of the Human Resources and Mobility (HRM) Programme in FP6</dc:title>
  <dc:creator>schmibo</dc:creator>
  <dc:description>slide master for FP6</dc:description>
  <cp:lastModifiedBy>hegarty</cp:lastModifiedBy>
  <cp:revision>141</cp:revision>
  <cp:lastPrinted>2004-09-10T13:30:56Z</cp:lastPrinted>
  <dcterms:created xsi:type="dcterms:W3CDTF">2003-04-29T08:05:02Z</dcterms:created>
  <dcterms:modified xsi:type="dcterms:W3CDTF">2011-11-13T11:46:41Z</dcterms:modified>
</cp:coreProperties>
</file>