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327" r:id="rId3"/>
    <p:sldId id="329" r:id="rId4"/>
    <p:sldId id="331" r:id="rId5"/>
    <p:sldId id="345" r:id="rId6"/>
    <p:sldId id="265" r:id="rId7"/>
    <p:sldId id="277" r:id="rId8"/>
    <p:sldId id="346" r:id="rId9"/>
    <p:sldId id="344" r:id="rId10"/>
    <p:sldId id="339" r:id="rId11"/>
    <p:sldId id="347" r:id="rId12"/>
    <p:sldId id="340" r:id="rId13"/>
    <p:sldId id="343" r:id="rId14"/>
    <p:sldId id="338" r:id="rId15"/>
    <p:sldId id="348" r:id="rId16"/>
    <p:sldId id="341" r:id="rId17"/>
    <p:sldId id="342" r:id="rId18"/>
    <p:sldId id="325" r:id="rId19"/>
    <p:sldId id="326" r:id="rId20"/>
    <p:sldId id="333" r:id="rId21"/>
    <p:sldId id="32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56B102E-3C26-E8F7-5538-AFBF4B39A3B6}" name="Pablo Arrutia" initials="PA" userId="NHQIcLf2WFFTEhM2BYQElyveIO0a5N52BL+AD+r8s2A=" providerId="None"/>
  <p188:author id="{407A3356-E02B-499D-D7C6-5AA2D90E9C22}" name="Pablo Arrutia" initials="" userId="S::pablo.arrutia@cern.ch::76e5c6e3-2f26-4e0f-9397-ab1b8654e5c0" providerId="AD"/>
  <p188:author id="{979E27FE-E11D-075F-9395-A1A95A5BA4F6}" name="Quentin Vuillemin" initials="QV" userId="S::quentin.vuillemin@cern.ch::94c3de35-75c4-43f3-9166-65afec3f6dc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7D6C"/>
    <a:srgbClr val="FFFEFE"/>
    <a:srgbClr val="000F41"/>
    <a:srgbClr val="076633"/>
    <a:srgbClr val="AE0F0A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5" autoAdjust="0"/>
    <p:restoredTop sz="87755" autoAdjust="0"/>
  </p:normalViewPr>
  <p:slideViewPr>
    <p:cSldViewPr snapToObjects="1">
      <p:cViewPr varScale="1">
        <p:scale>
          <a:sx n="65" d="100"/>
          <a:sy n="65" d="100"/>
        </p:scale>
        <p:origin x="752" y="48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-42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21" d="100"/>
          <a:sy n="121" d="100"/>
        </p:scale>
        <p:origin x="502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Good </a:t>
            </a:r>
            <a:r>
              <a:rPr lang="fr-FR" dirty="0" err="1"/>
              <a:t>afternoon</a:t>
            </a:r>
            <a:r>
              <a:rPr lang="fr-FR" dirty="0"/>
              <a:t>,</a:t>
            </a:r>
          </a:p>
          <a:p>
            <a:r>
              <a:rPr lang="fr-FR" dirty="0"/>
              <a:t>I </a:t>
            </a:r>
            <a:r>
              <a:rPr lang="fr-FR" dirty="0" err="1"/>
              <a:t>am</a:t>
            </a:r>
            <a:r>
              <a:rPr lang="fr-FR" dirty="0"/>
              <a:t> Quentin, I </a:t>
            </a:r>
            <a:r>
              <a:rPr lang="fr-FR" dirty="0" err="1"/>
              <a:t>started</a:t>
            </a:r>
            <a:r>
              <a:rPr lang="fr-FR" dirty="0"/>
              <a:t> </a:t>
            </a:r>
            <a:r>
              <a:rPr lang="fr-FR" dirty="0" err="1"/>
              <a:t>working</a:t>
            </a:r>
            <a:r>
              <a:rPr lang="fr-FR" dirty="0"/>
              <a:t> at CERN in </a:t>
            </a:r>
            <a:r>
              <a:rPr lang="fr-FR" dirty="0" err="1"/>
              <a:t>may</a:t>
            </a:r>
            <a:r>
              <a:rPr lang="fr-FR" dirty="0"/>
              <a:t> in BTP. </a:t>
            </a:r>
            <a:r>
              <a:rPr lang="fr-FR" dirty="0" err="1"/>
              <a:t>I’ll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the </a:t>
            </a:r>
            <a:r>
              <a:rPr lang="fr-FR" dirty="0" err="1"/>
              <a:t>optics</a:t>
            </a:r>
            <a:r>
              <a:rPr lang="fr-FR" dirty="0"/>
              <a:t> for Low Energy … </a:t>
            </a:r>
            <a:r>
              <a:rPr lang="fr-FR" dirty="0" err="1"/>
              <a:t>that</a:t>
            </a:r>
            <a:r>
              <a:rPr lang="fr-FR" dirty="0"/>
              <a:t> I </a:t>
            </a:r>
            <a:r>
              <a:rPr lang="fr-FR" dirty="0" err="1"/>
              <a:t>stydy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fellowship</a:t>
            </a:r>
            <a:r>
              <a:rPr lang="fr-FR" dirty="0"/>
              <a:t> </a:t>
            </a:r>
            <a:r>
              <a:rPr lang="fr-FR" dirty="0" err="1"/>
              <a:t>under</a:t>
            </a:r>
            <a:r>
              <a:rPr lang="fr-FR" dirty="0"/>
              <a:t> the supervision of </a:t>
            </a:r>
            <a:r>
              <a:rPr lang="fr-FR" dirty="0" err="1"/>
              <a:t>Pabl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08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Comparisons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MadX</a:t>
            </a:r>
            <a:endParaRPr lang="fr-FR" dirty="0"/>
          </a:p>
          <a:p>
            <a:r>
              <a:rPr lang="fr-FR" dirty="0"/>
              <a:t>30’’</a:t>
            </a:r>
          </a:p>
          <a:p>
            <a:r>
              <a:rPr lang="fr-FR" dirty="0"/>
              <a:t>50’’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62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do in BTP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elaborate</a:t>
            </a:r>
            <a:r>
              <a:rPr lang="fr-FR" dirty="0"/>
              <a:t> an </a:t>
            </a:r>
            <a:r>
              <a:rPr lang="fr-FR" dirty="0" err="1"/>
              <a:t>optic</a:t>
            </a:r>
            <a:r>
              <a:rPr lang="fr-FR" dirty="0"/>
              <a:t> model (</a:t>
            </a:r>
            <a:r>
              <a:rPr lang="fr-FR" dirty="0" err="1"/>
              <a:t>namely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madX</a:t>
            </a:r>
            <a:r>
              <a:rPr lang="fr-FR" dirty="0"/>
              <a:t> and </a:t>
            </a:r>
            <a:r>
              <a:rPr lang="fr-FR" dirty="0" err="1"/>
              <a:t>Xsuite</a:t>
            </a:r>
            <a:r>
              <a:rPr lang="fr-FR" dirty="0"/>
              <a:t>) to </a:t>
            </a:r>
            <a:r>
              <a:rPr lang="fr-FR" dirty="0" err="1"/>
              <a:t>predict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transportation </a:t>
            </a:r>
            <a:r>
              <a:rPr lang="fr-FR" dirty="0" err="1"/>
              <a:t>from</a:t>
            </a:r>
            <a:r>
              <a:rPr lang="fr-FR" dirty="0"/>
              <a:t> A to B in ISOLDE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29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1’</a:t>
            </a:r>
          </a:p>
          <a:p>
            <a:r>
              <a:rPr lang="fr-FR" dirty="0"/>
              <a:t>7’40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30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d075b59970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d075b59970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A Quad scan </a:t>
            </a:r>
            <a:r>
              <a:rPr lang="fr-FR" dirty="0" err="1"/>
              <a:t>consists</a:t>
            </a:r>
            <a:r>
              <a:rPr lang="fr-FR" dirty="0"/>
              <a:t> in  </a:t>
            </a:r>
            <a:r>
              <a:rPr lang="fr-FR" dirty="0" err="1"/>
              <a:t>sweeping</a:t>
            </a:r>
            <a:r>
              <a:rPr lang="fr-FR" dirty="0"/>
              <a:t> the voltage for one </a:t>
            </a:r>
            <a:r>
              <a:rPr lang="fr-FR" dirty="0" err="1"/>
              <a:t>quadrupole</a:t>
            </a:r>
            <a:r>
              <a:rPr lang="fr-FR" dirty="0"/>
              <a:t> </a:t>
            </a:r>
            <a:r>
              <a:rPr lang="fr-FR" dirty="0" err="1"/>
              <a:t>strength</a:t>
            </a:r>
            <a:r>
              <a:rPr lang="fr-FR" dirty="0"/>
              <a:t> and </a:t>
            </a:r>
            <a:r>
              <a:rPr lang="fr-FR" dirty="0" err="1"/>
              <a:t>measuring</a:t>
            </a:r>
            <a:r>
              <a:rPr lang="fr-FR" dirty="0"/>
              <a:t> the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shape</a:t>
            </a:r>
            <a:r>
              <a:rPr lang="fr-FR" dirty="0"/>
              <a:t> right </a:t>
            </a:r>
            <a:r>
              <a:rPr lang="fr-FR" dirty="0" err="1"/>
              <a:t>after</a:t>
            </a:r>
            <a:r>
              <a:rPr lang="fr-FR" dirty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In </a:t>
            </a:r>
            <a:r>
              <a:rPr lang="fr-FR" dirty="0" err="1"/>
              <a:t>doing</a:t>
            </a:r>
            <a:r>
              <a:rPr lang="fr-FR" dirty="0"/>
              <a:t> </a:t>
            </a:r>
            <a:r>
              <a:rPr lang="fr-FR" dirty="0" err="1"/>
              <a:t>so</a:t>
            </a:r>
            <a:r>
              <a:rPr lang="fr-FR" dirty="0"/>
              <a:t> the </a:t>
            </a:r>
            <a:r>
              <a:rPr lang="en-GB" dirty="0"/>
              <a:t>beam changes from over-focused to under-focused. And thanks to theses pieces of information </a:t>
            </a:r>
            <a:r>
              <a:rPr lang="fr-FR" dirty="0" err="1"/>
              <a:t>Assumuing</a:t>
            </a:r>
            <a:r>
              <a:rPr lang="fr-FR" dirty="0"/>
              <a:t> </a:t>
            </a:r>
            <a:r>
              <a:rPr lang="fr-FR" dirty="0" err="1"/>
              <a:t>Gaussian</a:t>
            </a:r>
            <a:r>
              <a:rPr lang="fr-FR" dirty="0"/>
              <a:t> </a:t>
            </a:r>
            <a:r>
              <a:rPr lang="fr-FR" dirty="0" err="1"/>
              <a:t>shape</a:t>
            </a:r>
            <a:r>
              <a:rPr lang="fr-FR" dirty="0"/>
              <a:t>, </a:t>
            </a:r>
            <a:r>
              <a:rPr lang="en-GB" dirty="0"/>
              <a:t> we can reconstruct the beam initial conditions</a:t>
            </a:r>
            <a:br>
              <a:rPr lang="fr-FR" dirty="0"/>
            </a:b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And </a:t>
            </a:r>
            <a:r>
              <a:rPr lang="fr-FR" dirty="0" err="1"/>
              <a:t>that</a:t>
            </a:r>
            <a:r>
              <a:rPr lang="fr-FR" dirty="0"/>
              <a:t> in H and V dimension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Path (description)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50’’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9’10’’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d075b59970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d075b59970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err="1"/>
              <a:t>Extract</a:t>
            </a:r>
            <a:r>
              <a:rPr lang="fr-FR" dirty="0"/>
              <a:t> the </a:t>
            </a:r>
            <a:r>
              <a:rPr lang="fr-FR" dirty="0" err="1"/>
              <a:t>beam</a:t>
            </a:r>
            <a:r>
              <a:rPr lang="fr-FR" dirty="0"/>
              <a:t> size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err="1"/>
              <a:t>each</a:t>
            </a:r>
            <a:r>
              <a:rPr lang="fr-FR" dirty="0"/>
              <a:t> point at the </a:t>
            </a:r>
            <a:r>
              <a:rPr lang="fr-FR" dirty="0" err="1"/>
              <a:t>bottom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a </a:t>
            </a:r>
            <a:r>
              <a:rPr lang="fr-FR" dirty="0" err="1"/>
              <a:t>beam</a:t>
            </a:r>
            <a:r>
              <a:rPr lang="fr-FR" dirty="0"/>
              <a:t> scanner profile for a </a:t>
            </a:r>
            <a:r>
              <a:rPr lang="fr-FR" dirty="0" err="1"/>
              <a:t>different</a:t>
            </a:r>
            <a:r>
              <a:rPr lang="fr-FR" dirty="0"/>
              <a:t> Focus signal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1’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10’10’’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315BF-A95A-CD30-C781-AE24E3D86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757FC84-44AD-40CA-E7E1-6D588FA18F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AB0BBCD-5DE7-10C2-FEF5-C01D23BE60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LHC Software Architecture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1A7536-DC83-BC37-9D14-5CDB9A2454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16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LHC Software Architecture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19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PUMA </a:t>
            </a:r>
            <a:r>
              <a:rPr lang="fr-FR" dirty="0" err="1"/>
              <a:t>name</a:t>
            </a:r>
            <a:endParaRPr lang="fr-FR" dirty="0"/>
          </a:p>
          <a:p>
            <a:r>
              <a:rPr lang="fr-FR" dirty="0"/>
              <a:t>Unique: anti protons </a:t>
            </a:r>
            <a:r>
              <a:rPr lang="fr-FR" dirty="0" err="1"/>
              <a:t>interact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b="1" dirty="0" err="1"/>
              <a:t>unstable</a:t>
            </a:r>
            <a:r>
              <a:rPr lang="fr-FR" b="1" dirty="0"/>
              <a:t> </a:t>
            </a:r>
            <a:r>
              <a:rPr lang="fr-FR" dirty="0" err="1"/>
              <a:t>nuclei</a:t>
            </a:r>
            <a:r>
              <a:rPr lang="fr-FR" dirty="0"/>
              <a:t> </a:t>
            </a:r>
          </a:p>
          <a:p>
            <a:r>
              <a:rPr lang="fr-FR" dirty="0"/>
              <a:t>To do </a:t>
            </a:r>
            <a:r>
              <a:rPr lang="fr-FR" dirty="0" err="1"/>
              <a:t>so</a:t>
            </a:r>
            <a:r>
              <a:rPr lang="fr-FR" dirty="0"/>
              <a:t> anti </a:t>
            </a:r>
            <a:r>
              <a:rPr lang="fr-FR" dirty="0" err="1"/>
              <a:t>matter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dirty="0" err="1"/>
              <a:t>antimatter</a:t>
            </a:r>
            <a:r>
              <a:rPr lang="fr-FR" dirty="0"/>
              <a:t> </a:t>
            </a:r>
            <a:r>
              <a:rPr lang="fr-FR" dirty="0" err="1"/>
              <a:t>factory</a:t>
            </a:r>
            <a:r>
              <a:rPr lang="fr-FR" dirty="0"/>
              <a:t> (AD, ELENA) are </a:t>
            </a:r>
            <a:r>
              <a:rPr lang="fr-FR" dirty="0" err="1"/>
              <a:t>going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transported</a:t>
            </a:r>
            <a:r>
              <a:rPr lang="fr-FR" dirty="0"/>
              <a:t> in a truck to ISOLDE,</a:t>
            </a:r>
          </a:p>
          <a:p>
            <a:endParaRPr lang="fr-FR" dirty="0"/>
          </a:p>
          <a:p>
            <a:r>
              <a:rPr lang="fr-FR" dirty="0"/>
              <a:t>Anti </a:t>
            </a:r>
            <a:r>
              <a:rPr lang="fr-FR" dirty="0" err="1"/>
              <a:t>matter</a:t>
            </a:r>
            <a:r>
              <a:rPr lang="fr-FR" dirty="0"/>
              <a:t> </a:t>
            </a:r>
            <a:r>
              <a:rPr lang="fr-FR" dirty="0" err="1"/>
              <a:t>had</a:t>
            </a:r>
            <a:r>
              <a:rPr lang="fr-FR" dirty="0"/>
              <a:t> </a:t>
            </a:r>
            <a:r>
              <a:rPr lang="fr-FR" dirty="0" err="1"/>
              <a:t>never</a:t>
            </a:r>
            <a:r>
              <a:rPr lang="fr-FR" dirty="0"/>
              <a:t> </a:t>
            </a:r>
            <a:r>
              <a:rPr lang="fr-FR" dirty="0" err="1"/>
              <a:t>left</a:t>
            </a:r>
            <a:r>
              <a:rPr lang="fr-FR" dirty="0"/>
              <a:t> the </a:t>
            </a:r>
            <a:r>
              <a:rPr lang="fr-FR" dirty="0" err="1"/>
              <a:t>facility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, </a:t>
            </a:r>
            <a:r>
              <a:rPr lang="fr-FR" dirty="0" err="1"/>
              <a:t>making</a:t>
            </a:r>
            <a:r>
              <a:rPr lang="fr-FR" dirty="0"/>
              <a:t> a sort of real life Dan </a:t>
            </a:r>
            <a:r>
              <a:rPr lang="fr-FR" dirty="0" err="1"/>
              <a:t>Brown’s</a:t>
            </a:r>
            <a:r>
              <a:rPr lang="fr-FR" dirty="0"/>
              <a:t> </a:t>
            </a:r>
            <a:r>
              <a:rPr lang="fr-FR" dirty="0" err="1"/>
              <a:t>angels</a:t>
            </a:r>
            <a:r>
              <a:rPr lang="fr-FR" dirty="0"/>
              <a:t> and </a:t>
            </a:r>
            <a:r>
              <a:rPr lang="fr-FR" dirty="0" err="1"/>
              <a:t>demons</a:t>
            </a:r>
            <a:r>
              <a:rPr lang="fr-FR" dirty="0"/>
              <a:t>,</a:t>
            </a:r>
          </a:p>
          <a:p>
            <a:endParaRPr lang="fr-FR" dirty="0"/>
          </a:p>
          <a:p>
            <a:r>
              <a:rPr lang="fr-FR" dirty="0"/>
              <a:t>(</a:t>
            </a:r>
            <a:r>
              <a:rPr lang="fr-FR" dirty="0" err="1"/>
              <a:t>that’s</a:t>
            </a:r>
            <a:r>
              <a:rPr lang="fr-FR" dirty="0"/>
              <a:t> </a:t>
            </a:r>
            <a:r>
              <a:rPr lang="fr-FR" dirty="0" err="1"/>
              <a:t>whay</a:t>
            </a:r>
            <a:r>
              <a:rPr lang="fr-FR" dirty="0"/>
              <a:t> anti </a:t>
            </a:r>
            <a:r>
              <a:rPr lang="fr-FR" dirty="0" err="1"/>
              <a:t>matter</a:t>
            </a:r>
            <a:r>
              <a:rPr lang="fr-FR" dirty="0"/>
              <a:t> </a:t>
            </a:r>
            <a:r>
              <a:rPr lang="fr-FR" dirty="0" err="1"/>
              <a:t>transported</a:t>
            </a:r>
            <a:r>
              <a:rPr lang="fr-FR" dirty="0"/>
              <a:t> and not isotopes). </a:t>
            </a:r>
          </a:p>
          <a:p>
            <a:endParaRPr lang="fr-FR" dirty="0"/>
          </a:p>
          <a:p>
            <a:r>
              <a:rPr lang="fr-FR" dirty="0"/>
              <a:t>In a </a:t>
            </a:r>
            <a:r>
              <a:rPr lang="fr-FR" dirty="0" err="1"/>
              <a:t>nutshell</a:t>
            </a:r>
            <a:r>
              <a:rPr lang="fr-FR" dirty="0"/>
              <a:t>, protons </a:t>
            </a:r>
            <a:r>
              <a:rPr lang="fr-FR" dirty="0" err="1"/>
              <a:t>from</a:t>
            </a:r>
            <a:r>
              <a:rPr lang="fr-FR" dirty="0"/>
              <a:t> the PS are </a:t>
            </a:r>
            <a:r>
              <a:rPr lang="fr-FR" dirty="0" err="1"/>
              <a:t>used</a:t>
            </a:r>
            <a:r>
              <a:rPr lang="fr-FR" dirty="0"/>
              <a:t> to </a:t>
            </a:r>
            <a:r>
              <a:rPr lang="fr-FR" dirty="0" err="1"/>
              <a:t>make</a:t>
            </a:r>
            <a:r>
              <a:rPr lang="fr-FR" dirty="0"/>
              <a:t> anti protons </a:t>
            </a:r>
            <a:r>
              <a:rPr lang="fr-FR" dirty="0" err="1"/>
              <a:t>that</a:t>
            </a:r>
            <a:r>
              <a:rPr lang="fr-FR" dirty="0"/>
              <a:t> are </a:t>
            </a:r>
            <a:r>
              <a:rPr lang="fr-FR" dirty="0" err="1"/>
              <a:t>then</a:t>
            </a:r>
            <a:r>
              <a:rPr lang="fr-FR" dirty="0"/>
              <a:t> </a:t>
            </a:r>
            <a:r>
              <a:rPr lang="fr-FR" dirty="0" err="1"/>
              <a:t>decelerated</a:t>
            </a:r>
            <a:r>
              <a:rPr lang="fr-FR" dirty="0"/>
              <a:t>.</a:t>
            </a:r>
          </a:p>
          <a:p>
            <a:r>
              <a:rPr lang="fr-FR" dirty="0"/>
              <a:t>One notable </a:t>
            </a:r>
            <a:r>
              <a:rPr lang="fr-FR" dirty="0" err="1"/>
              <a:t>experiment</a:t>
            </a:r>
            <a:r>
              <a:rPr lang="fr-FR" dirty="0"/>
              <a:t>:</a:t>
            </a:r>
          </a:p>
          <a:p>
            <a:r>
              <a:rPr lang="fr-FR" dirty="0"/>
              <a:t>ALPHA 27 </a:t>
            </a:r>
            <a:r>
              <a:rPr lang="fr-FR" dirty="0" err="1"/>
              <a:t>september</a:t>
            </a:r>
            <a:r>
              <a:rPr lang="fr-FR" dirty="0"/>
              <a:t> 2023 Nature (anti </a:t>
            </a:r>
            <a:r>
              <a:rPr lang="fr-FR" dirty="0" err="1"/>
              <a:t>matter</a:t>
            </a:r>
            <a:r>
              <a:rPr lang="fr-FR" dirty="0"/>
              <a:t> </a:t>
            </a:r>
            <a:r>
              <a:rPr lang="fr-FR" dirty="0" err="1"/>
              <a:t>falls</a:t>
            </a:r>
            <a:r>
              <a:rPr lang="fr-FR" dirty="0"/>
              <a:t> down like </a:t>
            </a:r>
            <a:r>
              <a:rPr lang="fr-FR" dirty="0" err="1"/>
              <a:t>regulat</a:t>
            </a:r>
            <a:r>
              <a:rPr lang="fr-FR" dirty="0"/>
              <a:t> </a:t>
            </a:r>
            <a:r>
              <a:rPr lang="fr-FR" dirty="0" err="1"/>
              <a:t>matter</a:t>
            </a:r>
            <a:r>
              <a:rPr lang="fr-FR" dirty="0"/>
              <a:t>)</a:t>
            </a:r>
          </a:p>
          <a:p>
            <a:r>
              <a:rPr lang="fr-FR" dirty="0"/>
              <a:t>ELENA Extra Low </a:t>
            </a:r>
            <a:r>
              <a:rPr lang="fr-FR" dirty="0" err="1"/>
              <a:t>ENergy</a:t>
            </a:r>
            <a:r>
              <a:rPr lang="fr-FR" dirty="0"/>
              <a:t> Antiproton ring (</a:t>
            </a:r>
            <a:r>
              <a:rPr lang="fr-FR" dirty="0" err="1"/>
              <a:t>slowing</a:t>
            </a:r>
            <a:r>
              <a:rPr lang="fr-FR" dirty="0"/>
              <a:t> and </a:t>
            </a:r>
            <a:r>
              <a:rPr lang="fr-FR" dirty="0" err="1"/>
              <a:t>cooling</a:t>
            </a:r>
            <a:r>
              <a:rPr lang="fr-FR" dirty="0"/>
              <a:t> anti proton </a:t>
            </a:r>
            <a:r>
              <a:rPr lang="fr-FR" dirty="0" err="1"/>
              <a:t>further</a:t>
            </a:r>
            <a:r>
              <a:rPr lang="fr-FR" dirty="0"/>
              <a:t> more)</a:t>
            </a:r>
          </a:p>
          <a:p>
            <a:endParaRPr lang="fr-FR" dirty="0"/>
          </a:p>
          <a:p>
            <a:r>
              <a:rPr lang="fr-FR" dirty="0"/>
              <a:t>1’30</a:t>
            </a:r>
          </a:p>
          <a:p>
            <a:r>
              <a:rPr lang="fr-FR" dirty="0"/>
              <a:t>6’40’’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69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quentin.vuillemin@cern.ch | Meeting with ISOLDE | Optics for LE-ISOLDE transfer lines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 type="obj">
  <p:cSld name="1_Titre et contenu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8"/>
          <p:cNvSpPr txBox="1"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61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9pPr>
          </a:lstStyle>
          <a:p>
            <a:endParaRPr/>
          </a:p>
        </p:txBody>
      </p:sp>
      <p:sp>
        <p:nvSpPr>
          <p:cNvPr id="114" name="Google Shape;114;p28"/>
          <p:cNvSpPr txBox="1"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507987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502907" algn="l">
              <a:lnSpc>
                <a:spcPct val="100000"/>
              </a:lnSpc>
              <a:spcBef>
                <a:spcPts val="693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34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77507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7412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7412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5718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40256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21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40256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C543C6E-1EB9-CC5E-DDB1-EA33F18A8C23}"/>
              </a:ext>
            </a:extLst>
          </p:cNvPr>
          <p:cNvSpPr txBox="1"/>
          <p:nvPr userDrawn="1"/>
        </p:nvSpPr>
        <p:spPr>
          <a:xfrm>
            <a:off x="4176464" y="6449342"/>
            <a:ext cx="4439816" cy="223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quentin.vuillemin@cern.ch | Meeting with ISOLDE | Optics for LE-ISOLDE transfer lines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B1A1396-37FC-4228-06C7-167637D9F444}"/>
              </a:ext>
            </a:extLst>
          </p:cNvPr>
          <p:cNvSpPr txBox="1"/>
          <p:nvPr userDrawn="1"/>
        </p:nvSpPr>
        <p:spPr>
          <a:xfrm>
            <a:off x="9805020" y="6493702"/>
            <a:ext cx="936104" cy="13080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02/12/2025</a:t>
            </a:r>
          </a:p>
        </p:txBody>
      </p:sp>
    </p:spTree>
    <p:extLst>
      <p:ext uri="{BB962C8B-B14F-4D97-AF65-F5344CB8AC3E}">
        <p14:creationId xmlns:p14="http://schemas.microsoft.com/office/powerpoint/2010/main" val="192783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7728" y="6378349"/>
            <a:ext cx="4896545" cy="365125"/>
          </a:xfrm>
        </p:spPr>
        <p:txBody>
          <a:bodyPr/>
          <a:lstStyle/>
          <a:p>
            <a:r>
              <a:rPr lang="en-US" dirty="0"/>
              <a:t>quentin.vuillemin@cern.ch 365/1-D09 | Meeting with ISOLDE | Optics for LE-ISOLDE transfer lines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F4FA9B5-A712-2080-39B2-DD979D13698E}"/>
              </a:ext>
            </a:extLst>
          </p:cNvPr>
          <p:cNvSpPr txBox="1"/>
          <p:nvPr userDrawn="1"/>
        </p:nvSpPr>
        <p:spPr>
          <a:xfrm>
            <a:off x="4079776" y="6504257"/>
            <a:ext cx="4748095" cy="1308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quentin.vuillemin@cern.ch 365/1-D09 | Meeting with ISOLDE | Optics for LE-ISOLDE transfer lines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35B2D91-9199-53CE-2318-6B131634F1F0}"/>
              </a:ext>
            </a:extLst>
          </p:cNvPr>
          <p:cNvSpPr txBox="1"/>
          <p:nvPr userDrawn="1"/>
        </p:nvSpPr>
        <p:spPr>
          <a:xfrm>
            <a:off x="9877028" y="6504256"/>
            <a:ext cx="864096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02/12/2025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02.12.2025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02/12/2025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quentin.vuillemin@cern.ch | Meeting with ISOLDE | Optics for LE-ISOLDE transfer lines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5" name="Picture 2" descr="home">
            <a:extLst>
              <a:ext uri="{FF2B5EF4-FFF2-40B4-BE49-F238E27FC236}">
                <a16:creationId xmlns:a16="http://schemas.microsoft.com/office/drawing/2014/main" id="{163B5ADA-411F-9114-77C0-288A4A6D82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501" y="6364599"/>
            <a:ext cx="393701" cy="39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ome">
            <a:extLst>
              <a:ext uri="{FF2B5EF4-FFF2-40B4-BE49-F238E27FC236}">
                <a16:creationId xmlns:a16="http://schemas.microsoft.com/office/drawing/2014/main" id="{510AC2CF-47DC-5BE9-9C20-9079BBF1DB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98" y="6359531"/>
            <a:ext cx="1639466" cy="40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80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cernbox.cern.ch/files/spaces/eos/project/i/isolde-operation/ISOLDE_geometry/ludmila?items-per-page=100&amp;view-mode=resource-table&amp;tiles-size=1&amp;sort-dir=desc&amp;sort-by=name&amp;files-spaces-generic-view-mode=resource-table" TargetMode="External"/><Relationship Id="rId3" Type="http://schemas.openxmlformats.org/officeDocument/2006/relationships/hyperlink" Target="https://indico.cern.ch/event/1472192/" TargetMode="External"/><Relationship Id="rId7" Type="http://schemas.openxmlformats.org/officeDocument/2006/relationships/hyperlink" Target="https://repository.cern/records/x9nmk-26z60" TargetMode="External"/><Relationship Id="rId2" Type="http://schemas.openxmlformats.org/officeDocument/2006/relationships/hyperlink" Target="https://indico.cern.ch/event/1365168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449136/" TargetMode="External"/><Relationship Id="rId5" Type="http://schemas.openxmlformats.org/officeDocument/2006/relationships/hyperlink" Target="https://proceedings.jacow.org/ipac2017/doi/JACoW-IPAC2017-MOPAB041.html" TargetMode="External"/><Relationship Id="rId10" Type="http://schemas.openxmlformats.org/officeDocument/2006/relationships/hyperlink" Target="https://proceedings.jacow.org/ipac2025/doi/jacow-ipac2025-mopm052/" TargetMode="External"/><Relationship Id="rId4" Type="http://schemas.openxmlformats.org/officeDocument/2006/relationships/hyperlink" Target="https://cds.cern.ch/record/813710" TargetMode="External"/><Relationship Id="rId9" Type="http://schemas.openxmlformats.org/officeDocument/2006/relationships/hyperlink" Target="https://proceedings.jacow.org/ipac2025/doi/jacow-ipac2025-wepm034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indico.cern.ch/event/1365168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Supervisor: Pablo Arrutia</a:t>
            </a:r>
          </a:p>
          <a:p>
            <a:pPr algn="l"/>
            <a:r>
              <a:rPr lang="en-US" b="0" dirty="0"/>
              <a:t>2</a:t>
            </a:r>
            <a:r>
              <a:rPr lang="en-US" b="0" baseline="30000" dirty="0"/>
              <a:t>nd</a:t>
            </a:r>
            <a:r>
              <a:rPr lang="en-US" b="0" dirty="0"/>
              <a:t> December 2025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35276394-7689-50AD-E284-9CDFBEBD52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784013" cy="2153265"/>
          </a:xfrm>
        </p:spPr>
        <p:txBody>
          <a:bodyPr/>
          <a:lstStyle/>
          <a:p>
            <a:r>
              <a:rPr lang="en-GB" dirty="0"/>
              <a:t>LE-ISOLDE beam optics model and measurements</a:t>
            </a:r>
            <a:br>
              <a:rPr lang="fr-FR" dirty="0"/>
            </a:br>
            <a:r>
              <a:rPr lang="fr-FR" sz="2800" dirty="0"/>
              <a:t>Quentin Vuillemin</a:t>
            </a:r>
            <a:br>
              <a:rPr lang="fr-FR" dirty="0"/>
            </a:br>
            <a:r>
              <a:rPr lang="en-US" sz="2800" dirty="0"/>
              <a:t>SY-ABT-BTP Fellowship</a:t>
            </a:r>
            <a:endParaRPr lang="fr-FR" sz="28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564354-6DD2-CD77-1B26-AE7846993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E50299-C1A1-C714-850B-AD49E22A0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3D </a:t>
            </a:r>
            <a:r>
              <a:rPr lang="fr-FR" dirty="0" err="1"/>
              <a:t>models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F7B2ACC-E450-ABA0-7533-E39BE55E0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1215447-460E-8D31-C0AB-C9A0BF4E7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quentin.vuillemin@cern.ch 365/1-D09 | Meeting with ISOLDE | Optics for LE-ISOLDE transfer lines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AD35187-624B-BB9F-EFF7-7603924EF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4F94A17-4F89-DB66-EABA-EDC012A8C980}"/>
              </a:ext>
            </a:extLst>
          </p:cNvPr>
          <p:cNvSpPr txBox="1"/>
          <p:nvPr/>
        </p:nvSpPr>
        <p:spPr>
          <a:xfrm>
            <a:off x="261080" y="5585244"/>
            <a:ext cx="71957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u="sng" dirty="0"/>
              <a:t>Development of a 3D Electrostatic Bender Model for beam simulations at LE-ISOLDE</a:t>
            </a:r>
            <a:r>
              <a:rPr lang="en-GB" sz="1400" i="1" dirty="0"/>
              <a:t>, </a:t>
            </a:r>
            <a:br>
              <a:rPr lang="en-GB" sz="1400" i="1" dirty="0"/>
            </a:br>
            <a:r>
              <a:rPr lang="en-GB" sz="1400" dirty="0"/>
              <a:t>Aarav Mayu Sindhwad, 12</a:t>
            </a:r>
            <a:r>
              <a:rPr lang="en-GB" sz="1400" baseline="30000" dirty="0"/>
              <a:t>th</a:t>
            </a:r>
            <a:r>
              <a:rPr lang="en-GB" sz="1400" dirty="0"/>
              <a:t>  August 2025  </a:t>
            </a:r>
          </a:p>
        </p:txBody>
      </p:sp>
      <p:pic>
        <p:nvPicPr>
          <p:cNvPr id="17" name="Image 16" descr="Une image contenant croquis, Dessin d’enfant, Rectangle, dessin&#10;&#10;Le contenu généré par l’IA peut être incorrect.">
            <a:extLst>
              <a:ext uri="{FF2B5EF4-FFF2-40B4-BE49-F238E27FC236}">
                <a16:creationId xmlns:a16="http://schemas.microsoft.com/office/drawing/2014/main" id="{9CF0F6D6-03E5-9FCA-AFBC-B14C455F6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052736"/>
            <a:ext cx="6836547" cy="3553383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9C1ED050-5F9B-2A61-C82E-5E562F63D538}"/>
              </a:ext>
            </a:extLst>
          </p:cNvPr>
          <p:cNvSpPr txBox="1"/>
          <p:nvPr/>
        </p:nvSpPr>
        <p:spPr>
          <a:xfrm>
            <a:off x="623392" y="4614394"/>
            <a:ext cx="68365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</a:rPr>
              <a:t>3D model of the </a:t>
            </a:r>
            <a:r>
              <a:rPr lang="fr-FR" sz="1400" dirty="0" err="1">
                <a:solidFill>
                  <a:schemeClr val="tx2"/>
                </a:solidFill>
              </a:rPr>
              <a:t>electrostatic</a:t>
            </a:r>
            <a:r>
              <a:rPr lang="fr-FR" sz="1400" dirty="0">
                <a:solidFill>
                  <a:schemeClr val="tx2"/>
                </a:solidFill>
              </a:rPr>
              <a:t> </a:t>
            </a:r>
            <a:r>
              <a:rPr lang="fr-FR" sz="1400" dirty="0" err="1">
                <a:solidFill>
                  <a:schemeClr val="tx2"/>
                </a:solidFill>
              </a:rPr>
              <a:t>bender</a:t>
            </a:r>
            <a:r>
              <a:rPr lang="fr-FR" sz="1400" dirty="0">
                <a:solidFill>
                  <a:schemeClr val="tx2"/>
                </a:solidFill>
              </a:rPr>
              <a:t> </a:t>
            </a:r>
            <a:r>
              <a:rPr lang="fr-FR" sz="1400" dirty="0" err="1">
                <a:solidFill>
                  <a:schemeClr val="tx2"/>
                </a:solidFill>
              </a:rPr>
              <a:t>created</a:t>
            </a:r>
            <a:r>
              <a:rPr lang="fr-FR" sz="1400" dirty="0">
                <a:solidFill>
                  <a:schemeClr val="tx2"/>
                </a:solidFill>
              </a:rPr>
              <a:t> in CST Studio Suite, </a:t>
            </a:r>
            <a:r>
              <a:rPr lang="fr-FR" sz="1400" dirty="0" err="1">
                <a:solidFill>
                  <a:schemeClr val="tx2"/>
                </a:solidFill>
              </a:rPr>
              <a:t>showing</a:t>
            </a:r>
            <a:r>
              <a:rPr lang="fr-FR" sz="1400" dirty="0">
                <a:solidFill>
                  <a:schemeClr val="tx2"/>
                </a:solidFill>
              </a:rPr>
              <a:t> the </a:t>
            </a:r>
            <a:r>
              <a:rPr lang="fr-FR" sz="1400" dirty="0" err="1">
                <a:solidFill>
                  <a:schemeClr val="tx2"/>
                </a:solidFill>
              </a:rPr>
              <a:t>charged</a:t>
            </a:r>
            <a:r>
              <a:rPr lang="fr-FR" sz="1400" dirty="0">
                <a:solidFill>
                  <a:schemeClr val="tx2"/>
                </a:solidFill>
              </a:rPr>
              <a:t> </a:t>
            </a:r>
            <a:r>
              <a:rPr lang="fr-FR" sz="1400" dirty="0" err="1">
                <a:solidFill>
                  <a:schemeClr val="tx2"/>
                </a:solidFill>
              </a:rPr>
              <a:t>electrodes</a:t>
            </a:r>
            <a:r>
              <a:rPr lang="fr-FR" sz="1400" dirty="0">
                <a:solidFill>
                  <a:schemeClr val="tx2"/>
                </a:solidFill>
              </a:rPr>
              <a:t> (</a:t>
            </a:r>
            <a:r>
              <a:rPr lang="fr-FR" sz="1400" dirty="0" err="1">
                <a:solidFill>
                  <a:schemeClr val="tx2"/>
                </a:solidFill>
              </a:rPr>
              <a:t>red</a:t>
            </a:r>
            <a:r>
              <a:rPr lang="fr-FR" sz="1400" dirty="0">
                <a:solidFill>
                  <a:schemeClr val="tx2"/>
                </a:solidFill>
              </a:rPr>
              <a:t> and </a:t>
            </a:r>
            <a:r>
              <a:rPr lang="fr-FR" sz="1400" dirty="0" err="1">
                <a:solidFill>
                  <a:schemeClr val="tx2"/>
                </a:solidFill>
              </a:rPr>
              <a:t>blue</a:t>
            </a:r>
            <a:r>
              <a:rPr lang="fr-FR" sz="1400" dirty="0">
                <a:solidFill>
                  <a:schemeClr val="tx2"/>
                </a:solidFill>
              </a:rPr>
              <a:t>) and all </a:t>
            </a:r>
            <a:r>
              <a:rPr lang="fr-FR" sz="1400" dirty="0" err="1">
                <a:solidFill>
                  <a:schemeClr val="tx2"/>
                </a:solidFill>
              </a:rPr>
              <a:t>grounded</a:t>
            </a:r>
            <a:r>
              <a:rPr lang="fr-FR" sz="1400" dirty="0">
                <a:solidFill>
                  <a:schemeClr val="tx2"/>
                </a:solidFill>
              </a:rPr>
              <a:t> supports (green)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83B22E08-38DC-98A6-71D7-76B210727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9099" y="1526537"/>
            <a:ext cx="4669638" cy="299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033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E34CD0-A9E4-DA6D-0F4F-8CDF174A0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3D </a:t>
            </a:r>
            <a:r>
              <a:rPr lang="fr-FR" dirty="0" err="1"/>
              <a:t>models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E42B16-82E5-628C-04D3-CF18A502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C2EE9D8-B353-AC30-4341-FCEC6C69E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quentin.vuillemin@cern.ch 365/1-D09 | Meeting with ISOLDE | Optics for LE-ISOLDE transfer lines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F692F2B-FD97-5035-1E4C-6C7FCD971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F511244-31F3-5A9A-3052-5301955A0A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8" name="Image 7" descr="Une image contenant texte, diagramme, carte, dessin&#10;&#10;Le contenu généré par l’IA peut être incorrect.">
            <a:extLst>
              <a:ext uri="{FF2B5EF4-FFF2-40B4-BE49-F238E27FC236}">
                <a16:creationId xmlns:a16="http://schemas.microsoft.com/office/drawing/2014/main" id="{55FE1796-C00C-E010-7E86-BBD09248B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60" y="779428"/>
            <a:ext cx="3838704" cy="5428682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29878B45-CBC9-6DC3-BCC5-A3AE4FD35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595" y="1340768"/>
            <a:ext cx="4088744" cy="411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4">
            <a:extLst>
              <a:ext uri="{FF2B5EF4-FFF2-40B4-BE49-F238E27FC236}">
                <a16:creationId xmlns:a16="http://schemas.microsoft.com/office/drawing/2014/main" id="{68E39DAE-756A-56BE-0F53-DD53FB10B82B}"/>
              </a:ext>
            </a:extLst>
          </p:cNvPr>
          <p:cNvSpPr txBox="1"/>
          <p:nvPr/>
        </p:nvSpPr>
        <p:spPr>
          <a:xfrm>
            <a:off x="5963007" y="5754606"/>
            <a:ext cx="454067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dirty="0"/>
              <a:t>Central </a:t>
            </a:r>
            <a:r>
              <a:rPr lang="fr-FR" dirty="0" err="1"/>
              <a:t>quadrupole</a:t>
            </a:r>
            <a:r>
              <a:rPr lang="fr-FR" dirty="0"/>
              <a:t> of Front ends triplet</a:t>
            </a:r>
            <a:endParaRPr lang="en-IN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803CBAF8-A058-FB05-CB4E-54AAC1C98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4303" y="2912771"/>
            <a:ext cx="3519501" cy="264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5EAC442-E5D4-27F9-919E-FCCD4219CAC7}"/>
              </a:ext>
            </a:extLst>
          </p:cNvPr>
          <p:cNvSpPr/>
          <p:nvPr/>
        </p:nvSpPr>
        <p:spPr>
          <a:xfrm>
            <a:off x="407988" y="3011330"/>
            <a:ext cx="1079500" cy="106574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F120FC-8B05-C323-E1A2-27800C188C1F}"/>
              </a:ext>
            </a:extLst>
          </p:cNvPr>
          <p:cNvSpPr/>
          <p:nvPr/>
        </p:nvSpPr>
        <p:spPr>
          <a:xfrm>
            <a:off x="2279576" y="4653456"/>
            <a:ext cx="1079500" cy="106574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131AF00-D085-625D-A746-55448D0994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3" y="1304213"/>
            <a:ext cx="3551973" cy="135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C13992E-D874-72C2-C6A4-FAD3014B14B3}"/>
              </a:ext>
            </a:extLst>
          </p:cNvPr>
          <p:cNvSpPr txBox="1"/>
          <p:nvPr/>
        </p:nvSpPr>
        <p:spPr>
          <a:xfrm>
            <a:off x="9868954" y="4437112"/>
            <a:ext cx="12694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L</a:t>
            </a:r>
            <a:r>
              <a:rPr lang="fr-FR" baseline="-25000" dirty="0"/>
              <a:t>eff</a:t>
            </a:r>
            <a:r>
              <a:rPr lang="fr-FR" dirty="0"/>
              <a:t>/L = 86 %</a:t>
            </a:r>
          </a:p>
        </p:txBody>
      </p:sp>
    </p:spTree>
    <p:extLst>
      <p:ext uri="{BB962C8B-B14F-4D97-AF65-F5344CB8AC3E}">
        <p14:creationId xmlns:p14="http://schemas.microsoft.com/office/powerpoint/2010/main" val="1514279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22C42C-9AE9-7A8C-BB92-3AFC17BBE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Layout</a:t>
            </a:r>
            <a:r>
              <a:rPr lang="fr-FR" dirty="0"/>
              <a:t> </a:t>
            </a:r>
            <a:r>
              <a:rPr lang="fr-FR" dirty="0" err="1"/>
              <a:t>Database</a:t>
            </a:r>
            <a:br>
              <a:rPr lang="fr-FR" dirty="0"/>
            </a:br>
            <a:r>
              <a:rPr lang="fr-FR" dirty="0"/>
              <a:t>Central Hall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D8E31B1-EABF-5D20-1400-EB246565F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A1C6729-DA81-C4D8-7BDD-51B637807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quentin.vuillemin@cern.ch 365/1-D09 | Meeting with ISOLDE | Optics for LE-ISOLDE transfer lines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293656E-DEDB-F60A-0660-32F381D1D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213852A-887C-EECB-B7E7-37F3A8430B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Ludmila Temple</a:t>
            </a:r>
          </a:p>
          <a:p>
            <a:r>
              <a:rPr lang="fr-FR" dirty="0"/>
              <a:t>Simon Mataguez</a:t>
            </a:r>
          </a:p>
          <a:p>
            <a:r>
              <a:rPr lang="fr-FR" dirty="0"/>
              <a:t>Pascal Le Roux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2013 Survey EDMS 1281872</a:t>
            </a:r>
          </a:p>
          <a:p>
            <a:r>
              <a:rPr lang="fr-FR" dirty="0"/>
              <a:t>EDMS 2782373</a:t>
            </a:r>
          </a:p>
          <a:p>
            <a:endParaRPr lang="fr-FR" dirty="0"/>
          </a:p>
        </p:txBody>
      </p:sp>
      <p:pic>
        <p:nvPicPr>
          <p:cNvPr id="209" name="Google Shape;209;p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935760" y="3212976"/>
            <a:ext cx="6351389" cy="2926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7AD7804F-1BD2-9F79-1723-CCCE5050B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672" y="931893"/>
            <a:ext cx="61341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AB748F85-CB6A-2410-6D66-400B92E8D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170" y="112807"/>
            <a:ext cx="2186846" cy="196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A6E86D5-6D0C-373C-E481-7D43D4506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4768" y="1409362"/>
            <a:ext cx="2232248" cy="196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437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FEE4F-3DB3-6318-AA40-378F35F56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1014685"/>
          </a:xfrm>
        </p:spPr>
        <p:txBody>
          <a:bodyPr/>
          <a:lstStyle/>
          <a:p>
            <a:r>
              <a:rPr lang="fr-FR" dirty="0" err="1"/>
              <a:t>Results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CC9595F-E6E7-4FE2-FB66-0DE10A9522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/>
              <a:t>Measurements</a:t>
            </a:r>
            <a:r>
              <a:rPr lang="fr-FR" dirty="0"/>
              <a:t>, model validation</a:t>
            </a:r>
          </a:p>
          <a:p>
            <a:r>
              <a:rPr lang="fr-FR" dirty="0"/>
              <a:t>and usable software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010BC4-4184-8886-8C98-8509D09A2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D4DA1A-7B39-5B60-0B5C-7377F10D3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quentin.vuillemin@cern.ch | Meeting with ISOLDE | Optics for LE-ISOLDE transfer lines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7B515B-3F4E-38DA-62FC-18AA1A8C3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62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D56530-1859-78BD-9D34-F9D68D02E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Example of </a:t>
            </a:r>
            <a:r>
              <a:rPr lang="fr-FR" dirty="0" err="1"/>
              <a:t>Measurements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247445-580E-1F2C-9847-CFD80686D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533ADB8-0BE1-73EA-825D-864E18E08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quentin.vuillemin@cern.ch 365/1-D09 | Meeting with ISOLDE | Optics for LE-ISOLDE transfer lines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0A38709-378D-0CEB-DE97-0C0EB77FE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4" name="Image 13" descr="Une image contenant Caractère coloré, violet, capture d’écran, violette&#10;&#10;Le contenu généré par l’IA peut être incorrect.">
            <a:extLst>
              <a:ext uri="{FF2B5EF4-FFF2-40B4-BE49-F238E27FC236}">
                <a16:creationId xmlns:a16="http://schemas.microsoft.com/office/drawing/2014/main" id="{4FA8B051-EE36-D2A0-A2FB-A79E8768E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795" y="404664"/>
            <a:ext cx="5409753" cy="540975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39CB6CB-B6CC-4D8C-6F79-50E695135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556792"/>
            <a:ext cx="6093774" cy="365626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74C5D64-9D84-59FB-2F57-295E124CB32D}"/>
              </a:ext>
            </a:extLst>
          </p:cNvPr>
          <p:cNvSpPr txBox="1"/>
          <p:nvPr/>
        </p:nvSpPr>
        <p:spPr>
          <a:xfrm>
            <a:off x="4536504" y="5661248"/>
            <a:ext cx="73921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u="sng" dirty="0"/>
              <a:t>Delivering electrons to AWAKE: operational challenges and results , </a:t>
            </a:r>
            <a:br>
              <a:rPr lang="en-GB" u="sng" dirty="0"/>
            </a:br>
            <a:r>
              <a:rPr lang="en-GB" dirty="0"/>
              <a:t>Vittorio </a:t>
            </a:r>
            <a:r>
              <a:rPr lang="en-GB" dirty="0" err="1"/>
              <a:t>Benicci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9949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3BC19A-56C8-B876-82A2-D78F32FC7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Propagation </a:t>
            </a:r>
            <a:r>
              <a:rPr lang="fr-FR" dirty="0" err="1"/>
              <a:t>example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CA0 to VITO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C3DA4C7-BC94-7CEA-D85C-4E7CA9E03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02/12/2025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E5C1BEC-9B9E-5E73-7E39-D59C00E8D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quentin.vuillemin@cern.ch 365/1-D09 | Meeting with ISOLDE | Optics for LE-ISOLDE transfer lines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88299EE-B734-3909-33C1-F04A3DD58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074" name="Picture 2" descr="[animate output image]">
            <a:extLst>
              <a:ext uri="{FF2B5EF4-FFF2-40B4-BE49-F238E27FC236}">
                <a16:creationId xmlns:a16="http://schemas.microsoft.com/office/drawing/2014/main" id="{BA93310F-2208-78C2-8D6F-C96950972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83" y="1340768"/>
            <a:ext cx="9510807" cy="481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[animate output image]">
            <a:extLst>
              <a:ext uri="{FF2B5EF4-FFF2-40B4-BE49-F238E27FC236}">
                <a16:creationId xmlns:a16="http://schemas.microsoft.com/office/drawing/2014/main" id="{5F3E886D-32E8-3F47-5AA6-FF8660ABC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687" y="980728"/>
            <a:ext cx="648511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323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93C5B-66CE-DB5E-FCE4-1D8C1D535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 </a:t>
            </a:r>
            <a:r>
              <a:rPr lang="fr-FR" dirty="0" err="1"/>
              <a:t>predictive</a:t>
            </a:r>
            <a:r>
              <a:rPr lang="fr-FR" dirty="0"/>
              <a:t> </a:t>
            </a:r>
            <a:r>
              <a:rPr lang="fr-FR" dirty="0" err="1"/>
              <a:t>Xsuite</a:t>
            </a:r>
            <a:r>
              <a:rPr lang="fr-FR" dirty="0"/>
              <a:t> Model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8CE6E33-1E26-220D-D1BB-564E04BDE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00D77F-29E1-AF5F-07ED-039E7365D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quentin.vuillemin@cern.ch 365/1-D09 | Meeting with ISOLDE | Optics for LE-ISOLDE transfer lines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8D64613-CC48-107E-8BE4-5CE50C5B9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2" name="Image 11" descr="Une image contenant capture d’écran, texte, ligne, Rectangle&#10;&#10;Le contenu généré par l’IA peut être incorrect.">
            <a:extLst>
              <a:ext uri="{FF2B5EF4-FFF2-40B4-BE49-F238E27FC236}">
                <a16:creationId xmlns:a16="http://schemas.microsoft.com/office/drawing/2014/main" id="{5399B64B-EDEE-5335-B2EB-441B3AE5C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548" y="1484784"/>
            <a:ext cx="6141450" cy="4608513"/>
          </a:xfrm>
          <a:prstGeom prst="rect">
            <a:avLst/>
          </a:prstGeom>
        </p:spPr>
      </p:pic>
      <p:pic>
        <p:nvPicPr>
          <p:cNvPr id="10" name="Image 9" descr="Une image contenant ligne, capture d’écran, Tracé, diagramme&#10;&#10;Le contenu généré par l’IA peut être incorrect.">
            <a:extLst>
              <a:ext uri="{FF2B5EF4-FFF2-40B4-BE49-F238E27FC236}">
                <a16:creationId xmlns:a16="http://schemas.microsoft.com/office/drawing/2014/main" id="{7B96D2C5-A120-E732-00F8-EA74FE07B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652" y="1772816"/>
            <a:ext cx="5037325" cy="377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93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0496B7-8F7D-8BBF-D63C-68A079919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GUI-</a:t>
            </a:r>
            <a:r>
              <a:rPr lang="fr-FR" dirty="0" err="1"/>
              <a:t>result</a:t>
            </a:r>
            <a:r>
              <a:rPr lang="fr-FR" dirty="0"/>
              <a:t> for a plasma </a:t>
            </a:r>
            <a:r>
              <a:rPr lang="fr-FR" dirty="0" err="1"/>
              <a:t>target</a:t>
            </a:r>
            <a:r>
              <a:rPr lang="fr-FR" dirty="0"/>
              <a:t> at GPS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98EAE68-E0A9-4E69-7D02-D10FFFF68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745426C-0796-FB53-274D-944987688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quentin.vuillemin@cern.ch 365/1-D09 | Meeting with ISOLDE | Optics for LE-ISOLDE transfer lines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F2182E-511B-421A-F5DB-F3439DA7D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37FD51D-9E6E-54AF-AC14-644D7BC62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8160"/>
            <a:ext cx="12192000" cy="468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348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D44B543-55DA-549E-C706-B915FE2F0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Google Shape;440;p66">
            <a:extLst>
              <a:ext uri="{FF2B5EF4-FFF2-40B4-BE49-F238E27FC236}">
                <a16:creationId xmlns:a16="http://schemas.microsoft.com/office/drawing/2014/main" id="{EE9E4400-CA00-F491-81B4-D5C6C1A23A5D}"/>
              </a:ext>
            </a:extLst>
          </p:cNvPr>
          <p:cNvSpPr txBox="1">
            <a:spLocks/>
          </p:cNvSpPr>
          <p:nvPr/>
        </p:nvSpPr>
        <p:spPr>
          <a:xfrm>
            <a:off x="654300" y="913513"/>
            <a:ext cx="11537700" cy="5760640"/>
          </a:xfrm>
          <a:prstGeom prst="rect">
            <a:avLst/>
          </a:prstGeom>
        </p:spPr>
        <p:txBody>
          <a:bodyPr spcFirstLastPara="1" vert="horz" wrap="square" lIns="121900" tIns="60933" rIns="121900" bIns="60933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4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Developed automatic measurement routine for quadrupole scans</a:t>
            </a:r>
          </a:p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4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Agreements between model and data.</a:t>
            </a:r>
          </a:p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4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Use of tomography method</a:t>
            </a:r>
          </a:p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4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Use of offset and data from survey and operations</a:t>
            </a:r>
          </a:p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4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3D electrostatic modelling of bender and quadrupoles</a:t>
            </a:r>
          </a:p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400" b="0" dirty="0">
                <a:solidFill>
                  <a:schemeClr val="dk1"/>
                </a:solidFill>
                <a:cs typeface="Arial"/>
                <a:sym typeface="Arial"/>
              </a:rPr>
              <a:t>Optics is accurate as shown w/ kick response -&gt; LSA beam steering in future</a:t>
            </a:r>
          </a:p>
          <a:p>
            <a:pPr marL="135464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</a:pPr>
            <a:endParaRPr lang="en-GB" sz="2400" b="0" dirty="0">
              <a:solidFill>
                <a:schemeClr val="dk1"/>
              </a:solidFill>
              <a:latin typeface="Arial"/>
              <a:cs typeface="Arial"/>
              <a:sym typeface="Arial"/>
            </a:endParaRPr>
          </a:p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4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In the five remaining months:</a:t>
            </a:r>
          </a:p>
          <a:p>
            <a:pPr marL="933435" lvl="1" indent="-474121"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optical models for separators (the missing piece to complete the puzzle)</a:t>
            </a:r>
          </a:p>
          <a:p>
            <a:pPr marL="933435" lvl="1" indent="-474121"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Simulation multi-species transport through the separators</a:t>
            </a:r>
          </a:p>
          <a:p>
            <a:pPr marL="933435" lvl="1" indent="-474121"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Documentation for every one to use the GUI and the codes easily</a:t>
            </a:r>
          </a:p>
          <a:p>
            <a:pPr marL="933435" lvl="1" indent="-474121"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00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Off-line tests</a:t>
            </a:r>
          </a:p>
          <a:p>
            <a:pPr marL="609585" indent="-474121"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endParaRPr lang="en-GB" sz="2300" b="0" dirty="0">
              <a:solidFill>
                <a:schemeClr val="dk1"/>
              </a:solidFill>
              <a:latin typeface="Arial"/>
              <a:cs typeface="Arial"/>
              <a:sym typeface="Arial"/>
            </a:endParaRPr>
          </a:p>
          <a:p>
            <a:pPr marL="609585" indent="-474121"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400" b="0" dirty="0">
                <a:solidFill>
                  <a:schemeClr val="dk1"/>
                </a:solidFill>
                <a:cs typeface="Arial"/>
                <a:sym typeface="Arial"/>
              </a:rPr>
              <a:t>Groundwork towards an end to end model from target to experiment</a:t>
            </a:r>
          </a:p>
          <a:p>
            <a:pPr marL="135464">
              <a:spcBef>
                <a:spcPts val="0"/>
              </a:spcBef>
              <a:buClr>
                <a:schemeClr val="dk1"/>
              </a:buClr>
              <a:buSzPts val="2000"/>
            </a:pPr>
            <a:endParaRPr lang="en-GB" sz="2300" b="0" dirty="0">
              <a:solidFill>
                <a:schemeClr val="dk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7859067-7312-2031-549D-6B3A18693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04A2F437-52EE-3ED0-1099-9C98827FA7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9" name="Espace réservé du pied de page 3">
            <a:extLst>
              <a:ext uri="{FF2B5EF4-FFF2-40B4-BE49-F238E27FC236}">
                <a16:creationId xmlns:a16="http://schemas.microsoft.com/office/drawing/2014/main" id="{BEE15A5C-0180-7926-7ED0-B617D2E5E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7728" y="6378349"/>
            <a:ext cx="4896545" cy="365125"/>
          </a:xfrm>
        </p:spPr>
        <p:txBody>
          <a:bodyPr/>
          <a:lstStyle/>
          <a:p>
            <a:r>
              <a:rPr lang="en-US" dirty="0"/>
              <a:t>quentin.vuillemin@cern.ch 365/1-D09 | Meeting with ISOLDE | Optics for LE-ISOLDE transfer lines</a:t>
            </a:r>
          </a:p>
        </p:txBody>
      </p:sp>
    </p:spTree>
    <p:extLst>
      <p:ext uri="{BB962C8B-B14F-4D97-AF65-F5344CB8AC3E}">
        <p14:creationId xmlns:p14="http://schemas.microsoft.com/office/powerpoint/2010/main" val="144026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35346-6B65-3D4F-9DF5-7C22FEAE4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40142D6B-EF05-47C8-83C9-5DAF1E5617F5}"/>
              </a:ext>
            </a:extLst>
          </p:cNvPr>
          <p:cNvSpPr txBox="1">
            <a:spLocks/>
          </p:cNvSpPr>
          <p:nvPr/>
        </p:nvSpPr>
        <p:spPr>
          <a:xfrm>
            <a:off x="297272" y="1232756"/>
            <a:ext cx="11597456" cy="43924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indent="-507987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Status of Optics Model for ISOLDE low energy beam lines</a:t>
            </a:r>
            <a:r>
              <a:rPr lang="en-GB" sz="20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, </a:t>
            </a:r>
            <a:r>
              <a:rPr lang="en-GB" sz="2000" b="0" dirty="0">
                <a:solidFill>
                  <a:schemeClr val="dk1"/>
                </a:solidFill>
                <a:latin typeface="Arial"/>
                <a:cs typeface="Arial"/>
                <a:hlinkClick r:id="rId3"/>
              </a:rPr>
              <a:t>Low-energy ISOLDE beam lines</a:t>
            </a:r>
            <a:endParaRPr lang="fr-FR" sz="2000" b="0" dirty="0">
              <a:solidFill>
                <a:schemeClr val="dk1"/>
              </a:solidFill>
              <a:latin typeface="Arial"/>
              <a:cs typeface="Arial"/>
              <a:sym typeface="Arial"/>
            </a:endParaRPr>
          </a:p>
          <a:p>
            <a:pPr marL="609585" indent="-507987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dirty="0">
                <a:hlinkClick r:id="rId4"/>
              </a:rPr>
              <a:t>Ion optics with electrostatic lenses, </a:t>
            </a:r>
            <a:r>
              <a:rPr lang="en-GB" sz="2000" b="0" dirty="0">
                <a:hlinkClick r:id="rId4"/>
              </a:rPr>
              <a:t>Hinterberger, F. </a:t>
            </a:r>
            <a:r>
              <a:rPr lang="en-GB" b="0" dirty="0">
                <a:hlinkClick r:id="rId4"/>
              </a:rPr>
              <a:t>2006</a:t>
            </a:r>
            <a:r>
              <a:rPr lang="en-GB" b="0" dirty="0"/>
              <a:t> (electrostatic quadrupoles)</a:t>
            </a:r>
          </a:p>
          <a:p>
            <a:pPr marL="609585" indent="-507987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ts val="2400"/>
              <a:buFont typeface="Arial"/>
              <a:buChar char="•"/>
            </a:pPr>
            <a:r>
              <a:rPr lang="fr-FR" sz="1800" dirty="0" err="1">
                <a:hlinkClick r:id="rId5"/>
              </a:rPr>
              <a:t>Quadrupole</a:t>
            </a:r>
            <a:r>
              <a:rPr lang="fr-FR" sz="1800" dirty="0">
                <a:hlinkClick r:id="rId5"/>
              </a:rPr>
              <a:t> Scan </a:t>
            </a:r>
            <a:r>
              <a:rPr lang="fr-FR" sz="1800" dirty="0" err="1">
                <a:hlinkClick r:id="rId5"/>
              </a:rPr>
              <a:t>Measurements</a:t>
            </a:r>
            <a:r>
              <a:rPr lang="fr-FR" sz="1800" dirty="0">
                <a:hlinkClick r:id="rId5"/>
              </a:rPr>
              <a:t> in the Beam Transport Line </a:t>
            </a:r>
            <a:r>
              <a:rPr lang="fr-FR" sz="1800" dirty="0" err="1">
                <a:hlinkClick r:id="rId5"/>
              </a:rPr>
              <a:t>between</a:t>
            </a:r>
            <a:r>
              <a:rPr lang="fr-FR" sz="1800" dirty="0">
                <a:hlinkClick r:id="rId5"/>
              </a:rPr>
              <a:t> DESY II and PETRA III, 2017, </a:t>
            </a:r>
            <a:r>
              <a:rPr lang="fr-FR" sz="1800" dirty="0" err="1">
                <a:hlinkClick r:id="rId5"/>
              </a:rPr>
              <a:t>Keil</a:t>
            </a:r>
            <a:r>
              <a:rPr lang="fr-FR" sz="1800" dirty="0">
                <a:hlinkClick r:id="rId5"/>
              </a:rPr>
              <a:t>, Joachim / </a:t>
            </a:r>
            <a:r>
              <a:rPr lang="fr-FR" sz="1800" dirty="0" err="1">
                <a:hlinkClick r:id="rId5"/>
              </a:rPr>
              <a:t>Ehrlichmann</a:t>
            </a:r>
            <a:r>
              <a:rPr lang="fr-FR" sz="1800" dirty="0">
                <a:hlinkClick r:id="rId5"/>
              </a:rPr>
              <a:t>, </a:t>
            </a:r>
            <a:r>
              <a:rPr lang="fr-FR" sz="1800" dirty="0" err="1">
                <a:hlinkClick r:id="rId5"/>
              </a:rPr>
              <a:t>Heiko</a:t>
            </a:r>
            <a:r>
              <a:rPr lang="fr-FR" sz="1800" dirty="0">
                <a:hlinkClick r:id="rId5"/>
              </a:rPr>
              <a:t> / Sahoo, </a:t>
            </a:r>
            <a:r>
              <a:rPr lang="fr-FR" sz="1800" dirty="0" err="1">
                <a:hlinkClick r:id="rId5"/>
              </a:rPr>
              <a:t>Gajendra</a:t>
            </a:r>
            <a:r>
              <a:rPr lang="fr-FR" sz="1800" dirty="0">
                <a:hlinkClick r:id="rId5"/>
              </a:rPr>
              <a:t> / </a:t>
            </a:r>
            <a:r>
              <a:rPr lang="fr-FR" sz="1800" dirty="0" err="1">
                <a:hlinkClick r:id="rId5"/>
              </a:rPr>
              <a:t>Wanzenberg</a:t>
            </a:r>
            <a:r>
              <a:rPr lang="fr-FR" sz="1800" dirty="0">
                <a:hlinkClick r:id="rId5"/>
              </a:rPr>
              <a:t>, Rainer</a:t>
            </a:r>
            <a:r>
              <a:rPr lang="fr-FR" sz="1800" dirty="0"/>
              <a:t> (</a:t>
            </a:r>
            <a:r>
              <a:rPr lang="fr-FR" sz="1800" dirty="0" err="1"/>
              <a:t>thin</a:t>
            </a:r>
            <a:r>
              <a:rPr lang="fr-FR" sz="1800" dirty="0"/>
              <a:t> </a:t>
            </a:r>
            <a:r>
              <a:rPr lang="fr-FR" sz="1800" dirty="0" err="1"/>
              <a:t>lens</a:t>
            </a:r>
            <a:r>
              <a:rPr lang="fr-FR" sz="1800" dirty="0"/>
              <a:t> model)</a:t>
            </a:r>
            <a:endParaRPr lang="en-GB" sz="1800" dirty="0">
              <a:sym typeface="Arial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609585" indent="-507987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cs typeface="Arial"/>
                <a:sym typeface="Arial"/>
                <a:hlinkClick r:id="rId6"/>
              </a:rPr>
              <a:t>Delivering electrons to AWAKE: operational challenges and results</a:t>
            </a:r>
            <a:r>
              <a:rPr lang="en-GB" sz="20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 (tomography)</a:t>
            </a:r>
          </a:p>
          <a:p>
            <a:pPr marL="609585" indent="-507987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dirty="0">
                <a:hlinkClick r:id="rId7"/>
              </a:rPr>
              <a:t>Development of a 3D Electrostatic Bender Model for beam simulations at LE-ISOLDE</a:t>
            </a:r>
            <a:endParaRPr lang="en-US" sz="2000" dirty="0"/>
          </a:p>
          <a:p>
            <a:pPr marL="609585" indent="-507987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000" dirty="0">
                <a:hlinkClick r:id="rId8"/>
              </a:rPr>
              <a:t>Low energy central hall to Isolde to layout database – Ludmila Temple</a:t>
            </a:r>
            <a:endParaRPr lang="en-GB" sz="2000" dirty="0"/>
          </a:p>
          <a:p>
            <a:pPr marL="609585" indent="-507987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ts val="2400"/>
              <a:buFont typeface="Arial"/>
              <a:buChar char="•"/>
            </a:pPr>
            <a:r>
              <a:rPr lang="fr-FR" sz="2000" dirty="0">
                <a:hlinkClick r:id="rId9"/>
              </a:rPr>
              <a:t>Beam </a:t>
            </a:r>
            <a:r>
              <a:rPr lang="fr-FR" sz="2000" dirty="0" err="1">
                <a:hlinkClick r:id="rId9"/>
              </a:rPr>
              <a:t>Optics</a:t>
            </a:r>
            <a:r>
              <a:rPr lang="fr-FR" sz="2000" dirty="0">
                <a:hlinkClick r:id="rId9"/>
              </a:rPr>
              <a:t> Model and </a:t>
            </a:r>
            <a:r>
              <a:rPr lang="fr-FR" sz="2000" dirty="0" err="1">
                <a:hlinkClick r:id="rId9"/>
              </a:rPr>
              <a:t>Characterization</a:t>
            </a:r>
            <a:r>
              <a:rPr lang="fr-FR" sz="2000" dirty="0">
                <a:hlinkClick r:id="rId9"/>
              </a:rPr>
              <a:t> for </a:t>
            </a:r>
            <a:r>
              <a:rPr lang="fr-FR" sz="2000" dirty="0" err="1">
                <a:hlinkClick r:id="rId9"/>
              </a:rPr>
              <a:t>CERN's</a:t>
            </a:r>
            <a:r>
              <a:rPr lang="fr-FR" sz="2000" dirty="0">
                <a:hlinkClick r:id="rId9"/>
              </a:rPr>
              <a:t> Low-Energy ISOLDE Transfer Lines</a:t>
            </a:r>
            <a:r>
              <a:rPr lang="fr-FR" sz="1800" dirty="0">
                <a:hlinkClick r:id="rId9"/>
              </a:rPr>
              <a:t> IPAC, </a:t>
            </a:r>
            <a:r>
              <a:rPr lang="fr-FR" sz="2000" b="0" dirty="0">
                <a:hlinkClick r:id="rId9"/>
              </a:rPr>
              <a:t>2025 </a:t>
            </a:r>
            <a:r>
              <a:rPr lang="fr-FR" sz="2000" b="0" i="1" dirty="0">
                <a:hlinkClick r:id="rId9"/>
              </a:rPr>
              <a:t>IPAC</a:t>
            </a:r>
            <a:endParaRPr lang="fr-FR" sz="2000" b="0" i="1" dirty="0"/>
          </a:p>
          <a:p>
            <a:pPr marL="609585" indent="-507987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000" dirty="0">
                <a:hlinkClick r:id="rId10"/>
              </a:rPr>
              <a:t>Bayesian methods and differentiable models for optics studies at the ISOLDE facility</a:t>
            </a:r>
            <a:r>
              <a:rPr lang="fr-FR" sz="2000" dirty="0">
                <a:hlinkClick r:id="rId10"/>
              </a:rPr>
              <a:t>, </a:t>
            </a:r>
            <a:r>
              <a:rPr lang="fr-FR" sz="1800" b="0" dirty="0">
                <a:hlinkClick r:id="rId10"/>
              </a:rPr>
              <a:t>2025 </a:t>
            </a:r>
            <a:r>
              <a:rPr lang="fr-FR" sz="1800" b="0" i="1" dirty="0">
                <a:hlinkClick r:id="rId10"/>
              </a:rPr>
              <a:t>IPAC</a:t>
            </a:r>
            <a:endParaRPr lang="fr-FR" sz="1800" b="0" i="1" dirty="0"/>
          </a:p>
          <a:p>
            <a:pPr marL="101598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ts val="2400"/>
            </a:pPr>
            <a:endParaRPr lang="fr-FR" sz="2800" b="0" dirty="0">
              <a:solidFill>
                <a:schemeClr val="dk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3E572E48-DDDC-5D56-0B92-6B2DF707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Links</a:t>
            </a:r>
          </a:p>
        </p:txBody>
      </p:sp>
      <p:sp>
        <p:nvSpPr>
          <p:cNvPr id="2" name="Espace réservé de la date 2">
            <a:extLst>
              <a:ext uri="{FF2B5EF4-FFF2-40B4-BE49-F238E27FC236}">
                <a16:creationId xmlns:a16="http://schemas.microsoft.com/office/drawing/2014/main" id="{6871E737-9A1F-5278-83A4-3E5DBD765A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r>
              <a:rPr lang="en-GB"/>
              <a:t>28/10/2024</a:t>
            </a:r>
            <a:endParaRPr lang="en-GB" dirty="0"/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B12AC464-EEBB-6CF5-3611-C5235DC02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7728" y="6378349"/>
            <a:ext cx="4896545" cy="365125"/>
          </a:xfrm>
        </p:spPr>
        <p:txBody>
          <a:bodyPr/>
          <a:lstStyle/>
          <a:p>
            <a:r>
              <a:rPr lang="en-US" dirty="0"/>
              <a:t>quentin.vuillemin@cern.ch 365/1-D09 | Meeting with ISOLDE | Optics for LE-ISOLDE transfer lines</a:t>
            </a:r>
          </a:p>
        </p:txBody>
      </p:sp>
    </p:spTree>
    <p:extLst>
      <p:ext uri="{BB962C8B-B14F-4D97-AF65-F5344CB8AC3E}">
        <p14:creationId xmlns:p14="http://schemas.microsoft.com/office/powerpoint/2010/main" val="3504605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CF2C965-CAB8-13E2-D227-FC0037290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F13F859-0BEA-CE72-B28F-55D8D60AE7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4411" y="2006575"/>
            <a:ext cx="10333135" cy="2844849"/>
          </a:xfrm>
        </p:spPr>
        <p:txBody>
          <a:bodyPr>
            <a:normAutofit lnSpcReduction="10000"/>
          </a:bodyPr>
          <a:lstStyle/>
          <a:p>
            <a:pPr marL="609585" indent="-575719">
              <a:lnSpc>
                <a:spcPct val="100000"/>
              </a:lnSpc>
              <a:buClr>
                <a:schemeClr val="dk1"/>
              </a:buClr>
              <a:buSzPts val="3200"/>
              <a:buFont typeface="Arial"/>
              <a:buChar char="•"/>
            </a:pPr>
            <a:r>
              <a:rPr lang="en-GB" sz="42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Context and Motivation</a:t>
            </a:r>
          </a:p>
          <a:p>
            <a:pPr marL="609585" indent="-575719">
              <a:lnSpc>
                <a:spcPct val="100000"/>
              </a:lnSpc>
              <a:buClr>
                <a:schemeClr val="dk1"/>
              </a:buClr>
              <a:buSzPts val="3200"/>
              <a:buFont typeface="Arial"/>
              <a:buChar char="•"/>
            </a:pPr>
            <a:r>
              <a:rPr lang="fr-FR" sz="4267" b="0" dirty="0" err="1">
                <a:solidFill>
                  <a:schemeClr val="dk1"/>
                </a:solidFill>
                <a:latin typeface="Arial"/>
                <a:cs typeface="Arial"/>
                <a:sym typeface="Arial"/>
              </a:rPr>
              <a:t>Procedures</a:t>
            </a:r>
            <a:endParaRPr lang="fr-FR" sz="4267" b="0" dirty="0">
              <a:solidFill>
                <a:schemeClr val="dk1"/>
              </a:solidFill>
              <a:latin typeface="Arial"/>
              <a:cs typeface="Arial"/>
              <a:sym typeface="Arial"/>
            </a:endParaRPr>
          </a:p>
          <a:p>
            <a:pPr marL="609585" indent="-575719">
              <a:lnSpc>
                <a:spcPct val="100000"/>
              </a:lnSpc>
              <a:buClr>
                <a:schemeClr val="dk1"/>
              </a:buClr>
              <a:buSzPts val="3200"/>
              <a:buFont typeface="Arial"/>
              <a:buChar char="•"/>
            </a:pPr>
            <a:r>
              <a:rPr lang="fr-FR" sz="4267" b="0" dirty="0" err="1">
                <a:solidFill>
                  <a:schemeClr val="dk1"/>
                </a:solidFill>
                <a:latin typeface="Arial"/>
                <a:cs typeface="Arial"/>
                <a:sym typeface="Arial"/>
              </a:rPr>
              <a:t>Models</a:t>
            </a:r>
            <a:r>
              <a:rPr lang="fr-FR" sz="42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 and </a:t>
            </a:r>
            <a:r>
              <a:rPr lang="fr-FR" sz="4267" b="0" dirty="0" err="1">
                <a:solidFill>
                  <a:schemeClr val="dk1"/>
                </a:solidFill>
                <a:latin typeface="Arial"/>
                <a:cs typeface="Arial"/>
                <a:sym typeface="Arial"/>
              </a:rPr>
              <a:t>survey</a:t>
            </a:r>
            <a:endParaRPr lang="fr-FR" sz="4267" b="0" dirty="0">
              <a:solidFill>
                <a:schemeClr val="dk1"/>
              </a:solidFill>
              <a:latin typeface="Arial"/>
              <a:cs typeface="Arial"/>
              <a:sym typeface="Arial"/>
            </a:endParaRPr>
          </a:p>
          <a:p>
            <a:pPr marL="609585" indent="-575719">
              <a:lnSpc>
                <a:spcPct val="100000"/>
              </a:lnSpc>
              <a:buClr>
                <a:schemeClr val="dk1"/>
              </a:buClr>
              <a:buSzPts val="3200"/>
              <a:buFont typeface="Arial"/>
              <a:buChar char="•"/>
            </a:pPr>
            <a:r>
              <a:rPr lang="fr-FR" sz="4267" b="0" dirty="0" err="1">
                <a:solidFill>
                  <a:schemeClr val="dk1"/>
                </a:solidFill>
                <a:latin typeface="Arial"/>
                <a:cs typeface="Arial"/>
                <a:sym typeface="Arial"/>
              </a:rPr>
              <a:t>Measurements</a:t>
            </a:r>
            <a:r>
              <a:rPr lang="fr-FR" sz="42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 and simulation</a:t>
            </a:r>
            <a:endParaRPr lang="en-GB" sz="4267" b="0" dirty="0">
              <a:solidFill>
                <a:schemeClr val="dk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4CCB8A8F-2902-292D-9816-FE705B548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Outline</a:t>
            </a:r>
            <a:endParaRPr lang="fr-FR" dirty="0"/>
          </a:p>
        </p:txBody>
      </p:sp>
      <p:sp>
        <p:nvSpPr>
          <p:cNvPr id="2" name="Espace réservé de la date 2">
            <a:extLst>
              <a:ext uri="{FF2B5EF4-FFF2-40B4-BE49-F238E27FC236}">
                <a16:creationId xmlns:a16="http://schemas.microsoft.com/office/drawing/2014/main" id="{BDFCA879-2FEE-1DE1-804D-C2836E8F3E46}"/>
              </a:ext>
            </a:extLst>
          </p:cNvPr>
          <p:cNvSpPr txBox="1">
            <a:spLocks/>
          </p:cNvSpPr>
          <p:nvPr/>
        </p:nvSpPr>
        <p:spPr>
          <a:xfrm>
            <a:off x="9120336" y="6484407"/>
            <a:ext cx="1620788" cy="2590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50" dirty="0"/>
              <a:t>02/12/2025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4D125664-84FA-7B47-3933-C0DCCDFAFC5E}"/>
              </a:ext>
            </a:extLst>
          </p:cNvPr>
          <p:cNvSpPr txBox="1">
            <a:spLocks/>
          </p:cNvSpPr>
          <p:nvPr/>
        </p:nvSpPr>
        <p:spPr>
          <a:xfrm>
            <a:off x="3503712" y="6484407"/>
            <a:ext cx="5040561" cy="2590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50" dirty="0"/>
              <a:t>quentin.vuillemin@cern.ch 365/1-D09 | Meeting with ISOLDE | Optics for LE-ISOLDE transfer lines</a:t>
            </a:r>
          </a:p>
        </p:txBody>
      </p:sp>
      <p:sp>
        <p:nvSpPr>
          <p:cNvPr id="3" name="Espace réservé du texte 5">
            <a:extLst>
              <a:ext uri="{FF2B5EF4-FFF2-40B4-BE49-F238E27FC236}">
                <a16:creationId xmlns:a16="http://schemas.microsoft.com/office/drawing/2014/main" id="{443CADEA-F191-F96C-8E2C-DC3DF5B10634}"/>
              </a:ext>
            </a:extLst>
          </p:cNvPr>
          <p:cNvSpPr txBox="1">
            <a:spLocks/>
          </p:cNvSpPr>
          <p:nvPr/>
        </p:nvSpPr>
        <p:spPr>
          <a:xfrm>
            <a:off x="551384" y="1063992"/>
            <a:ext cx="11161240" cy="28448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866">
              <a:lnSpc>
                <a:spcPct val="100000"/>
              </a:lnSpc>
              <a:buClr>
                <a:schemeClr val="dk1"/>
              </a:buClr>
              <a:buSzPts val="3200"/>
            </a:pPr>
            <a:r>
              <a:rPr lang="en-GB" sz="42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Aim: present a simple overview of the work </a:t>
            </a:r>
          </a:p>
        </p:txBody>
      </p:sp>
    </p:spTree>
    <p:extLst>
      <p:ext uri="{BB962C8B-B14F-4D97-AF65-F5344CB8AC3E}">
        <p14:creationId xmlns:p14="http://schemas.microsoft.com/office/powerpoint/2010/main" val="22797516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837C36-1010-C53F-37F5-68A518AD3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870669"/>
          </a:xfrm>
        </p:spPr>
        <p:txBody>
          <a:bodyPr/>
          <a:lstStyle/>
          <a:p>
            <a:r>
              <a:rPr lang="fr-FR" dirty="0"/>
              <a:t>Appendix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9C8197-4973-AEE6-F7FF-62E4F5BBE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6BAB3A9B-F0DF-C9D3-726A-69161C4EA1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FD0AB968-BD2E-E06F-C4D0-BE94A696B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7728" y="6378349"/>
            <a:ext cx="4896545" cy="365125"/>
          </a:xfrm>
        </p:spPr>
        <p:txBody>
          <a:bodyPr/>
          <a:lstStyle/>
          <a:p>
            <a:r>
              <a:rPr lang="en-US" dirty="0"/>
              <a:t>quentin.vuillemin@cern.ch 365/1-D09 | Meeting with ISOLDE | Optics for LE-ISOLDE transfer lines</a:t>
            </a:r>
          </a:p>
        </p:txBody>
      </p:sp>
    </p:spTree>
    <p:extLst>
      <p:ext uri="{BB962C8B-B14F-4D97-AF65-F5344CB8AC3E}">
        <p14:creationId xmlns:p14="http://schemas.microsoft.com/office/powerpoint/2010/main" val="12117334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 descr="Une image contenant texte, capture d’écran, diagramme, Police&#10;&#10;Description générée automatiquement">
            <a:extLst>
              <a:ext uri="{FF2B5EF4-FFF2-40B4-BE49-F238E27FC236}">
                <a16:creationId xmlns:a16="http://schemas.microsoft.com/office/drawing/2014/main" id="{FC9573B5-310C-2EE5-C3D3-A6F58D788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728" y="0"/>
            <a:ext cx="8426212" cy="6858000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166ABE-E4AD-A5D0-5981-41FED0604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26" name="Picture 2" descr="The PUMA project: Antimatter goes nomad ">
            <a:extLst>
              <a:ext uri="{FF2B5EF4-FFF2-40B4-BE49-F238E27FC236}">
                <a16:creationId xmlns:a16="http://schemas.microsoft.com/office/drawing/2014/main" id="{59D4A8CB-1631-EE5C-642A-F14EC2516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2275136"/>
            <a:ext cx="4669301" cy="283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195;p42">
            <a:extLst>
              <a:ext uri="{FF2B5EF4-FFF2-40B4-BE49-F238E27FC236}">
                <a16:creationId xmlns:a16="http://schemas.microsoft.com/office/drawing/2014/main" id="{8148D067-8B0C-14F6-B638-30FC023B95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346" y="0"/>
            <a:ext cx="10969200" cy="1728193"/>
          </a:xfrm>
          <a:prstGeom prst="rect">
            <a:avLst/>
          </a:prstGeom>
        </p:spPr>
        <p:txBody>
          <a:bodyPr spcFirstLastPara="1" vert="horz" wrap="square" lIns="60933" tIns="60933" rIns="60933" bIns="60933" rtlCol="0" anchor="ctr" anchorCtr="0">
            <a:noAutofit/>
          </a:bodyPr>
          <a:lstStyle/>
          <a:p>
            <a:r>
              <a:rPr lang="fr-FR" dirty="0"/>
              <a:t>PUMA:</a:t>
            </a:r>
            <a:br>
              <a:rPr lang="fr-FR" dirty="0"/>
            </a:br>
            <a:r>
              <a:rPr lang="fr-FR" dirty="0" err="1"/>
              <a:t>antiProton</a:t>
            </a:r>
            <a:r>
              <a:rPr lang="fr-FR" dirty="0"/>
              <a:t> </a:t>
            </a:r>
            <a:r>
              <a:rPr lang="fr-FR" dirty="0" err="1"/>
              <a:t>Unstable</a:t>
            </a:r>
            <a:br>
              <a:rPr lang="fr-FR" dirty="0"/>
            </a:br>
            <a:r>
              <a:rPr lang="fr-FR" dirty="0" err="1"/>
              <a:t>Matter</a:t>
            </a:r>
            <a:r>
              <a:rPr lang="fr-FR" dirty="0"/>
              <a:t> Annihilation</a:t>
            </a:r>
            <a:endParaRPr dirty="0"/>
          </a:p>
        </p:txBody>
      </p:sp>
      <p:sp>
        <p:nvSpPr>
          <p:cNvPr id="2" name="Espace réservé du texte 5">
            <a:extLst>
              <a:ext uri="{FF2B5EF4-FFF2-40B4-BE49-F238E27FC236}">
                <a16:creationId xmlns:a16="http://schemas.microsoft.com/office/drawing/2014/main" id="{8047185E-AAAD-011E-73B5-E9DAA59A85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1384" y="1814028"/>
            <a:ext cx="4072656" cy="365125"/>
          </a:xfrm>
        </p:spPr>
        <p:txBody>
          <a:bodyPr/>
          <a:lstStyle/>
          <a:p>
            <a:r>
              <a:rPr lang="fr-FR" dirty="0" err="1"/>
              <a:t>Trapped</a:t>
            </a:r>
            <a:r>
              <a:rPr lang="fr-FR" dirty="0"/>
              <a:t> anti-</a:t>
            </a:r>
            <a:r>
              <a:rPr lang="fr-FR" dirty="0" err="1"/>
              <a:t>matter</a:t>
            </a:r>
            <a:r>
              <a:rPr lang="fr-FR" dirty="0"/>
              <a:t> in a truck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E8590C25-6A6F-6B1A-D5D7-231E659328D3}"/>
              </a:ext>
            </a:extLst>
          </p:cNvPr>
          <p:cNvCxnSpPr/>
          <p:nvPr/>
        </p:nvCxnSpPr>
        <p:spPr>
          <a:xfrm>
            <a:off x="9552384" y="3212976"/>
            <a:ext cx="144016" cy="72008"/>
          </a:xfrm>
          <a:prstGeom prst="straightConnector1">
            <a:avLst/>
          </a:prstGeom>
          <a:ln>
            <a:solidFill>
              <a:srgbClr val="000F4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id="{CAF73A52-FB7D-4B6B-9AB4-F906F1562C8C}"/>
              </a:ext>
            </a:extLst>
          </p:cNvPr>
          <p:cNvSpPr/>
          <p:nvPr/>
        </p:nvSpPr>
        <p:spPr>
          <a:xfrm>
            <a:off x="6744072" y="2635450"/>
            <a:ext cx="2914650" cy="626168"/>
          </a:xfrm>
          <a:custGeom>
            <a:avLst/>
            <a:gdLst>
              <a:gd name="connsiteX0" fmla="*/ 0 w 2914650"/>
              <a:gd name="connsiteY0" fmla="*/ 410268 h 626168"/>
              <a:gd name="connsiteX1" fmla="*/ 1250950 w 2914650"/>
              <a:gd name="connsiteY1" fmla="*/ 3868 h 626168"/>
              <a:gd name="connsiteX2" fmla="*/ 2914650 w 2914650"/>
              <a:gd name="connsiteY2" fmla="*/ 626168 h 626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4650" h="626168">
                <a:moveTo>
                  <a:pt x="0" y="410268"/>
                </a:moveTo>
                <a:cubicBezTo>
                  <a:pt x="382587" y="189076"/>
                  <a:pt x="765175" y="-32115"/>
                  <a:pt x="1250950" y="3868"/>
                </a:cubicBezTo>
                <a:cubicBezTo>
                  <a:pt x="1736725" y="39851"/>
                  <a:pt x="2325687" y="333009"/>
                  <a:pt x="2914650" y="62616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Image 20" descr="Une image contenant roue, véhicule, Véhicule terrestre, pneu&#10;&#10;Description générée automatiquement">
            <a:extLst>
              <a:ext uri="{FF2B5EF4-FFF2-40B4-BE49-F238E27FC236}">
                <a16:creationId xmlns:a16="http://schemas.microsoft.com/office/drawing/2014/main" id="{20AB7B54-0A2B-9500-8F49-54007357AA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3867" y="1203553"/>
            <a:ext cx="3060374" cy="137514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FD16D34-15A2-56FA-B2B9-D7C35DE7D5FA}"/>
              </a:ext>
            </a:extLst>
          </p:cNvPr>
          <p:cNvSpPr txBox="1"/>
          <p:nvPr/>
        </p:nvSpPr>
        <p:spPr>
          <a:xfrm>
            <a:off x="4511824" y="5707653"/>
            <a:ext cx="2932224" cy="184666"/>
          </a:xfrm>
          <a:prstGeom prst="rect">
            <a:avLst/>
          </a:prstGeom>
          <a:noFill/>
          <a:ln>
            <a:solidFill>
              <a:srgbClr val="CE7D6C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200" dirty="0">
                <a:solidFill>
                  <a:srgbClr val="CE7D6C"/>
                </a:solidFill>
              </a:rPr>
              <a:t>ELENA Extra Low </a:t>
            </a:r>
            <a:r>
              <a:rPr lang="fr-FR" sz="1200" dirty="0" err="1">
                <a:solidFill>
                  <a:srgbClr val="CE7D6C"/>
                </a:solidFill>
              </a:rPr>
              <a:t>ENergy</a:t>
            </a:r>
            <a:r>
              <a:rPr lang="fr-FR" sz="1200" dirty="0">
                <a:solidFill>
                  <a:srgbClr val="CE7D6C"/>
                </a:solidFill>
              </a:rPr>
              <a:t> Antiproton ring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08A35D-01EB-B303-1D58-C9A723D0E8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08305" y="2275136"/>
            <a:ext cx="1079735" cy="185097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F25F56F-FB0C-1CF7-0892-C2AB1D929F33}"/>
              </a:ext>
            </a:extLst>
          </p:cNvPr>
          <p:cNvSpPr txBox="1"/>
          <p:nvPr/>
        </p:nvSpPr>
        <p:spPr>
          <a:xfrm>
            <a:off x="10741124" y="4207060"/>
            <a:ext cx="1456387" cy="46166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1000" dirty="0" err="1"/>
              <a:t>Fictional</a:t>
            </a:r>
            <a:r>
              <a:rPr lang="fr-FR" sz="1000" dirty="0"/>
              <a:t> </a:t>
            </a:r>
            <a:r>
              <a:rPr lang="fr-FR" sz="1000" dirty="0" err="1"/>
              <a:t>trapped</a:t>
            </a:r>
            <a:r>
              <a:rPr lang="fr-FR" sz="1000" dirty="0"/>
              <a:t> </a:t>
            </a:r>
            <a:r>
              <a:rPr lang="fr-FR" sz="1000" dirty="0" err="1"/>
              <a:t>antimatter</a:t>
            </a:r>
            <a:r>
              <a:rPr lang="fr-FR" sz="1000" dirty="0"/>
              <a:t> </a:t>
            </a:r>
            <a:r>
              <a:rPr lang="fr-FR" sz="1000" dirty="0" err="1"/>
              <a:t>from</a:t>
            </a:r>
            <a:endParaRPr lang="fr-FR" sz="1000" dirty="0"/>
          </a:p>
          <a:p>
            <a:pPr algn="ctr"/>
            <a:r>
              <a:rPr lang="fr-FR" sz="1000" i="1" dirty="0"/>
              <a:t>Angels &amp; </a:t>
            </a:r>
            <a:r>
              <a:rPr lang="fr-FR" sz="1000" i="1" dirty="0" err="1"/>
              <a:t>Demons</a:t>
            </a:r>
            <a:r>
              <a:rPr lang="fr-FR" sz="1000" i="1" dirty="0"/>
              <a:t> (2009)                     </a:t>
            </a:r>
          </a:p>
        </p:txBody>
      </p:sp>
      <p:sp>
        <p:nvSpPr>
          <p:cNvPr id="6" name="Espace réservé de la date 2">
            <a:extLst>
              <a:ext uri="{FF2B5EF4-FFF2-40B4-BE49-F238E27FC236}">
                <a16:creationId xmlns:a16="http://schemas.microsoft.com/office/drawing/2014/main" id="{22F90E90-2186-93AE-B2D7-04FCA2F503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9DD11F8E-4F5A-61A9-199F-B44819DAD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7728" y="6378349"/>
            <a:ext cx="4896545" cy="365125"/>
          </a:xfrm>
        </p:spPr>
        <p:txBody>
          <a:bodyPr/>
          <a:lstStyle/>
          <a:p>
            <a:r>
              <a:rPr lang="en-US" dirty="0"/>
              <a:t>quentin.vuillemin@cern.ch 365/1-D09 | Meeting with ISOLDE | Optics for LE-ISOLDE transfer lines</a:t>
            </a:r>
          </a:p>
        </p:txBody>
      </p:sp>
    </p:spTree>
    <p:extLst>
      <p:ext uri="{BB962C8B-B14F-4D97-AF65-F5344CB8AC3E}">
        <p14:creationId xmlns:p14="http://schemas.microsoft.com/office/powerpoint/2010/main" val="2749846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6B7E5E-2037-EF0C-12B8-EA5A9206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03715F8-2E33-CA0B-DC2B-52A23CFBE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ts val="2400"/>
            </a:pPr>
            <a:r>
              <a:rPr lang="en-GB" sz="30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An optics model allows us to predict beam transport. We can:</a:t>
            </a:r>
          </a:p>
          <a:p>
            <a:pPr marL="609585" indent="-499521">
              <a:lnSpc>
                <a:spcPct val="100000"/>
              </a:lnSpc>
              <a:buClr>
                <a:schemeClr val="dk1"/>
              </a:buClr>
              <a:buSzPts val="2300"/>
              <a:buFont typeface="Arial"/>
              <a:buChar char="•"/>
            </a:pPr>
            <a:r>
              <a:rPr lang="en-GB" sz="30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Check for non-conformities: e.g. </a:t>
            </a:r>
            <a:r>
              <a:rPr lang="en-GB" sz="3067" b="0" dirty="0" err="1">
                <a:solidFill>
                  <a:schemeClr val="dk1"/>
                </a:solidFill>
                <a:latin typeface="Arial"/>
                <a:cs typeface="Arial"/>
                <a:sym typeface="Arial"/>
              </a:rPr>
              <a:t>miswired</a:t>
            </a:r>
            <a:r>
              <a:rPr lang="en-GB" sz="30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 power supply</a:t>
            </a:r>
          </a:p>
          <a:p>
            <a:pPr marL="609585" indent="-499521">
              <a:lnSpc>
                <a:spcPct val="100000"/>
              </a:lnSpc>
              <a:buClr>
                <a:schemeClr val="dk1"/>
              </a:buClr>
              <a:buSzPts val="2300"/>
              <a:buFont typeface="Arial"/>
              <a:buChar char="•"/>
            </a:pPr>
            <a:r>
              <a:rPr lang="en-GB" sz="30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Help operators prepare a stable beam</a:t>
            </a:r>
          </a:p>
          <a:p>
            <a:pPr marL="609585" indent="-4995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300"/>
              <a:buFont typeface="Arial"/>
              <a:buChar char="•"/>
            </a:pPr>
            <a:r>
              <a:rPr lang="en-GB" sz="30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Steer the beam more efficiently</a:t>
            </a:r>
          </a:p>
          <a:p>
            <a:pPr marL="609585" indent="-4995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300"/>
              <a:buFont typeface="Arial"/>
              <a:buChar char="•"/>
            </a:pPr>
            <a:r>
              <a:rPr lang="en-GB" sz="30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Control beam size to reduce losses</a:t>
            </a:r>
          </a:p>
          <a:p>
            <a:pPr marL="609585" indent="-4995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300"/>
              <a:buFont typeface="Arial"/>
              <a:buChar char="•"/>
            </a:pPr>
            <a:r>
              <a:rPr lang="en-GB" sz="30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Facilitate the integration of new experiments</a:t>
            </a:r>
          </a:p>
          <a:p>
            <a:pPr marL="609585" indent="-4995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300"/>
              <a:buFont typeface="Arial"/>
              <a:buChar char="•"/>
            </a:pPr>
            <a:r>
              <a:rPr lang="en-GB" sz="30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Measure beam characteristics for each target</a:t>
            </a:r>
          </a:p>
          <a:p>
            <a:endParaRPr lang="fr-FR" dirty="0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70F38ABC-F09F-6C1E-BFE1-C596EA334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Optics</a:t>
            </a:r>
            <a:r>
              <a:rPr lang="fr-FR" dirty="0"/>
              <a:t> Model</a:t>
            </a:r>
          </a:p>
        </p:txBody>
      </p:sp>
      <p:sp>
        <p:nvSpPr>
          <p:cNvPr id="2" name="Espace réservé de la date 2">
            <a:extLst>
              <a:ext uri="{FF2B5EF4-FFF2-40B4-BE49-F238E27FC236}">
                <a16:creationId xmlns:a16="http://schemas.microsoft.com/office/drawing/2014/main" id="{F6E21937-397B-3BF1-8FC2-42CC0DE13B75}"/>
              </a:ext>
            </a:extLst>
          </p:cNvPr>
          <p:cNvSpPr txBox="1">
            <a:spLocks/>
          </p:cNvSpPr>
          <p:nvPr/>
        </p:nvSpPr>
        <p:spPr>
          <a:xfrm>
            <a:off x="9120336" y="6484407"/>
            <a:ext cx="1620788" cy="2590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50" dirty="0"/>
              <a:t>02/12/2025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3D8EC14C-EF9B-EDFE-E11C-EE30FE40EC19}"/>
              </a:ext>
            </a:extLst>
          </p:cNvPr>
          <p:cNvSpPr txBox="1">
            <a:spLocks/>
          </p:cNvSpPr>
          <p:nvPr/>
        </p:nvSpPr>
        <p:spPr>
          <a:xfrm>
            <a:off x="3503712" y="6484407"/>
            <a:ext cx="5040561" cy="2590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50" dirty="0"/>
              <a:t>quentin.vuillemin@cern.ch 365/1-D09 | Meeting with ISOLDE | Optics for LE-ISOLDE transfer lines</a:t>
            </a:r>
          </a:p>
        </p:txBody>
      </p:sp>
    </p:spTree>
    <p:extLst>
      <p:ext uri="{BB962C8B-B14F-4D97-AF65-F5344CB8AC3E}">
        <p14:creationId xmlns:p14="http://schemas.microsoft.com/office/powerpoint/2010/main" val="4173464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469B42-E1B3-4B67-2B82-EB18D4B4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Low </a:t>
            </a:r>
            <a:r>
              <a:rPr lang="fr-FR" dirty="0" err="1"/>
              <a:t>energy</a:t>
            </a:r>
            <a:r>
              <a:rPr lang="fr-FR" dirty="0"/>
              <a:t> ISOLDE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4A88798-3121-F989-0E5A-39E2BE807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A6BEF78-5368-ECA5-0AB9-60F2E43CD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772815"/>
            <a:ext cx="11376024" cy="4427959"/>
          </a:xfrm>
        </p:spPr>
        <p:txBody>
          <a:bodyPr/>
          <a:lstStyle/>
          <a:p>
            <a:pPr marL="609585" indent="-533387">
              <a:lnSpc>
                <a:spcPct val="100000"/>
              </a:lnSpc>
              <a:buClr>
                <a:schemeClr val="dk1"/>
              </a:buClr>
              <a:buSzPts val="2700"/>
              <a:buFont typeface="Arial"/>
              <a:buChar char="•"/>
            </a:pPr>
            <a:r>
              <a:rPr lang="en-GB" sz="36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Focused on </a:t>
            </a:r>
            <a:r>
              <a:rPr lang="en-GB" sz="3600" b="0" dirty="0">
                <a:solidFill>
                  <a:schemeClr val="dk1"/>
                </a:solidFill>
                <a:cs typeface="Arial"/>
                <a:sym typeface="Arial"/>
              </a:rPr>
              <a:t>central hall </a:t>
            </a:r>
            <a:r>
              <a:rPr lang="en-GB" sz="36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modelling. General approach, can be extended to all other lines</a:t>
            </a:r>
          </a:p>
          <a:p>
            <a:pPr marL="609585" indent="-533387">
              <a:lnSpc>
                <a:spcPct val="100000"/>
              </a:lnSpc>
              <a:buClr>
                <a:schemeClr val="dk1"/>
              </a:buClr>
              <a:buSzPts val="2700"/>
              <a:buFont typeface="Arial"/>
              <a:buChar char="•"/>
            </a:pPr>
            <a:r>
              <a:rPr lang="en-GB" sz="3600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Front ends modelized to characterized beams extracted from target</a:t>
            </a:r>
          </a:p>
          <a:p>
            <a:endParaRPr lang="fr-FR" dirty="0"/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49E6055B-0838-DB68-A496-6A01FBAA30FA}"/>
              </a:ext>
            </a:extLst>
          </p:cNvPr>
          <p:cNvSpPr txBox="1">
            <a:spLocks/>
          </p:cNvSpPr>
          <p:nvPr/>
        </p:nvSpPr>
        <p:spPr>
          <a:xfrm>
            <a:off x="9120336" y="6484407"/>
            <a:ext cx="1620788" cy="2590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50" dirty="0"/>
              <a:t>02/12/2025</a:t>
            </a: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E0604BE1-2A9D-B6A1-35B9-9DF7EAB89C7B}"/>
              </a:ext>
            </a:extLst>
          </p:cNvPr>
          <p:cNvSpPr txBox="1">
            <a:spLocks/>
          </p:cNvSpPr>
          <p:nvPr/>
        </p:nvSpPr>
        <p:spPr>
          <a:xfrm>
            <a:off x="3503712" y="6484407"/>
            <a:ext cx="5040561" cy="2590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50" dirty="0"/>
              <a:t>quentin.vuillemin@cern.ch 365/1-D09 | Meeting with ISOLDE | Optics for LE-ISOLDE transfer lines</a:t>
            </a:r>
          </a:p>
        </p:txBody>
      </p:sp>
    </p:spTree>
    <p:extLst>
      <p:ext uri="{BB962C8B-B14F-4D97-AF65-F5344CB8AC3E}">
        <p14:creationId xmlns:p14="http://schemas.microsoft.com/office/powerpoint/2010/main" val="2243818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C5B59E-2844-B2B7-8031-6ED9C67D4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BF2E66-920C-F07E-C5F5-499B9BBD0A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1014685"/>
          </a:xfrm>
        </p:spPr>
        <p:txBody>
          <a:bodyPr/>
          <a:lstStyle/>
          <a:p>
            <a:r>
              <a:rPr lang="fr-FR" dirty="0" err="1"/>
              <a:t>Tasks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4FFFD17-96C1-EF0D-AF77-37B9E52F2A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411138"/>
          </a:xfrm>
        </p:spPr>
        <p:txBody>
          <a:bodyPr/>
          <a:lstStyle/>
          <a:p>
            <a:r>
              <a:rPr lang="fr-FR" dirty="0"/>
              <a:t>To </a:t>
            </a:r>
            <a:r>
              <a:rPr lang="fr-FR" dirty="0" err="1"/>
              <a:t>be</a:t>
            </a:r>
            <a:r>
              <a:rPr lang="fr-FR" dirty="0"/>
              <a:t> able to </a:t>
            </a:r>
            <a:r>
              <a:rPr lang="fr-FR" dirty="0" err="1"/>
              <a:t>perform</a:t>
            </a:r>
            <a:r>
              <a:rPr lang="fr-FR" dirty="0"/>
              <a:t> </a:t>
            </a:r>
            <a:r>
              <a:rPr lang="fr-FR" dirty="0" err="1"/>
              <a:t>quadscans</a:t>
            </a:r>
            <a:endParaRPr lang="fr-FR" dirty="0"/>
          </a:p>
          <a:p>
            <a:r>
              <a:rPr lang="fr-FR" dirty="0"/>
              <a:t>And use an </a:t>
            </a:r>
            <a:r>
              <a:rPr lang="fr-FR" dirty="0" err="1"/>
              <a:t>Xsuite</a:t>
            </a:r>
            <a:r>
              <a:rPr lang="fr-FR" dirty="0"/>
              <a:t> Model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138A75-1F61-5B45-BF17-810D651A0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E35877-32A9-7B1E-BB70-060120223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quentin.vuillemin@cern.ch | Meeting with ISOLDE | Optics for LE-ISOLDE transfer lines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0EB1D2-4956-4ED3-07EE-B0E04E8FC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39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8"/>
          <p:cNvSpPr txBox="1">
            <a:spLocks noGrp="1"/>
          </p:cNvSpPr>
          <p:nvPr>
            <p:ph type="title"/>
          </p:nvPr>
        </p:nvSpPr>
        <p:spPr>
          <a:xfrm>
            <a:off x="327910" y="134566"/>
            <a:ext cx="10969200" cy="940400"/>
          </a:xfrm>
          <a:prstGeom prst="rect">
            <a:avLst/>
          </a:prstGeom>
        </p:spPr>
        <p:txBody>
          <a:bodyPr spcFirstLastPara="1" vert="horz" wrap="square" lIns="60933" tIns="60933" rIns="60933" bIns="60933" rtlCol="0" anchor="ctr" anchorCtr="0">
            <a:noAutofit/>
          </a:bodyPr>
          <a:lstStyle/>
          <a:p>
            <a:r>
              <a:rPr lang="en-GB" sz="36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Quad scans</a:t>
            </a:r>
            <a:endParaRPr sz="36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8" name="Google Shape;248;p48"/>
          <p:cNvSpPr txBox="1">
            <a:spLocks noGrp="1"/>
          </p:cNvSpPr>
          <p:nvPr>
            <p:ph type="body" idx="1"/>
          </p:nvPr>
        </p:nvSpPr>
        <p:spPr>
          <a:xfrm>
            <a:off x="304264" y="1321250"/>
            <a:ext cx="11876431" cy="1131600"/>
          </a:xfrm>
          <a:prstGeom prst="rect">
            <a:avLst/>
          </a:prstGeom>
        </p:spPr>
        <p:txBody>
          <a:bodyPr spcFirstLastPara="1" vert="horz" wrap="square" lIns="121900" tIns="60933" rIns="121900" bIns="60933" rtlCol="0" anchor="t" anchorCtr="0">
            <a:noAutofit/>
          </a:bodyPr>
          <a:lstStyle/>
          <a:p>
            <a:pPr marL="110064" indent="0">
              <a:buSzPts val="2300"/>
              <a:buNone/>
            </a:pPr>
            <a:r>
              <a:rPr lang="en-GB" sz="3067" dirty="0"/>
              <a:t>Beam’s initial conditions (emittance, size and divergence) can be reverse-engineered, assuming Gaussian shape via quad scan:</a:t>
            </a:r>
            <a:endParaRPr sz="3067" dirty="0"/>
          </a:p>
        </p:txBody>
      </p:sp>
      <p:pic>
        <p:nvPicPr>
          <p:cNvPr id="249" name="Google Shape;249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9334" y="2603534"/>
            <a:ext cx="11386167" cy="3036333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48"/>
          <p:cNvSpPr txBox="1">
            <a:spLocks noGrp="1"/>
          </p:cNvSpPr>
          <p:nvPr>
            <p:ph type="sldNum" idx="4294967295"/>
          </p:nvPr>
        </p:nvSpPr>
        <p:spPr>
          <a:xfrm>
            <a:off x="10913835" y="6356351"/>
            <a:ext cx="668400" cy="365200"/>
          </a:xfrm>
          <a:prstGeom prst="rect">
            <a:avLst/>
          </a:prstGeom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6</a:t>
            </a:fld>
            <a:endParaRPr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42AEE0E-B471-BE87-8AD5-F5919AAC7714}"/>
              </a:ext>
            </a:extLst>
          </p:cNvPr>
          <p:cNvSpPr txBox="1"/>
          <p:nvPr/>
        </p:nvSpPr>
        <p:spPr>
          <a:xfrm>
            <a:off x="609600" y="5639218"/>
            <a:ext cx="92170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hlinkClick r:id="rId4"/>
              </a:rPr>
              <a:t>Status of Optics Model for ISOLDE low energy beam lines</a:t>
            </a:r>
            <a:r>
              <a:rPr lang="en-GB" sz="1800" i="1" dirty="0"/>
              <a:t>, </a:t>
            </a:r>
            <a:r>
              <a:rPr lang="en-GB" sz="1800" dirty="0"/>
              <a:t>Pablo Arrutia, ISOLDE Technical Coordination Meeting 30</a:t>
            </a:r>
            <a:r>
              <a:rPr lang="en-GB" sz="1800" baseline="30000" dirty="0"/>
              <a:t>th</a:t>
            </a:r>
            <a:r>
              <a:rPr lang="en-GB" sz="1800" dirty="0"/>
              <a:t> April 2024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B1B8B39B-3FD8-683B-0B4D-A6610BB82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3596217"/>
            <a:ext cx="4759410" cy="2519244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E0857D03-C864-675A-FCEE-3B6ABE8C6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174687"/>
            <a:ext cx="4829175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2" name="Google Shape;372;p60"/>
          <p:cNvSpPr txBox="1">
            <a:spLocks noGrp="1"/>
          </p:cNvSpPr>
          <p:nvPr>
            <p:ph type="body" idx="1"/>
          </p:nvPr>
        </p:nvSpPr>
        <p:spPr>
          <a:xfrm>
            <a:off x="263352" y="1750488"/>
            <a:ext cx="6260057" cy="4270800"/>
          </a:xfrm>
          <a:prstGeom prst="rect">
            <a:avLst/>
          </a:prstGeom>
        </p:spPr>
        <p:txBody>
          <a:bodyPr spcFirstLastPara="1" vert="horz" wrap="square" lIns="121900" tIns="60933" rIns="121900" bIns="60933" rtlCol="0" anchor="t" anchorCtr="0">
            <a:noAutofit/>
          </a:bodyPr>
          <a:lstStyle/>
          <a:p>
            <a:pPr indent="-499521">
              <a:spcBef>
                <a:spcPts val="0"/>
              </a:spcBef>
              <a:buSzPts val="2300"/>
              <a:buAutoNum type="arabicPeriod"/>
            </a:pPr>
            <a:r>
              <a:rPr lang="en-GB" sz="3067" dirty="0"/>
              <a:t>Choose one quadrupole and vary voltage.</a:t>
            </a:r>
            <a:endParaRPr sz="3067" dirty="0"/>
          </a:p>
          <a:p>
            <a:pPr marL="608965" indent="-499110">
              <a:spcBef>
                <a:spcPts val="0"/>
              </a:spcBef>
              <a:buSzPts val="2300"/>
              <a:buAutoNum type="arabicPeriod"/>
            </a:pPr>
            <a:r>
              <a:rPr lang="en-GB" sz="3050" dirty="0"/>
              <a:t>Gaussian fit on beam scanner profile.</a:t>
            </a:r>
            <a:endParaRPr sz="3050" dirty="0"/>
          </a:p>
          <a:p>
            <a:pPr indent="-499521">
              <a:spcBef>
                <a:spcPts val="0"/>
              </a:spcBef>
              <a:buSzPts val="2300"/>
              <a:buAutoNum type="arabicPeriod"/>
            </a:pPr>
            <a:r>
              <a:rPr lang="en-GB" sz="3067" dirty="0"/>
              <a:t>Making sure the “waist” is crossed for both H and V planes.</a:t>
            </a:r>
          </a:p>
          <a:p>
            <a:pPr marL="110064" indent="0">
              <a:spcBef>
                <a:spcPts val="0"/>
              </a:spcBef>
              <a:buSzPts val="2300"/>
              <a:buNone/>
            </a:pPr>
            <a:endParaRPr lang="en-GB" sz="3067" dirty="0"/>
          </a:p>
        </p:txBody>
      </p:sp>
      <p:sp>
        <p:nvSpPr>
          <p:cNvPr id="377" name="Google Shape;377;p60"/>
          <p:cNvSpPr txBox="1">
            <a:spLocks noGrp="1"/>
          </p:cNvSpPr>
          <p:nvPr>
            <p:ph type="sldNum" idx="4294967295"/>
          </p:nvPr>
        </p:nvSpPr>
        <p:spPr>
          <a:xfrm>
            <a:off x="10913835" y="6356351"/>
            <a:ext cx="668400" cy="365200"/>
          </a:xfrm>
          <a:prstGeom prst="rect">
            <a:avLst/>
          </a:prstGeom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7</a:t>
            </a:fld>
            <a:endParaRPr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A7CAEA6-717F-B0F6-CB25-D37E56FA0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89529"/>
            <a:ext cx="10969139" cy="940443"/>
          </a:xfrm>
        </p:spPr>
        <p:txBody>
          <a:bodyPr/>
          <a:lstStyle/>
          <a:p>
            <a:r>
              <a:rPr lang="fr-FR" sz="3600" b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Procedure</a:t>
            </a:r>
            <a:endParaRPr lang="fr-FR" sz="36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5AB28137-7DA8-F088-CA1B-A0322308A3B8}"/>
              </a:ext>
            </a:extLst>
          </p:cNvPr>
          <p:cNvCxnSpPr>
            <a:cxnSpLocks/>
          </p:cNvCxnSpPr>
          <p:nvPr/>
        </p:nvCxnSpPr>
        <p:spPr>
          <a:xfrm flipH="1" flipV="1">
            <a:off x="8032854" y="1628800"/>
            <a:ext cx="1087482" cy="244827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5428047B-6234-C15C-2CAB-2FAF18E639C4}"/>
              </a:ext>
            </a:extLst>
          </p:cNvPr>
          <p:cNvCxnSpPr>
            <a:cxnSpLocks/>
          </p:cNvCxnSpPr>
          <p:nvPr/>
        </p:nvCxnSpPr>
        <p:spPr>
          <a:xfrm>
            <a:off x="7881477" y="1484784"/>
            <a:ext cx="302755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76317A-D4FA-A673-8875-F62E193F9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272D265-6C4D-A707-63E6-5F5807EE2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Google Shape;440;p66">
            <a:extLst>
              <a:ext uri="{FF2B5EF4-FFF2-40B4-BE49-F238E27FC236}">
                <a16:creationId xmlns:a16="http://schemas.microsoft.com/office/drawing/2014/main" id="{0190BA43-D4E2-101E-E205-8151A6289161}"/>
              </a:ext>
            </a:extLst>
          </p:cNvPr>
          <p:cNvSpPr txBox="1">
            <a:spLocks/>
          </p:cNvSpPr>
          <p:nvPr/>
        </p:nvSpPr>
        <p:spPr>
          <a:xfrm>
            <a:off x="879972" y="2012752"/>
            <a:ext cx="6148771" cy="1847222"/>
          </a:xfrm>
          <a:prstGeom prst="rect">
            <a:avLst/>
          </a:prstGeom>
        </p:spPr>
        <p:txBody>
          <a:bodyPr spcFirstLastPara="1" vert="horz" wrap="square" lIns="121900" tIns="60933" rIns="121900" bIns="60933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464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</a:pPr>
            <a:endParaRPr lang="en-GB" sz="2667" b="0" dirty="0">
              <a:solidFill>
                <a:schemeClr val="dk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7EB67392-5606-92F5-28B8-CA8550265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Limitations</a:t>
            </a: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FB827057-111C-7EE7-5C2B-2F949C0CA7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9" name="Espace réservé du pied de page 3">
            <a:extLst>
              <a:ext uri="{FF2B5EF4-FFF2-40B4-BE49-F238E27FC236}">
                <a16:creationId xmlns:a16="http://schemas.microsoft.com/office/drawing/2014/main" id="{3C0D64F5-5D44-BA63-F164-C8F791D46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7728" y="6378349"/>
            <a:ext cx="4896545" cy="365125"/>
          </a:xfrm>
        </p:spPr>
        <p:txBody>
          <a:bodyPr/>
          <a:lstStyle/>
          <a:p>
            <a:r>
              <a:rPr lang="en-US" dirty="0"/>
              <a:t>quentin.vuillemin@cern.ch 365/1-D09 | Meeting with ISOLDE | Optics for LE-ISOLDE transfer lines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94BEF02-8403-9B1E-6112-637DC44C7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84" y="1556792"/>
            <a:ext cx="6888088" cy="295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E59B803-420C-FB3A-E0BD-E408685663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5600" y="4762970"/>
            <a:ext cx="4096322" cy="1076475"/>
          </a:xfrm>
          <a:prstGeom prst="rect">
            <a:avLst/>
          </a:prstGeom>
        </p:spPr>
      </p:pic>
      <p:sp>
        <p:nvSpPr>
          <p:cNvPr id="4" name="Google Shape;440;p66">
            <a:extLst>
              <a:ext uri="{FF2B5EF4-FFF2-40B4-BE49-F238E27FC236}">
                <a16:creationId xmlns:a16="http://schemas.microsoft.com/office/drawing/2014/main" id="{9A980024-2648-86FA-DDB5-5403834A6604}"/>
              </a:ext>
            </a:extLst>
          </p:cNvPr>
          <p:cNvSpPr txBox="1">
            <a:spLocks/>
          </p:cNvSpPr>
          <p:nvPr/>
        </p:nvSpPr>
        <p:spPr>
          <a:xfrm>
            <a:off x="7392144" y="1268760"/>
            <a:ext cx="4167544" cy="4737628"/>
          </a:xfrm>
          <a:prstGeom prst="rect">
            <a:avLst/>
          </a:prstGeom>
        </p:spPr>
        <p:txBody>
          <a:bodyPr spcFirstLastPara="1" vert="horz" wrap="square" lIns="121900" tIns="60933" rIns="121900" bIns="60933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6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Grid mesh: 2 mm</a:t>
            </a:r>
          </a:p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6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Range of quadrupole do not reach a minimum</a:t>
            </a:r>
          </a:p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endParaRPr lang="en-GB" sz="2667" b="0" dirty="0">
              <a:solidFill>
                <a:schemeClr val="dk1"/>
              </a:solidFill>
              <a:latin typeface="Arial"/>
              <a:cs typeface="Arial"/>
              <a:sym typeface="Arial"/>
            </a:endParaRPr>
          </a:p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endParaRPr lang="en-GB" sz="2667" b="0" dirty="0">
              <a:solidFill>
                <a:schemeClr val="dk1"/>
              </a:solidFill>
              <a:latin typeface="Arial"/>
              <a:cs typeface="Arial"/>
              <a:sym typeface="Arial"/>
            </a:endParaRPr>
          </a:p>
          <a:p>
            <a:pPr marL="609585" indent="-47412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en-GB" sz="2667" b="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Control over two quadrupoles helps</a:t>
            </a:r>
          </a:p>
        </p:txBody>
      </p:sp>
    </p:spTree>
    <p:extLst>
      <p:ext uri="{BB962C8B-B14F-4D97-AF65-F5344CB8AC3E}">
        <p14:creationId xmlns:p14="http://schemas.microsoft.com/office/powerpoint/2010/main" val="3182568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0CAAE4-AD34-2EA1-E218-0C49CFF12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FAE2AA-8E86-8436-841B-CB81A4B269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1014685"/>
          </a:xfrm>
        </p:spPr>
        <p:txBody>
          <a:bodyPr/>
          <a:lstStyle/>
          <a:p>
            <a:r>
              <a:rPr lang="fr-FR" dirty="0"/>
              <a:t>Actions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CF1ED07-C490-1B35-5528-D859961C0D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47042"/>
          </a:xfrm>
        </p:spPr>
        <p:txBody>
          <a:bodyPr/>
          <a:lstStyle/>
          <a:p>
            <a:r>
              <a:rPr lang="fr-FR" dirty="0"/>
              <a:t>3D modeling and </a:t>
            </a:r>
            <a:r>
              <a:rPr lang="fr-FR" dirty="0" err="1"/>
              <a:t>Layout</a:t>
            </a:r>
            <a:r>
              <a:rPr lang="fr-FR" dirty="0"/>
              <a:t> </a:t>
            </a:r>
            <a:r>
              <a:rPr lang="fr-FR" dirty="0" err="1"/>
              <a:t>Database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7D7B36-F5CE-42D5-E66F-90F12D83D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02/12/2025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5FF07B-C795-C7D6-05BA-856E75A21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quentin.vuillemin@cern.ch | Meeting with ISOLDE | Optics for LE-ISOLDE transfer lines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CA5195-D28F-4933-72AC-78B16D9BE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711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ABT_ISOLDE_24_29_24</Template>
  <TotalTime>1419</TotalTime>
  <Words>1276</Words>
  <Application>Microsoft Office PowerPoint</Application>
  <PresentationFormat>Grand écran</PresentationFormat>
  <Paragraphs>192</Paragraphs>
  <Slides>21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4" baseType="lpstr">
      <vt:lpstr>Arial</vt:lpstr>
      <vt:lpstr>Calibri</vt:lpstr>
      <vt:lpstr>Thème Office</vt:lpstr>
      <vt:lpstr>LE-ISOLDE beam optics model and measurements Quentin Vuillemin SY-ABT-BTP Fellowship</vt:lpstr>
      <vt:lpstr>Outline</vt:lpstr>
      <vt:lpstr>Optics Model</vt:lpstr>
      <vt:lpstr>Low energy ISOLDE</vt:lpstr>
      <vt:lpstr>Tasks</vt:lpstr>
      <vt:lpstr>Quad scans</vt:lpstr>
      <vt:lpstr>Procedure</vt:lpstr>
      <vt:lpstr>Limitations</vt:lpstr>
      <vt:lpstr>Actions</vt:lpstr>
      <vt:lpstr>3D models</vt:lpstr>
      <vt:lpstr>3D models</vt:lpstr>
      <vt:lpstr>Layout Database Central Hall</vt:lpstr>
      <vt:lpstr>Results</vt:lpstr>
      <vt:lpstr>Example of Measurements</vt:lpstr>
      <vt:lpstr>Propagation example from CA0 to VITO</vt:lpstr>
      <vt:lpstr>A predictive Xsuite Model</vt:lpstr>
      <vt:lpstr>GUI-result for a plasma target at GPS</vt:lpstr>
      <vt:lpstr>Conclusion</vt:lpstr>
      <vt:lpstr>Links</vt:lpstr>
      <vt:lpstr>Appendix</vt:lpstr>
      <vt:lpstr>PUMA: antiProton Unstable Matter Annihilation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Quentin Vuillemin</dc:creator>
  <cp:lastModifiedBy>Quentin Vuillemin</cp:lastModifiedBy>
  <cp:revision>148</cp:revision>
  <cp:lastPrinted>2020-01-30T13:49:18Z</cp:lastPrinted>
  <dcterms:created xsi:type="dcterms:W3CDTF">2024-09-20T20:35:20Z</dcterms:created>
  <dcterms:modified xsi:type="dcterms:W3CDTF">2025-12-02T13:05:54Z</dcterms:modified>
</cp:coreProperties>
</file>