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3"/>
  </p:notesMasterIdLst>
  <p:sldIdLst>
    <p:sldId id="259" r:id="rId2"/>
    <p:sldId id="312" r:id="rId3"/>
    <p:sldId id="314" r:id="rId4"/>
    <p:sldId id="325" r:id="rId5"/>
    <p:sldId id="324" r:id="rId6"/>
    <p:sldId id="315" r:id="rId7"/>
    <p:sldId id="316" r:id="rId8"/>
    <p:sldId id="317" r:id="rId9"/>
    <p:sldId id="336" r:id="rId10"/>
    <p:sldId id="319" r:id="rId11"/>
    <p:sldId id="281" r:id="rId12"/>
    <p:sldId id="323" r:id="rId13"/>
    <p:sldId id="322" r:id="rId14"/>
    <p:sldId id="297" r:id="rId15"/>
    <p:sldId id="301" r:id="rId16"/>
    <p:sldId id="320" r:id="rId17"/>
    <p:sldId id="334" r:id="rId18"/>
    <p:sldId id="333" r:id="rId19"/>
    <p:sldId id="338" r:id="rId20"/>
    <p:sldId id="337" r:id="rId21"/>
    <p:sldId id="335" r:id="rId22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0" d="100"/>
          <a:sy n="120" d="100"/>
        </p:scale>
        <p:origin x="19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EE4793-1D12-44FB-9ACA-C2C5E1D3DCF4}" type="datetimeFigureOut">
              <a:rPr lang="en-GB" smtClean="0"/>
              <a:t>15/12/2025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51388"/>
            <a:ext cx="5438775" cy="38877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DC8B14-E16E-43E1-8DF0-99594A5F57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41026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6D5F7-C6D6-48C0-9C3D-21AF29DB9549}" type="datetimeFigureOut">
              <a:rPr lang="en-GB" smtClean="0"/>
              <a:t>15/12/2025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4D7F-3F75-407C-9CFC-2293788B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349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6D5F7-C6D6-48C0-9C3D-21AF29DB9549}" type="datetimeFigureOut">
              <a:rPr lang="en-GB" smtClean="0"/>
              <a:t>15/12/2025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4D7F-3F75-407C-9CFC-2293788B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7048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6D5F7-C6D6-48C0-9C3D-21AF29DB9549}" type="datetimeFigureOut">
              <a:rPr lang="en-GB" smtClean="0"/>
              <a:t>15/12/2025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4D7F-3F75-407C-9CFC-2293788B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98100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6D5F7-C6D6-48C0-9C3D-21AF29DB9549}" type="datetimeFigureOut">
              <a:rPr lang="en-GB" smtClean="0"/>
              <a:t>15/12/2025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4D7F-3F75-407C-9CFC-2293788B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78708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6D5F7-C6D6-48C0-9C3D-21AF29DB9549}" type="datetimeFigureOut">
              <a:rPr lang="en-GB" smtClean="0"/>
              <a:t>15/12/2025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4D7F-3F75-407C-9CFC-2293788B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67319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6D5F7-C6D6-48C0-9C3D-21AF29DB9549}" type="datetimeFigureOut">
              <a:rPr lang="en-GB" smtClean="0"/>
              <a:t>15/12/2025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4D7F-3F75-407C-9CFC-2293788B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59937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6D5F7-C6D6-48C0-9C3D-21AF29DB9549}" type="datetimeFigureOut">
              <a:rPr lang="en-GB" smtClean="0"/>
              <a:t>15/12/2025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4D7F-3F75-407C-9CFC-2293788B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2867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6D5F7-C6D6-48C0-9C3D-21AF29DB9549}" type="datetimeFigureOut">
              <a:rPr lang="en-GB" smtClean="0"/>
              <a:t>15/12/2025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4D7F-3F75-407C-9CFC-2293788B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9576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6D5F7-C6D6-48C0-9C3D-21AF29DB9549}" type="datetimeFigureOut">
              <a:rPr lang="en-GB" smtClean="0"/>
              <a:t>15/12/2025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4D7F-3F75-407C-9CFC-2293788B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3426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6D5F7-C6D6-48C0-9C3D-21AF29DB9549}" type="datetimeFigureOut">
              <a:rPr lang="en-GB" smtClean="0"/>
              <a:t>15/12/2025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4D7F-3F75-407C-9CFC-2293788B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6420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6D5F7-C6D6-48C0-9C3D-21AF29DB9549}" type="datetimeFigureOut">
              <a:rPr lang="en-GB" smtClean="0"/>
              <a:t>15/12/2025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4D7F-3F75-407C-9CFC-2293788B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3083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E6D5F7-C6D6-48C0-9C3D-21AF29DB9549}" type="datetimeFigureOut">
              <a:rPr lang="en-GB" smtClean="0"/>
              <a:t>15/12/2025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714D7F-3F75-407C-9CFC-2293788B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7374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mailto:Pablo.martinez.Reviriego@cern.ch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7" Type="http://schemas.openxmlformats.org/officeDocument/2006/relationships/image" Target="../media/image31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png"/><Relationship Id="rId5" Type="http://schemas.openxmlformats.org/officeDocument/2006/relationships/image" Target="../media/image810.png"/><Relationship Id="rId4" Type="http://schemas.openxmlformats.org/officeDocument/2006/relationships/image" Target="../media/image80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50.png"/><Relationship Id="rId4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38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60.png"/><Relationship Id="rId5" Type="http://schemas.openxmlformats.org/officeDocument/2006/relationships/image" Target="../media/image37.png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29.png"/><Relationship Id="rId7" Type="http://schemas.openxmlformats.org/officeDocument/2006/relationships/image" Target="../media/image129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png"/><Relationship Id="rId5" Type="http://schemas.openxmlformats.org/officeDocument/2006/relationships/image" Target="../media/image128.png"/><Relationship Id="rId10" Type="http://schemas.openxmlformats.org/officeDocument/2006/relationships/image" Target="../media/image42.png"/><Relationship Id="rId4" Type="http://schemas.openxmlformats.org/officeDocument/2006/relationships/image" Target="../media/image127.png"/><Relationship Id="rId9" Type="http://schemas.openxmlformats.org/officeDocument/2006/relationships/image" Target="../media/image4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3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0.png"/><Relationship Id="rId3" Type="http://schemas.openxmlformats.org/officeDocument/2006/relationships/image" Target="../media/image46.png"/><Relationship Id="rId7" Type="http://schemas.openxmlformats.org/officeDocument/2006/relationships/image" Target="../media/image49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9.png"/><Relationship Id="rId4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560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5" Type="http://schemas.openxmlformats.org/officeDocument/2006/relationships/image" Target="../media/image12.jpg"/><Relationship Id="rId4" Type="http://schemas.openxmlformats.org/officeDocument/2006/relationships/image" Target="../media/image1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png"/><Relationship Id="rId5" Type="http://schemas.openxmlformats.org/officeDocument/2006/relationships/image" Target="../media/image68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png"/><Relationship Id="rId4" Type="http://schemas.openxmlformats.org/officeDocument/2006/relationships/image" Target="../media/image20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79390"/>
            <a:ext cx="9144000" cy="2990904"/>
          </a:xfrm>
        </p:spPr>
        <p:txBody>
          <a:bodyPr>
            <a:normAutofit/>
          </a:bodyPr>
          <a:lstStyle/>
          <a:p>
            <a:r>
              <a:rPr lang="en-GB" b="1" dirty="0"/>
              <a:t>L4-RFQ2 RF conditioning and breakdown localization studies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59736" y="4455660"/>
            <a:ext cx="7272528" cy="2162818"/>
          </a:xfrm>
        </p:spPr>
        <p:txBody>
          <a:bodyPr>
            <a:normAutofit/>
          </a:bodyPr>
          <a:lstStyle/>
          <a:p>
            <a:r>
              <a:rPr lang="en-GB" dirty="0"/>
              <a:t>15.12.2025</a:t>
            </a:r>
          </a:p>
          <a:p>
            <a:r>
              <a:rPr lang="en-GB" dirty="0"/>
              <a:t>Pablo Mart</a:t>
            </a:r>
            <a:r>
              <a:rPr lang="en-US" dirty="0" err="1"/>
              <a:t>inez</a:t>
            </a:r>
            <a:r>
              <a:rPr lang="en-US" dirty="0"/>
              <a:t>-Reviriego, Alexej </a:t>
            </a:r>
            <a:r>
              <a:rPr lang="en-US" dirty="0" err="1"/>
              <a:t>Grudiev</a:t>
            </a:r>
            <a:r>
              <a:rPr lang="en-US" dirty="0"/>
              <a:t>, Lee Millar, Suitbert Ramberger, Luca Timeo, Rolf Wegner</a:t>
            </a:r>
          </a:p>
          <a:p>
            <a:r>
              <a:rPr lang="en-GB" dirty="0">
                <a:hlinkClick r:id="rId2"/>
              </a:rPr>
              <a:t>pablo.martinez.reviriego@cern.ch</a:t>
            </a:r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AA3B392-0AFA-2F17-57F8-86FE22D2CADF}"/>
              </a:ext>
            </a:extLst>
          </p:cNvPr>
          <p:cNvSpPr/>
          <p:nvPr/>
        </p:nvSpPr>
        <p:spPr>
          <a:xfrm>
            <a:off x="0" y="0"/>
            <a:ext cx="12192000" cy="241301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2" descr="clic logo ile ilgili görsel sonucu">
            <a:extLst>
              <a:ext uri="{FF2B5EF4-FFF2-40B4-BE49-F238E27FC236}">
                <a16:creationId xmlns:a16="http://schemas.microsoft.com/office/drawing/2014/main" id="{785EFB4C-EB48-1C23-85C7-D627E22E09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8547" y="120650"/>
            <a:ext cx="1933453" cy="1933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Icon&#10;&#10;Description automatically generated">
            <a:extLst>
              <a:ext uri="{FF2B5EF4-FFF2-40B4-BE49-F238E27FC236}">
                <a16:creationId xmlns:a16="http://schemas.microsoft.com/office/drawing/2014/main" id="{69C1E376-C4BB-90E9-9579-992705731C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997" y="414044"/>
            <a:ext cx="1185315" cy="1185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78513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3B467D-F645-FF6A-4AB2-5C5446043B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4CFFEE7-E700-9277-8D91-53D97B35742C}"/>
              </a:ext>
            </a:extLst>
          </p:cNvPr>
          <p:cNvSpPr/>
          <p:nvPr/>
        </p:nvSpPr>
        <p:spPr>
          <a:xfrm>
            <a:off x="0" y="6553199"/>
            <a:ext cx="12192000" cy="309731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32356BB-4075-601F-021A-C5600643D4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2120" y="6462346"/>
            <a:ext cx="2743200" cy="365125"/>
          </a:xfrm>
        </p:spPr>
        <p:txBody>
          <a:bodyPr/>
          <a:lstStyle/>
          <a:p>
            <a:fld id="{F0714D7F-3F75-407C-9CFC-2293788BC674}" type="slidenum">
              <a:rPr lang="en-GB" sz="1800" smtClean="0">
                <a:solidFill>
                  <a:schemeClr val="bg1"/>
                </a:solidFill>
              </a:rPr>
              <a:t>10</a:t>
            </a:fld>
            <a:endParaRPr lang="en-GB" sz="1800" dirty="0">
              <a:solidFill>
                <a:schemeClr val="bg1"/>
              </a:solidFill>
            </a:endParaRPr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BA2397E0-2B58-607E-052F-43DBF37011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5017" y="233861"/>
            <a:ext cx="10515600" cy="529770"/>
          </a:xfrm>
        </p:spPr>
        <p:txBody>
          <a:bodyPr>
            <a:normAutofit fontScale="90000"/>
          </a:bodyPr>
          <a:lstStyle/>
          <a:p>
            <a:r>
              <a:rPr lang="en-US" dirty="0"/>
              <a:t>BD simulation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C77AA52-4F6E-FBCF-DE86-178E88251C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2753" y="958309"/>
            <a:ext cx="2667913" cy="255744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1C06E5B-9E3D-4277-34AE-3FCA66B9B8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34815" y="963510"/>
            <a:ext cx="2832812" cy="255744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C351D6C-CD98-5F56-E546-8056C0A0815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0176"/>
          <a:stretch/>
        </p:blipFill>
        <p:spPr>
          <a:xfrm>
            <a:off x="5859624" y="969863"/>
            <a:ext cx="1411429" cy="255744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9A8693E-A17C-8561-594C-FCEDB74A25E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201" r="4520" b="50337"/>
          <a:stretch/>
        </p:blipFill>
        <p:spPr>
          <a:xfrm rot="16200000">
            <a:off x="3952199" y="1607174"/>
            <a:ext cx="2557439" cy="1270113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186928AD-A6F2-8420-C08F-78644B75E78E}"/>
              </a:ext>
            </a:extLst>
          </p:cNvPr>
          <p:cNvSpPr txBox="1"/>
          <p:nvPr/>
        </p:nvSpPr>
        <p:spPr>
          <a:xfrm>
            <a:off x="1419323" y="643468"/>
            <a:ext cx="16215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Axial symmetry</a:t>
            </a:r>
            <a:endParaRPr lang="en-GB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D8AA055-0B34-BD80-C2DF-CA2513FF8782}"/>
              </a:ext>
            </a:extLst>
          </p:cNvPr>
          <p:cNvSpPr txBox="1"/>
          <p:nvPr/>
        </p:nvSpPr>
        <p:spPr>
          <a:xfrm>
            <a:off x="5199287" y="600531"/>
            <a:ext cx="15510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Half symmetry</a:t>
            </a:r>
            <a:endParaRPr lang="en-GB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7620188-DC1F-6301-4B31-5C8BCCCD9977}"/>
              </a:ext>
            </a:extLst>
          </p:cNvPr>
          <p:cNvSpPr txBox="1"/>
          <p:nvPr/>
        </p:nvSpPr>
        <p:spPr>
          <a:xfrm>
            <a:off x="9274227" y="532353"/>
            <a:ext cx="1443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 symmetry</a:t>
            </a:r>
            <a:endParaRPr lang="en-GB" dirty="0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E6CD90DA-5F33-E501-06B5-5CB58FF216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776" y="3705735"/>
            <a:ext cx="3403414" cy="2632375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D1A17900-56AC-3B14-C119-4B35895B09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84942" y="3686269"/>
            <a:ext cx="3495749" cy="2675380"/>
          </a:xfrm>
          <a:prstGeom prst="rect">
            <a:avLst/>
          </a:prstGeom>
        </p:spPr>
      </p:pic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4961DE29-7546-C5F6-75BB-8418F76D7393}"/>
              </a:ext>
            </a:extLst>
          </p:cNvPr>
          <p:cNvCxnSpPr/>
          <p:nvPr/>
        </p:nvCxnSpPr>
        <p:spPr>
          <a:xfrm>
            <a:off x="6150041" y="5230349"/>
            <a:ext cx="985962" cy="0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26C3EF28-8768-111F-41B7-2BC20602889E}"/>
              </a:ext>
            </a:extLst>
          </p:cNvPr>
          <p:cNvCxnSpPr/>
          <p:nvPr/>
        </p:nvCxnSpPr>
        <p:spPr>
          <a:xfrm>
            <a:off x="6199074" y="5875729"/>
            <a:ext cx="985962" cy="0"/>
          </a:xfrm>
          <a:prstGeom prst="line">
            <a:avLst/>
          </a:prstGeom>
          <a:ln w="38100"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9D9BA4E5-E549-DCF5-929E-AD78D7AD4440}"/>
              </a:ext>
            </a:extLst>
          </p:cNvPr>
          <p:cNvSpPr txBox="1"/>
          <p:nvPr/>
        </p:nvSpPr>
        <p:spPr>
          <a:xfrm>
            <a:off x="6456253" y="4894333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Up</a:t>
            </a:r>
            <a:endParaRPr lang="en-GB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15B287C-7540-DC4A-0E59-03B946F37474}"/>
              </a:ext>
            </a:extLst>
          </p:cNvPr>
          <p:cNvSpPr txBox="1"/>
          <p:nvPr/>
        </p:nvSpPr>
        <p:spPr>
          <a:xfrm>
            <a:off x="6311502" y="5453425"/>
            <a:ext cx="7611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Down</a:t>
            </a:r>
            <a:endParaRPr lang="en-GB" dirty="0"/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265220E7-CBB3-0726-8329-3BE868AC843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85939" y="3705735"/>
            <a:ext cx="3403415" cy="2636448"/>
          </a:xfrm>
          <a:prstGeom prst="rect">
            <a:avLst/>
          </a:prstGeom>
        </p:spPr>
      </p:pic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E9E6CFEE-C79C-7D30-FC94-4AD50DC1B83B}"/>
              </a:ext>
            </a:extLst>
          </p:cNvPr>
          <p:cNvCxnSpPr/>
          <p:nvPr/>
        </p:nvCxnSpPr>
        <p:spPr>
          <a:xfrm>
            <a:off x="11100229" y="4121412"/>
            <a:ext cx="985962" cy="0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11F59BC0-0209-6CEB-6CB5-4FB6BE7B331A}"/>
              </a:ext>
            </a:extLst>
          </p:cNvPr>
          <p:cNvCxnSpPr/>
          <p:nvPr/>
        </p:nvCxnSpPr>
        <p:spPr>
          <a:xfrm>
            <a:off x="11149262" y="4766792"/>
            <a:ext cx="985962" cy="0"/>
          </a:xfrm>
          <a:prstGeom prst="line">
            <a:avLst/>
          </a:prstGeom>
          <a:ln w="38100"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D477A3B8-62E2-BFBF-2EA3-26B45390CBE5}"/>
              </a:ext>
            </a:extLst>
          </p:cNvPr>
          <p:cNvSpPr txBox="1"/>
          <p:nvPr/>
        </p:nvSpPr>
        <p:spPr>
          <a:xfrm>
            <a:off x="11142085" y="3753197"/>
            <a:ext cx="963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Up right</a:t>
            </a:r>
            <a:endParaRPr lang="en-GB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6848E04-CEA6-8538-C6D8-A79E08DEE91B}"/>
              </a:ext>
            </a:extLst>
          </p:cNvPr>
          <p:cNvSpPr txBox="1"/>
          <p:nvPr/>
        </p:nvSpPr>
        <p:spPr>
          <a:xfrm>
            <a:off x="10997333" y="4344488"/>
            <a:ext cx="12532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Down right</a:t>
            </a:r>
            <a:endParaRPr lang="en-GB" dirty="0"/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D492B461-E118-0344-C8BE-762F2B4A3E15}"/>
              </a:ext>
            </a:extLst>
          </p:cNvPr>
          <p:cNvCxnSpPr/>
          <p:nvPr/>
        </p:nvCxnSpPr>
        <p:spPr>
          <a:xfrm>
            <a:off x="11109246" y="5456196"/>
            <a:ext cx="985962" cy="0"/>
          </a:xfrm>
          <a:prstGeom prst="line">
            <a:avLst/>
          </a:prstGeom>
          <a:ln w="38100"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88860CCF-664C-E654-FAAE-1A61E7EDB456}"/>
              </a:ext>
            </a:extLst>
          </p:cNvPr>
          <p:cNvCxnSpPr/>
          <p:nvPr/>
        </p:nvCxnSpPr>
        <p:spPr>
          <a:xfrm>
            <a:off x="11158279" y="6101576"/>
            <a:ext cx="985962" cy="0"/>
          </a:xfrm>
          <a:prstGeom prst="line">
            <a:avLst/>
          </a:prstGeom>
          <a:ln w="38100"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5E2DABF3-229F-5C7B-2FE1-1FB5FCA80F44}"/>
              </a:ext>
            </a:extLst>
          </p:cNvPr>
          <p:cNvSpPr txBox="1"/>
          <p:nvPr/>
        </p:nvSpPr>
        <p:spPr>
          <a:xfrm>
            <a:off x="11179803" y="5100434"/>
            <a:ext cx="8448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Up left</a:t>
            </a:r>
            <a:endParaRPr lang="en-GB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21FA816-6A0C-E5D9-A1D4-BC2A88BF7C04}"/>
              </a:ext>
            </a:extLst>
          </p:cNvPr>
          <p:cNvSpPr txBox="1"/>
          <p:nvPr/>
        </p:nvSpPr>
        <p:spPr>
          <a:xfrm>
            <a:off x="11084085" y="5722446"/>
            <a:ext cx="1134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Down left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35993EC-C8A1-552C-3603-BB4CD466489B}"/>
              </a:ext>
            </a:extLst>
          </p:cNvPr>
          <p:cNvSpPr txBox="1"/>
          <p:nvPr/>
        </p:nvSpPr>
        <p:spPr>
          <a:xfrm>
            <a:off x="56776" y="6361649"/>
            <a:ext cx="861695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000" b="0" i="0" u="none" strike="noStrike" baseline="0" dirty="0">
                <a:latin typeface="Calibri" panose="020F0502020204030204" pitchFamily="34" charset="0"/>
              </a:rPr>
              <a:t>Wang, F., &amp; Adolphsen, C. (2009). Localization of rf breakdowns in a standing wave cavity. Physical Review Special Topics—Accelerators and Beams, 12(4), 042001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3829626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30" grpId="0"/>
      <p:bldP spid="31" grpId="0"/>
      <p:bldP spid="44" grpId="0"/>
      <p:bldP spid="45" grpId="0"/>
      <p:bldP spid="48" grpId="0"/>
      <p:bldP spid="4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692C60-FA14-9563-B17D-C8F8D87A11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D37B54-A969-28D1-9ADE-36E18E0078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2393" y="222637"/>
            <a:ext cx="10515600" cy="723569"/>
          </a:xfrm>
        </p:spPr>
        <p:txBody>
          <a:bodyPr/>
          <a:lstStyle/>
          <a:p>
            <a:r>
              <a:rPr lang="en-US" dirty="0"/>
              <a:t>From measurement to simulation</a:t>
            </a:r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22D5432-F769-FF25-DF80-7913DADF3080}"/>
              </a:ext>
            </a:extLst>
          </p:cNvPr>
          <p:cNvSpPr/>
          <p:nvPr/>
        </p:nvSpPr>
        <p:spPr>
          <a:xfrm>
            <a:off x="1" y="6462346"/>
            <a:ext cx="12192000" cy="39565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36FF247-CAB7-CAFB-5325-A937ABB3E89D}"/>
              </a:ext>
            </a:extLst>
          </p:cNvPr>
          <p:cNvSpPr txBox="1"/>
          <p:nvPr/>
        </p:nvSpPr>
        <p:spPr>
          <a:xfrm>
            <a:off x="3669502" y="4624264"/>
            <a:ext cx="1621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Normalization:</a:t>
            </a:r>
            <a:endParaRPr lang="en-GB" dirty="0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4AA9DF7F-CE36-A2DA-D9C1-343A1CE98C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652" y="4798922"/>
            <a:ext cx="3019846" cy="1343212"/>
          </a:xfrm>
          <a:prstGeom prst="rect">
            <a:avLst/>
          </a:prstGeom>
        </p:spPr>
      </p:pic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53A194BE-DCF6-9AC9-D5DB-186A7AD0FF1A}"/>
              </a:ext>
            </a:extLst>
          </p:cNvPr>
          <p:cNvCxnSpPr/>
          <p:nvPr/>
        </p:nvCxnSpPr>
        <p:spPr>
          <a:xfrm>
            <a:off x="2357198" y="5069283"/>
            <a:ext cx="0" cy="499676"/>
          </a:xfrm>
          <a:prstGeom prst="straightConnector1">
            <a:avLst/>
          </a:prstGeom>
          <a:ln w="28575">
            <a:headEnd type="triangle"/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0EC77371-1709-5AC6-8F8C-1C27B52B014D}"/>
                  </a:ext>
                </a:extLst>
              </p:cNvPr>
              <p:cNvSpPr txBox="1"/>
              <p:nvPr/>
            </p:nvSpPr>
            <p:spPr>
              <a:xfrm>
                <a:off x="2431842" y="5150424"/>
                <a:ext cx="50116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42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0EC77371-1709-5AC6-8F8C-1C27B52B01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1842" y="5150424"/>
                <a:ext cx="501163" cy="276999"/>
              </a:xfrm>
              <a:prstGeom prst="rect">
                <a:avLst/>
              </a:prstGeom>
              <a:blipFill>
                <a:blip r:embed="rId4"/>
                <a:stretch>
                  <a:fillRect l="-12195" r="-4878" b="-155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1E8E973B-7133-4579-9520-12A8623FFBC6}"/>
                  </a:ext>
                </a:extLst>
              </p:cNvPr>
              <p:cNvSpPr txBox="1"/>
              <p:nvPr/>
            </p:nvSpPr>
            <p:spPr>
              <a:xfrm>
                <a:off x="3635051" y="5288923"/>
                <a:ext cx="2239587" cy="57522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𝑖𝑗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𝑖𝑗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𝑚𝑖𝑛</m:t>
                              </m:r>
                            </m:sub>
                          </m:sSub>
                        </m:num>
                        <m:den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Δ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𝑚𝑎𝑥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Δ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𝑚𝑖𝑛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1E8E973B-7133-4579-9520-12A8623FFB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5051" y="5288923"/>
                <a:ext cx="2239587" cy="57522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5" name="Picture 34">
            <a:extLst>
              <a:ext uri="{FF2B5EF4-FFF2-40B4-BE49-F238E27FC236}">
                <a16:creationId xmlns:a16="http://schemas.microsoft.com/office/drawing/2014/main" id="{AE00C9F1-CC54-8ACC-5ED4-45F37DEE571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4115" y="843102"/>
            <a:ext cx="4630730" cy="368668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D0158BE-4634-5615-CCF6-50DE546A9544}"/>
              </a:ext>
            </a:extLst>
          </p:cNvPr>
          <p:cNvSpPr txBox="1"/>
          <p:nvPr/>
        </p:nvSpPr>
        <p:spPr>
          <a:xfrm>
            <a:off x="5578845" y="3334944"/>
            <a:ext cx="2507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Most similar simulation</a:t>
            </a:r>
            <a:endParaRPr lang="en-GB" dirty="0"/>
          </a:p>
        </p:txBody>
      </p:sp>
      <p:cxnSp>
        <p:nvCxnSpPr>
          <p:cNvPr id="7" name="Connector: Elbow 6">
            <a:extLst>
              <a:ext uri="{FF2B5EF4-FFF2-40B4-BE49-F238E27FC236}">
                <a16:creationId xmlns:a16="http://schemas.microsoft.com/office/drawing/2014/main" id="{9E1F508E-7313-F6B9-31C6-DAC795317A3A}"/>
              </a:ext>
            </a:extLst>
          </p:cNvPr>
          <p:cNvCxnSpPr>
            <a:cxnSpLocks/>
            <a:endCxn id="5" idx="0"/>
          </p:cNvCxnSpPr>
          <p:nvPr/>
        </p:nvCxnSpPr>
        <p:spPr>
          <a:xfrm rot="10800000" flipV="1">
            <a:off x="6832459" y="1799016"/>
            <a:ext cx="1358351" cy="1535927"/>
          </a:xfrm>
          <a:prstGeom prst="bentConnector2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or: Elbow 9">
            <a:extLst>
              <a:ext uri="{FF2B5EF4-FFF2-40B4-BE49-F238E27FC236}">
                <a16:creationId xmlns:a16="http://schemas.microsoft.com/office/drawing/2014/main" id="{E87B894A-EA62-875E-2FBD-18D47B38E273}"/>
              </a:ext>
            </a:extLst>
          </p:cNvPr>
          <p:cNvCxnSpPr>
            <a:cxnSpLocks/>
            <a:stCxn id="5" idx="2"/>
          </p:cNvCxnSpPr>
          <p:nvPr/>
        </p:nvCxnSpPr>
        <p:spPr>
          <a:xfrm rot="16200000" flipH="1">
            <a:off x="6900039" y="3636694"/>
            <a:ext cx="1223189" cy="1358351"/>
          </a:xfrm>
          <a:prstGeom prst="bentConnector2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Slide Number Placeholder 7">
            <a:extLst>
              <a:ext uri="{FF2B5EF4-FFF2-40B4-BE49-F238E27FC236}">
                <a16:creationId xmlns:a16="http://schemas.microsoft.com/office/drawing/2014/main" id="{EA381D35-DA1C-82EE-60D5-C49124F77B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2120" y="6462346"/>
            <a:ext cx="2743200" cy="365125"/>
          </a:xfrm>
        </p:spPr>
        <p:txBody>
          <a:bodyPr/>
          <a:lstStyle/>
          <a:p>
            <a:fld id="{F0714D7F-3F75-407C-9CFC-2293788BC674}" type="slidenum">
              <a:rPr lang="en-GB" sz="1800" smtClean="0">
                <a:solidFill>
                  <a:schemeClr val="bg1"/>
                </a:solidFill>
              </a:rPr>
              <a:t>11</a:t>
            </a:fld>
            <a:endParaRPr lang="en-GB" sz="1800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8BCEB72-962A-2936-3FB5-3F48E9EE318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07065" y="397175"/>
            <a:ext cx="3446727" cy="280368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57C874F-F9C2-EF67-66F1-468452AEC95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307065" y="3525623"/>
            <a:ext cx="3375733" cy="280368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8D2980C-407D-B16F-1E4F-4FB1BAD29E0D}"/>
              </a:ext>
            </a:extLst>
          </p:cNvPr>
          <p:cNvSpPr txBox="1"/>
          <p:nvPr/>
        </p:nvSpPr>
        <p:spPr>
          <a:xfrm>
            <a:off x="262393" y="6216125"/>
            <a:ext cx="7781926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b="0" dirty="0"/>
              <a:t>W.L. Millar. Workshop on Breakdown Science and High Gradient Technology 2023, https://agenda.infn.it/event/34253/contributions/210153/</a:t>
            </a:r>
            <a:endParaRPr lang="en-GB" sz="1000" dirty="0">
              <a:latin typeface="TeXGyreTermes-Regular"/>
            </a:endParaRPr>
          </a:p>
        </p:txBody>
      </p:sp>
    </p:spTree>
    <p:extLst>
      <p:ext uri="{BB962C8B-B14F-4D97-AF65-F5344CB8AC3E}">
        <p14:creationId xmlns:p14="http://schemas.microsoft.com/office/powerpoint/2010/main" val="444818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246988-BFC2-BEE4-9B1C-D068AD04E5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165B24-4045-2BAB-3856-88A52DFF0F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2393" y="222637"/>
            <a:ext cx="10515600" cy="723569"/>
          </a:xfrm>
        </p:spPr>
        <p:txBody>
          <a:bodyPr/>
          <a:lstStyle/>
          <a:p>
            <a:r>
              <a:rPr lang="en-US" dirty="0"/>
              <a:t>What information can be obtained?</a:t>
            </a:r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C91D57D-9789-F8A1-CE89-DFC010D3EDAD}"/>
              </a:ext>
            </a:extLst>
          </p:cNvPr>
          <p:cNvSpPr/>
          <p:nvPr/>
        </p:nvSpPr>
        <p:spPr>
          <a:xfrm>
            <a:off x="1" y="6462346"/>
            <a:ext cx="12192000" cy="39565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1D30DDC-70FC-07C6-C400-B9E670BA40B4}"/>
              </a:ext>
            </a:extLst>
          </p:cNvPr>
          <p:cNvSpPr txBox="1"/>
          <p:nvPr/>
        </p:nvSpPr>
        <p:spPr>
          <a:xfrm>
            <a:off x="656424" y="1522836"/>
            <a:ext cx="272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BD longitudinal position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AD31EF4-BB35-EB3D-9FDA-B3F9AB8F3658}"/>
              </a:ext>
            </a:extLst>
          </p:cNvPr>
          <p:cNvSpPr txBox="1"/>
          <p:nvPr/>
        </p:nvSpPr>
        <p:spPr>
          <a:xfrm>
            <a:off x="4577134" y="1384336"/>
            <a:ext cx="29900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Measurement and simulation agreement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D1D9B6D-D84C-FAA1-21E4-12024B896DE1}"/>
              </a:ext>
            </a:extLst>
          </p:cNvPr>
          <p:cNvSpPr txBox="1"/>
          <p:nvPr/>
        </p:nvSpPr>
        <p:spPr>
          <a:xfrm>
            <a:off x="8401805" y="1522835"/>
            <a:ext cx="3384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Most similar mode distribution</a:t>
            </a:r>
            <a:endParaRPr lang="en-GB" dirty="0"/>
          </a:p>
        </p:txBody>
      </p:sp>
      <p:sp>
        <p:nvSpPr>
          <p:cNvPr id="7" name="Slide Number Placeholder 7">
            <a:extLst>
              <a:ext uri="{FF2B5EF4-FFF2-40B4-BE49-F238E27FC236}">
                <a16:creationId xmlns:a16="http://schemas.microsoft.com/office/drawing/2014/main" id="{5CE2EB29-49FF-3E69-4758-A04F107896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2120" y="6462346"/>
            <a:ext cx="2743200" cy="365125"/>
          </a:xfrm>
        </p:spPr>
        <p:txBody>
          <a:bodyPr/>
          <a:lstStyle/>
          <a:p>
            <a:fld id="{F0714D7F-3F75-407C-9CFC-2293788BC674}" type="slidenum">
              <a:rPr lang="en-GB" sz="1800" smtClean="0">
                <a:solidFill>
                  <a:schemeClr val="bg1"/>
                </a:solidFill>
              </a:rPr>
              <a:t>12</a:t>
            </a:fld>
            <a:endParaRPr lang="en-GB" sz="1800" dirty="0">
              <a:solidFill>
                <a:schemeClr val="bg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56323EF-9E38-245F-DDA6-B18AD7256B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00553" y="3034984"/>
            <a:ext cx="4049741" cy="298659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BD0AF97-89BC-69BF-F780-C61416DA0E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7525" y="3006283"/>
            <a:ext cx="3934400" cy="298659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095BA8D-52B0-8F8B-987B-D5DE2F893E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902" y="3034984"/>
            <a:ext cx="3982131" cy="298659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6ED1C59E-A96F-2A90-21A9-F537116BD1EE}"/>
                  </a:ext>
                </a:extLst>
              </p:cNvPr>
              <p:cNvSpPr txBox="1"/>
              <p:nvPr/>
            </p:nvSpPr>
            <p:spPr>
              <a:xfrm>
                <a:off x="4452731" y="2196558"/>
                <a:ext cx="2856871" cy="8183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𝜎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16</m:t>
                              </m:r>
                            </m:den>
                          </m:f>
                          <m:nary>
                            <m:naryPr>
                              <m:chr m:val="∑"/>
                              <m:subHide m:val="on"/>
                              <m:sup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Sup>
                                        <m:sSubSup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  <m:sup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𝑠𝑖𝑚</m:t>
                                          </m:r>
                                        </m:sup>
                                      </m:sSubSup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sSubSup>
                                        <m:sSubSup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  <m:sup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𝑑𝑎𝑡𝑎</m:t>
                                          </m:r>
                                        </m:sup>
                                      </m:sSubSup>
                                    </m:e>
                                  </m:d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nary>
                        </m:e>
                      </m:ra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6ED1C59E-A96F-2A90-21A9-F537116BD1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52731" y="2196558"/>
                <a:ext cx="2856871" cy="818366"/>
              </a:xfrm>
              <a:prstGeom prst="rect">
                <a:avLst/>
              </a:prstGeom>
              <a:blipFill>
                <a:blip r:embed="rId5"/>
                <a:stretch>
                  <a:fillRect b="-7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063202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49A48C-1D18-3580-71C4-227A0913F5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306CE7C8-F027-0CD9-FDC7-65EC8FCB06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0182" y="3295319"/>
            <a:ext cx="3100921" cy="295556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DB9B235-E78F-F05D-9AE0-0C46394C8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344" y="1"/>
            <a:ext cx="10515600" cy="1003902"/>
          </a:xfrm>
        </p:spPr>
        <p:txBody>
          <a:bodyPr/>
          <a:lstStyle/>
          <a:p>
            <a:r>
              <a:rPr lang="en-US" dirty="0"/>
              <a:t>Axial position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FDCF384-B8A3-A513-8A6A-58A07A51D8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344" y="1157615"/>
            <a:ext cx="2667913" cy="255744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8CAF4E5-F2AD-EF79-E400-119778BC2A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27681" y="3715052"/>
            <a:ext cx="3043105" cy="274729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43E21E4-2DED-26E1-9CA8-DA136D42DF1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0176"/>
          <a:stretch/>
        </p:blipFill>
        <p:spPr>
          <a:xfrm>
            <a:off x="4880909" y="1157615"/>
            <a:ext cx="1411429" cy="255744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8B00344-C991-0218-17BE-FD5AB1F336B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201" r="4520" b="50337"/>
          <a:stretch/>
        </p:blipFill>
        <p:spPr>
          <a:xfrm rot="16200000">
            <a:off x="2967134" y="1801276"/>
            <a:ext cx="2557439" cy="1270113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62838462-E60A-9DF9-EE0B-A6D7E8B7DC9E}"/>
              </a:ext>
            </a:extLst>
          </p:cNvPr>
          <p:cNvGrpSpPr/>
          <p:nvPr/>
        </p:nvGrpSpPr>
        <p:grpSpPr>
          <a:xfrm>
            <a:off x="8996899" y="0"/>
            <a:ext cx="3043105" cy="2747291"/>
            <a:chOff x="6683070" y="1468258"/>
            <a:chExt cx="4620270" cy="4248743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681D7DB7-299E-F1FF-53F0-39DACE3ABD0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683070" y="1468258"/>
              <a:ext cx="4620270" cy="4248743"/>
            </a:xfrm>
            <a:prstGeom prst="rect">
              <a:avLst/>
            </a:prstGeom>
          </p:spPr>
        </p:pic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AA06DED1-8FF4-4CEC-3A51-D9915F64B016}"/>
                </a:ext>
              </a:extLst>
            </p:cNvPr>
            <p:cNvGrpSpPr/>
            <p:nvPr/>
          </p:nvGrpSpPr>
          <p:grpSpPr>
            <a:xfrm>
              <a:off x="8816741" y="1848051"/>
              <a:ext cx="542014" cy="1500343"/>
              <a:chOff x="8816741" y="1848051"/>
              <a:chExt cx="542014" cy="1500343"/>
            </a:xfrm>
          </p:grpSpPr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A89E2CD8-6AD8-A400-AE0B-7638793D9DFE}"/>
                  </a:ext>
                </a:extLst>
              </p:cNvPr>
              <p:cNvCxnSpPr/>
              <p:nvPr/>
            </p:nvCxnSpPr>
            <p:spPr>
              <a:xfrm>
                <a:off x="8816741" y="1848051"/>
                <a:ext cx="0" cy="1222408"/>
              </a:xfrm>
              <a:prstGeom prst="line">
                <a:avLst/>
              </a:prstGeom>
              <a:ln w="38100"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08FC2E0D-BA07-1682-01BE-95916024266C}"/>
                  </a:ext>
                </a:extLst>
              </p:cNvPr>
              <p:cNvCxnSpPr/>
              <p:nvPr/>
            </p:nvCxnSpPr>
            <p:spPr>
              <a:xfrm>
                <a:off x="9350804" y="1848051"/>
                <a:ext cx="0" cy="1222408"/>
              </a:xfrm>
              <a:prstGeom prst="line">
                <a:avLst/>
              </a:prstGeom>
              <a:ln w="38100"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6" name="Arc 15">
                <a:extLst>
                  <a:ext uri="{FF2B5EF4-FFF2-40B4-BE49-F238E27FC236}">
                    <a16:creationId xmlns:a16="http://schemas.microsoft.com/office/drawing/2014/main" id="{F168CD3D-84FC-4453-0673-1D732EFB00A4}"/>
                  </a:ext>
                </a:extLst>
              </p:cNvPr>
              <p:cNvSpPr/>
              <p:nvPr/>
            </p:nvSpPr>
            <p:spPr>
              <a:xfrm rot="5400000">
                <a:off x="8713064" y="2702704"/>
                <a:ext cx="753559" cy="537822"/>
              </a:xfrm>
              <a:prstGeom prst="arc">
                <a:avLst>
                  <a:gd name="adj1" fmla="val 17164669"/>
                  <a:gd name="adj2" fmla="val 4932864"/>
                </a:avLst>
              </a:prstGeom>
              <a:ln w="38100"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D831EAB7-09FE-8236-EA5A-DA6117C8C7E4}"/>
                </a:ext>
              </a:extLst>
            </p:cNvPr>
            <p:cNvGrpSpPr/>
            <p:nvPr/>
          </p:nvGrpSpPr>
          <p:grpSpPr>
            <a:xfrm rot="16200000">
              <a:off x="7815998" y="2858957"/>
              <a:ext cx="542014" cy="1500343"/>
              <a:chOff x="8816741" y="1848051"/>
              <a:chExt cx="542014" cy="1500343"/>
            </a:xfrm>
          </p:grpSpPr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4B467F04-210E-9C32-6F5B-23B0D8B6F4D1}"/>
                  </a:ext>
                </a:extLst>
              </p:cNvPr>
              <p:cNvCxnSpPr/>
              <p:nvPr/>
            </p:nvCxnSpPr>
            <p:spPr>
              <a:xfrm>
                <a:off x="8816741" y="1848051"/>
                <a:ext cx="0" cy="1222408"/>
              </a:xfrm>
              <a:prstGeom prst="line">
                <a:avLst/>
              </a:prstGeom>
              <a:ln w="38100"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4F07F1A7-6D2B-5741-5E51-5524022A39E3}"/>
                  </a:ext>
                </a:extLst>
              </p:cNvPr>
              <p:cNvCxnSpPr/>
              <p:nvPr/>
            </p:nvCxnSpPr>
            <p:spPr>
              <a:xfrm>
                <a:off x="9350804" y="1848051"/>
                <a:ext cx="0" cy="1222408"/>
              </a:xfrm>
              <a:prstGeom prst="line">
                <a:avLst/>
              </a:prstGeom>
              <a:ln w="38100"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1" name="Arc 20">
                <a:extLst>
                  <a:ext uri="{FF2B5EF4-FFF2-40B4-BE49-F238E27FC236}">
                    <a16:creationId xmlns:a16="http://schemas.microsoft.com/office/drawing/2014/main" id="{8D6EE20C-FC8D-C422-2918-510B832BBB61}"/>
                  </a:ext>
                </a:extLst>
              </p:cNvPr>
              <p:cNvSpPr/>
              <p:nvPr/>
            </p:nvSpPr>
            <p:spPr>
              <a:xfrm rot="5400000">
                <a:off x="8713064" y="2702704"/>
                <a:ext cx="753559" cy="537822"/>
              </a:xfrm>
              <a:prstGeom prst="arc">
                <a:avLst>
                  <a:gd name="adj1" fmla="val 17164669"/>
                  <a:gd name="adj2" fmla="val 4932864"/>
                </a:avLst>
              </a:prstGeom>
              <a:ln w="38100"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2944AA35-823F-43F1-8954-07307A96DF49}"/>
                </a:ext>
              </a:extLst>
            </p:cNvPr>
            <p:cNvGrpSpPr/>
            <p:nvPr/>
          </p:nvGrpSpPr>
          <p:grpSpPr>
            <a:xfrm rot="5400000">
              <a:off x="9829968" y="2869231"/>
              <a:ext cx="542014" cy="1500343"/>
              <a:chOff x="8816741" y="1848051"/>
              <a:chExt cx="542014" cy="1500343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D30E8FF8-2619-C7F6-BA8B-5FB0886DA551}"/>
                  </a:ext>
                </a:extLst>
              </p:cNvPr>
              <p:cNvCxnSpPr/>
              <p:nvPr/>
            </p:nvCxnSpPr>
            <p:spPr>
              <a:xfrm>
                <a:off x="8816741" y="1848051"/>
                <a:ext cx="0" cy="1222408"/>
              </a:xfrm>
              <a:prstGeom prst="line">
                <a:avLst/>
              </a:prstGeom>
              <a:ln w="38100"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689E2442-D9FB-1FC9-35FA-FB3FFB9F3F4E}"/>
                  </a:ext>
                </a:extLst>
              </p:cNvPr>
              <p:cNvCxnSpPr/>
              <p:nvPr/>
            </p:nvCxnSpPr>
            <p:spPr>
              <a:xfrm>
                <a:off x="9350804" y="1848051"/>
                <a:ext cx="0" cy="1222408"/>
              </a:xfrm>
              <a:prstGeom prst="line">
                <a:avLst/>
              </a:prstGeom>
              <a:ln w="38100"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5" name="Arc 24">
                <a:extLst>
                  <a:ext uri="{FF2B5EF4-FFF2-40B4-BE49-F238E27FC236}">
                    <a16:creationId xmlns:a16="http://schemas.microsoft.com/office/drawing/2014/main" id="{FA923BAF-16E4-A6F1-1DD7-8D1E8139EAD0}"/>
                  </a:ext>
                </a:extLst>
              </p:cNvPr>
              <p:cNvSpPr/>
              <p:nvPr/>
            </p:nvSpPr>
            <p:spPr>
              <a:xfrm rot="5400000">
                <a:off x="8713064" y="2702704"/>
                <a:ext cx="753559" cy="537822"/>
              </a:xfrm>
              <a:prstGeom prst="arc">
                <a:avLst>
                  <a:gd name="adj1" fmla="val 17164669"/>
                  <a:gd name="adj2" fmla="val 4932864"/>
                </a:avLst>
              </a:prstGeom>
              <a:ln w="38100"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7E9FC661-D8E7-82AB-E1D8-0E88ED0EF9C7}"/>
                </a:ext>
              </a:extLst>
            </p:cNvPr>
            <p:cNvGrpSpPr/>
            <p:nvPr/>
          </p:nvGrpSpPr>
          <p:grpSpPr>
            <a:xfrm rot="10800000">
              <a:off x="8818836" y="3856006"/>
              <a:ext cx="542014" cy="1500343"/>
              <a:chOff x="8816741" y="1848051"/>
              <a:chExt cx="542014" cy="1500343"/>
            </a:xfrm>
          </p:grpSpPr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1E3B7246-4C98-3605-8DE3-EEC8F0DA61E9}"/>
                  </a:ext>
                </a:extLst>
              </p:cNvPr>
              <p:cNvCxnSpPr/>
              <p:nvPr/>
            </p:nvCxnSpPr>
            <p:spPr>
              <a:xfrm>
                <a:off x="8816741" y="1848051"/>
                <a:ext cx="0" cy="1222408"/>
              </a:xfrm>
              <a:prstGeom prst="line">
                <a:avLst/>
              </a:prstGeom>
              <a:ln w="38100"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657ECA2A-D8D6-E6CF-ACFF-ED6E07D40A23}"/>
                  </a:ext>
                </a:extLst>
              </p:cNvPr>
              <p:cNvCxnSpPr/>
              <p:nvPr/>
            </p:nvCxnSpPr>
            <p:spPr>
              <a:xfrm>
                <a:off x="9350804" y="1848051"/>
                <a:ext cx="0" cy="1222408"/>
              </a:xfrm>
              <a:prstGeom prst="line">
                <a:avLst/>
              </a:prstGeom>
              <a:ln w="38100"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9" name="Arc 28">
                <a:extLst>
                  <a:ext uri="{FF2B5EF4-FFF2-40B4-BE49-F238E27FC236}">
                    <a16:creationId xmlns:a16="http://schemas.microsoft.com/office/drawing/2014/main" id="{1A6FB252-E78E-1EF7-14FD-1825FF160582}"/>
                  </a:ext>
                </a:extLst>
              </p:cNvPr>
              <p:cNvSpPr/>
              <p:nvPr/>
            </p:nvSpPr>
            <p:spPr>
              <a:xfrm rot="5400000">
                <a:off x="8713064" y="2702704"/>
                <a:ext cx="753559" cy="537822"/>
              </a:xfrm>
              <a:prstGeom prst="arc">
                <a:avLst>
                  <a:gd name="adj1" fmla="val 17164669"/>
                  <a:gd name="adj2" fmla="val 4932864"/>
                </a:avLst>
              </a:prstGeom>
              <a:ln w="38100"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DD5D24B0-9A3D-A069-7E90-168B99D17E48}"/>
              </a:ext>
            </a:extLst>
          </p:cNvPr>
          <p:cNvSpPr txBox="1"/>
          <p:nvPr/>
        </p:nvSpPr>
        <p:spPr>
          <a:xfrm>
            <a:off x="437322" y="1283592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</a:t>
            </a:r>
            <a:endParaRPr lang="en-GB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D24D6E1-A6FD-2F56-3E0B-A0EAB35546DD}"/>
              </a:ext>
            </a:extLst>
          </p:cNvPr>
          <p:cNvSpPr txBox="1"/>
          <p:nvPr/>
        </p:nvSpPr>
        <p:spPr>
          <a:xfrm>
            <a:off x="3638757" y="1283592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12</a:t>
            </a:r>
            <a:endParaRPr lang="en-GB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615CA98-DC3A-6127-B441-7C6F050D650C}"/>
              </a:ext>
            </a:extLst>
          </p:cNvPr>
          <p:cNvSpPr txBox="1"/>
          <p:nvPr/>
        </p:nvSpPr>
        <p:spPr>
          <a:xfrm>
            <a:off x="1734765" y="3777778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4E8C6AF1-31C1-4B73-7F58-4BC4F06ECD21}"/>
                  </a:ext>
                </a:extLst>
              </p:cNvPr>
              <p:cNvSpPr txBox="1"/>
              <p:nvPr/>
            </p:nvSpPr>
            <p:spPr>
              <a:xfrm>
                <a:off x="6827592" y="909142"/>
                <a:ext cx="2355024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12 and 1 type BD can be rotated by integers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𝜋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/4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4E8C6AF1-31C1-4B73-7F58-4BC4F06ECD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27592" y="909142"/>
                <a:ext cx="2355024" cy="923330"/>
              </a:xfrm>
              <a:prstGeom prst="rect">
                <a:avLst/>
              </a:prstGeom>
              <a:blipFill>
                <a:blip r:embed="rId6"/>
                <a:stretch>
                  <a:fillRect l="-2073" t="-3289" b="-92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Rectangle 47">
            <a:extLst>
              <a:ext uri="{FF2B5EF4-FFF2-40B4-BE49-F238E27FC236}">
                <a16:creationId xmlns:a16="http://schemas.microsoft.com/office/drawing/2014/main" id="{E56219E0-365F-320E-0883-2C9DCF64520D}"/>
              </a:ext>
            </a:extLst>
          </p:cNvPr>
          <p:cNvSpPr/>
          <p:nvPr/>
        </p:nvSpPr>
        <p:spPr>
          <a:xfrm>
            <a:off x="1" y="6542806"/>
            <a:ext cx="12192000" cy="315193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Slide Number Placeholder 7">
            <a:extLst>
              <a:ext uri="{FF2B5EF4-FFF2-40B4-BE49-F238E27FC236}">
                <a16:creationId xmlns:a16="http://schemas.microsoft.com/office/drawing/2014/main" id="{F59DD2E2-122C-52E6-1B2B-61CFD20218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2120" y="6462346"/>
            <a:ext cx="2743200" cy="365125"/>
          </a:xfrm>
        </p:spPr>
        <p:txBody>
          <a:bodyPr/>
          <a:lstStyle/>
          <a:p>
            <a:fld id="{F0714D7F-3F75-407C-9CFC-2293788BC674}" type="slidenum">
              <a:rPr lang="en-GB" sz="1800" smtClean="0">
                <a:solidFill>
                  <a:schemeClr val="bg1"/>
                </a:solidFill>
              </a:rPr>
              <a:t>13</a:t>
            </a:fld>
            <a:endParaRPr lang="en-GB" sz="1800" dirty="0">
              <a:solidFill>
                <a:schemeClr val="bg1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B3795F83-6D40-016C-AC1F-2C4F8E3A7732}"/>
              </a:ext>
            </a:extLst>
          </p:cNvPr>
          <p:cNvSpPr txBox="1"/>
          <p:nvPr/>
        </p:nvSpPr>
        <p:spPr>
          <a:xfrm>
            <a:off x="8978744" y="2867605"/>
            <a:ext cx="1521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Sum of all BDs</a:t>
            </a:r>
            <a:endParaRPr lang="en-GB" dirty="0"/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08328B0E-534D-6121-9D8F-F39A4B9B3C5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274993" y="4681225"/>
            <a:ext cx="1800018" cy="1782414"/>
          </a:xfrm>
          <a:prstGeom prst="rect">
            <a:avLst/>
          </a:prstGeom>
          <a:ln w="19050">
            <a:solidFill>
              <a:srgbClr val="002678"/>
            </a:solidFill>
          </a:ln>
        </p:spPr>
      </p:pic>
      <p:sp>
        <p:nvSpPr>
          <p:cNvPr id="56" name="TextBox 55">
            <a:extLst>
              <a:ext uri="{FF2B5EF4-FFF2-40B4-BE49-F238E27FC236}">
                <a16:creationId xmlns:a16="http://schemas.microsoft.com/office/drawing/2014/main" id="{3FFA09AB-07EA-4057-A663-37C2EF6530BE}"/>
              </a:ext>
            </a:extLst>
          </p:cNvPr>
          <p:cNvSpPr txBox="1"/>
          <p:nvPr/>
        </p:nvSpPr>
        <p:spPr>
          <a:xfrm>
            <a:off x="11735378" y="5333159"/>
            <a:ext cx="4744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solidFill>
                  <a:srgbClr val="FF0000"/>
                </a:solidFill>
              </a:rPr>
              <a:t>V4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669D98E-7C4D-8666-9A4F-62B26C2462D1}"/>
              </a:ext>
            </a:extLst>
          </p:cNvPr>
          <p:cNvSpPr txBox="1"/>
          <p:nvPr/>
        </p:nvSpPr>
        <p:spPr>
          <a:xfrm>
            <a:off x="10937761" y="4628525"/>
            <a:ext cx="4744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solidFill>
                  <a:srgbClr val="FF0000"/>
                </a:solidFill>
              </a:rPr>
              <a:t>V1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52F4E5D-1D60-BC21-6248-537C827A1783}"/>
              </a:ext>
            </a:extLst>
          </p:cNvPr>
          <p:cNvSpPr txBox="1"/>
          <p:nvPr/>
        </p:nvSpPr>
        <p:spPr>
          <a:xfrm>
            <a:off x="10216769" y="5343052"/>
            <a:ext cx="4744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solidFill>
                  <a:srgbClr val="FF0000"/>
                </a:solidFill>
              </a:rPr>
              <a:t>V2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E7D047BF-DC54-5B1E-C77A-AC3E63CC4262}"/>
              </a:ext>
            </a:extLst>
          </p:cNvPr>
          <p:cNvSpPr txBox="1"/>
          <p:nvPr/>
        </p:nvSpPr>
        <p:spPr>
          <a:xfrm>
            <a:off x="10923934" y="6132180"/>
            <a:ext cx="4744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solidFill>
                  <a:srgbClr val="FF0000"/>
                </a:solidFill>
              </a:rPr>
              <a:t>V3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B2B77A70-8E48-3288-5552-FC27BC44136F}"/>
              </a:ext>
            </a:extLst>
          </p:cNvPr>
          <p:cNvSpPr txBox="1"/>
          <p:nvPr/>
        </p:nvSpPr>
        <p:spPr>
          <a:xfrm>
            <a:off x="11297453" y="5780158"/>
            <a:ext cx="77755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solidFill>
                  <a:srgbClr val="2F2F2F"/>
                </a:solidFill>
              </a:rPr>
              <a:t>Power Coupler</a:t>
            </a:r>
          </a:p>
        </p:txBody>
      </p: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93554EEE-5DA2-DF3B-F762-C6495B5522D9}"/>
              </a:ext>
            </a:extLst>
          </p:cNvPr>
          <p:cNvCxnSpPr>
            <a:cxnSpLocks/>
          </p:cNvCxnSpPr>
          <p:nvPr/>
        </p:nvCxnSpPr>
        <p:spPr>
          <a:xfrm>
            <a:off x="11842083" y="6252221"/>
            <a:ext cx="200836" cy="188141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Group 50">
            <a:extLst>
              <a:ext uri="{FF2B5EF4-FFF2-40B4-BE49-F238E27FC236}">
                <a16:creationId xmlns:a16="http://schemas.microsoft.com/office/drawing/2014/main" id="{F1341EDA-AE27-2C14-21A2-3CE449AE5668}"/>
              </a:ext>
            </a:extLst>
          </p:cNvPr>
          <p:cNvGrpSpPr/>
          <p:nvPr/>
        </p:nvGrpSpPr>
        <p:grpSpPr>
          <a:xfrm>
            <a:off x="7949196" y="3479095"/>
            <a:ext cx="420185" cy="971670"/>
            <a:chOff x="8816741" y="1848051"/>
            <a:chExt cx="542014" cy="1500343"/>
          </a:xfrm>
        </p:grpSpPr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5D6B0A94-44C2-02E6-CE37-C2CA6B63C997}"/>
                </a:ext>
              </a:extLst>
            </p:cNvPr>
            <p:cNvCxnSpPr/>
            <p:nvPr/>
          </p:nvCxnSpPr>
          <p:spPr>
            <a:xfrm>
              <a:off x="8816741" y="1848051"/>
              <a:ext cx="0" cy="1222408"/>
            </a:xfrm>
            <a:prstGeom prst="line">
              <a:avLst/>
            </a:prstGeom>
            <a:ln w="3810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B06CB18E-1143-7419-AD98-1F0FEE2C4C7E}"/>
                </a:ext>
              </a:extLst>
            </p:cNvPr>
            <p:cNvCxnSpPr/>
            <p:nvPr/>
          </p:nvCxnSpPr>
          <p:spPr>
            <a:xfrm>
              <a:off x="9350804" y="1848051"/>
              <a:ext cx="0" cy="1222408"/>
            </a:xfrm>
            <a:prstGeom prst="line">
              <a:avLst/>
            </a:prstGeom>
            <a:ln w="3810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54" name="Arc 53">
              <a:extLst>
                <a:ext uri="{FF2B5EF4-FFF2-40B4-BE49-F238E27FC236}">
                  <a16:creationId xmlns:a16="http://schemas.microsoft.com/office/drawing/2014/main" id="{B6B8246F-23E0-AFC1-594B-D8052DAAFC2D}"/>
                </a:ext>
              </a:extLst>
            </p:cNvPr>
            <p:cNvSpPr/>
            <p:nvPr/>
          </p:nvSpPr>
          <p:spPr>
            <a:xfrm rot="5400000">
              <a:off x="8713064" y="2702704"/>
              <a:ext cx="753559" cy="537822"/>
            </a:xfrm>
            <a:prstGeom prst="arc">
              <a:avLst>
                <a:gd name="adj1" fmla="val 17164669"/>
                <a:gd name="adj2" fmla="val 4932864"/>
              </a:avLst>
            </a:prstGeom>
            <a:ln w="3810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817F0710-0F4B-EC38-75F9-27416AC2DB52}"/>
              </a:ext>
            </a:extLst>
          </p:cNvPr>
          <p:cNvGrpSpPr/>
          <p:nvPr/>
        </p:nvGrpSpPr>
        <p:grpSpPr>
          <a:xfrm rot="16200000">
            <a:off x="7154401" y="4298930"/>
            <a:ext cx="456443" cy="914745"/>
            <a:chOff x="8811407" y="1848051"/>
            <a:chExt cx="539397" cy="1500344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F5029574-4A6C-5C97-61A7-F096AF2CC977}"/>
                </a:ext>
              </a:extLst>
            </p:cNvPr>
            <p:cNvCxnSpPr/>
            <p:nvPr/>
          </p:nvCxnSpPr>
          <p:spPr>
            <a:xfrm>
              <a:off x="8816741" y="1848051"/>
              <a:ext cx="0" cy="1222408"/>
            </a:xfrm>
            <a:prstGeom prst="line">
              <a:avLst/>
            </a:prstGeom>
            <a:ln w="3810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CDCC6F32-F646-CE58-7287-B183E7D4934C}"/>
                </a:ext>
              </a:extLst>
            </p:cNvPr>
            <p:cNvCxnSpPr/>
            <p:nvPr/>
          </p:nvCxnSpPr>
          <p:spPr>
            <a:xfrm>
              <a:off x="9350804" y="1848051"/>
              <a:ext cx="0" cy="1222408"/>
            </a:xfrm>
            <a:prstGeom prst="line">
              <a:avLst/>
            </a:prstGeom>
            <a:ln w="3810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65" name="Arc 64">
              <a:extLst>
                <a:ext uri="{FF2B5EF4-FFF2-40B4-BE49-F238E27FC236}">
                  <a16:creationId xmlns:a16="http://schemas.microsoft.com/office/drawing/2014/main" id="{58D648B3-3D77-4DA4-F2DA-A15FC02F9169}"/>
                </a:ext>
              </a:extLst>
            </p:cNvPr>
            <p:cNvSpPr/>
            <p:nvPr/>
          </p:nvSpPr>
          <p:spPr>
            <a:xfrm rot="5400000">
              <a:off x="8703538" y="2702704"/>
              <a:ext cx="753560" cy="537822"/>
            </a:xfrm>
            <a:prstGeom prst="arc">
              <a:avLst>
                <a:gd name="adj1" fmla="val 16739220"/>
                <a:gd name="adj2" fmla="val 4932864"/>
              </a:avLst>
            </a:prstGeom>
            <a:ln w="3810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89B2B212-5DBD-564A-AE2F-4806538FA818}"/>
              </a:ext>
            </a:extLst>
          </p:cNvPr>
          <p:cNvGrpSpPr/>
          <p:nvPr/>
        </p:nvGrpSpPr>
        <p:grpSpPr>
          <a:xfrm rot="5400000">
            <a:off x="8754500" y="4307085"/>
            <a:ext cx="452391" cy="902489"/>
            <a:chOff x="8816741" y="1848051"/>
            <a:chExt cx="542014" cy="1500343"/>
          </a:xfrm>
        </p:grpSpPr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B6CE1DB6-1457-4B08-FACF-33BBAA9CBA4A}"/>
                </a:ext>
              </a:extLst>
            </p:cNvPr>
            <p:cNvCxnSpPr/>
            <p:nvPr/>
          </p:nvCxnSpPr>
          <p:spPr>
            <a:xfrm>
              <a:off x="8816741" y="1848051"/>
              <a:ext cx="0" cy="1222408"/>
            </a:xfrm>
            <a:prstGeom prst="line">
              <a:avLst/>
            </a:prstGeom>
            <a:ln w="3810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C78F859-D10D-0F56-B8AB-F2CC368907AF}"/>
                </a:ext>
              </a:extLst>
            </p:cNvPr>
            <p:cNvCxnSpPr/>
            <p:nvPr/>
          </p:nvCxnSpPr>
          <p:spPr>
            <a:xfrm>
              <a:off x="9350804" y="1848051"/>
              <a:ext cx="0" cy="1222408"/>
            </a:xfrm>
            <a:prstGeom prst="line">
              <a:avLst/>
            </a:prstGeom>
            <a:ln w="3810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69" name="Arc 68">
              <a:extLst>
                <a:ext uri="{FF2B5EF4-FFF2-40B4-BE49-F238E27FC236}">
                  <a16:creationId xmlns:a16="http://schemas.microsoft.com/office/drawing/2014/main" id="{F0EDB3BB-B425-1264-48C2-89CE5C2DAB8F}"/>
                </a:ext>
              </a:extLst>
            </p:cNvPr>
            <p:cNvSpPr/>
            <p:nvPr/>
          </p:nvSpPr>
          <p:spPr>
            <a:xfrm rot="5400000">
              <a:off x="8713064" y="2702704"/>
              <a:ext cx="753559" cy="537822"/>
            </a:xfrm>
            <a:prstGeom prst="arc">
              <a:avLst>
                <a:gd name="adj1" fmla="val 17164669"/>
                <a:gd name="adj2" fmla="val 4932864"/>
              </a:avLst>
            </a:prstGeom>
            <a:ln w="3810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58808AD0-5078-B71C-4E91-742F6337A6DD}"/>
              </a:ext>
            </a:extLst>
          </p:cNvPr>
          <p:cNvGrpSpPr/>
          <p:nvPr/>
        </p:nvGrpSpPr>
        <p:grpSpPr>
          <a:xfrm rot="10800000">
            <a:off x="7946272" y="5073043"/>
            <a:ext cx="420185" cy="971670"/>
            <a:chOff x="8816741" y="1848051"/>
            <a:chExt cx="542014" cy="1500343"/>
          </a:xfrm>
        </p:grpSpPr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9A173691-0190-2322-511F-0E215412E106}"/>
                </a:ext>
              </a:extLst>
            </p:cNvPr>
            <p:cNvCxnSpPr/>
            <p:nvPr/>
          </p:nvCxnSpPr>
          <p:spPr>
            <a:xfrm>
              <a:off x="8816741" y="1848051"/>
              <a:ext cx="0" cy="1222408"/>
            </a:xfrm>
            <a:prstGeom prst="line">
              <a:avLst/>
            </a:prstGeom>
            <a:ln w="3810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09ED0B9B-7AD3-F35E-76CF-57FBF7ECC47F}"/>
                </a:ext>
              </a:extLst>
            </p:cNvPr>
            <p:cNvCxnSpPr/>
            <p:nvPr/>
          </p:nvCxnSpPr>
          <p:spPr>
            <a:xfrm>
              <a:off x="9350804" y="1848051"/>
              <a:ext cx="0" cy="1222408"/>
            </a:xfrm>
            <a:prstGeom prst="line">
              <a:avLst/>
            </a:prstGeom>
            <a:ln w="3810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73" name="Arc 72">
              <a:extLst>
                <a:ext uri="{FF2B5EF4-FFF2-40B4-BE49-F238E27FC236}">
                  <a16:creationId xmlns:a16="http://schemas.microsoft.com/office/drawing/2014/main" id="{3F6CFFE3-AFC7-6001-637B-BFAE1DB6A280}"/>
                </a:ext>
              </a:extLst>
            </p:cNvPr>
            <p:cNvSpPr/>
            <p:nvPr/>
          </p:nvSpPr>
          <p:spPr>
            <a:xfrm rot="5400000">
              <a:off x="8713064" y="2702704"/>
              <a:ext cx="753559" cy="537822"/>
            </a:xfrm>
            <a:prstGeom prst="arc">
              <a:avLst>
                <a:gd name="adj1" fmla="val 17164669"/>
                <a:gd name="adj2" fmla="val 4932864"/>
              </a:avLst>
            </a:prstGeom>
            <a:ln w="3810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2045568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E0FC51-1CD0-A70F-C937-2B57669518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6A3062B-70BC-8811-D8C7-FFB404204F1E}"/>
              </a:ext>
            </a:extLst>
          </p:cNvPr>
          <p:cNvSpPr/>
          <p:nvPr/>
        </p:nvSpPr>
        <p:spPr>
          <a:xfrm>
            <a:off x="0" y="6467277"/>
            <a:ext cx="12192000" cy="39565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E35C35E-D2F1-8532-ED91-558D1734E7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2120" y="6462346"/>
            <a:ext cx="2743200" cy="365125"/>
          </a:xfrm>
        </p:spPr>
        <p:txBody>
          <a:bodyPr/>
          <a:lstStyle/>
          <a:p>
            <a:fld id="{F0714D7F-3F75-407C-9CFC-2293788BC674}" type="slidenum">
              <a:rPr lang="en-GB" sz="1800" smtClean="0">
                <a:solidFill>
                  <a:schemeClr val="bg1"/>
                </a:solidFill>
              </a:rPr>
              <a:t>14</a:t>
            </a:fld>
            <a:endParaRPr lang="en-GB" sz="1800" dirty="0">
              <a:solidFill>
                <a:schemeClr val="bg1"/>
              </a:solidFill>
            </a:endParaRPr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413708B2-D180-A71C-8370-FFFCB08C17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066" y="369033"/>
            <a:ext cx="10515600" cy="529770"/>
          </a:xfrm>
        </p:spPr>
        <p:txBody>
          <a:bodyPr>
            <a:normAutofit fontScale="90000"/>
          </a:bodyPr>
          <a:lstStyle/>
          <a:p>
            <a:r>
              <a:rPr lang="en-US" dirty="0"/>
              <a:t>Conclusions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951C767-D3D5-0455-45E9-D813770FE47F}"/>
              </a:ext>
            </a:extLst>
          </p:cNvPr>
          <p:cNvSpPr txBox="1"/>
          <p:nvPr/>
        </p:nvSpPr>
        <p:spPr>
          <a:xfrm>
            <a:off x="416503" y="1423121"/>
            <a:ext cx="9824777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Surface damage on RFQ1 -&gt; Spare RFQ2 in case replacement is needed.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0000CD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CD"/>
                </a:solidFill>
              </a:rPr>
              <a:t>First conditioning curve </a:t>
            </a:r>
            <a:r>
              <a:rPr lang="en-GB" dirty="0"/>
              <a:t>for an RFQ structure (ongoing).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Testing of method to compare </a:t>
            </a:r>
            <a:r>
              <a:rPr lang="en-GB" dirty="0">
                <a:solidFill>
                  <a:srgbClr val="0000CD"/>
                </a:solidFill>
              </a:rPr>
              <a:t>antenna signals and BD localization simulation</a:t>
            </a:r>
            <a:r>
              <a:rPr lang="en-GB" dirty="0"/>
              <a:t>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1B2E59D-179F-4776-AE2B-EF3DD5A5C56F}"/>
              </a:ext>
            </a:extLst>
          </p:cNvPr>
          <p:cNvSpPr txBox="1"/>
          <p:nvPr/>
        </p:nvSpPr>
        <p:spPr>
          <a:xfrm>
            <a:off x="3916099" y="4847293"/>
            <a:ext cx="406510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4000" b="0" i="0" u="none" strike="noStrike" baseline="0" dirty="0">
                <a:solidFill>
                  <a:srgbClr val="0000CD"/>
                </a:solidFill>
                <a:latin typeface="NimbusSanL-Regu"/>
              </a:rPr>
              <a:t>THANK YOU!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661240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6A637A-DFD2-C684-9AFA-859E3D5B26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1BA45D0-48B5-53E9-D8D7-CBB51D5210E9}"/>
              </a:ext>
            </a:extLst>
          </p:cNvPr>
          <p:cNvSpPr/>
          <p:nvPr/>
        </p:nvSpPr>
        <p:spPr>
          <a:xfrm>
            <a:off x="4982817" y="3116872"/>
            <a:ext cx="2226365" cy="624255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/>
              <a:t>Back up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7963969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109D74-846B-E7F0-3DE4-7C1A78DD6A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45" descr="A chart of a number of squares&#10;&#10;AI-generated content may be incorrect.">
            <a:extLst>
              <a:ext uri="{FF2B5EF4-FFF2-40B4-BE49-F238E27FC236}">
                <a16:creationId xmlns:a16="http://schemas.microsoft.com/office/drawing/2014/main" id="{D2031614-DA31-5B1D-2EC1-2BD525CCE0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3595" y="146527"/>
            <a:ext cx="3771576" cy="282868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7F8D54A-592B-9587-9F9F-97A2912E33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043" y="93839"/>
            <a:ext cx="10515600" cy="723569"/>
          </a:xfrm>
        </p:spPr>
        <p:txBody>
          <a:bodyPr/>
          <a:lstStyle/>
          <a:p>
            <a:r>
              <a:rPr lang="en-US" dirty="0"/>
              <a:t>Measurement normalization</a:t>
            </a:r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ED8A7AB-1DEA-6C73-597E-33ACF08A4F00}"/>
              </a:ext>
            </a:extLst>
          </p:cNvPr>
          <p:cNvSpPr/>
          <p:nvPr/>
        </p:nvSpPr>
        <p:spPr>
          <a:xfrm>
            <a:off x="1" y="6462346"/>
            <a:ext cx="12192000" cy="39565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Slide Number Placeholder 7">
            <a:extLst>
              <a:ext uri="{FF2B5EF4-FFF2-40B4-BE49-F238E27FC236}">
                <a16:creationId xmlns:a16="http://schemas.microsoft.com/office/drawing/2014/main" id="{F37269B6-6619-4EEA-6B1A-44FD8942C7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2120" y="6462346"/>
            <a:ext cx="2743200" cy="365125"/>
          </a:xfrm>
        </p:spPr>
        <p:txBody>
          <a:bodyPr/>
          <a:lstStyle/>
          <a:p>
            <a:fld id="{F0714D7F-3F75-407C-9CFC-2293788BC674}" type="slidenum">
              <a:rPr lang="en-GB" sz="1800" smtClean="0">
                <a:solidFill>
                  <a:schemeClr val="bg1"/>
                </a:solidFill>
              </a:rPr>
              <a:t>16</a:t>
            </a:fld>
            <a:endParaRPr lang="en-GB" sz="1800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098ADAD-741A-19C9-FD88-7D17DEB6EE95}"/>
              </a:ext>
            </a:extLst>
          </p:cNvPr>
          <p:cNvSpPr txBox="1"/>
          <p:nvPr/>
        </p:nvSpPr>
        <p:spPr>
          <a:xfrm>
            <a:off x="4881139" y="2938756"/>
            <a:ext cx="1738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Normalization 1:</a:t>
            </a:r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14183A2-1F13-D32A-B324-FCD871B375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510" y="817408"/>
            <a:ext cx="3019846" cy="1343212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2D8EA85-0522-9B95-D0C3-633EA8DBEDBC}"/>
              </a:ext>
            </a:extLst>
          </p:cNvPr>
          <p:cNvCxnSpPr/>
          <p:nvPr/>
        </p:nvCxnSpPr>
        <p:spPr>
          <a:xfrm>
            <a:off x="2963056" y="1087769"/>
            <a:ext cx="0" cy="499676"/>
          </a:xfrm>
          <a:prstGeom prst="straightConnector1">
            <a:avLst/>
          </a:prstGeom>
          <a:ln w="28575">
            <a:headEnd type="triangle"/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EF60D2E-AD73-63FC-7692-71F21A1A4267}"/>
                  </a:ext>
                </a:extLst>
              </p:cNvPr>
              <p:cNvSpPr txBox="1"/>
              <p:nvPr/>
            </p:nvSpPr>
            <p:spPr>
              <a:xfrm>
                <a:off x="3037700" y="1168910"/>
                <a:ext cx="50116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42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EF60D2E-AD73-63FC-7692-71F21A1A42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37700" y="1168910"/>
                <a:ext cx="501163" cy="276999"/>
              </a:xfrm>
              <a:prstGeom prst="rect">
                <a:avLst/>
              </a:prstGeom>
              <a:blipFill>
                <a:blip r:embed="rId4"/>
                <a:stretch>
                  <a:fillRect l="-10843" r="-4819" b="-155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ECB3794-E8BD-7F4E-97DF-6FB50E8CD0EB}"/>
                  </a:ext>
                </a:extLst>
              </p:cNvPr>
              <p:cNvSpPr txBox="1"/>
              <p:nvPr/>
            </p:nvSpPr>
            <p:spPr>
              <a:xfrm>
                <a:off x="4639764" y="3380728"/>
                <a:ext cx="2239587" cy="57522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𝑖𝑗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𝑖𝑗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𝑚𝑖𝑛</m:t>
                              </m:r>
                            </m:sub>
                          </m:sSub>
                        </m:num>
                        <m:den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Δ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𝑚𝑎𝑥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Δ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𝑚𝑖𝑛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ECB3794-E8BD-7F4E-97DF-6FB50E8CD0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9764" y="3380728"/>
                <a:ext cx="2239587" cy="57522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Picture 17">
            <a:extLst>
              <a:ext uri="{FF2B5EF4-FFF2-40B4-BE49-F238E27FC236}">
                <a16:creationId xmlns:a16="http://schemas.microsoft.com/office/drawing/2014/main" id="{26926719-CDC9-7BD1-406D-299ED006F45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5820" y="2700896"/>
            <a:ext cx="4194894" cy="3339696"/>
          </a:xfrm>
          <a:prstGeom prst="rect">
            <a:avLst/>
          </a:prstGeom>
        </p:spPr>
      </p:pic>
      <p:cxnSp>
        <p:nvCxnSpPr>
          <p:cNvPr id="25" name="Connector: Elbow 24">
            <a:extLst>
              <a:ext uri="{FF2B5EF4-FFF2-40B4-BE49-F238E27FC236}">
                <a16:creationId xmlns:a16="http://schemas.microsoft.com/office/drawing/2014/main" id="{23251301-C909-8636-0C1A-FD04435DAA36}"/>
              </a:ext>
            </a:extLst>
          </p:cNvPr>
          <p:cNvCxnSpPr>
            <a:cxnSpLocks/>
            <a:endCxn id="7" idx="0"/>
          </p:cNvCxnSpPr>
          <p:nvPr/>
        </p:nvCxnSpPr>
        <p:spPr>
          <a:xfrm rot="5400000">
            <a:off x="5734111" y="1948666"/>
            <a:ext cx="1006331" cy="973848"/>
          </a:xfrm>
          <a:prstGeom prst="bentConnector3">
            <a:avLst>
              <a:gd name="adj1" fmla="val 222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or: Elbow 36">
            <a:extLst>
              <a:ext uri="{FF2B5EF4-FFF2-40B4-BE49-F238E27FC236}">
                <a16:creationId xmlns:a16="http://schemas.microsoft.com/office/drawing/2014/main" id="{4DC755B5-E507-DEB6-F391-FF2913E9C777}"/>
              </a:ext>
            </a:extLst>
          </p:cNvPr>
          <p:cNvCxnSpPr>
            <a:cxnSpLocks/>
            <a:endCxn id="16" idx="0"/>
          </p:cNvCxnSpPr>
          <p:nvPr/>
        </p:nvCxnSpPr>
        <p:spPr>
          <a:xfrm rot="16200000" flipH="1">
            <a:off x="10073850" y="2383133"/>
            <a:ext cx="1176812" cy="894602"/>
          </a:xfrm>
          <a:prstGeom prst="bentConnector3">
            <a:avLst>
              <a:gd name="adj1" fmla="val -675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C0E3C4CF-8263-D2CD-75AB-A39019954BEC}"/>
              </a:ext>
            </a:extLst>
          </p:cNvPr>
          <p:cNvSpPr txBox="1"/>
          <p:nvPr/>
        </p:nvSpPr>
        <p:spPr>
          <a:xfrm>
            <a:off x="7899598" y="3219751"/>
            <a:ext cx="1738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Normalization 2: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AD8324E8-8C71-2C7D-CB57-2D06EA8D1B75}"/>
                  </a:ext>
                </a:extLst>
              </p:cNvPr>
              <p:cNvSpPr txBox="1"/>
              <p:nvPr/>
            </p:nvSpPr>
            <p:spPr>
              <a:xfrm>
                <a:off x="7674172" y="3717684"/>
                <a:ext cx="2022861" cy="2993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𝑖𝑗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𝑖𝑗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𝑚𝑖𝑛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AD8324E8-8C71-2C7D-CB57-2D06EA8D1B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4172" y="3717684"/>
                <a:ext cx="2022861" cy="299313"/>
              </a:xfrm>
              <a:prstGeom prst="rect">
                <a:avLst/>
              </a:prstGeom>
              <a:blipFill>
                <a:blip r:embed="rId7"/>
                <a:stretch>
                  <a:fillRect l="-2410" r="-904" b="-265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4" name="Picture 43" descr="A colorful squares with numbers&#10;&#10;AI-generated content may be incorrect.">
            <a:extLst>
              <a:ext uri="{FF2B5EF4-FFF2-40B4-BE49-F238E27FC236}">
                <a16:creationId xmlns:a16="http://schemas.microsoft.com/office/drawing/2014/main" id="{D6EA5B4B-7210-F12D-C7CF-3BB82780598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5808" y="4122259"/>
            <a:ext cx="2957925" cy="221844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B3581FD-1E6C-30A8-D087-1AA7089F5D6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460313" y="4230350"/>
            <a:ext cx="2631626" cy="2141566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5FF1B8B-A71B-D9CD-A95F-EF4067581904}"/>
              </a:ext>
            </a:extLst>
          </p:cNvPr>
          <p:cNvCxnSpPr>
            <a:stCxn id="46" idx="2"/>
          </p:cNvCxnSpPr>
          <p:nvPr/>
        </p:nvCxnSpPr>
        <p:spPr>
          <a:xfrm>
            <a:off x="8589383" y="2975209"/>
            <a:ext cx="8340" cy="24454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7A94BE1B-CC8E-EC03-C0C0-638F7E4DFB78}"/>
              </a:ext>
            </a:extLst>
          </p:cNvPr>
          <p:cNvSpPr txBox="1"/>
          <p:nvPr/>
        </p:nvSpPr>
        <p:spPr>
          <a:xfrm>
            <a:off x="10240344" y="3418840"/>
            <a:ext cx="17384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Normalization 3:</a:t>
            </a:r>
          </a:p>
          <a:p>
            <a:pPr algn="ctr"/>
            <a:r>
              <a:rPr lang="en-US" dirty="0"/>
              <a:t>Linear</a:t>
            </a:r>
            <a:endParaRPr lang="en-GB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26E7F5D-7BA4-7561-26D9-5CB7B6D71DF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697033" y="4261564"/>
            <a:ext cx="2494967" cy="2079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1398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A485D7-8518-73FE-C808-D776C3A00E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F0607E-29BC-6BD1-871F-7CDFA272EB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043" y="93839"/>
            <a:ext cx="10515600" cy="723569"/>
          </a:xfrm>
        </p:spPr>
        <p:txBody>
          <a:bodyPr/>
          <a:lstStyle/>
          <a:p>
            <a:r>
              <a:rPr lang="en-US" dirty="0"/>
              <a:t>Simulation normalization</a:t>
            </a:r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870BBE2-EA32-C1A5-3201-E99A07A41965}"/>
              </a:ext>
            </a:extLst>
          </p:cNvPr>
          <p:cNvSpPr/>
          <p:nvPr/>
        </p:nvSpPr>
        <p:spPr>
          <a:xfrm>
            <a:off x="1" y="6503064"/>
            <a:ext cx="12192000" cy="354936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Slide Number Placeholder 7">
            <a:extLst>
              <a:ext uri="{FF2B5EF4-FFF2-40B4-BE49-F238E27FC236}">
                <a16:creationId xmlns:a16="http://schemas.microsoft.com/office/drawing/2014/main" id="{E624D9B8-D10C-83FC-69E4-026EF2CB11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2120" y="6462346"/>
            <a:ext cx="2743200" cy="365125"/>
          </a:xfrm>
        </p:spPr>
        <p:txBody>
          <a:bodyPr/>
          <a:lstStyle/>
          <a:p>
            <a:fld id="{F0714D7F-3F75-407C-9CFC-2293788BC674}" type="slidenum">
              <a:rPr lang="en-GB" sz="1800" smtClean="0">
                <a:solidFill>
                  <a:schemeClr val="bg1"/>
                </a:solidFill>
              </a:rPr>
              <a:t>17</a:t>
            </a:fld>
            <a:endParaRPr lang="en-GB" sz="1800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28269A-C229-2934-8449-BAA66655E335}"/>
              </a:ext>
            </a:extLst>
          </p:cNvPr>
          <p:cNvSpPr txBox="1"/>
          <p:nvPr/>
        </p:nvSpPr>
        <p:spPr>
          <a:xfrm>
            <a:off x="6067930" y="4781366"/>
            <a:ext cx="1738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Normalization 1: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CBF72F9-719D-2BD6-DB30-87076948A322}"/>
                  </a:ext>
                </a:extLst>
              </p:cNvPr>
              <p:cNvSpPr txBox="1"/>
              <p:nvPr/>
            </p:nvSpPr>
            <p:spPr>
              <a:xfrm>
                <a:off x="5758840" y="5365164"/>
                <a:ext cx="2239587" cy="57522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𝑖𝑗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𝑖𝑗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𝑚𝑖𝑛</m:t>
                              </m:r>
                            </m:sub>
                          </m:sSub>
                        </m:num>
                        <m:den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Δ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𝑚𝑎𝑥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Δ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𝑚𝑖𝑛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CBF72F9-719D-2BD6-DB30-87076948A3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8840" y="5365164"/>
                <a:ext cx="2239587" cy="57522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E9CB8188-1EBB-2B98-9FD2-D09837032C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043" y="1852503"/>
            <a:ext cx="4338477" cy="335560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581CD3F-025C-B0FA-A8B8-32125EBAD872}"/>
              </a:ext>
            </a:extLst>
          </p:cNvPr>
          <p:cNvCxnSpPr/>
          <p:nvPr/>
        </p:nvCxnSpPr>
        <p:spPr>
          <a:xfrm>
            <a:off x="1033669" y="2850228"/>
            <a:ext cx="0" cy="2060842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38B1635-D4C9-BE99-A695-BFEE950DF150}"/>
              </a:ext>
            </a:extLst>
          </p:cNvPr>
          <p:cNvCxnSpPr/>
          <p:nvPr/>
        </p:nvCxnSpPr>
        <p:spPr>
          <a:xfrm>
            <a:off x="2028907" y="2850228"/>
            <a:ext cx="0" cy="2060842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F41435D-22FB-247D-1964-B2763B1E576A}"/>
              </a:ext>
            </a:extLst>
          </p:cNvPr>
          <p:cNvCxnSpPr/>
          <p:nvPr/>
        </p:nvCxnSpPr>
        <p:spPr>
          <a:xfrm>
            <a:off x="2952583" y="2837703"/>
            <a:ext cx="0" cy="2060842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B8B42FD-8BE2-826D-515D-0FEB2BA32C1E}"/>
              </a:ext>
            </a:extLst>
          </p:cNvPr>
          <p:cNvCxnSpPr/>
          <p:nvPr/>
        </p:nvCxnSpPr>
        <p:spPr>
          <a:xfrm>
            <a:off x="3923968" y="2837703"/>
            <a:ext cx="0" cy="2060842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D58A46B9-8313-D36B-FE48-8FC21433386F}"/>
              </a:ext>
            </a:extLst>
          </p:cNvPr>
          <p:cNvCxnSpPr>
            <a:cxnSpLocks/>
          </p:cNvCxnSpPr>
          <p:nvPr/>
        </p:nvCxnSpPr>
        <p:spPr>
          <a:xfrm flipV="1">
            <a:off x="4632076" y="914400"/>
            <a:ext cx="3279472" cy="124561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B20985CB-EBB6-E774-AEE2-04083E2A4D10}"/>
              </a:ext>
            </a:extLst>
          </p:cNvPr>
          <p:cNvSpPr txBox="1"/>
          <p:nvPr/>
        </p:nvSpPr>
        <p:spPr>
          <a:xfrm>
            <a:off x="6211921" y="2679247"/>
            <a:ext cx="23831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To dB (Normalization 2)</a:t>
            </a:r>
            <a:endParaRPr lang="en-GB" dirty="0"/>
          </a:p>
        </p:txBody>
      </p:sp>
      <p:cxnSp>
        <p:nvCxnSpPr>
          <p:cNvPr id="23" name="Connector: Elbow 22">
            <a:extLst>
              <a:ext uri="{FF2B5EF4-FFF2-40B4-BE49-F238E27FC236}">
                <a16:creationId xmlns:a16="http://schemas.microsoft.com/office/drawing/2014/main" id="{4317BB5B-E83E-C387-AC7C-6E0ED7EE6EFA}"/>
              </a:ext>
            </a:extLst>
          </p:cNvPr>
          <p:cNvCxnSpPr>
            <a:cxnSpLocks/>
            <a:endCxn id="7" idx="0"/>
          </p:cNvCxnSpPr>
          <p:nvPr/>
        </p:nvCxnSpPr>
        <p:spPr>
          <a:xfrm rot="10800000" flipV="1">
            <a:off x="6937144" y="3429000"/>
            <a:ext cx="1826639" cy="1352366"/>
          </a:xfrm>
          <a:prstGeom prst="bentConnector2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Picture 26">
            <a:extLst>
              <a:ext uri="{FF2B5EF4-FFF2-40B4-BE49-F238E27FC236}">
                <a16:creationId xmlns:a16="http://schemas.microsoft.com/office/drawing/2014/main" id="{19EE66FB-5718-728D-1EAE-75AA35EA8E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82579" y="2243212"/>
            <a:ext cx="2567700" cy="2133315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02F15F6D-DDBF-D124-1458-1A315B0EAE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51848" y="4445817"/>
            <a:ext cx="2567699" cy="2156083"/>
          </a:xfrm>
          <a:prstGeom prst="rect">
            <a:avLst/>
          </a:prstGeom>
        </p:spPr>
      </p:pic>
      <p:cxnSp>
        <p:nvCxnSpPr>
          <p:cNvPr id="16" name="Connector: Elbow 15">
            <a:extLst>
              <a:ext uri="{FF2B5EF4-FFF2-40B4-BE49-F238E27FC236}">
                <a16:creationId xmlns:a16="http://schemas.microsoft.com/office/drawing/2014/main" id="{2619DCCB-FF3A-C277-A05E-18497C928CB7}"/>
              </a:ext>
            </a:extLst>
          </p:cNvPr>
          <p:cNvCxnSpPr>
            <a:cxnSpLocks/>
          </p:cNvCxnSpPr>
          <p:nvPr/>
        </p:nvCxnSpPr>
        <p:spPr>
          <a:xfrm rot="5400000">
            <a:off x="7371407" y="1462839"/>
            <a:ext cx="1255759" cy="1191576"/>
          </a:xfrm>
          <a:prstGeom prst="bentConnector3">
            <a:avLst>
              <a:gd name="adj1" fmla="val 1245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24">
            <a:extLst>
              <a:ext uri="{FF2B5EF4-FFF2-40B4-BE49-F238E27FC236}">
                <a16:creationId xmlns:a16="http://schemas.microsoft.com/office/drawing/2014/main" id="{CDBB2BE0-D6EF-1EE3-A47B-D6B80D458B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82123" y="16410"/>
            <a:ext cx="2601365" cy="2196274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C135DE16-AC0B-2895-F5F4-B94018AFDD23}"/>
              </a:ext>
            </a:extLst>
          </p:cNvPr>
          <p:cNvSpPr txBox="1"/>
          <p:nvPr/>
        </p:nvSpPr>
        <p:spPr>
          <a:xfrm rot="20312849">
            <a:off x="4980755" y="1060169"/>
            <a:ext cx="2448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Linear (Normalization 3)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80993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A02B45-A509-CD95-BFA6-E1717CCDBB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7622C29B-6466-9D05-F336-0F9C2DEC51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765" y="1116492"/>
            <a:ext cx="3446727" cy="280368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455979B-172C-88E5-8142-6888B867A1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043" y="93839"/>
            <a:ext cx="10515600" cy="723569"/>
          </a:xfrm>
        </p:spPr>
        <p:txBody>
          <a:bodyPr/>
          <a:lstStyle/>
          <a:p>
            <a:r>
              <a:rPr lang="en-US" dirty="0"/>
              <a:t>Error minimization</a:t>
            </a:r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CC4EE54-0F53-4229-5B56-A8C0709F4AE2}"/>
              </a:ext>
            </a:extLst>
          </p:cNvPr>
          <p:cNvSpPr/>
          <p:nvPr/>
        </p:nvSpPr>
        <p:spPr>
          <a:xfrm>
            <a:off x="1" y="6462346"/>
            <a:ext cx="12192000" cy="39565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3876C92-A4DF-4E99-B17F-F1144766BF9E}"/>
              </a:ext>
            </a:extLst>
          </p:cNvPr>
          <p:cNvSpPr txBox="1"/>
          <p:nvPr/>
        </p:nvSpPr>
        <p:spPr>
          <a:xfrm>
            <a:off x="1200145" y="799206"/>
            <a:ext cx="1569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Measurement</a:t>
            </a:r>
            <a:endParaRPr lang="en-GB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8B87DAE-916A-8E9D-900C-061E8AD371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94045" y="985694"/>
            <a:ext cx="3529744" cy="269342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FCA99A1-5EC6-4204-A22E-6E15584CC7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9488" y="4065809"/>
            <a:ext cx="2725999" cy="226405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8707637-D77D-BDB1-9832-A9519D79B0A3}"/>
              </a:ext>
            </a:extLst>
          </p:cNvPr>
          <p:cNvSpPr txBox="1"/>
          <p:nvPr/>
        </p:nvSpPr>
        <p:spPr>
          <a:xfrm>
            <a:off x="377994" y="3932242"/>
            <a:ext cx="2344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DE8E39E-6567-137A-7EF5-EA6E695F38DE}"/>
              </a:ext>
            </a:extLst>
          </p:cNvPr>
          <p:cNvSpPr txBox="1"/>
          <p:nvPr/>
        </p:nvSpPr>
        <p:spPr>
          <a:xfrm>
            <a:off x="9249961" y="3874568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  <a:endParaRPr lang="en-GB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1D6037AC-BB99-F869-FBE6-DF0A1C5183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60732" y="4104502"/>
            <a:ext cx="2681644" cy="2264052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063A916D-E7A2-D196-8619-719A874B0F2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39082" y="4104502"/>
            <a:ext cx="2661519" cy="2264052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58D4F13F-9D9E-04EA-A602-7D7F86F82F2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97307" y="4059234"/>
            <a:ext cx="2630660" cy="226405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47638A0-D3B0-5085-9E44-BE93C6058F76}"/>
              </a:ext>
            </a:extLst>
          </p:cNvPr>
          <p:cNvSpPr txBox="1"/>
          <p:nvPr/>
        </p:nvSpPr>
        <p:spPr>
          <a:xfrm>
            <a:off x="6404750" y="3869990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A483148-52AE-B3FE-5429-07FCBA5CA520}"/>
                  </a:ext>
                </a:extLst>
              </p:cNvPr>
              <p:cNvSpPr txBox="1"/>
              <p:nvPr/>
            </p:nvSpPr>
            <p:spPr>
              <a:xfrm>
                <a:off x="4292226" y="1897794"/>
                <a:ext cx="3258328" cy="107760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error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nary>
                            <m:naryPr>
                              <m:chr m:val="∑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16</m:t>
                              </m:r>
                            </m:sup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b="0" i="0" smtClean="0">
                                          <a:latin typeface="Cambria Math" panose="02040503050406030204" pitchFamily="18" charset="0"/>
                                        </a:rPr>
                                        <m:t>Δ</m:t>
                                      </m:r>
                                      <m:sSubSup>
                                        <m:sSubSup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𝑆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  <m:sup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𝑠𝑖𝑚</m:t>
                                          </m:r>
                                        </m:sup>
                                      </m:sSubSup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en-US" b="0" i="0" smtClean="0">
                                          <a:latin typeface="Cambria Math" panose="02040503050406030204" pitchFamily="18" charset="0"/>
                                        </a:rPr>
                                        <m:t>Δ</m:t>
                                      </m:r>
                                      <m:sSubSup>
                                        <m:sSubSup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𝑆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  <m:sup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𝑚𝑒𝑎𝑠</m:t>
                                          </m:r>
                                        </m:sup>
                                      </m:sSubSup>
                                    </m:e>
                                  </m:d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nary>
                        </m:e>
                      </m:ra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16A994B-C117-B19E-5BED-3FF44938F6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92226" y="1897794"/>
                <a:ext cx="3258328" cy="1077603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BCD7451E-A128-3EBF-2B92-B021917FA469}"/>
              </a:ext>
            </a:extLst>
          </p:cNvPr>
          <p:cNvSpPr txBox="1"/>
          <p:nvPr/>
        </p:nvSpPr>
        <p:spPr>
          <a:xfrm>
            <a:off x="3532193" y="3869990"/>
            <a:ext cx="192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  <a:endParaRPr lang="en-GB" dirty="0"/>
          </a:p>
        </p:txBody>
      </p:sp>
      <p:sp>
        <p:nvSpPr>
          <p:cNvPr id="10" name="Slide Number Placeholder 7">
            <a:extLst>
              <a:ext uri="{FF2B5EF4-FFF2-40B4-BE49-F238E27FC236}">
                <a16:creationId xmlns:a16="http://schemas.microsoft.com/office/drawing/2014/main" id="{8DEEF9A7-CA3F-EA4D-34AE-D8E987F2E0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2120" y="6462346"/>
            <a:ext cx="2743200" cy="365125"/>
          </a:xfrm>
        </p:spPr>
        <p:txBody>
          <a:bodyPr/>
          <a:lstStyle/>
          <a:p>
            <a:fld id="{F0714D7F-3F75-407C-9CFC-2293788BC674}" type="slidenum">
              <a:rPr lang="en-GB" sz="1800" smtClean="0">
                <a:solidFill>
                  <a:schemeClr val="bg1"/>
                </a:solidFill>
              </a:rPr>
              <a:t>18</a:t>
            </a:fld>
            <a:endParaRPr lang="en-GB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32517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022500-5934-E125-D3E5-DC116BCD4A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CE37C1-357C-DDD4-37F7-0E8BF968B0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2393" y="222637"/>
            <a:ext cx="10515600" cy="723569"/>
          </a:xfrm>
        </p:spPr>
        <p:txBody>
          <a:bodyPr/>
          <a:lstStyle/>
          <a:p>
            <a:r>
              <a:rPr lang="en-US" dirty="0"/>
              <a:t>Normalization 2</a:t>
            </a:r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ADF2237-68F2-3CB8-8A44-22F42F148177}"/>
              </a:ext>
            </a:extLst>
          </p:cNvPr>
          <p:cNvSpPr/>
          <p:nvPr/>
        </p:nvSpPr>
        <p:spPr>
          <a:xfrm>
            <a:off x="1" y="6462346"/>
            <a:ext cx="12192000" cy="39565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Slide Number Placeholder 7">
            <a:extLst>
              <a:ext uri="{FF2B5EF4-FFF2-40B4-BE49-F238E27FC236}">
                <a16:creationId xmlns:a16="http://schemas.microsoft.com/office/drawing/2014/main" id="{E8BC317D-B264-012E-8419-AAC3638CD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2120" y="6462346"/>
            <a:ext cx="2743200" cy="365125"/>
          </a:xfrm>
        </p:spPr>
        <p:txBody>
          <a:bodyPr/>
          <a:lstStyle/>
          <a:p>
            <a:fld id="{F0714D7F-3F75-407C-9CFC-2293788BC674}" type="slidenum">
              <a:rPr lang="en-GB" sz="1800" smtClean="0">
                <a:solidFill>
                  <a:schemeClr val="bg1"/>
                </a:solidFill>
              </a:rPr>
              <a:t>19</a:t>
            </a:fld>
            <a:endParaRPr lang="en-GB" sz="1800" dirty="0">
              <a:solidFill>
                <a:schemeClr val="bg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7F48CD7-B35E-093F-E7B5-23CE9B8C56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73550" y="30529"/>
            <a:ext cx="3272068" cy="306276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AF72AA0-302F-1A9C-711C-35FC7EC580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59118" y="3092419"/>
            <a:ext cx="4076649" cy="306276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7E8AF7B-7163-C27E-C302-DD1BC027B2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43" y="3061891"/>
            <a:ext cx="4069511" cy="306276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3AEB0CE-E6CD-0B1B-03DA-7E5EBBF2C8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90096" y="3071148"/>
            <a:ext cx="4069512" cy="3105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08936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D2CBE6-029C-6981-44DB-ADD9C9028B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71D2AB-27AB-5738-99F9-78A449F75E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79B3F4F-A751-BD6C-26FE-9AFE25B9F467}"/>
              </a:ext>
            </a:extLst>
          </p:cNvPr>
          <p:cNvSpPr/>
          <p:nvPr/>
        </p:nvSpPr>
        <p:spPr>
          <a:xfrm>
            <a:off x="0" y="6467277"/>
            <a:ext cx="12192000" cy="39565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37CA11C-9EDA-EC0E-5366-F3D1B4C040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2120" y="6462346"/>
            <a:ext cx="2743200" cy="365125"/>
          </a:xfrm>
        </p:spPr>
        <p:txBody>
          <a:bodyPr/>
          <a:lstStyle/>
          <a:p>
            <a:fld id="{F0714D7F-3F75-407C-9CFC-2293788BC674}" type="slidenum">
              <a:rPr lang="en-GB" sz="1800" smtClean="0">
                <a:solidFill>
                  <a:schemeClr val="bg1"/>
                </a:solidFill>
              </a:rPr>
              <a:t>2</a:t>
            </a:fld>
            <a:endParaRPr lang="en-GB" sz="1800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9C1183F-9DE0-F1C3-7F1F-CDFF143A6F8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2895"/>
          <a:stretch/>
        </p:blipFill>
        <p:spPr>
          <a:xfrm>
            <a:off x="6096000" y="1891594"/>
            <a:ext cx="5317103" cy="3074812"/>
          </a:xfrm>
          <a:prstGeom prst="rect">
            <a:avLst/>
          </a:prstGeom>
          <a:ln w="19050">
            <a:solidFill>
              <a:schemeClr val="accent1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F013343-1C4A-7BC2-BDFC-91FBD9EF4239}"/>
              </a:ext>
            </a:extLst>
          </p:cNvPr>
          <p:cNvSpPr txBox="1"/>
          <p:nvPr/>
        </p:nvSpPr>
        <p:spPr>
          <a:xfrm>
            <a:off x="1218040" y="1768337"/>
            <a:ext cx="52335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Introduction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High-power conditioning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BD localization analysis</a:t>
            </a:r>
          </a:p>
        </p:txBody>
      </p:sp>
    </p:spTree>
    <p:extLst>
      <p:ext uri="{BB962C8B-B14F-4D97-AF65-F5344CB8AC3E}">
        <p14:creationId xmlns:p14="http://schemas.microsoft.com/office/powerpoint/2010/main" val="3853466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FA1CC2-ED71-F123-6C21-A84ACFCFB5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427E86-D007-0C74-52CC-0FCCE17EC6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2393" y="222637"/>
            <a:ext cx="10515600" cy="723569"/>
          </a:xfrm>
        </p:spPr>
        <p:txBody>
          <a:bodyPr/>
          <a:lstStyle/>
          <a:p>
            <a:r>
              <a:rPr lang="en-US" dirty="0"/>
              <a:t>Normalization 3</a:t>
            </a:r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435DD0E-643F-CA4E-9F7F-46144B6A24ED}"/>
              </a:ext>
            </a:extLst>
          </p:cNvPr>
          <p:cNvSpPr/>
          <p:nvPr/>
        </p:nvSpPr>
        <p:spPr>
          <a:xfrm>
            <a:off x="1" y="6462346"/>
            <a:ext cx="12192000" cy="39565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Slide Number Placeholder 7">
            <a:extLst>
              <a:ext uri="{FF2B5EF4-FFF2-40B4-BE49-F238E27FC236}">
                <a16:creationId xmlns:a16="http://schemas.microsoft.com/office/drawing/2014/main" id="{51F83C61-8110-BC81-65ED-1345DED9F6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2120" y="6462346"/>
            <a:ext cx="2743200" cy="365125"/>
          </a:xfrm>
        </p:spPr>
        <p:txBody>
          <a:bodyPr/>
          <a:lstStyle/>
          <a:p>
            <a:fld id="{F0714D7F-3F75-407C-9CFC-2293788BC674}" type="slidenum">
              <a:rPr lang="en-GB" sz="1800" smtClean="0">
                <a:solidFill>
                  <a:schemeClr val="bg1"/>
                </a:solidFill>
              </a:rPr>
              <a:t>20</a:t>
            </a:fld>
            <a:endParaRPr lang="en-GB" sz="1800" dirty="0">
              <a:solidFill>
                <a:schemeClr val="bg1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15A3763-4345-EEC8-AA0B-553D808326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94291" y="45387"/>
            <a:ext cx="3122752" cy="294182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AE367BA-27A4-FB89-CC13-57B2306119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17676" y="3077155"/>
            <a:ext cx="4074324" cy="306276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61A3A34-4DF8-1C36-B672-8D0BEA9E77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50705" y="3077155"/>
            <a:ext cx="4008413" cy="3062767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876E07C1-33D6-8C06-DFD5-A44902CB18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" y="2987207"/>
            <a:ext cx="4041211" cy="3152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052260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F7E257-925E-BA59-7D06-44C9DE46A2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5278796-55DC-FA35-22FF-E6EFD1EB792E}"/>
              </a:ext>
            </a:extLst>
          </p:cNvPr>
          <p:cNvSpPr/>
          <p:nvPr/>
        </p:nvSpPr>
        <p:spPr>
          <a:xfrm>
            <a:off x="0" y="6467277"/>
            <a:ext cx="12192000" cy="39565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CD73CA9-D2BC-AA09-884E-543DF467ED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2120" y="6462346"/>
            <a:ext cx="2743200" cy="365125"/>
          </a:xfrm>
        </p:spPr>
        <p:txBody>
          <a:bodyPr/>
          <a:lstStyle/>
          <a:p>
            <a:fld id="{F0714D7F-3F75-407C-9CFC-2293788BC674}" type="slidenum">
              <a:rPr lang="en-GB" sz="1800" smtClean="0">
                <a:solidFill>
                  <a:schemeClr val="bg1"/>
                </a:solidFill>
              </a:rPr>
              <a:t>21</a:t>
            </a:fld>
            <a:endParaRPr lang="en-GB" sz="1800" dirty="0">
              <a:solidFill>
                <a:schemeClr val="bg1"/>
              </a:solidFill>
            </a:endParaRPr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2DD7C081-5DF8-2E62-B795-0D926F2F39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5017" y="233861"/>
            <a:ext cx="10515600" cy="529770"/>
          </a:xfrm>
        </p:spPr>
        <p:txBody>
          <a:bodyPr>
            <a:normAutofit fontScale="90000"/>
          </a:bodyPr>
          <a:lstStyle/>
          <a:p>
            <a:r>
              <a:rPr lang="en-US" dirty="0"/>
              <a:t>RFQ measurements</a:t>
            </a:r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4C56CE1-1815-73BC-6540-050683B6F7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6816" y="810546"/>
            <a:ext cx="3839349" cy="2568503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7D1E24B-05D5-452B-5466-7ACEDA4F4C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9228" y="424725"/>
            <a:ext cx="3982544" cy="298690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342B685-B252-7F09-8EBF-308DB5D775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9613" y="3472343"/>
            <a:ext cx="3516574" cy="279442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F3CE4F7-9C26-6BA7-8676-55E5B6770CDC}"/>
              </a:ext>
            </a:extLst>
          </p:cNvPr>
          <p:cNvSpPr txBox="1"/>
          <p:nvPr/>
        </p:nvSpPr>
        <p:spPr>
          <a:xfrm>
            <a:off x="3814169" y="3823083"/>
            <a:ext cx="220965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Reflected power increases: Different coupling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Antennas show different behavior: BD localization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3382456-880B-BE40-619A-F73732B29AF9}"/>
              </a:ext>
            </a:extLst>
          </p:cNvPr>
          <p:cNvSpPr txBox="1"/>
          <p:nvPr/>
        </p:nvSpPr>
        <p:spPr>
          <a:xfrm>
            <a:off x="9705997" y="1456514"/>
            <a:ext cx="22764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BD recovery and soon activation with the same antenna pattern</a:t>
            </a:r>
            <a:endParaRPr lang="en-GB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26672E8C-161B-0B78-F023-64CB9046CB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3424117"/>
            <a:ext cx="3609997" cy="2857383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FE1166FA-8906-9393-E6D6-543237A620CD}"/>
              </a:ext>
            </a:extLst>
          </p:cNvPr>
          <p:cNvSpPr txBox="1"/>
          <p:nvPr/>
        </p:nvSpPr>
        <p:spPr>
          <a:xfrm>
            <a:off x="9733979" y="4472859"/>
            <a:ext cx="22764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Consecutive BDs (1 s separation) with the same antenna pattern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F96E48B-556D-5DE1-DF1C-DAD1C7E5CD39}"/>
              </a:ext>
            </a:extLst>
          </p:cNvPr>
          <p:cNvSpPr txBox="1"/>
          <p:nvPr/>
        </p:nvSpPr>
        <p:spPr>
          <a:xfrm>
            <a:off x="106680" y="6235792"/>
            <a:ext cx="8007159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 err="1">
                <a:latin typeface="TeXGyreTermes-Regular"/>
              </a:rPr>
              <a:t>Vnuchenko</a:t>
            </a:r>
            <a:r>
              <a:rPr lang="en-GB" sz="1000" dirty="0">
                <a:latin typeface="TeXGyreTermes-Regular"/>
              </a:rPr>
              <a:t>, A. (2020). High-gradient issues in S-band RF acceleration structure for </a:t>
            </a:r>
            <a:r>
              <a:rPr lang="en-GB" sz="1000" dirty="0" err="1">
                <a:latin typeface="TeXGyreTermes-Regular"/>
              </a:rPr>
              <a:t>hadrontherapy</a:t>
            </a:r>
            <a:r>
              <a:rPr lang="en-GB" sz="1000" dirty="0">
                <a:latin typeface="TeXGyreTermes-Regular"/>
              </a:rPr>
              <a:t> accelerators and radio frequency Quadrupoles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1377828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A1938D-C312-368D-80B4-4181BFCD31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9363A68-E981-FBE2-4C25-23F38E010886}"/>
              </a:ext>
            </a:extLst>
          </p:cNvPr>
          <p:cNvSpPr/>
          <p:nvPr/>
        </p:nvSpPr>
        <p:spPr>
          <a:xfrm>
            <a:off x="0" y="6467277"/>
            <a:ext cx="12192000" cy="39565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DCAB346-9927-E88C-E227-21E142150C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2120" y="6462346"/>
            <a:ext cx="2743200" cy="365125"/>
          </a:xfrm>
        </p:spPr>
        <p:txBody>
          <a:bodyPr/>
          <a:lstStyle/>
          <a:p>
            <a:fld id="{F0714D7F-3F75-407C-9CFC-2293788BC674}" type="slidenum">
              <a:rPr lang="en-GB" sz="1800" smtClean="0">
                <a:solidFill>
                  <a:schemeClr val="bg1"/>
                </a:solidFill>
              </a:rPr>
              <a:t>3</a:t>
            </a:fld>
            <a:endParaRPr lang="en-GB" sz="1800" dirty="0">
              <a:solidFill>
                <a:schemeClr val="bg1"/>
              </a:solidFill>
            </a:endParaRPr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CF97C58C-18AB-FD0D-C3E3-814DF0251B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5017" y="233861"/>
            <a:ext cx="10515600" cy="529770"/>
          </a:xfrm>
        </p:spPr>
        <p:txBody>
          <a:bodyPr>
            <a:normAutofit fontScale="90000"/>
          </a:bodyPr>
          <a:lstStyle/>
          <a:p>
            <a:r>
              <a:rPr lang="en-US" dirty="0"/>
              <a:t>Radio Frequency Quadrupole (RFQ)</a:t>
            </a:r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147E2D6-2734-D1B3-0728-B4E330E866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147341" y="2096933"/>
            <a:ext cx="7044659" cy="396202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6F4D12B-D987-EAC0-8B4E-0C872CEFA3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1753" y="1599405"/>
            <a:ext cx="4370839" cy="2800575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67985DED-6004-07CD-D642-B5DF895A0B83}"/>
              </a:ext>
            </a:extLst>
          </p:cNvPr>
          <p:cNvSpPr/>
          <p:nvPr/>
        </p:nvSpPr>
        <p:spPr>
          <a:xfrm>
            <a:off x="7715250" y="4927600"/>
            <a:ext cx="457200" cy="41275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09CBD71-4D43-8EEF-E8ED-61310E037A87}"/>
              </a:ext>
            </a:extLst>
          </p:cNvPr>
          <p:cNvCxnSpPr>
            <a:cxnSpLocks/>
            <a:stCxn id="5" idx="2"/>
          </p:cNvCxnSpPr>
          <p:nvPr/>
        </p:nvCxnSpPr>
        <p:spPr>
          <a:xfrm flipH="1" flipV="1">
            <a:off x="4787900" y="4083050"/>
            <a:ext cx="2927350" cy="105092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B1E98DAF-E507-6084-97B3-965E47F253BD}"/>
                  </a:ext>
                </a:extLst>
              </p:cNvPr>
              <p:cNvSpPr txBox="1"/>
              <p:nvPr/>
            </p:nvSpPr>
            <p:spPr>
              <a:xfrm>
                <a:off x="800100" y="1178287"/>
                <a:ext cx="1014995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</m:t>
                    </m:r>
                  </m:oMath>
                </a14:m>
                <a:r>
                  <a:rPr lang="en-GB" dirty="0"/>
                  <a:t> m structure that </a:t>
                </a:r>
                <a:r>
                  <a:rPr lang="en-GB" b="1" dirty="0"/>
                  <a:t>focuses, bunches and accelerates </a:t>
                </a:r>
                <a:r>
                  <a:rPr lang="en-GB" dirty="0"/>
                  <a:t>continuous beam of low energy hadrons (few MeV) 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B1E98DAF-E507-6084-97B3-965E47F253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0100" y="1178287"/>
                <a:ext cx="10149958" cy="369332"/>
              </a:xfrm>
              <a:prstGeom prst="rect">
                <a:avLst/>
              </a:prstGeom>
              <a:blipFill>
                <a:blip r:embed="rId5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Picture 16">
            <a:extLst>
              <a:ext uri="{FF2B5EF4-FFF2-40B4-BE49-F238E27FC236}">
                <a16:creationId xmlns:a16="http://schemas.microsoft.com/office/drawing/2014/main" id="{D7AD086B-1D71-A6BB-1937-D1DCA5D151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017" y="4451766"/>
            <a:ext cx="2129130" cy="184141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EFC7C130-C550-C871-FFB4-7B10DFF2F227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6842" t="7989" r="10532" b="8907"/>
          <a:stretch/>
        </p:blipFill>
        <p:spPr>
          <a:xfrm>
            <a:off x="2613996" y="4451766"/>
            <a:ext cx="2514016" cy="1849314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661847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758624-64C9-F44F-028D-362AD139D5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F25886A-4B9C-DD18-5900-1CCF1B077BF9}"/>
              </a:ext>
            </a:extLst>
          </p:cNvPr>
          <p:cNvSpPr/>
          <p:nvPr/>
        </p:nvSpPr>
        <p:spPr>
          <a:xfrm>
            <a:off x="0" y="6467277"/>
            <a:ext cx="12192000" cy="39565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D21685A-15D1-7284-DE30-B389939F8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2120" y="6462346"/>
            <a:ext cx="2743200" cy="365125"/>
          </a:xfrm>
        </p:spPr>
        <p:txBody>
          <a:bodyPr/>
          <a:lstStyle/>
          <a:p>
            <a:fld id="{F0714D7F-3F75-407C-9CFC-2293788BC674}" type="slidenum">
              <a:rPr lang="en-GB" sz="1800" smtClean="0">
                <a:solidFill>
                  <a:schemeClr val="bg1"/>
                </a:solidFill>
              </a:rPr>
              <a:t>4</a:t>
            </a:fld>
            <a:endParaRPr lang="en-GB" sz="1800" dirty="0">
              <a:solidFill>
                <a:schemeClr val="bg1"/>
              </a:solidFill>
            </a:endParaRPr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CA9B17E6-F171-FA1F-1D5A-35A43D2805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5017" y="233861"/>
            <a:ext cx="10515600" cy="529770"/>
          </a:xfrm>
        </p:spPr>
        <p:txBody>
          <a:bodyPr>
            <a:normAutofit fontScale="90000"/>
          </a:bodyPr>
          <a:lstStyle/>
          <a:p>
            <a:r>
              <a:rPr lang="en-US" dirty="0"/>
              <a:t>The Linac4 RFQ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A78A694-CED2-778C-5845-541F8AB19A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9246" y="2009175"/>
            <a:ext cx="4295163" cy="367437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B9EBD3F-3B42-D0B0-5748-4EC583F4FC1B}"/>
              </a:ext>
            </a:extLst>
          </p:cNvPr>
          <p:cNvSpPr txBox="1"/>
          <p:nvPr/>
        </p:nvSpPr>
        <p:spPr>
          <a:xfrm>
            <a:off x="6537924" y="3273575"/>
            <a:ext cx="46312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Critical element in CERN proton chain: No spare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5B05E80-8408-6EBF-05C6-6444C67696E7}"/>
              </a:ext>
            </a:extLst>
          </p:cNvPr>
          <p:cNvSpPr txBox="1"/>
          <p:nvPr/>
        </p:nvSpPr>
        <p:spPr>
          <a:xfrm>
            <a:off x="1082857" y="1380035"/>
            <a:ext cx="39227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Surface damage observed in Linac4 RFQ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1D7F1B1-BE25-308F-71B9-96294C6E54B2}"/>
                  </a:ext>
                </a:extLst>
              </p:cNvPr>
              <p:cNvSpPr txBox="1"/>
              <p:nvPr/>
            </p:nvSpPr>
            <p:spPr>
              <a:xfrm>
                <a:off x="6734469" y="1190884"/>
                <a:ext cx="4198137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b="0" i="0" u="none" strike="noStrike" baseline="0" dirty="0">
                    <a:solidFill>
                      <a:srgbClr val="0000CD"/>
                    </a:solidFill>
                    <a:latin typeface="NimbusSanL-Regu"/>
                  </a:rPr>
                  <a:t>Hypothesis</a:t>
                </a:r>
                <a:r>
                  <a:rPr lang="en-US" b="0" i="0" u="none" strike="noStrike" baseline="0" dirty="0">
                    <a:solidFill>
                      <a:srgbClr val="0000CD"/>
                    </a:solidFill>
                    <a:latin typeface="NimbusSanL-Regu"/>
                  </a:rPr>
                  <a:t>:</a:t>
                </a:r>
                <a:endParaRPr lang="en-US" dirty="0"/>
              </a:p>
              <a:p>
                <a:pPr algn="ctr"/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GB" dirty="0"/>
                  <a:t> irradiation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dirty="0"/>
                  <a:t> Degradation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dirty="0"/>
                  <a:t> More BDs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1D7F1B1-BE25-308F-71B9-96294C6E54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4469" y="1190884"/>
                <a:ext cx="4198137" cy="646331"/>
              </a:xfrm>
              <a:prstGeom prst="rect">
                <a:avLst/>
              </a:prstGeom>
              <a:blipFill>
                <a:blip r:embed="rId3"/>
                <a:stretch>
                  <a:fillRect t="-4717" r="-872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135D381B-08E4-EF1F-7BEE-E472C79E40A2}"/>
              </a:ext>
            </a:extLst>
          </p:cNvPr>
          <p:cNvCxnSpPr>
            <a:cxnSpLocks/>
          </p:cNvCxnSpPr>
          <p:nvPr/>
        </p:nvCxnSpPr>
        <p:spPr>
          <a:xfrm flipV="1">
            <a:off x="9022412" y="1905076"/>
            <a:ext cx="0" cy="25777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FAE03021-2442-3B3D-AFFB-00063073CA6D}"/>
              </a:ext>
            </a:extLst>
          </p:cNvPr>
          <p:cNvCxnSpPr/>
          <p:nvPr/>
        </p:nvCxnSpPr>
        <p:spPr>
          <a:xfrm>
            <a:off x="9022412" y="2162846"/>
            <a:ext cx="13335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FCD9D4A1-6BB1-44B3-5CB9-3864C8A691D6}"/>
              </a:ext>
            </a:extLst>
          </p:cNvPr>
          <p:cNvCxnSpPr>
            <a:cxnSpLocks/>
          </p:cNvCxnSpPr>
          <p:nvPr/>
        </p:nvCxnSpPr>
        <p:spPr>
          <a:xfrm flipV="1">
            <a:off x="10355912" y="1905076"/>
            <a:ext cx="0" cy="25777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4F383885-CCBB-03C8-4518-70F8FEFE54F7}"/>
              </a:ext>
            </a:extLst>
          </p:cNvPr>
          <p:cNvSpPr txBox="1"/>
          <p:nvPr/>
        </p:nvSpPr>
        <p:spPr>
          <a:xfrm>
            <a:off x="6970671" y="3953742"/>
            <a:ext cx="37657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0" i="0" u="none" strike="noStrike" baseline="0" dirty="0">
                <a:solidFill>
                  <a:srgbClr val="0000CD"/>
                </a:solidFill>
                <a:latin typeface="NimbusSanL-Regu"/>
              </a:rPr>
              <a:t>Solution:</a:t>
            </a:r>
            <a:endParaRPr lang="en-US" dirty="0"/>
          </a:p>
          <a:p>
            <a:pPr algn="ctr"/>
            <a:r>
              <a:rPr lang="en-GB" dirty="0"/>
              <a:t>New RFQ fabrication and </a:t>
            </a:r>
            <a:r>
              <a:rPr lang="en-GB" b="1" dirty="0"/>
              <a:t>conditioning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215B7676-1EAD-13B4-D59F-820111D4AAD7}"/>
              </a:ext>
            </a:extLst>
          </p:cNvPr>
          <p:cNvCxnSpPr>
            <a:cxnSpLocks/>
            <a:stCxn id="41" idx="2"/>
            <a:endCxn id="45" idx="0"/>
          </p:cNvCxnSpPr>
          <p:nvPr/>
        </p:nvCxnSpPr>
        <p:spPr>
          <a:xfrm>
            <a:off x="8853526" y="4600073"/>
            <a:ext cx="0" cy="372693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85DBC51F-8859-DC79-B413-2E1DAFBA6576}"/>
              </a:ext>
            </a:extLst>
          </p:cNvPr>
          <p:cNvSpPr txBox="1"/>
          <p:nvPr/>
        </p:nvSpPr>
        <p:spPr>
          <a:xfrm>
            <a:off x="7194129" y="4972766"/>
            <a:ext cx="3318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Great opportunity for BD studies!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5B14C14-3998-512F-46CD-841A21FD7B10}"/>
              </a:ext>
            </a:extLst>
          </p:cNvPr>
          <p:cNvSpPr txBox="1"/>
          <p:nvPr/>
        </p:nvSpPr>
        <p:spPr>
          <a:xfrm>
            <a:off x="6380700" y="5778870"/>
            <a:ext cx="4945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>
                <a:solidFill>
                  <a:srgbClr val="0000CD"/>
                </a:solidFill>
                <a:latin typeface="NimbusSanL-Regu"/>
              </a:rPr>
              <a:t>Limitation</a:t>
            </a:r>
            <a:r>
              <a:rPr lang="en-GB" b="0" i="0" u="none" strike="noStrike" baseline="0" dirty="0">
                <a:solidFill>
                  <a:srgbClr val="0000CD"/>
                </a:solidFill>
                <a:latin typeface="NimbusSanL-Regu"/>
              </a:rPr>
              <a:t>:</a:t>
            </a:r>
            <a:r>
              <a:rPr lang="en-US" dirty="0">
                <a:solidFill>
                  <a:srgbClr val="0000CD"/>
                </a:solidFill>
                <a:latin typeface="NimbusSanL-Regu"/>
              </a:rPr>
              <a:t> </a:t>
            </a:r>
            <a:r>
              <a:rPr lang="en-US" dirty="0">
                <a:latin typeface="NimbusSanL-Regu"/>
              </a:rPr>
              <a:t>New RFQ must survive the conditioning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E1E6B02-A163-4FA7-57FD-7A6D4A6EF337}"/>
              </a:ext>
            </a:extLst>
          </p:cNvPr>
          <p:cNvSpPr txBox="1"/>
          <p:nvPr/>
        </p:nvSpPr>
        <p:spPr>
          <a:xfrm>
            <a:off x="6183187" y="2199991"/>
            <a:ext cx="5678449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Serafim, C., </a:t>
            </a:r>
            <a:r>
              <a:rPr lang="en-GB" sz="10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Calatroni</a:t>
            </a:r>
            <a:r>
              <a:rPr lang="en-GB" sz="10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, S., </a:t>
            </a:r>
            <a:r>
              <a:rPr lang="en-GB" sz="10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Djurabekova</a:t>
            </a:r>
            <a:r>
              <a:rPr lang="en-GB" sz="10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, F., Peacock, R., Bjelland, V., Perez-</a:t>
            </a:r>
            <a:r>
              <a:rPr lang="en-GB" sz="10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Fontenla</a:t>
            </a:r>
            <a:r>
              <a:rPr lang="en-GB" sz="10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, A. T., ... &amp; Sargsyan, E. (2025). Effects of H− low beam irradiation and high field pulsing tests in different metals. </a:t>
            </a:r>
            <a:r>
              <a:rPr lang="en-GB" sz="1000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Physical Review Accelerators and Beams</a:t>
            </a:r>
            <a:r>
              <a:rPr lang="en-GB" sz="10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, </a:t>
            </a:r>
            <a:r>
              <a:rPr lang="en-GB" sz="1000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28</a:t>
            </a:r>
            <a:r>
              <a:rPr lang="en-GB" sz="10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(1), 013101.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13354575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ED6BA6-288C-BEAD-8A6F-2C012CFD90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D60D363-547B-7D17-0728-625FFCAA84B6}"/>
              </a:ext>
            </a:extLst>
          </p:cNvPr>
          <p:cNvSpPr/>
          <p:nvPr/>
        </p:nvSpPr>
        <p:spPr>
          <a:xfrm>
            <a:off x="0" y="6467277"/>
            <a:ext cx="12192000" cy="39565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F5801B8-55B3-1ACE-79C0-6E9B5F95DC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2120" y="6462346"/>
            <a:ext cx="2743200" cy="365125"/>
          </a:xfrm>
        </p:spPr>
        <p:txBody>
          <a:bodyPr/>
          <a:lstStyle/>
          <a:p>
            <a:fld id="{F0714D7F-3F75-407C-9CFC-2293788BC674}" type="slidenum">
              <a:rPr lang="en-GB" sz="1800" smtClean="0">
                <a:solidFill>
                  <a:schemeClr val="bg1"/>
                </a:solidFill>
              </a:rPr>
              <a:t>5</a:t>
            </a:fld>
            <a:endParaRPr lang="en-GB" sz="1800" dirty="0">
              <a:solidFill>
                <a:schemeClr val="bg1"/>
              </a:solidFill>
            </a:endParaRPr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3E1F5FF7-7D31-3F18-3162-CD9211C884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5017" y="233861"/>
            <a:ext cx="10515600" cy="529770"/>
          </a:xfrm>
        </p:spPr>
        <p:txBody>
          <a:bodyPr>
            <a:normAutofit fontScale="90000"/>
          </a:bodyPr>
          <a:lstStyle/>
          <a:p>
            <a:r>
              <a:rPr lang="en-US" dirty="0"/>
              <a:t>A very different structure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172B559-77D6-A4B0-71E7-D4FC686219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9506305" y="837851"/>
            <a:ext cx="1777293" cy="117225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2B415D1-128C-C27C-C521-6ED2D675BA0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5599" t="17272" r="18438" b="32441"/>
          <a:stretch/>
        </p:blipFill>
        <p:spPr>
          <a:xfrm>
            <a:off x="7535596" y="754905"/>
            <a:ext cx="1307204" cy="132873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Table 9">
                <a:extLst>
                  <a:ext uri="{FF2B5EF4-FFF2-40B4-BE49-F238E27FC236}">
                    <a16:creationId xmlns:a16="http://schemas.microsoft.com/office/drawing/2014/main" id="{7DE312C3-5BA3-10B0-4635-B866C70521D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8572982"/>
                  </p:ext>
                </p:extLst>
              </p:nvPr>
            </p:nvGraphicFramePr>
            <p:xfrm>
              <a:off x="564673" y="2286679"/>
              <a:ext cx="10791826" cy="36880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278063">
                      <a:extLst>
                        <a:ext uri="{9D8B030D-6E8A-4147-A177-3AD203B41FA5}">
                          <a16:colId xmlns:a16="http://schemas.microsoft.com/office/drawing/2014/main" val="3619743919"/>
                        </a:ext>
                      </a:extLst>
                    </a:gridCol>
                    <a:gridCol w="2281714">
                      <a:extLst>
                        <a:ext uri="{9D8B030D-6E8A-4147-A177-3AD203B41FA5}">
                          <a16:colId xmlns:a16="http://schemas.microsoft.com/office/drawing/2014/main" val="329128553"/>
                        </a:ext>
                      </a:extLst>
                    </a:gridCol>
                    <a:gridCol w="1890236">
                      <a:extLst>
                        <a:ext uri="{9D8B030D-6E8A-4147-A177-3AD203B41FA5}">
                          <a16:colId xmlns:a16="http://schemas.microsoft.com/office/drawing/2014/main" val="2717394321"/>
                        </a:ext>
                      </a:extLst>
                    </a:gridCol>
                    <a:gridCol w="2368550">
                      <a:extLst>
                        <a:ext uri="{9D8B030D-6E8A-4147-A177-3AD203B41FA5}">
                          <a16:colId xmlns:a16="http://schemas.microsoft.com/office/drawing/2014/main" val="3924088290"/>
                        </a:ext>
                      </a:extLst>
                    </a:gridCol>
                    <a:gridCol w="1973263">
                      <a:extLst>
                        <a:ext uri="{9D8B030D-6E8A-4147-A177-3AD203B41FA5}">
                          <a16:colId xmlns:a16="http://schemas.microsoft.com/office/drawing/2014/main" val="1803276855"/>
                        </a:ext>
                      </a:extLst>
                    </a:gridCol>
                  </a:tblGrid>
                  <a:tr h="3240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Parameter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CLIC T24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Crab cavity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BTW (hypothetical)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RFQ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29263179"/>
                      </a:ext>
                    </a:extLst>
                  </a:tr>
                  <a:tr h="3240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Type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Travelling wave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/>
                            <a:t>Travelling wave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Travelling wave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Standing wave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67950877"/>
                      </a:ext>
                    </a:extLst>
                  </a:tr>
                  <a:tr h="3240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Mode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TM01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/>
                            <a:t>TM11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TM01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TE210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74598952"/>
                      </a:ext>
                    </a:extLst>
                  </a:tr>
                  <a:tr h="32400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oMath>
                          </a14:m>
                          <a:r>
                            <a:rPr lang="en-GB" sz="1600" dirty="0"/>
                            <a:t>[GHz]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11.994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11.994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2.9985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0.352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25368442"/>
                      </a:ext>
                    </a:extLst>
                  </a:tr>
                  <a:tr h="3240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Length [m]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0.2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0.24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0.190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3.06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03873158"/>
                      </a:ext>
                    </a:extLst>
                  </a:tr>
                  <a:tr h="3240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Repetition Rate [Hz]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20 - 200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50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20 - 200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0.833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1886441"/>
                      </a:ext>
                    </a:extLst>
                  </a:tr>
                  <a:tr h="3240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Pulse length [</a:t>
                          </a:r>
                          <a14:m>
                            <m:oMath xmlns:m="http://schemas.openxmlformats.org/officeDocument/2006/math"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oMath>
                          </a14:m>
                          <a:r>
                            <a:rPr lang="en-GB" sz="1600" dirty="0"/>
                            <a:t>s]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0.2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0.2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2.5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1000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72225371"/>
                      </a:ext>
                    </a:extLst>
                  </a:tr>
                  <a:tr h="32400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𝑖𝑛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600" dirty="0"/>
                            <a:t> [MW]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42.4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40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33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0.4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42155777"/>
                      </a:ext>
                    </a:extLst>
                  </a:tr>
                  <a:tr h="3240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Max. E-field [MV/m]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220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154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281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34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07121468"/>
                      </a:ext>
                    </a:extLst>
                  </a:tr>
                  <a:tr h="32400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/>
                            <a:t>Max. H-field [kA/m]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410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505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319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5.17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58913465"/>
                      </a:ext>
                    </a:extLst>
                  </a:tr>
                  <a:tr h="32400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/>
                            <a:t>Max.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600" dirty="0"/>
                            <a:t> [MW/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nor/>
                                    </m:rPr>
                                    <a:rPr lang="en-US" sz="1600" b="0" i="0" smtClean="0">
                                      <a:latin typeface="Cambria Math" panose="02040503050406030204" pitchFamily="18" charset="0"/>
                                    </a:rPr>
                                    <m:t>mm</m:t>
                                  </m:r>
                                </m:e>
                                <m:sup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1600" dirty="0"/>
                            <a:t>]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3.4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5.48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5.13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0.01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6628636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Table 9">
                <a:extLst>
                  <a:ext uri="{FF2B5EF4-FFF2-40B4-BE49-F238E27FC236}">
                    <a16:creationId xmlns:a16="http://schemas.microsoft.com/office/drawing/2014/main" id="{7DE312C3-5BA3-10B0-4635-B866C70521D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8572982"/>
                  </p:ext>
                </p:extLst>
              </p:nvPr>
            </p:nvGraphicFramePr>
            <p:xfrm>
              <a:off x="564673" y="2286679"/>
              <a:ext cx="10791826" cy="36880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278063">
                      <a:extLst>
                        <a:ext uri="{9D8B030D-6E8A-4147-A177-3AD203B41FA5}">
                          <a16:colId xmlns:a16="http://schemas.microsoft.com/office/drawing/2014/main" val="3619743919"/>
                        </a:ext>
                      </a:extLst>
                    </a:gridCol>
                    <a:gridCol w="2281714">
                      <a:extLst>
                        <a:ext uri="{9D8B030D-6E8A-4147-A177-3AD203B41FA5}">
                          <a16:colId xmlns:a16="http://schemas.microsoft.com/office/drawing/2014/main" val="329128553"/>
                        </a:ext>
                      </a:extLst>
                    </a:gridCol>
                    <a:gridCol w="1890236">
                      <a:extLst>
                        <a:ext uri="{9D8B030D-6E8A-4147-A177-3AD203B41FA5}">
                          <a16:colId xmlns:a16="http://schemas.microsoft.com/office/drawing/2014/main" val="2717394321"/>
                        </a:ext>
                      </a:extLst>
                    </a:gridCol>
                    <a:gridCol w="2368550">
                      <a:extLst>
                        <a:ext uri="{9D8B030D-6E8A-4147-A177-3AD203B41FA5}">
                          <a16:colId xmlns:a16="http://schemas.microsoft.com/office/drawing/2014/main" val="3924088290"/>
                        </a:ext>
                      </a:extLst>
                    </a:gridCol>
                    <a:gridCol w="1973263">
                      <a:extLst>
                        <a:ext uri="{9D8B030D-6E8A-4147-A177-3AD203B41FA5}">
                          <a16:colId xmlns:a16="http://schemas.microsoft.com/office/drawing/2014/main" val="1803276855"/>
                        </a:ext>
                      </a:extLst>
                    </a:gridCol>
                  </a:tblGrid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Parameter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CLIC T24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Crab cavity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BTW (hypothetical)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RFQ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29263179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Type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Travelling wave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/>
                            <a:t>Travelling wave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Travelling wave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Standing wave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67950877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Mode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TM01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/>
                            <a:t>TM11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TM01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TE210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74598952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267" t="-305455" r="-374866" b="-723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11.994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11.994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2.9985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0.352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25368442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Length [m]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0.2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0.24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0.190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3.06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03873158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Repetition Rate [Hz]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20 - 200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50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20 - 200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0.833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1886441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267" t="-607273" r="-374866" b="-4218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0.2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0.2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2.5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1000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72225371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267" t="-707273" r="-374866" b="-3218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42.4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40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33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0.4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42155777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Max. E-field [MV/m]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220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154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281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34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07121468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/>
                            <a:t>Max. H-field [kA/m]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410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505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319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5.17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58913465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267" t="-1007273" r="-374866" b="-218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3.4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5.48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5.13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0.01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66286360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1" name="Content Placeholder 17" descr="A machine with many metal parts&#10;&#10;Description automatically generated with medium confidence">
            <a:extLst>
              <a:ext uri="{FF2B5EF4-FFF2-40B4-BE49-F238E27FC236}">
                <a16:creationId xmlns:a16="http://schemas.microsoft.com/office/drawing/2014/main" id="{C24E7A64-9F29-ADBA-B9DE-FF08B212330E}"/>
              </a:ext>
            </a:extLst>
          </p:cNvPr>
          <p:cNvPicPr>
            <a:picLocks noGrp="1" noChangeAspect="1"/>
          </p:cNvPicPr>
          <p:nvPr/>
        </p:nvPicPr>
        <p:blipFill rotWithShape="1">
          <a:blip r:embed="rId5"/>
          <a:srcRect t="10803"/>
          <a:stretch/>
        </p:blipFill>
        <p:spPr>
          <a:xfrm>
            <a:off x="3094192" y="870047"/>
            <a:ext cx="1841500" cy="123191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00988FA-576A-E507-1B2E-FF2380FF5BB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>
            <a:off x="5431633" y="779217"/>
            <a:ext cx="1328732" cy="138037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93FFE64-CE84-CA2C-D6CB-3A91C79EA816}"/>
              </a:ext>
            </a:extLst>
          </p:cNvPr>
          <p:cNvSpPr txBox="1"/>
          <p:nvPr/>
        </p:nvSpPr>
        <p:spPr>
          <a:xfrm>
            <a:off x="962024" y="6005108"/>
            <a:ext cx="8702675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>
                <a:latin typeface="TeXGyreTermes-Regular"/>
              </a:rPr>
              <a:t>Paszkiewicz, J. (2020). Studies of breakdown and pre-breakdown phenomena in high-gradient accelerating structures (Doctoral dissertation, University of Oxford).</a:t>
            </a:r>
          </a:p>
        </p:txBody>
      </p:sp>
    </p:spTree>
    <p:extLst>
      <p:ext uri="{BB962C8B-B14F-4D97-AF65-F5344CB8AC3E}">
        <p14:creationId xmlns:p14="http://schemas.microsoft.com/office/powerpoint/2010/main" val="37200165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2D382B-9F7D-769E-5757-1DA239230A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D6D3A88-DECA-F787-97FA-1C8DA5CDA240}"/>
              </a:ext>
            </a:extLst>
          </p:cNvPr>
          <p:cNvSpPr/>
          <p:nvPr/>
        </p:nvSpPr>
        <p:spPr>
          <a:xfrm>
            <a:off x="0" y="6570153"/>
            <a:ext cx="12192000" cy="292778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C13244A-94EF-5041-A41B-56AC68DA8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2120" y="6522367"/>
            <a:ext cx="2743200" cy="365125"/>
          </a:xfrm>
        </p:spPr>
        <p:txBody>
          <a:bodyPr/>
          <a:lstStyle/>
          <a:p>
            <a:fld id="{F0714D7F-3F75-407C-9CFC-2293788BC674}" type="slidenum">
              <a:rPr lang="en-GB" sz="1800" smtClean="0">
                <a:solidFill>
                  <a:schemeClr val="bg1"/>
                </a:solidFill>
              </a:rPr>
              <a:t>6</a:t>
            </a:fld>
            <a:endParaRPr lang="en-GB" sz="1800" dirty="0">
              <a:solidFill>
                <a:schemeClr val="bg1"/>
              </a:solidFill>
            </a:endParaRPr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23303906-A7F1-6AC4-20FD-5AC50F3691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5017" y="233861"/>
            <a:ext cx="10515600" cy="529770"/>
          </a:xfrm>
        </p:spPr>
        <p:txBody>
          <a:bodyPr>
            <a:normAutofit fontScale="90000"/>
          </a:bodyPr>
          <a:lstStyle/>
          <a:p>
            <a:r>
              <a:rPr lang="en-US" dirty="0"/>
              <a:t>Field distribution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4ADDA4B-00D2-6177-A125-3CD10E22FA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6310" y="947042"/>
            <a:ext cx="2105978" cy="227468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5ED12AE-0B0D-F4F1-A9E6-C12D19F71CC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842" t="7989" r="10532" b="8907"/>
          <a:stretch/>
        </p:blipFill>
        <p:spPr>
          <a:xfrm>
            <a:off x="405352" y="2354591"/>
            <a:ext cx="2921171" cy="2148818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EDAE4DD-0562-D66F-402F-98382016E4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92822" y="3677083"/>
            <a:ext cx="2443813" cy="227468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C07D332-2D78-691A-C689-CB49ED0B55B4}"/>
              </a:ext>
            </a:extLst>
          </p:cNvPr>
          <p:cNvSpPr txBox="1"/>
          <p:nvPr/>
        </p:nvSpPr>
        <p:spPr>
          <a:xfrm>
            <a:off x="4776128" y="591450"/>
            <a:ext cx="7809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E-field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47030E1-8CFD-E2B8-F4B1-5D2824E56126}"/>
              </a:ext>
            </a:extLst>
          </p:cNvPr>
          <p:cNvSpPr txBox="1"/>
          <p:nvPr/>
        </p:nvSpPr>
        <p:spPr>
          <a:xfrm>
            <a:off x="4755527" y="3309044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H-field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5" name="Table 14">
                <a:extLst>
                  <a:ext uri="{FF2B5EF4-FFF2-40B4-BE49-F238E27FC236}">
                    <a16:creationId xmlns:a16="http://schemas.microsoft.com/office/drawing/2014/main" id="{0AE047E6-D7D2-C279-40F2-EE15C8AE743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50425591"/>
                  </p:ext>
                </p:extLst>
              </p:nvPr>
            </p:nvGraphicFramePr>
            <p:xfrm>
              <a:off x="6993493" y="3288806"/>
              <a:ext cx="4697254" cy="25958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335055">
                      <a:extLst>
                        <a:ext uri="{9D8B030D-6E8A-4147-A177-3AD203B41FA5}">
                          <a16:colId xmlns:a16="http://schemas.microsoft.com/office/drawing/2014/main" val="3619743919"/>
                        </a:ext>
                      </a:extLst>
                    </a:gridCol>
                    <a:gridCol w="1190438">
                      <a:extLst>
                        <a:ext uri="{9D8B030D-6E8A-4147-A177-3AD203B41FA5}">
                          <a16:colId xmlns:a16="http://schemas.microsoft.com/office/drawing/2014/main" val="1803276855"/>
                        </a:ext>
                      </a:extLst>
                    </a:gridCol>
                    <a:gridCol w="1171761">
                      <a:extLst>
                        <a:ext uri="{9D8B030D-6E8A-4147-A177-3AD203B41FA5}">
                          <a16:colId xmlns:a16="http://schemas.microsoft.com/office/drawing/2014/main" val="1404923303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Parameter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RFQ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LES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2926317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oMath>
                          </a14:m>
                          <a:r>
                            <a:rPr lang="en-GB" dirty="0"/>
                            <a:t>[MHz]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352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2797839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Repetition Rate [Hz]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0.833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1 - 6000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188644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Pulse length [</a:t>
                          </a:r>
                          <a14:m>
                            <m:oMath xmlns:m="http://schemas.openxmlformats.org/officeDocument/2006/math"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oMath>
                          </a14:m>
                          <a:r>
                            <a:rPr lang="en-GB" dirty="0"/>
                            <a:t>s]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1000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1 - 1000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7222537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Gap [mm]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0.1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355178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Voltage [kV]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78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7.75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7188433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Max. E-field [MV/m]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77.5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0712146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5" name="Table 14">
                <a:extLst>
                  <a:ext uri="{FF2B5EF4-FFF2-40B4-BE49-F238E27FC236}">
                    <a16:creationId xmlns:a16="http://schemas.microsoft.com/office/drawing/2014/main" id="{0AE047E6-D7D2-C279-40F2-EE15C8AE743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50425591"/>
                  </p:ext>
                </p:extLst>
              </p:nvPr>
            </p:nvGraphicFramePr>
            <p:xfrm>
              <a:off x="6993493" y="3288806"/>
              <a:ext cx="4697254" cy="25958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335055">
                      <a:extLst>
                        <a:ext uri="{9D8B030D-6E8A-4147-A177-3AD203B41FA5}">
                          <a16:colId xmlns:a16="http://schemas.microsoft.com/office/drawing/2014/main" val="3619743919"/>
                        </a:ext>
                      </a:extLst>
                    </a:gridCol>
                    <a:gridCol w="1190438">
                      <a:extLst>
                        <a:ext uri="{9D8B030D-6E8A-4147-A177-3AD203B41FA5}">
                          <a16:colId xmlns:a16="http://schemas.microsoft.com/office/drawing/2014/main" val="1803276855"/>
                        </a:ext>
                      </a:extLst>
                    </a:gridCol>
                    <a:gridCol w="1171761">
                      <a:extLst>
                        <a:ext uri="{9D8B030D-6E8A-4147-A177-3AD203B41FA5}">
                          <a16:colId xmlns:a16="http://schemas.microsoft.com/office/drawing/2014/main" val="1404923303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Parameter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RFQ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LES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2926317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261" t="-108197" r="-102350" b="-5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352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2797839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Repetition Rate [Hz]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0.833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1 - 6000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188644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261" t="-308197" r="-102350" b="-3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1000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1 - 1000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7222537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Gap [mm]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0.1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355178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Voltage [kV]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78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7.75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7188433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Max. E-field [MV/m]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77.5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07121468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6" name="Picture 15">
            <a:extLst>
              <a:ext uri="{FF2B5EF4-FFF2-40B4-BE49-F238E27FC236}">
                <a16:creationId xmlns:a16="http://schemas.microsoft.com/office/drawing/2014/main" id="{2C923CC5-34B1-A7B8-7B75-3A0F74FD486E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285" t="4356" r="10586"/>
          <a:stretch/>
        </p:blipFill>
        <p:spPr>
          <a:xfrm>
            <a:off x="8626607" y="711206"/>
            <a:ext cx="1598583" cy="195352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7206C1EA-86A6-FA07-6DF5-4CCE17318A14}"/>
              </a:ext>
            </a:extLst>
          </p:cNvPr>
          <p:cNvSpPr txBox="1"/>
          <p:nvPr/>
        </p:nvSpPr>
        <p:spPr>
          <a:xfrm>
            <a:off x="921287" y="1623793"/>
            <a:ext cx="18893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RFQ cross section:</a:t>
            </a:r>
          </a:p>
          <a:p>
            <a:pPr algn="ctr"/>
            <a:r>
              <a:rPr lang="en-US" dirty="0"/>
              <a:t> TE210 mode</a:t>
            </a:r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814B5D5-A352-77FF-1E52-02CA5F70C6ED}"/>
              </a:ext>
            </a:extLst>
          </p:cNvPr>
          <p:cNvSpPr txBox="1"/>
          <p:nvPr/>
        </p:nvSpPr>
        <p:spPr>
          <a:xfrm>
            <a:off x="8204785" y="269273"/>
            <a:ext cx="2863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Large Electrode System (LES)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C5C9E5-8874-3CEF-8B69-B51D6C05E7AE}"/>
              </a:ext>
            </a:extLst>
          </p:cNvPr>
          <p:cNvSpPr txBox="1"/>
          <p:nvPr/>
        </p:nvSpPr>
        <p:spPr>
          <a:xfrm>
            <a:off x="6766477" y="2664726"/>
            <a:ext cx="531884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>
                <a:latin typeface="TeXGyreTermes-Regular"/>
              </a:rPr>
              <a:t>I. </a:t>
            </a:r>
            <a:r>
              <a:rPr lang="en-GB" sz="1000" dirty="0" err="1">
                <a:latin typeface="TeXGyreTermes-Regular"/>
              </a:rPr>
              <a:t>Profilatova</a:t>
            </a:r>
            <a:r>
              <a:rPr lang="en-GB" sz="1000" dirty="0">
                <a:latin typeface="TeXGyreTermes-Regular"/>
              </a:rPr>
              <a:t>, Recent progress at pulsed dc systems, 8</a:t>
            </a:r>
            <a:r>
              <a:rPr lang="en-GB" sz="1000" baseline="30000" dirty="0">
                <a:latin typeface="TeXGyreTermes-Regular"/>
              </a:rPr>
              <a:t>th</a:t>
            </a:r>
            <a:r>
              <a:rPr lang="en-GB" sz="1000" dirty="0">
                <a:latin typeface="TeXGyreTermes-Regular"/>
              </a:rPr>
              <a:t> International Workshop on Mechanism of Vacuum Arcs, 2019.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6DD3F91-CC9D-3809-B280-5419977A8A2C}"/>
              </a:ext>
            </a:extLst>
          </p:cNvPr>
          <p:cNvSpPr txBox="1"/>
          <p:nvPr/>
        </p:nvSpPr>
        <p:spPr>
          <a:xfrm>
            <a:off x="520727" y="4936153"/>
            <a:ext cx="26904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Large separation between electric and magnetic field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692B137-5F44-48BD-A4D7-43B937AFDB9E}"/>
              </a:ext>
            </a:extLst>
          </p:cNvPr>
          <p:cNvSpPr txBox="1"/>
          <p:nvPr/>
        </p:nvSpPr>
        <p:spPr>
          <a:xfrm>
            <a:off x="2725596" y="6108656"/>
            <a:ext cx="56859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RFQ might be a key to connect High Frequency and DC 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122411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7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10B9AF-9DC5-77DB-CE50-BB9EAFCF43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52046F6-06AE-25F1-723F-6278BDFC4717}"/>
              </a:ext>
            </a:extLst>
          </p:cNvPr>
          <p:cNvSpPr/>
          <p:nvPr/>
        </p:nvSpPr>
        <p:spPr>
          <a:xfrm>
            <a:off x="0" y="6467277"/>
            <a:ext cx="12192000" cy="39565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454DD12-244E-F240-7D45-6CC0F55DA4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2120" y="6462346"/>
            <a:ext cx="2743200" cy="365125"/>
          </a:xfrm>
        </p:spPr>
        <p:txBody>
          <a:bodyPr/>
          <a:lstStyle/>
          <a:p>
            <a:fld id="{F0714D7F-3F75-407C-9CFC-2293788BC674}" type="slidenum">
              <a:rPr lang="en-GB" sz="1800" smtClean="0">
                <a:solidFill>
                  <a:schemeClr val="bg1"/>
                </a:solidFill>
              </a:rPr>
              <a:t>7</a:t>
            </a:fld>
            <a:endParaRPr lang="en-GB" sz="1800" dirty="0">
              <a:solidFill>
                <a:schemeClr val="bg1"/>
              </a:solidFill>
            </a:endParaRPr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CF734D06-F26E-6EA6-EF2D-FB57C186CF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5017" y="233861"/>
            <a:ext cx="10515600" cy="529770"/>
          </a:xfrm>
        </p:spPr>
        <p:txBody>
          <a:bodyPr>
            <a:normAutofit fontScale="90000"/>
          </a:bodyPr>
          <a:lstStyle/>
          <a:p>
            <a:r>
              <a:rPr lang="en-US" dirty="0"/>
              <a:t>RFQ measurements</a:t>
            </a:r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4D79B11-73DD-CB2F-25DF-8C8FD2EA48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8081" y="1395337"/>
            <a:ext cx="3839349" cy="2568503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DEA0DF5-8ECE-AED2-CF18-25A446D3EE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5146" y="763631"/>
            <a:ext cx="4755471" cy="377890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3F68893-13AD-67B1-3B85-4E1FD5227D9E}"/>
              </a:ext>
            </a:extLst>
          </p:cNvPr>
          <p:cNvSpPr txBox="1"/>
          <p:nvPr/>
        </p:nvSpPr>
        <p:spPr>
          <a:xfrm>
            <a:off x="3386615" y="4927497"/>
            <a:ext cx="58530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Reflected power increases: Different coupling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Antennas show different behavior: BD localization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B4E7F5-4EB1-652F-03FB-E0791941DE86}"/>
              </a:ext>
            </a:extLst>
          </p:cNvPr>
          <p:cNvSpPr txBox="1"/>
          <p:nvPr/>
        </p:nvSpPr>
        <p:spPr>
          <a:xfrm>
            <a:off x="106680" y="6235792"/>
            <a:ext cx="8007159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 err="1">
                <a:latin typeface="TeXGyreTermes-Regular"/>
              </a:rPr>
              <a:t>Vnuchenko</a:t>
            </a:r>
            <a:r>
              <a:rPr lang="en-GB" sz="1000" dirty="0">
                <a:latin typeface="TeXGyreTermes-Regular"/>
              </a:rPr>
              <a:t>, A. (2020). High-gradient issues in S-band RF acceleration structure for </a:t>
            </a:r>
            <a:r>
              <a:rPr lang="en-GB" sz="1000" dirty="0" err="1">
                <a:latin typeface="TeXGyreTermes-Regular"/>
              </a:rPr>
              <a:t>hadrontherapy</a:t>
            </a:r>
            <a:r>
              <a:rPr lang="en-GB" sz="1000" dirty="0">
                <a:latin typeface="TeXGyreTermes-Regular"/>
              </a:rPr>
              <a:t> accelerators and radio frequency Quadrupoles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25445118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A626D2-562D-C894-5ACF-6D2CC3A0A6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CA54117-A32B-0C88-1028-E7147B50CA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89656"/>
            <a:ext cx="7053564" cy="468703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031ECF1-7135-6E7E-692C-C634362C084A}"/>
              </a:ext>
            </a:extLst>
          </p:cNvPr>
          <p:cNvSpPr/>
          <p:nvPr/>
        </p:nvSpPr>
        <p:spPr>
          <a:xfrm>
            <a:off x="0" y="6467277"/>
            <a:ext cx="12192000" cy="39565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D5C2432-D163-E9E7-F87C-3AFF309E3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2120" y="6462346"/>
            <a:ext cx="2743200" cy="365125"/>
          </a:xfrm>
        </p:spPr>
        <p:txBody>
          <a:bodyPr/>
          <a:lstStyle/>
          <a:p>
            <a:fld id="{F0714D7F-3F75-407C-9CFC-2293788BC674}" type="slidenum">
              <a:rPr lang="en-GB" sz="1800" smtClean="0">
                <a:solidFill>
                  <a:schemeClr val="bg1"/>
                </a:solidFill>
              </a:rPr>
              <a:t>8</a:t>
            </a:fld>
            <a:endParaRPr lang="en-GB" sz="1800" dirty="0">
              <a:solidFill>
                <a:schemeClr val="bg1"/>
              </a:solidFill>
            </a:endParaRPr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FE84715F-E963-5657-197B-1CB18DDC28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5017" y="233861"/>
            <a:ext cx="10515600" cy="529770"/>
          </a:xfrm>
        </p:spPr>
        <p:txBody>
          <a:bodyPr>
            <a:normAutofit fontScale="90000"/>
          </a:bodyPr>
          <a:lstStyle/>
          <a:p>
            <a:r>
              <a:rPr lang="en-US" dirty="0"/>
              <a:t>Xbox typical conditioning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D633FA7-6D37-9299-1148-9CEEFE4761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79504" y="4161015"/>
            <a:ext cx="3638198" cy="158870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CCF4791-F47D-F155-26A9-BFE347C458B8}"/>
                  </a:ext>
                </a:extLst>
              </p:cNvPr>
              <p:cNvSpPr txBox="1"/>
              <p:nvPr/>
            </p:nvSpPr>
            <p:spPr>
              <a:xfrm>
                <a:off x="8150863" y="5858261"/>
                <a:ext cx="2638864" cy="29956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𝑒𝑑𝑔𝑒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𝑅𝐸𝐹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𝑇𝑅𝐴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𝑓𝑖𝑙𝑙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CCF4791-F47D-F155-26A9-BFE347C458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50863" y="5858261"/>
                <a:ext cx="2638864" cy="299569"/>
              </a:xfrm>
              <a:prstGeom prst="rect">
                <a:avLst/>
              </a:prstGeom>
              <a:blipFill>
                <a:blip r:embed="rId4"/>
                <a:stretch>
                  <a:fillRect l="-1386" r="-924" b="-265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>
            <a:extLst>
              <a:ext uri="{FF2B5EF4-FFF2-40B4-BE49-F238E27FC236}">
                <a16:creationId xmlns:a16="http://schemas.microsoft.com/office/drawing/2014/main" id="{EC75FB76-C181-CE36-C010-10407520E39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47724" y="472588"/>
            <a:ext cx="4867954" cy="222439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ECD6ABB-B547-F50B-6F63-310F98F0F8EC}"/>
              </a:ext>
            </a:extLst>
          </p:cNvPr>
          <p:cNvSpPr txBox="1"/>
          <p:nvPr/>
        </p:nvSpPr>
        <p:spPr>
          <a:xfrm>
            <a:off x="2231465" y="859372"/>
            <a:ext cx="1529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TD31 in Xbox2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EDCA944-89FE-D94C-92D0-5C499D113A1B}"/>
              </a:ext>
            </a:extLst>
          </p:cNvPr>
          <p:cNvSpPr txBox="1"/>
          <p:nvPr/>
        </p:nvSpPr>
        <p:spPr>
          <a:xfrm>
            <a:off x="7529885" y="2770669"/>
            <a:ext cx="455543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Giner Navarro, J. (2017). </a:t>
            </a:r>
            <a:r>
              <a:rPr lang="en-GB" sz="1200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Breakdown studies for high gradient RF warm technology in: CLIC and hadron therapy linacs</a:t>
            </a:r>
            <a:r>
              <a:rPr lang="en-GB" sz="12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.</a:t>
            </a:r>
            <a:endParaRPr lang="en-GB" sz="1200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E8CC1EE-DF11-F453-EAA8-BA6C0537524E}"/>
              </a:ext>
            </a:extLst>
          </p:cNvPr>
          <p:cNvSpPr/>
          <p:nvPr/>
        </p:nvSpPr>
        <p:spPr>
          <a:xfrm>
            <a:off x="0" y="4651513"/>
            <a:ext cx="7013050" cy="1098205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FC4B904-46C2-1F57-3E11-04EA4F786994}"/>
              </a:ext>
            </a:extLst>
          </p:cNvPr>
          <p:cNvSpPr txBox="1"/>
          <p:nvPr/>
        </p:nvSpPr>
        <p:spPr>
          <a:xfrm>
            <a:off x="8772832" y="3737412"/>
            <a:ext cx="16515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BDs localization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0473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5" grpId="0"/>
      <p:bldP spid="20" grpId="0" animBg="1"/>
      <p:bldP spid="20" grpId="1" animBg="1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6D488D-B97C-B82E-71AF-B4E6470F04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3FDC88E-A811-86BE-E382-8F78FD3ECF6F}"/>
              </a:ext>
            </a:extLst>
          </p:cNvPr>
          <p:cNvSpPr/>
          <p:nvPr/>
        </p:nvSpPr>
        <p:spPr>
          <a:xfrm>
            <a:off x="0" y="6467277"/>
            <a:ext cx="12192000" cy="39565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10BA16D-9927-557D-FB3A-EB015F1E0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2120" y="6462346"/>
            <a:ext cx="2743200" cy="365125"/>
          </a:xfrm>
        </p:spPr>
        <p:txBody>
          <a:bodyPr/>
          <a:lstStyle/>
          <a:p>
            <a:fld id="{F0714D7F-3F75-407C-9CFC-2293788BC674}" type="slidenum">
              <a:rPr lang="en-GB" sz="1800" smtClean="0">
                <a:solidFill>
                  <a:schemeClr val="bg1"/>
                </a:solidFill>
              </a:rPr>
              <a:t>9</a:t>
            </a:fld>
            <a:endParaRPr lang="en-GB" sz="1800" dirty="0">
              <a:solidFill>
                <a:schemeClr val="bg1"/>
              </a:solidFill>
            </a:endParaRPr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2AF4DBC6-6E09-BE9C-9CFB-77F966F717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5017" y="233861"/>
            <a:ext cx="10515600" cy="529770"/>
          </a:xfrm>
        </p:spPr>
        <p:txBody>
          <a:bodyPr>
            <a:normAutofit fontScale="90000"/>
          </a:bodyPr>
          <a:lstStyle/>
          <a:p>
            <a:r>
              <a:rPr lang="en-US" dirty="0"/>
              <a:t>RFQ conditioning (ongoing work)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7A41766-C159-EF47-8B81-76F99525BA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08817"/>
            <a:ext cx="7832382" cy="462461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5C8A3A4-371A-6C83-DEC5-2C963D40FC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4521" y="503699"/>
            <a:ext cx="3839349" cy="2568503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B3FF352-7999-F15E-8592-672A6CFE8515}"/>
              </a:ext>
            </a:extLst>
          </p:cNvPr>
          <p:cNvCxnSpPr/>
          <p:nvPr/>
        </p:nvCxnSpPr>
        <p:spPr>
          <a:xfrm flipH="1">
            <a:off x="10320793" y="658867"/>
            <a:ext cx="159026" cy="27829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95C92FD-705F-DE50-CA9A-453E57035DD1}"/>
              </a:ext>
            </a:extLst>
          </p:cNvPr>
          <p:cNvCxnSpPr>
            <a:cxnSpLocks/>
          </p:cNvCxnSpPr>
          <p:nvPr/>
        </p:nvCxnSpPr>
        <p:spPr>
          <a:xfrm flipV="1">
            <a:off x="10201523" y="582627"/>
            <a:ext cx="170291" cy="28836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03A7EA07-F1F2-357A-3DDD-43DFD5B10F20}"/>
              </a:ext>
            </a:extLst>
          </p:cNvPr>
          <p:cNvSpPr txBox="1"/>
          <p:nvPr/>
        </p:nvSpPr>
        <p:spPr>
          <a:xfrm>
            <a:off x="10492868" y="445424"/>
            <a:ext cx="1086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Forward/reflected</a:t>
            </a:r>
            <a:endParaRPr lang="en-GB" dirty="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BB6674D-2C4A-BC9A-149E-8001706B767E}"/>
              </a:ext>
            </a:extLst>
          </p:cNvPr>
          <p:cNvCxnSpPr>
            <a:cxnSpLocks/>
          </p:cNvCxnSpPr>
          <p:nvPr/>
        </p:nvCxnSpPr>
        <p:spPr>
          <a:xfrm>
            <a:off x="7129737" y="5061321"/>
            <a:ext cx="557697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F8264812-EFCD-CDAE-DE7B-7264E03A40DA}"/>
              </a:ext>
            </a:extLst>
          </p:cNvPr>
          <p:cNvSpPr txBox="1"/>
          <p:nvPr/>
        </p:nvSpPr>
        <p:spPr>
          <a:xfrm>
            <a:off x="7748476" y="4876655"/>
            <a:ext cx="4443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Which antenna was most affected by the BD?</a:t>
            </a:r>
            <a:endParaRPr lang="en-GB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48E2882-F0D5-B34A-DA96-0C54795A7311}"/>
              </a:ext>
            </a:extLst>
          </p:cNvPr>
          <p:cNvSpPr txBox="1"/>
          <p:nvPr/>
        </p:nvSpPr>
        <p:spPr>
          <a:xfrm>
            <a:off x="3431069" y="5914593"/>
            <a:ext cx="628542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400" b="0" i="0" u="none" strike="noStrike" baseline="0" dirty="0">
                <a:solidFill>
                  <a:srgbClr val="0000CD"/>
                </a:solidFill>
                <a:latin typeface="NimbusSanL-Regu"/>
              </a:rPr>
              <a:t>How can we localize BDs?</a:t>
            </a:r>
            <a:endParaRPr lang="en-GB" sz="2400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32D1DC9-9DAE-5758-8ABA-B6EE01312911}"/>
              </a:ext>
            </a:extLst>
          </p:cNvPr>
          <p:cNvSpPr/>
          <p:nvPr/>
        </p:nvSpPr>
        <p:spPr>
          <a:xfrm>
            <a:off x="367713" y="4482085"/>
            <a:ext cx="7013050" cy="1052023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8EA7C847-F8C5-8A8C-9FC6-D4E120790D2F}"/>
                  </a:ext>
                </a:extLst>
              </p:cNvPr>
              <p:cNvSpPr txBox="1"/>
              <p:nvPr/>
            </p:nvSpPr>
            <p:spPr>
              <a:xfrm>
                <a:off x="8098300" y="3429000"/>
                <a:ext cx="3652484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Input power: 50 MW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 400 kW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Rep. rate: 50 Hz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dirty="0"/>
                  <a:t> 0.8 Hz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Pulse length: 200 ns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dirty="0"/>
                  <a:t> 660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GB" dirty="0"/>
                  <a:t>s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Mode: Travelling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dirty="0"/>
                  <a:t> Standing</a:t>
                </a: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8EA7C847-F8C5-8A8C-9FC6-D4E120790D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98300" y="3429000"/>
                <a:ext cx="3652484" cy="1200329"/>
              </a:xfrm>
              <a:prstGeom prst="rect">
                <a:avLst/>
              </a:prstGeom>
              <a:blipFill>
                <a:blip r:embed="rId4"/>
                <a:stretch>
                  <a:fillRect l="-1000" t="-3061" b="-71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12880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/>
      <p:bldP spid="24" grpId="0" animBg="1"/>
      <p:bldP spid="24" grpId="1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20068</TotalTime>
  <Words>876</Words>
  <Application>Microsoft Office PowerPoint</Application>
  <PresentationFormat>Widescreen</PresentationFormat>
  <Paragraphs>216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1" baseType="lpstr">
      <vt:lpstr>Aptos</vt:lpstr>
      <vt:lpstr>Arial</vt:lpstr>
      <vt:lpstr>Calibri</vt:lpstr>
      <vt:lpstr>Calibri Light</vt:lpstr>
      <vt:lpstr>Cambria Math</vt:lpstr>
      <vt:lpstr>Courier New</vt:lpstr>
      <vt:lpstr>NimbusSanL-Regu</vt:lpstr>
      <vt:lpstr>TeXGyreTermes-Regular</vt:lpstr>
      <vt:lpstr>Wingdings</vt:lpstr>
      <vt:lpstr>Office Theme</vt:lpstr>
      <vt:lpstr>L4-RFQ2 RF conditioning and breakdown localization studies</vt:lpstr>
      <vt:lpstr>Outline</vt:lpstr>
      <vt:lpstr>Radio Frequency Quadrupole (RFQ)</vt:lpstr>
      <vt:lpstr>The Linac4 RFQ</vt:lpstr>
      <vt:lpstr>A very different structure</vt:lpstr>
      <vt:lpstr>Field distribution</vt:lpstr>
      <vt:lpstr>RFQ measurements</vt:lpstr>
      <vt:lpstr>Xbox typical conditioning</vt:lpstr>
      <vt:lpstr>RFQ conditioning (ongoing work)</vt:lpstr>
      <vt:lpstr>BD simulation</vt:lpstr>
      <vt:lpstr>From measurement to simulation</vt:lpstr>
      <vt:lpstr>What information can be obtained?</vt:lpstr>
      <vt:lpstr>Axial position</vt:lpstr>
      <vt:lpstr>Conclusions</vt:lpstr>
      <vt:lpstr>PowerPoint Presentation</vt:lpstr>
      <vt:lpstr>Measurement normalization</vt:lpstr>
      <vt:lpstr>Simulation normalization</vt:lpstr>
      <vt:lpstr>Error minimization</vt:lpstr>
      <vt:lpstr>Normalization 2</vt:lpstr>
      <vt:lpstr>Normalization 3</vt:lpstr>
      <vt:lpstr>RFQ measurements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Hikmet Bursali</dc:creator>
  <cp:lastModifiedBy>Pablo Martinez Reviriego</cp:lastModifiedBy>
  <cp:revision>412</cp:revision>
  <cp:lastPrinted>2020-02-14T13:06:01Z</cp:lastPrinted>
  <dcterms:created xsi:type="dcterms:W3CDTF">2020-02-10T17:47:00Z</dcterms:created>
  <dcterms:modified xsi:type="dcterms:W3CDTF">2025-12-15T07:24:06Z</dcterms:modified>
</cp:coreProperties>
</file>