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0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openxmlformats.org/officedocument/2006/relationships/metadata/core-properties" Target="docProps/core0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20"/>
  </p:notesMasterIdLst>
  <p:sldIdLst>
    <p:sldId id="256" r:id="rId5"/>
    <p:sldId id="257" r:id="rId6"/>
    <p:sldId id="334" r:id="rId7"/>
    <p:sldId id="342" r:id="rId8"/>
    <p:sldId id="309" r:id="rId9"/>
    <p:sldId id="344" r:id="rId10"/>
    <p:sldId id="311" r:id="rId11"/>
    <p:sldId id="341" r:id="rId12"/>
    <p:sldId id="338" r:id="rId13"/>
    <p:sldId id="345" r:id="rId14"/>
    <p:sldId id="339" r:id="rId15"/>
    <p:sldId id="336" r:id="rId16"/>
    <p:sldId id="335" r:id="rId17"/>
    <p:sldId id="297" r:id="rId18"/>
    <p:sldId id="340" r:id="rId19"/>
  </p:sldIdLst>
  <p:sldSz cx="10080625" cy="5670550"/>
  <p:notesSz cx="7559675" cy="10691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7358"/>
    <a:srgbClr val="8470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AF606853-7671-496A-8E4F-DF71F8EC918B}" styleName="Style foncé 1 - Accentuation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Style foncé 1 - Accentuation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Style foncé 1 - Accentuation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Style foncé 1 - Accentuation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Style foncé 1 - Accentuation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Style foncé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27F97BB-C833-4FB7-BDE5-3F7075034690}" styleName="Style à thème 2 - Accentuation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940" autoAdjust="0"/>
    <p:restoredTop sz="94533"/>
  </p:normalViewPr>
  <p:slideViewPr>
    <p:cSldViewPr snapToGrid="0">
      <p:cViewPr varScale="1">
        <p:scale>
          <a:sx n="185" d="100"/>
          <a:sy n="185" d="100"/>
        </p:scale>
        <p:origin x="192" y="50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31" d="100"/>
        <a:sy n="13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2433E0-2104-49F1-884C-8FF95B7C70AC}" type="datetimeFigureOut">
              <a:rPr lang="fr-FR" smtClean="0"/>
              <a:t>15/12/2025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2E0D8A-EB74-437C-815B-3521F8B1C72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9014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AEE7DE-74E9-7618-B9A8-FEC4728D73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6761A78-22FB-E56C-7A5E-178A9E0ED7D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D3D115C2-0CAD-45F9-9002-C4FBC0D96C1C}" type="slidenum">
              <a:t>9</a:t>
            </a:fld>
            <a:endParaRPr lang="en-GB"/>
          </a:p>
        </p:txBody>
      </p:sp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AA179E6-9218-65D9-5AEF-200BEC8A2CE5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1D5FDA0-7C62-EFF8-F00D-D57174C20EC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93653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E7CE44-8C95-7992-4249-1A32E30C96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FCE6261-A102-5B90-9CB1-CDC24CF97F0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D3D115C2-0CAD-45F9-9002-C4FBC0D96C1C}" type="slidenum">
              <a:t>10</a:t>
            </a:fld>
            <a:endParaRPr lang="en-GB"/>
          </a:p>
        </p:txBody>
      </p:sp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29D0D4A7-C133-FC70-F7F7-51330290A493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49E7BFDA-36CE-A55F-E28B-EC94C22C8988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60385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73F111-2ED5-A31A-7952-552F136EC8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1694B0E-8D5D-F525-5F2C-044123F27C91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D3D115C2-0CAD-45F9-9002-C4FBC0D96C1C}" type="slidenum">
              <a:t>11</a:t>
            </a:fld>
            <a:endParaRPr lang="en-GB"/>
          </a:p>
        </p:txBody>
      </p:sp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E85B8A24-CD3E-F1C0-73C6-F3ACF5182F01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BF8E4B27-AF57-6B1B-BE16-7E6241081296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73637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A8D5DF-0D6F-8DA7-8BDA-FB5C514EB9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191147D-065E-453F-21A1-23A9DE0D8753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D3D115C2-0CAD-45F9-9002-C4FBC0D96C1C}" type="slidenum">
              <a:t>12</a:t>
            </a:fld>
            <a:endParaRPr lang="en-GB"/>
          </a:p>
        </p:txBody>
      </p:sp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5CB772E1-5985-6399-83D3-3A49F7615604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15791F58-23F0-299B-0524-9BD45997F09B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88163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BB8222-EA27-5EA8-5ABA-1CDACAC326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9D75D93-1423-5DCB-5D84-00477AC74514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D3D115C2-0CAD-45F9-9002-C4FBC0D96C1C}" type="slidenum">
              <a:t>13</a:t>
            </a:fld>
            <a:endParaRPr lang="en-GB"/>
          </a:p>
        </p:txBody>
      </p:sp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E3726150-29ED-4AEC-D62D-AC2D8A279B9A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4F9F3779-419A-0E5D-AAA0-FDE56DF11A3E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9579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1C8D211-C0FB-47C1-9C65-C6C2C388F7DC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>
              <a:defRPr b="0" i="0">
                <a:latin typeface="Calibri" panose="020F0502020204030204" pitchFamily="34" charset="0"/>
              </a:defRPr>
            </a:lvl1pPr>
          </a:lstStyle>
          <a:p>
            <a:pPr indent="0" algn="ctr">
              <a:buNone/>
            </a:pPr>
            <a:endParaRPr lang="en-GB" sz="44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defRPr b="0" i="0">
                <a:latin typeface="Calibri" panose="020F0502020204030204" pitchFamily="34" charset="0"/>
              </a:defRPr>
            </a:lvl1pPr>
          </a:lstStyle>
          <a:p>
            <a:pPr indent="0">
              <a:spcBef>
                <a:spcPts val="1417"/>
              </a:spcBef>
              <a:buNone/>
            </a:pPr>
            <a:endParaRPr lang="en-GB" sz="32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defRPr b="0" i="0">
                <a:latin typeface="Calibri" panose="020F0502020204030204" pitchFamily="34" charset="0"/>
              </a:defRPr>
            </a:lvl1pPr>
          </a:lstStyle>
          <a:p>
            <a:pPr indent="0">
              <a:spcBef>
                <a:spcPts val="1417"/>
              </a:spcBef>
              <a:buNone/>
            </a:pPr>
            <a:endParaRPr lang="en-GB" sz="32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C050671-6A26-44D0-99DE-8F33B997FB9C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>
              <a:defRPr b="0" i="0">
                <a:latin typeface="Calibri" panose="020F0502020204030204" pitchFamily="34" charset="0"/>
              </a:defRPr>
            </a:lvl1pPr>
          </a:lstStyle>
          <a:p>
            <a:pPr indent="0" algn="ctr">
              <a:buNone/>
            </a:pPr>
            <a:endParaRPr lang="en-GB" sz="44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defRPr b="0" i="0">
                <a:latin typeface="Calibri" panose="020F0502020204030204" pitchFamily="34" charset="0"/>
              </a:defRPr>
            </a:lvl1pPr>
          </a:lstStyle>
          <a:p>
            <a:pPr indent="0">
              <a:spcBef>
                <a:spcPts val="1417"/>
              </a:spcBef>
              <a:buNone/>
            </a:pPr>
            <a:endParaRPr lang="en-GB" sz="32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defRPr b="0" i="0">
                <a:latin typeface="Calibri" panose="020F0502020204030204" pitchFamily="34" charset="0"/>
              </a:defRPr>
            </a:lvl1pPr>
          </a:lstStyle>
          <a:p>
            <a:pPr indent="0">
              <a:spcBef>
                <a:spcPts val="1417"/>
              </a:spcBef>
              <a:buNone/>
            </a:pPr>
            <a:endParaRPr lang="en-GB" sz="32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defRPr b="0" i="0">
                <a:latin typeface="Calibri" panose="020F0502020204030204" pitchFamily="34" charset="0"/>
              </a:defRPr>
            </a:lvl1pPr>
          </a:lstStyle>
          <a:p>
            <a:pPr indent="0">
              <a:spcBef>
                <a:spcPts val="1417"/>
              </a:spcBef>
              <a:buNone/>
            </a:pPr>
            <a:endParaRPr lang="en-GB" sz="32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defRPr b="0" i="0">
                <a:latin typeface="Calibri" panose="020F0502020204030204" pitchFamily="34" charset="0"/>
              </a:defRPr>
            </a:lvl1pPr>
          </a:lstStyle>
          <a:p>
            <a:pPr indent="0">
              <a:spcBef>
                <a:spcPts val="1417"/>
              </a:spcBef>
              <a:buNone/>
            </a:pPr>
            <a:endParaRPr lang="en-GB" sz="32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8CBA97B7-9D8D-4D47-A6BB-C6BF7A6C3771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>
              <a:defRPr b="0" i="0">
                <a:latin typeface="Calibri" panose="020F0502020204030204" pitchFamily="34" charset="0"/>
              </a:defRPr>
            </a:lvl1pPr>
          </a:lstStyle>
          <a:p>
            <a:pPr indent="0" algn="ctr">
              <a:buNone/>
            </a:pPr>
            <a:endParaRPr lang="en-GB" sz="44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defRPr b="0" i="0">
                <a:latin typeface="Calibri" panose="020F0502020204030204" pitchFamily="34" charset="0"/>
              </a:defRPr>
            </a:lvl1pPr>
          </a:lstStyle>
          <a:p>
            <a:pPr indent="0">
              <a:spcBef>
                <a:spcPts val="1417"/>
              </a:spcBef>
              <a:buNone/>
            </a:pPr>
            <a:endParaRPr lang="en-GB" sz="32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defRPr b="0" i="0">
                <a:latin typeface="Calibri" panose="020F0502020204030204" pitchFamily="34" charset="0"/>
              </a:defRPr>
            </a:lvl1pPr>
          </a:lstStyle>
          <a:p>
            <a:pPr indent="0">
              <a:spcBef>
                <a:spcPts val="1417"/>
              </a:spcBef>
              <a:buNone/>
            </a:pPr>
            <a:endParaRPr lang="en-GB" sz="32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defRPr b="0" i="0">
                <a:latin typeface="Calibri" panose="020F0502020204030204" pitchFamily="34" charset="0"/>
              </a:defRPr>
            </a:lvl1pPr>
          </a:lstStyle>
          <a:p>
            <a:pPr indent="0">
              <a:spcBef>
                <a:spcPts val="1417"/>
              </a:spcBef>
              <a:buNone/>
            </a:pPr>
            <a:endParaRPr lang="en-GB" sz="32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defRPr b="0" i="0">
                <a:latin typeface="Calibri" panose="020F0502020204030204" pitchFamily="34" charset="0"/>
              </a:defRPr>
            </a:lvl1pPr>
          </a:lstStyle>
          <a:p>
            <a:pPr indent="0">
              <a:spcBef>
                <a:spcPts val="1417"/>
              </a:spcBef>
              <a:buNone/>
            </a:pPr>
            <a:endParaRPr lang="en-GB" sz="32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defRPr b="0" i="0">
                <a:latin typeface="Calibri" panose="020F0502020204030204" pitchFamily="34" charset="0"/>
              </a:defRPr>
            </a:lvl1pPr>
          </a:lstStyle>
          <a:p>
            <a:pPr indent="0">
              <a:spcBef>
                <a:spcPts val="1417"/>
              </a:spcBef>
              <a:buNone/>
            </a:pPr>
            <a:endParaRPr lang="en-GB" sz="32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defRPr b="0" i="0">
                <a:latin typeface="Calibri" panose="020F0502020204030204" pitchFamily="34" charset="0"/>
              </a:defRPr>
            </a:lvl1pPr>
          </a:lstStyle>
          <a:p>
            <a:pPr indent="0">
              <a:spcBef>
                <a:spcPts val="1417"/>
              </a:spcBef>
              <a:buNone/>
            </a:pPr>
            <a:endParaRPr lang="en-GB" sz="32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F1DCED9-AE97-47BA-9B5D-5DC01B07A4DD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>
              <a:defRPr b="0" i="0">
                <a:latin typeface="Calibri" panose="020F0502020204030204" pitchFamily="34" charset="0"/>
              </a:defRPr>
            </a:lvl1pPr>
          </a:lstStyle>
          <a:p>
            <a:pPr indent="0" algn="ctr">
              <a:buNone/>
            </a:pPr>
            <a:endParaRPr lang="en-GB" sz="44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>
              <a:defRPr b="0" i="0">
                <a:latin typeface="Calibri" panose="020F0502020204030204" pitchFamily="34" charset="0"/>
              </a:defRPr>
            </a:lvl1pPr>
          </a:lstStyle>
          <a:p>
            <a:pPr indent="0" algn="ctr">
              <a:buNone/>
            </a:pPr>
            <a:endParaRPr lang="en-GB" sz="32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A4EA87BE-1857-4148-A962-79C35172F9D6}" type="slidenum">
              <a:t>‹#›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>
              <a:defRPr b="0" i="0">
                <a:latin typeface="Calibri" panose="020F0502020204030204" pitchFamily="34" charset="0"/>
              </a:defRPr>
            </a:lvl1pPr>
          </a:lstStyle>
          <a:p>
            <a:pPr indent="0" algn="ctr">
              <a:buNone/>
            </a:pPr>
            <a:endParaRPr lang="en-GB" sz="44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defRPr b="0" i="0">
                <a:latin typeface="Calibri" panose="020F0502020204030204" pitchFamily="34" charset="0"/>
              </a:defRPr>
            </a:lvl1pPr>
          </a:lstStyle>
          <a:p>
            <a:pPr indent="0">
              <a:spcBef>
                <a:spcPts val="1417"/>
              </a:spcBef>
              <a:buNone/>
            </a:pPr>
            <a:endParaRPr lang="en-GB" sz="32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69FC0E17-B964-4048-8758-F6C133056EAB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>
              <a:defRPr b="0" i="0">
                <a:latin typeface="Calibri" panose="020F0502020204030204" pitchFamily="34" charset="0"/>
              </a:defRPr>
            </a:lvl1pPr>
          </a:lstStyle>
          <a:p>
            <a:pPr indent="0" algn="ctr">
              <a:buNone/>
            </a:pPr>
            <a:endParaRPr lang="en-GB" sz="44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defRPr b="0" i="0">
                <a:latin typeface="Calibri" panose="020F0502020204030204" pitchFamily="34" charset="0"/>
              </a:defRPr>
            </a:lvl1pPr>
          </a:lstStyle>
          <a:p>
            <a:pPr indent="0">
              <a:spcBef>
                <a:spcPts val="1417"/>
              </a:spcBef>
              <a:buNone/>
            </a:pPr>
            <a:endParaRPr lang="en-GB" sz="32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defRPr b="0" i="0">
                <a:latin typeface="Calibri" panose="020F0502020204030204" pitchFamily="34" charset="0"/>
              </a:defRPr>
            </a:lvl1pPr>
          </a:lstStyle>
          <a:p>
            <a:pPr indent="0">
              <a:spcBef>
                <a:spcPts val="1417"/>
              </a:spcBef>
              <a:buNone/>
            </a:pPr>
            <a:endParaRPr lang="en-GB" sz="32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67158A04-6803-4594-BC29-9FBF4B8D1118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>
              <a:defRPr b="0" i="0">
                <a:latin typeface="Calibri" panose="020F0502020204030204" pitchFamily="34" charset="0"/>
              </a:defRPr>
            </a:lvl1pPr>
          </a:lstStyle>
          <a:p>
            <a:pPr indent="0" algn="ctr">
              <a:buNone/>
            </a:pPr>
            <a:endParaRPr lang="en-GB" sz="44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1820901D-B6A7-43E7-AFEF-7640F36942D6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>
              <a:defRPr b="0" i="0">
                <a:latin typeface="Calibri" panose="020F0502020204030204" pitchFamily="34" charset="0"/>
              </a:defRPr>
            </a:lvl1pPr>
          </a:lstStyle>
          <a:p>
            <a:pPr algn="ctr"/>
            <a:endParaRPr lang="en-GB" sz="32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41369A5-C7B2-447B-A4D2-9EB2576ED8F4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>
              <a:defRPr b="0" i="0">
                <a:latin typeface="Calibri" panose="020F0502020204030204" pitchFamily="34" charset="0"/>
              </a:defRPr>
            </a:lvl1pPr>
          </a:lstStyle>
          <a:p>
            <a:pPr indent="0" algn="ctr">
              <a:buNone/>
            </a:pPr>
            <a:endParaRPr lang="en-GB" sz="44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defRPr b="0" i="0">
                <a:latin typeface="Calibri" panose="020F0502020204030204" pitchFamily="34" charset="0"/>
              </a:defRPr>
            </a:lvl1pPr>
          </a:lstStyle>
          <a:p>
            <a:pPr indent="0">
              <a:spcBef>
                <a:spcPts val="1417"/>
              </a:spcBef>
              <a:buNone/>
            </a:pPr>
            <a:endParaRPr lang="en-GB" sz="32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defRPr b="0" i="0">
                <a:latin typeface="Calibri" panose="020F0502020204030204" pitchFamily="34" charset="0"/>
              </a:defRPr>
            </a:lvl1pPr>
          </a:lstStyle>
          <a:p>
            <a:pPr indent="0">
              <a:spcBef>
                <a:spcPts val="1417"/>
              </a:spcBef>
              <a:buNone/>
            </a:pPr>
            <a:endParaRPr lang="en-GB" sz="32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defRPr b="0" i="0">
                <a:latin typeface="Calibri" panose="020F0502020204030204" pitchFamily="34" charset="0"/>
              </a:defRPr>
            </a:lvl1pPr>
          </a:lstStyle>
          <a:p>
            <a:pPr indent="0">
              <a:spcBef>
                <a:spcPts val="1417"/>
              </a:spcBef>
              <a:buNone/>
            </a:pPr>
            <a:endParaRPr lang="en-GB" sz="32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05473AF-3CB1-4DE5-8594-10EC1AB6354A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>
              <a:defRPr b="0" i="0">
                <a:latin typeface="Calibri" panose="020F0502020204030204" pitchFamily="34" charset="0"/>
              </a:defRPr>
            </a:lvl1pPr>
          </a:lstStyle>
          <a:p>
            <a:pPr indent="0" algn="ctr">
              <a:buNone/>
            </a:pPr>
            <a:endParaRPr lang="en-GB" sz="44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defRPr b="0" i="0">
                <a:latin typeface="Calibri" panose="020F0502020204030204" pitchFamily="34" charset="0"/>
              </a:defRPr>
            </a:lvl1pPr>
          </a:lstStyle>
          <a:p>
            <a:pPr indent="0">
              <a:spcBef>
                <a:spcPts val="1417"/>
              </a:spcBef>
              <a:buNone/>
            </a:pPr>
            <a:endParaRPr lang="en-GB" sz="32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defRPr b="0" i="0">
                <a:latin typeface="Calibri" panose="020F0502020204030204" pitchFamily="34" charset="0"/>
              </a:defRPr>
            </a:lvl1pPr>
          </a:lstStyle>
          <a:p>
            <a:pPr indent="0">
              <a:spcBef>
                <a:spcPts val="1417"/>
              </a:spcBef>
              <a:buNone/>
            </a:pPr>
            <a:endParaRPr lang="en-GB" sz="32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defRPr b="0" i="0">
                <a:latin typeface="Calibri" panose="020F0502020204030204" pitchFamily="34" charset="0"/>
              </a:defRPr>
            </a:lvl1pPr>
          </a:lstStyle>
          <a:p>
            <a:pPr indent="0">
              <a:spcBef>
                <a:spcPts val="1417"/>
              </a:spcBef>
              <a:buNone/>
            </a:pPr>
            <a:endParaRPr lang="en-GB" sz="32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BA10E4E-29FF-4799-A7C4-CB5264191869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>
              <a:defRPr b="0" i="0">
                <a:latin typeface="Calibri" panose="020F0502020204030204" pitchFamily="34" charset="0"/>
              </a:defRPr>
            </a:lvl1pPr>
          </a:lstStyle>
          <a:p>
            <a:pPr indent="0" algn="ctr">
              <a:buNone/>
            </a:pPr>
            <a:endParaRPr lang="en-GB" sz="44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defRPr b="0" i="0">
                <a:latin typeface="Calibri" panose="020F0502020204030204" pitchFamily="34" charset="0"/>
              </a:defRPr>
            </a:lvl1pPr>
          </a:lstStyle>
          <a:p>
            <a:pPr indent="0">
              <a:spcBef>
                <a:spcPts val="1417"/>
              </a:spcBef>
              <a:buNone/>
            </a:pPr>
            <a:endParaRPr lang="en-GB" sz="32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defRPr b="0" i="0">
                <a:latin typeface="Calibri" panose="020F0502020204030204" pitchFamily="34" charset="0"/>
              </a:defRPr>
            </a:lvl1pPr>
          </a:lstStyle>
          <a:p>
            <a:pPr indent="0">
              <a:spcBef>
                <a:spcPts val="1417"/>
              </a:spcBef>
              <a:buNone/>
            </a:pPr>
            <a:endParaRPr lang="en-GB" sz="32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defRPr b="0" i="0">
                <a:latin typeface="Calibri" panose="020F0502020204030204" pitchFamily="34" charset="0"/>
              </a:defRPr>
            </a:lvl1pPr>
          </a:lstStyle>
          <a:p>
            <a:pPr indent="0">
              <a:spcBef>
                <a:spcPts val="1417"/>
              </a:spcBef>
              <a:buNone/>
            </a:pPr>
            <a:endParaRPr lang="en-GB" sz="32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79BB172-206F-4CA9-BDC2-5165342240F0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 dirty="0" err="1">
                <a:solidFill>
                  <a:srgbClr val="FFFFFF"/>
                </a:solidFill>
                <a:latin typeface="Arial"/>
              </a:rPr>
              <a:t>Cliquez</a:t>
            </a:r>
            <a:r>
              <a:rPr lang="en-GB" sz="4400" b="0" strike="noStrike" spc="-1" dirty="0">
                <a:solidFill>
                  <a:srgbClr val="FFFFFF"/>
                </a:solidFill>
                <a:latin typeface="Arial"/>
              </a:rPr>
              <a:t> pour </a:t>
            </a:r>
            <a:r>
              <a:rPr lang="en-GB" sz="4400" b="0" strike="noStrike" spc="-1" dirty="0" err="1">
                <a:solidFill>
                  <a:srgbClr val="FFFFFF"/>
                </a:solidFill>
                <a:latin typeface="Arial"/>
              </a:rPr>
              <a:t>éditer</a:t>
            </a:r>
            <a:r>
              <a:rPr lang="en-GB" sz="4400" b="0" strike="noStrike" spc="-1" dirty="0">
                <a:solidFill>
                  <a:srgbClr val="FFFFFF"/>
                </a:solidFill>
                <a:latin typeface="Arial"/>
              </a:rPr>
              <a:t> le format du </a:t>
            </a:r>
            <a:r>
              <a:rPr lang="en-GB" sz="4400" b="0" strike="noStrike" spc="-1" dirty="0" err="1">
                <a:solidFill>
                  <a:srgbClr val="FFFFFF"/>
                </a:solidFill>
                <a:latin typeface="Arial"/>
              </a:rPr>
              <a:t>texte</a:t>
            </a:r>
            <a:r>
              <a:rPr lang="en-GB" sz="4400" b="0" strike="noStrike" spc="-1" dirty="0">
                <a:solidFill>
                  <a:srgbClr val="FFFFFF"/>
                </a:solidFill>
                <a:latin typeface="Arial"/>
              </a:rPr>
              <a:t>-titre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GB" sz="3200" b="0" strike="noStrike" spc="-1" dirty="0" err="1">
                <a:solidFill>
                  <a:srgbClr val="FFFFFF"/>
                </a:solidFill>
                <a:latin typeface="Arial"/>
              </a:rPr>
              <a:t>Cliquez</a:t>
            </a:r>
            <a:r>
              <a:rPr lang="en-GB" sz="3200" b="0" strike="noStrike" spc="-1" dirty="0">
                <a:solidFill>
                  <a:srgbClr val="FFFFFF"/>
                </a:solidFill>
                <a:latin typeface="Arial"/>
              </a:rPr>
              <a:t> pour </a:t>
            </a:r>
            <a:r>
              <a:rPr lang="en-GB" sz="3200" b="0" strike="noStrike" spc="-1" dirty="0" err="1">
                <a:solidFill>
                  <a:srgbClr val="FFFFFF"/>
                </a:solidFill>
                <a:latin typeface="Arial"/>
              </a:rPr>
              <a:t>éditer</a:t>
            </a:r>
            <a:r>
              <a:rPr lang="en-GB" sz="3200" b="0" strike="noStrike" spc="-1" dirty="0">
                <a:solidFill>
                  <a:srgbClr val="FFFFFF"/>
                </a:solidFill>
                <a:latin typeface="Arial"/>
              </a:rPr>
              <a:t> le format du plan de </a:t>
            </a:r>
            <a:r>
              <a:rPr lang="en-GB" sz="3200" b="0" strike="noStrike" spc="-1" dirty="0" err="1">
                <a:solidFill>
                  <a:srgbClr val="FFFFFF"/>
                </a:solidFill>
                <a:latin typeface="Arial"/>
              </a:rPr>
              <a:t>texte</a:t>
            </a:r>
            <a:endParaRPr lang="en-GB" sz="3200" b="0" strike="noStrike" spc="-1" dirty="0">
              <a:solidFill>
                <a:srgbClr val="FFFFFF"/>
              </a:solidFill>
              <a:latin typeface="Arial"/>
            </a:endParaRP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GB" sz="2800" b="0" strike="noStrike" spc="-1" dirty="0">
                <a:solidFill>
                  <a:srgbClr val="FFFFFF"/>
                </a:solidFill>
                <a:latin typeface="Arial"/>
              </a:rPr>
              <a:t>Second </a:t>
            </a:r>
            <a:r>
              <a:rPr lang="en-GB" sz="2800" b="0" strike="noStrike" spc="-1" dirty="0" err="1">
                <a:solidFill>
                  <a:srgbClr val="FFFFFF"/>
                </a:solidFill>
                <a:latin typeface="Arial"/>
              </a:rPr>
              <a:t>niveau</a:t>
            </a:r>
            <a:r>
              <a:rPr lang="en-GB" sz="2800" b="0" strike="noStrike" spc="-1" dirty="0">
                <a:solidFill>
                  <a:srgbClr val="FFFFFF"/>
                </a:solidFill>
                <a:latin typeface="Arial"/>
              </a:rPr>
              <a:t> de plan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GB" sz="2400" b="0" strike="noStrike" spc="-1" dirty="0" err="1">
                <a:solidFill>
                  <a:srgbClr val="FFFFFF"/>
                </a:solidFill>
                <a:latin typeface="Arial"/>
              </a:rPr>
              <a:t>Troisième</a:t>
            </a:r>
            <a:r>
              <a:rPr lang="en-GB" sz="24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r>
              <a:rPr lang="en-GB" sz="2400" b="0" strike="noStrike" spc="-1" dirty="0" err="1">
                <a:solidFill>
                  <a:srgbClr val="FFFFFF"/>
                </a:solidFill>
                <a:latin typeface="Arial"/>
              </a:rPr>
              <a:t>niveau</a:t>
            </a:r>
            <a:r>
              <a:rPr lang="en-GB" sz="2400" b="0" strike="noStrike" spc="-1" dirty="0">
                <a:solidFill>
                  <a:srgbClr val="FFFFFF"/>
                </a:solidFill>
                <a:latin typeface="Arial"/>
              </a:rPr>
              <a:t> de plan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GB" sz="2000" b="0" strike="noStrike" spc="-1" dirty="0" err="1">
                <a:solidFill>
                  <a:srgbClr val="FFFFFF"/>
                </a:solidFill>
                <a:latin typeface="Arial"/>
              </a:rPr>
              <a:t>Quatrième</a:t>
            </a:r>
            <a:r>
              <a:rPr lang="en-GB" sz="20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r>
              <a:rPr lang="en-GB" sz="2000" b="0" strike="noStrike" spc="-1" dirty="0" err="1">
                <a:solidFill>
                  <a:srgbClr val="FFFFFF"/>
                </a:solidFill>
                <a:latin typeface="Arial"/>
              </a:rPr>
              <a:t>niveau</a:t>
            </a:r>
            <a:r>
              <a:rPr lang="en-GB" sz="2000" b="0" strike="noStrike" spc="-1" dirty="0">
                <a:solidFill>
                  <a:srgbClr val="FFFFFF"/>
                </a:solidFill>
                <a:latin typeface="Arial"/>
              </a:rPr>
              <a:t> de plan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GB" sz="2000" b="0" strike="noStrike" spc="-1" dirty="0" err="1">
                <a:solidFill>
                  <a:srgbClr val="FFFFFF"/>
                </a:solidFill>
                <a:latin typeface="Arial"/>
              </a:rPr>
              <a:t>Cinquième</a:t>
            </a:r>
            <a:r>
              <a:rPr lang="en-GB" sz="20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r>
              <a:rPr lang="en-GB" sz="2000" b="0" strike="noStrike" spc="-1" dirty="0" err="1">
                <a:solidFill>
                  <a:srgbClr val="FFFFFF"/>
                </a:solidFill>
                <a:latin typeface="Arial"/>
              </a:rPr>
              <a:t>niveau</a:t>
            </a:r>
            <a:r>
              <a:rPr lang="en-GB" sz="2000" b="0" strike="noStrike" spc="-1" dirty="0">
                <a:solidFill>
                  <a:srgbClr val="FFFFFF"/>
                </a:solidFill>
                <a:latin typeface="Arial"/>
              </a:rPr>
              <a:t> de plan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GB" sz="2000" b="0" strike="noStrike" spc="-1" dirty="0" err="1">
                <a:solidFill>
                  <a:srgbClr val="FFFFFF"/>
                </a:solidFill>
                <a:latin typeface="Arial"/>
              </a:rPr>
              <a:t>Sixième</a:t>
            </a:r>
            <a:r>
              <a:rPr lang="en-GB" sz="20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r>
              <a:rPr lang="en-GB" sz="2000" b="0" strike="noStrike" spc="-1" dirty="0" err="1">
                <a:solidFill>
                  <a:srgbClr val="FFFFFF"/>
                </a:solidFill>
                <a:latin typeface="Arial"/>
              </a:rPr>
              <a:t>niveau</a:t>
            </a:r>
            <a:r>
              <a:rPr lang="en-GB" sz="2000" b="0" strike="noStrike" spc="-1" dirty="0">
                <a:solidFill>
                  <a:srgbClr val="FFFFFF"/>
                </a:solidFill>
                <a:latin typeface="Arial"/>
              </a:rPr>
              <a:t> de plan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GB" sz="2000" b="0" strike="noStrike" spc="-1" dirty="0" err="1">
                <a:solidFill>
                  <a:srgbClr val="FFFFFF"/>
                </a:solidFill>
                <a:latin typeface="Arial"/>
              </a:rPr>
              <a:t>Septième</a:t>
            </a:r>
            <a:r>
              <a:rPr lang="en-GB" sz="20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r>
              <a:rPr lang="en-GB" sz="2000" b="0" strike="noStrike" spc="-1" dirty="0" err="1">
                <a:solidFill>
                  <a:srgbClr val="FFFFFF"/>
                </a:solidFill>
                <a:latin typeface="Arial"/>
              </a:rPr>
              <a:t>niveau</a:t>
            </a:r>
            <a:r>
              <a:rPr lang="en-GB" sz="2000" b="0" strike="noStrike" spc="-1" dirty="0">
                <a:solidFill>
                  <a:srgbClr val="FFFFFF"/>
                </a:solidFill>
                <a:latin typeface="Arial"/>
              </a:rPr>
              <a:t> de plan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>
              <a:buNone/>
              <a:defRPr lang="en-GB" sz="1400" b="0" strike="noStrike" spc="-1">
                <a:solidFill>
                  <a:srgbClr val="FFFFFF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GB" sz="1400" b="0" strike="noStrike" spc="-1">
                <a:solidFill>
                  <a:srgbClr val="FFFFFF"/>
                </a:solidFill>
                <a:latin typeface="Times New Roman"/>
              </a:rPr>
              <a:t>&lt;date/heure&gt;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ctr">
              <a:buNone/>
              <a:defRPr lang="en-GB" sz="1400" b="0" strike="noStrike" spc="-1">
                <a:solidFill>
                  <a:srgbClr val="FFFFFF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en-GB" sz="1400" b="0" strike="noStrike" spc="-1">
                <a:solidFill>
                  <a:srgbClr val="FFFFFF"/>
                </a:solidFill>
                <a:latin typeface="Times New Roman"/>
              </a:rPr>
              <a:t>&lt;pied de page&gt;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en-GB" sz="1400" b="0" strike="noStrike" spc="-1">
                <a:solidFill>
                  <a:srgbClr val="FFFFFF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C8615DEB-B8CF-4C02-B7AD-DAAD0EBBED16}" type="slidenum">
              <a:rPr lang="en-GB" sz="1400" b="0" strike="noStrike" spc="-1">
                <a:solidFill>
                  <a:srgbClr val="FFFFFF"/>
                </a:solidFill>
                <a:latin typeface="Times New Roman"/>
              </a:rPr>
              <a:t>‹#›</a:t>
            </a:fld>
            <a:endParaRPr lang="en-GB" sz="1400" b="0" strike="noStrike" spc="-1">
              <a:solidFill>
                <a:srgbClr val="FFFFFF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lab.cern.ch/rf-track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49">
            <a:extLst>
              <a:ext uri="{FF2B5EF4-FFF2-40B4-BE49-F238E27FC236}">
                <a16:creationId xmlns:a16="http://schemas.microsoft.com/office/drawing/2014/main" id="{513F192E-1B08-83EA-F559-98FD9322677E}"/>
              </a:ext>
            </a:extLst>
          </p:cNvPr>
          <p:cNvPicPr/>
          <p:nvPr/>
        </p:nvPicPr>
        <p:blipFill>
          <a:blip r:embed="rId2"/>
          <a:srcRect r="18130" b="17459"/>
          <a:stretch/>
        </p:blipFill>
        <p:spPr>
          <a:xfrm flipH="1">
            <a:off x="0" y="0"/>
            <a:ext cx="10079640" cy="5675400"/>
          </a:xfrm>
          <a:prstGeom prst="rect">
            <a:avLst/>
          </a:prstGeom>
          <a:ln w="0">
            <a:noFill/>
          </a:ln>
        </p:spPr>
      </p:pic>
      <p:sp>
        <p:nvSpPr>
          <p:cNvPr id="42" name="ZoneTexte 41"/>
          <p:cNvSpPr txBox="1"/>
          <p:nvPr/>
        </p:nvSpPr>
        <p:spPr>
          <a:xfrm>
            <a:off x="72000" y="156600"/>
            <a:ext cx="7920000" cy="1770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R="0"/>
            <a:r>
              <a:rPr lang="en-GB" sz="4400" b="1" i="0" u="none" strike="noStrike" noProof="0" dirty="0">
                <a:solidFill>
                  <a:srgbClr val="FFFFFF"/>
                </a:solidFill>
                <a:latin typeface="Liberation Sans" panose="020B0604020202020204" pitchFamily="34" charset="0"/>
              </a:rPr>
              <a:t>Flight Simulator</a:t>
            </a:r>
          </a:p>
          <a:p>
            <a:pPr marR="0"/>
            <a:r>
              <a:rPr lang="en-GB" sz="2400" b="1" dirty="0">
                <a:solidFill>
                  <a:srgbClr val="FFFFFF"/>
                </a:solidFill>
                <a:latin typeface="Liberation Sans" panose="020B0604020202020204" pitchFamily="34" charset="0"/>
              </a:rPr>
              <a:t>ATF Results</a:t>
            </a:r>
            <a:endParaRPr lang="en-GB" sz="2400" b="1" i="0" u="none" strike="noStrike" noProof="0" dirty="0">
              <a:solidFill>
                <a:srgbClr val="FFFFFF"/>
              </a:solidFill>
              <a:latin typeface="Liberation Sans" panose="020B0604020202020204" pitchFamily="34" charset="0"/>
            </a:endParaRPr>
          </a:p>
        </p:txBody>
      </p:sp>
      <p:sp>
        <p:nvSpPr>
          <p:cNvPr id="43" name="ZoneTexte 42"/>
          <p:cNvSpPr txBox="1"/>
          <p:nvPr/>
        </p:nvSpPr>
        <p:spPr>
          <a:xfrm>
            <a:off x="72000" y="2137320"/>
            <a:ext cx="7421000" cy="32347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GB" u="sng" dirty="0">
                <a:solidFill>
                  <a:srgbClr val="FFFFFF"/>
                </a:solidFill>
                <a:latin typeface="Liberation Sans" panose="020B0604020202020204" pitchFamily="34" charset="0"/>
              </a:rPr>
              <a:t>Wiktoria Malek</a:t>
            </a:r>
            <a:r>
              <a:rPr lang="en-GB" dirty="0">
                <a:solidFill>
                  <a:srgbClr val="FFFFFF"/>
                </a:solidFill>
                <a:latin typeface="Liberation Sans" panose="020B0604020202020204" pitchFamily="34" charset="0"/>
              </a:rPr>
              <a:t>, Pierre </a:t>
            </a:r>
            <a:r>
              <a:rPr lang="en-GB" dirty="0" err="1">
                <a:solidFill>
                  <a:srgbClr val="FFFFFF"/>
                </a:solidFill>
                <a:latin typeface="Liberation Sans" panose="020B0604020202020204" pitchFamily="34" charset="0"/>
              </a:rPr>
              <a:t>Korysko</a:t>
            </a:r>
            <a:r>
              <a:rPr lang="en-GB" dirty="0">
                <a:solidFill>
                  <a:srgbClr val="FFFFFF"/>
                </a:solidFill>
                <a:latin typeface="Liberation Sans" panose="020B0604020202020204" pitchFamily="34" charset="0"/>
              </a:rPr>
              <a:t>, </a:t>
            </a:r>
            <a:r>
              <a:rPr lang="en-GB" sz="1800" b="0" i="0" u="none" strike="noStrike" noProof="0" dirty="0">
                <a:solidFill>
                  <a:srgbClr val="FFFFFF"/>
                </a:solidFill>
                <a:latin typeface="Liberation Sans" panose="020B0604020202020204" pitchFamily="34" charset="0"/>
              </a:rPr>
              <a:t>A</a:t>
            </a:r>
            <a:r>
              <a:rPr lang="en-GB" noProof="0" dirty="0">
                <a:solidFill>
                  <a:srgbClr val="FFFFFF"/>
                </a:solidFill>
                <a:latin typeface="Liberation Sans" panose="020B0604020202020204" pitchFamily="34" charset="0"/>
              </a:rPr>
              <a:t>ndrea</a:t>
            </a:r>
            <a:r>
              <a:rPr lang="en-GB" sz="1800" b="0" i="0" u="none" strike="noStrike" noProof="0" dirty="0">
                <a:solidFill>
                  <a:srgbClr val="FFFFFF"/>
                </a:solidFill>
                <a:latin typeface="Liberation Sans" panose="020B0604020202020204" pitchFamily="34" charset="0"/>
              </a:rPr>
              <a:t> Latina</a:t>
            </a:r>
          </a:p>
          <a:p>
            <a:endParaRPr lang="en-GB" sz="1800" b="0" i="0" u="none" strike="noStrike" baseline="0" noProof="0" dirty="0">
              <a:solidFill>
                <a:srgbClr val="FFFFFF"/>
              </a:solidFill>
              <a:latin typeface="Liberation Sans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kern="1200" cap="none" spc="-1" normalizeH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iberation Sans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pc="-1" dirty="0">
              <a:solidFill>
                <a:srgbClr val="FFFFFF"/>
              </a:solidFill>
              <a:latin typeface="Liberation Sans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kern="1200" cap="none" spc="-1" normalizeH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iberation Sans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pc="-1" dirty="0">
              <a:solidFill>
                <a:srgbClr val="FFFFFF"/>
              </a:solidFill>
              <a:latin typeface="Liberation Sans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pc="-1" dirty="0">
              <a:solidFill>
                <a:srgbClr val="FFFFFF"/>
              </a:solidFill>
              <a:latin typeface="Liberation Sans" panose="020B0604020202020204" pitchFamily="34" charset="0"/>
            </a:endParaRPr>
          </a:p>
          <a:p>
            <a:pPr>
              <a:defRPr/>
            </a:pPr>
            <a:r>
              <a:rPr kumimoji="0" lang="en-GB" kern="1200" cap="none" spc="-1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iberation Sans" panose="020B0604020202020204" pitchFamily="34" charset="0"/>
                <a:ea typeface="+mn-ea"/>
                <a:cs typeface="+mn-cs"/>
              </a:rPr>
              <a:t>CLIC Project Meeting </a:t>
            </a:r>
            <a:r>
              <a:rPr lang="en-GB" spc="-1" dirty="0">
                <a:solidFill>
                  <a:srgbClr val="FFFFFF"/>
                </a:solidFill>
                <a:latin typeface="Liberation Sans" panose="020B0604020202020204" pitchFamily="34" charset="0"/>
              </a:rPr>
              <a:t>#48 - 15 Dec 2025 - CERN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D63010-8BF5-4679-8099-92AF89D6FA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771005B4-190A-4730-751B-49C273DFB0EE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l="1746" t="90044"/>
          <a:stretch>
            <a:fillRect/>
          </a:stretch>
        </p:blipFill>
        <p:spPr>
          <a:xfrm>
            <a:off x="0" y="5112000"/>
            <a:ext cx="10105560" cy="5724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B7507291-D5A0-94A6-64B6-4D3BCF1FB887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3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1" spc="-1" dirty="0">
                <a:solidFill>
                  <a:srgbClr val="FFFFFF"/>
                </a:solidFill>
                <a:latin typeface="Calibri" panose="020F0502020204030204" pitchFamily="34" charset="0"/>
              </a:rPr>
              <a:t>Accelerator Test Facility at KEK (Japan)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BAF4B0B-0B8D-67F2-F9CF-42AF7D213CA9}"/>
              </a:ext>
            </a:extLst>
          </p:cNvPr>
          <p:cNvSpPr txBox="1"/>
          <p:nvPr/>
        </p:nvSpPr>
        <p:spPr>
          <a:xfrm>
            <a:off x="91051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9493298F-C123-4D37-A7C3-1B04674EB588}" type="slidenum">
              <a:rPr lang="en-GB" sz="1800" strike="noStrike" spc="-1">
                <a:solidFill>
                  <a:srgbClr val="FFFFFF"/>
                </a:solidFill>
                <a:latin typeface="Calibri" panose="020F0502020204030204" pitchFamily="34" charset="0"/>
              </a:rPr>
              <a:pPr algn="ctr"/>
              <a:t>10</a:t>
            </a:fld>
            <a:endParaRPr lang="en-GB" sz="1800" strike="noStrike" spc="-1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ZoneTexte 59">
            <a:extLst>
              <a:ext uri="{FF2B5EF4-FFF2-40B4-BE49-F238E27FC236}">
                <a16:creationId xmlns:a16="http://schemas.microsoft.com/office/drawing/2014/main" id="{C567369E-59D0-7BAD-96C5-A9BD3AB6D9C8}"/>
              </a:ext>
            </a:extLst>
          </p:cNvPr>
          <p:cNvSpPr txBox="1"/>
          <p:nvPr/>
        </p:nvSpPr>
        <p:spPr>
          <a:xfrm>
            <a:off x="-36000" y="529632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strike="noStrike" spc="-1" dirty="0">
                <a:solidFill>
                  <a:srgbClr val="FFFFFF"/>
                </a:solidFill>
                <a:latin typeface="Calibri" panose="020F0502020204030204" pitchFamily="34" charset="0"/>
              </a:rPr>
              <a:t>ATF Results - CLIC Project Meeting #48</a:t>
            </a:r>
          </a:p>
          <a:p>
            <a:r>
              <a:rPr lang="en-US" sz="1500" strike="noStrike" spc="-1" dirty="0">
                <a:solidFill>
                  <a:srgbClr val="FFFFFF"/>
                </a:solidFill>
                <a:latin typeface="Calibri" panose="020F0502020204030204" pitchFamily="34" charset="0"/>
              </a:rPr>
              <a:t>
</a:t>
            </a:r>
            <a:endParaRPr lang="en-GB" sz="1500" strike="noStrike" spc="-1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0B37562B-E9E6-B426-1898-45E5A8544F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759" y="962845"/>
            <a:ext cx="9512968" cy="410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0056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2A3ABC-34B1-DA2C-0FCD-4E1C81E688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2968F572-9F40-A863-FC0C-0FC13D3D9D3F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l="1746" t="90044"/>
          <a:stretch>
            <a:fillRect/>
          </a:stretch>
        </p:blipFill>
        <p:spPr>
          <a:xfrm>
            <a:off x="0" y="5112000"/>
            <a:ext cx="10105560" cy="5724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8B9521BB-467B-2BD1-3B17-FF67506DD6A6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3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1" spc="-1" dirty="0">
                <a:solidFill>
                  <a:srgbClr val="FFFFFF"/>
                </a:solidFill>
                <a:latin typeface="Calibri" panose="020F0502020204030204" pitchFamily="34" charset="0"/>
              </a:rPr>
              <a:t>ATF Damping Ring - WFS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B28D6A0-5377-CFCF-3F1C-C7E891BA923C}"/>
              </a:ext>
            </a:extLst>
          </p:cNvPr>
          <p:cNvSpPr txBox="1"/>
          <p:nvPr/>
        </p:nvSpPr>
        <p:spPr>
          <a:xfrm>
            <a:off x="91051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9493298F-C123-4D37-A7C3-1B04674EB588}" type="slidenum">
              <a:rPr lang="en-GB" sz="1800" strike="noStrike" spc="-1">
                <a:solidFill>
                  <a:srgbClr val="FFFFFF"/>
                </a:solidFill>
                <a:latin typeface="Calibri" panose="020F0502020204030204" pitchFamily="34" charset="0"/>
              </a:rPr>
              <a:pPr algn="ctr"/>
              <a:t>11</a:t>
            </a:fld>
            <a:endParaRPr lang="en-GB" sz="1800" strike="noStrike" spc="-1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26858D31-E95D-5115-1AA0-FF781720D0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934412" y="954471"/>
            <a:ext cx="2967218" cy="4152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4AE0524-3E9C-C0A1-FE3F-0867FC6649DF}"/>
              </a:ext>
            </a:extLst>
          </p:cNvPr>
          <p:cNvSpPr txBox="1"/>
          <p:nvPr/>
        </p:nvSpPr>
        <p:spPr>
          <a:xfrm>
            <a:off x="234173" y="1863797"/>
            <a:ext cx="515973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Applied WFS:</a:t>
            </a:r>
          </a:p>
          <a:p>
            <a:pPr marL="285750" indent="-285750">
              <a:buFontTx/>
              <a:buChar char="-"/>
            </a:pPr>
            <a:r>
              <a:rPr lang="en-GB" dirty="0"/>
              <a:t>With weights: 10 and 30</a:t>
            </a:r>
          </a:p>
          <a:p>
            <a:pPr marL="285750" indent="-285750">
              <a:buFontTx/>
              <a:buChar char="-"/>
            </a:pPr>
            <a:r>
              <a:rPr lang="en-GB" dirty="0"/>
              <a:t>Dramatic improvement with weight </a:t>
            </a:r>
            <a:r>
              <a:rPr lang="el-GR" dirty="0"/>
              <a:t>𝜔</a:t>
            </a:r>
            <a:r>
              <a:rPr lang="en-US" baseline="-25000" dirty="0" err="1"/>
              <a:t>wfs</a:t>
            </a:r>
            <a:r>
              <a:rPr lang="en-GB" dirty="0"/>
              <a:t> = 30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r>
              <a:rPr lang="en-GB" dirty="0"/>
              <a:t>Wakefield effect reduced by </a:t>
            </a:r>
            <a:r>
              <a:rPr lang="en-GB" b="1" dirty="0">
                <a:solidFill>
                  <a:srgbClr val="FF0000"/>
                </a:solidFill>
              </a:rPr>
              <a:t>factor 15.</a:t>
            </a:r>
            <a:endParaRPr lang="en-GB" dirty="0"/>
          </a:p>
          <a:p>
            <a:endParaRPr lang="en-GB" dirty="0"/>
          </a:p>
        </p:txBody>
      </p:sp>
      <p:sp>
        <p:nvSpPr>
          <p:cNvPr id="2" name="ZoneTexte 59">
            <a:extLst>
              <a:ext uri="{FF2B5EF4-FFF2-40B4-BE49-F238E27FC236}">
                <a16:creationId xmlns:a16="http://schemas.microsoft.com/office/drawing/2014/main" id="{875188B1-1173-3178-3156-5102AC2C4E5C}"/>
              </a:ext>
            </a:extLst>
          </p:cNvPr>
          <p:cNvSpPr txBox="1"/>
          <p:nvPr/>
        </p:nvSpPr>
        <p:spPr>
          <a:xfrm>
            <a:off x="-36000" y="529632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strike="noStrike" spc="-1" dirty="0">
                <a:solidFill>
                  <a:srgbClr val="FFFFFF"/>
                </a:solidFill>
                <a:latin typeface="Calibri" panose="020F0502020204030204" pitchFamily="34" charset="0"/>
              </a:rPr>
              <a:t>ATF Results - CLIC Project Meeting #48</a:t>
            </a:r>
          </a:p>
          <a:p>
            <a:r>
              <a:rPr lang="en-US" sz="1500" strike="noStrike" spc="-1" dirty="0">
                <a:solidFill>
                  <a:srgbClr val="FFFFFF"/>
                </a:solidFill>
                <a:latin typeface="Calibri" panose="020F0502020204030204" pitchFamily="34" charset="0"/>
              </a:rPr>
              <a:t>
</a:t>
            </a:r>
            <a:endParaRPr lang="en-GB" sz="1500" strike="noStrike" spc="-1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262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3E0C77-1C76-8244-5C61-28C914A7ED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6C96E460-31B2-9BBE-AAC6-0C325B9E28F7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l="1746" t="90044"/>
          <a:stretch>
            <a:fillRect/>
          </a:stretch>
        </p:blipFill>
        <p:spPr>
          <a:xfrm>
            <a:off x="0" y="5112000"/>
            <a:ext cx="10105560" cy="5724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2A8932EA-B661-4C3C-8C47-C4C7ADFD8E22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3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1" spc="-1" dirty="0">
                <a:solidFill>
                  <a:srgbClr val="FFFFFF"/>
                </a:solidFill>
                <a:latin typeface="Calibri" panose="020F0502020204030204" pitchFamily="34" charset="0"/>
              </a:rPr>
              <a:t>ATF Extraction Line – DFS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2E0F861-AB65-BCA0-040D-928AF7180481}"/>
              </a:ext>
            </a:extLst>
          </p:cNvPr>
          <p:cNvSpPr txBox="1"/>
          <p:nvPr/>
        </p:nvSpPr>
        <p:spPr>
          <a:xfrm>
            <a:off x="91051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9493298F-C123-4D37-A7C3-1B04674EB588}" type="slidenum">
              <a:rPr lang="en-GB" sz="1800" strike="noStrike" spc="-1">
                <a:solidFill>
                  <a:srgbClr val="FFFFFF"/>
                </a:solidFill>
                <a:latin typeface="Calibri" panose="020F0502020204030204" pitchFamily="34" charset="0"/>
              </a:rPr>
              <a:pPr algn="ctr"/>
              <a:t>12</a:t>
            </a:fld>
            <a:endParaRPr lang="en-GB" sz="1800" strike="noStrike" spc="-1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D8DC3694-75D2-EC01-7664-1B21F86359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566699" y="1008657"/>
            <a:ext cx="3812646" cy="4030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B34E340-9C13-7E0C-0281-2D2E10B116A6}"/>
              </a:ext>
            </a:extLst>
          </p:cNvPr>
          <p:cNvSpPr txBox="1"/>
          <p:nvPr/>
        </p:nvSpPr>
        <p:spPr>
          <a:xfrm>
            <a:off x="234173" y="1863797"/>
            <a:ext cx="515973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Applied DFS:</a:t>
            </a:r>
          </a:p>
          <a:p>
            <a:pPr marL="285750" indent="-285750">
              <a:buFontTx/>
              <a:buChar char="-"/>
            </a:pPr>
            <a:r>
              <a:rPr lang="en-GB" dirty="0"/>
              <a:t>We tested three DFS weights: 10, 30, 100</a:t>
            </a:r>
          </a:p>
          <a:p>
            <a:pPr marL="285750" indent="-285750">
              <a:buFontTx/>
              <a:buChar char="-"/>
            </a:pPr>
            <a:r>
              <a:rPr lang="en-GB" dirty="0"/>
              <a:t>Dispersion isn’t reduced</a:t>
            </a:r>
          </a:p>
          <a:p>
            <a:pPr marL="285750" indent="-285750">
              <a:buFontTx/>
              <a:buChar char="-"/>
            </a:pPr>
            <a:r>
              <a:rPr lang="en-GB" dirty="0"/>
              <a:t>Simulations reproduced the result (we should have used more BPMs)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en-GB" dirty="0"/>
          </a:p>
          <a:p>
            <a:endParaRPr lang="en-GB" dirty="0"/>
          </a:p>
        </p:txBody>
      </p:sp>
      <p:sp>
        <p:nvSpPr>
          <p:cNvPr id="2" name="ZoneTexte 59">
            <a:extLst>
              <a:ext uri="{FF2B5EF4-FFF2-40B4-BE49-F238E27FC236}">
                <a16:creationId xmlns:a16="http://schemas.microsoft.com/office/drawing/2014/main" id="{CB5524E7-EB82-E198-33A2-534DCFD582F9}"/>
              </a:ext>
            </a:extLst>
          </p:cNvPr>
          <p:cNvSpPr txBox="1"/>
          <p:nvPr/>
        </p:nvSpPr>
        <p:spPr>
          <a:xfrm>
            <a:off x="-36000" y="529632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strike="noStrike" spc="-1" dirty="0">
                <a:solidFill>
                  <a:srgbClr val="FFFFFF"/>
                </a:solidFill>
                <a:latin typeface="Calibri" panose="020F0502020204030204" pitchFamily="34" charset="0"/>
              </a:rPr>
              <a:t>ATF Results - CLIC Project Meeting #48</a:t>
            </a:r>
          </a:p>
          <a:p>
            <a:r>
              <a:rPr lang="en-US" sz="1500" strike="noStrike" spc="-1" dirty="0">
                <a:solidFill>
                  <a:srgbClr val="FFFFFF"/>
                </a:solidFill>
                <a:latin typeface="Calibri" panose="020F0502020204030204" pitchFamily="34" charset="0"/>
              </a:rPr>
              <a:t>
</a:t>
            </a:r>
            <a:endParaRPr lang="en-GB" sz="1500" strike="noStrike" spc="-1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3679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CD018E-9F9A-C851-11C6-7E25EFA327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795CC922-0954-2918-2BD6-A207245A0EA2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l="1746" t="90044"/>
          <a:stretch>
            <a:fillRect/>
          </a:stretch>
        </p:blipFill>
        <p:spPr>
          <a:xfrm>
            <a:off x="0" y="5112000"/>
            <a:ext cx="10105560" cy="5724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E3A2D3E8-BCF4-B905-B4D8-85B7681E8D53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3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1" spc="-1" dirty="0">
                <a:solidFill>
                  <a:srgbClr val="FFFFFF"/>
                </a:solidFill>
                <a:latin typeface="Calibri" panose="020F0502020204030204" pitchFamily="34" charset="0"/>
              </a:rPr>
              <a:t>ATF2 Extraction Line - WFS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B22A45C9-9799-8BDE-2A88-361A97F43F71}"/>
              </a:ext>
            </a:extLst>
          </p:cNvPr>
          <p:cNvSpPr txBox="1"/>
          <p:nvPr/>
        </p:nvSpPr>
        <p:spPr>
          <a:xfrm>
            <a:off x="91051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9493298F-C123-4D37-A7C3-1B04674EB588}" type="slidenum">
              <a:rPr lang="en-GB" sz="1800" strike="noStrike" spc="-1">
                <a:solidFill>
                  <a:srgbClr val="FFFFFF"/>
                </a:solidFill>
                <a:latin typeface="Calibri" panose="020F0502020204030204" pitchFamily="34" charset="0"/>
              </a:rPr>
              <a:pPr algn="ctr"/>
              <a:t>13</a:t>
            </a:fld>
            <a:endParaRPr lang="en-GB" sz="1800" strike="noStrike" spc="-1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E45B99C6-C8AA-6DB9-BEF8-B8DA20FDA0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3340" y="1087288"/>
            <a:ext cx="3741865" cy="3873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0278667-9D35-0943-16FC-BEA3B24E6EC4}"/>
              </a:ext>
            </a:extLst>
          </p:cNvPr>
          <p:cNvSpPr txBox="1"/>
          <p:nvPr/>
        </p:nvSpPr>
        <p:spPr>
          <a:xfrm>
            <a:off x="412594" y="1785739"/>
            <a:ext cx="4282068" cy="17953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Applied WFS:</a:t>
            </a:r>
          </a:p>
          <a:p>
            <a:pPr marL="285750" indent="-285750">
              <a:buFontTx/>
              <a:buChar char="-"/>
            </a:pPr>
            <a:r>
              <a:rPr lang="en-GB" dirty="0"/>
              <a:t>10 iterations: weight = 10 and</a:t>
            </a:r>
          </a:p>
          <a:p>
            <a:pPr marL="285750" indent="-285750">
              <a:buFontTx/>
              <a:buChar char="-"/>
            </a:pPr>
            <a:r>
              <a:rPr lang="en-GB" dirty="0"/>
              <a:t>10 iterations: weight = 100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r>
              <a:rPr lang="en-GB" dirty="0"/>
              <a:t>Wakefield impact on the orbit is reduced significantly.</a:t>
            </a:r>
            <a:endParaRPr lang="en-CH" dirty="0"/>
          </a:p>
        </p:txBody>
      </p:sp>
      <p:sp>
        <p:nvSpPr>
          <p:cNvPr id="2" name="ZoneTexte 59">
            <a:extLst>
              <a:ext uri="{FF2B5EF4-FFF2-40B4-BE49-F238E27FC236}">
                <a16:creationId xmlns:a16="http://schemas.microsoft.com/office/drawing/2014/main" id="{58112D6A-3EA0-3860-1461-B5576C80A104}"/>
              </a:ext>
            </a:extLst>
          </p:cNvPr>
          <p:cNvSpPr txBox="1"/>
          <p:nvPr/>
        </p:nvSpPr>
        <p:spPr>
          <a:xfrm>
            <a:off x="-36000" y="529632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strike="noStrike" spc="-1" dirty="0">
                <a:solidFill>
                  <a:srgbClr val="FFFFFF"/>
                </a:solidFill>
                <a:latin typeface="Calibri" panose="020F0502020204030204" pitchFamily="34" charset="0"/>
              </a:rPr>
              <a:t>ATF Results - CLIC Project Meeting #48</a:t>
            </a:r>
          </a:p>
          <a:p>
            <a:r>
              <a:rPr lang="en-US" sz="1500" strike="noStrike" spc="-1" dirty="0">
                <a:solidFill>
                  <a:srgbClr val="FFFFFF"/>
                </a:solidFill>
                <a:latin typeface="Calibri" panose="020F0502020204030204" pitchFamily="34" charset="0"/>
              </a:rPr>
              <a:t>
</a:t>
            </a:r>
            <a:endParaRPr lang="en-GB" sz="1500" strike="noStrike" spc="-1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49723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ZoneTexte 52"/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1" strike="noStrike" spc="-1" dirty="0">
                <a:solidFill>
                  <a:srgbClr val="FFFFFF"/>
                </a:solidFill>
                <a:latin typeface="Calibri" panose="020F0502020204030204" pitchFamily="34" charset="0"/>
              </a:rPr>
              <a:t>Conclusions and Next Steps</a:t>
            </a:r>
          </a:p>
        </p:txBody>
      </p:sp>
      <p:pic>
        <p:nvPicPr>
          <p:cNvPr id="54" name="Image 53"/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59" name="ZoneTexte 58"/>
          <p:cNvSpPr txBox="1"/>
          <p:nvPr/>
        </p:nvSpPr>
        <p:spPr>
          <a:xfrm>
            <a:off x="91051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9493298F-C123-4D37-A7C3-1B04674EB588}" type="slidenum">
              <a:rPr lang="en-GB" sz="1800" strike="noStrike" spc="-1">
                <a:solidFill>
                  <a:srgbClr val="FFFFFF"/>
                </a:solidFill>
                <a:latin typeface="Calibri" panose="020F0502020204030204" pitchFamily="34" charset="0"/>
              </a:rPr>
              <a:pPr algn="ctr"/>
              <a:t>14</a:t>
            </a:fld>
            <a:endParaRPr lang="en-GB" sz="1800" strike="noStrike" spc="-1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60" name="ZoneTexte 59"/>
          <p:cNvSpPr txBox="1"/>
          <p:nvPr/>
        </p:nvSpPr>
        <p:spPr>
          <a:xfrm>
            <a:off x="-36000" y="529632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strike="noStrike" spc="-1" dirty="0">
                <a:solidFill>
                  <a:srgbClr val="FFFFFF"/>
                </a:solidFill>
                <a:latin typeface="Calibri" panose="020F0502020204030204" pitchFamily="34" charset="0"/>
              </a:rPr>
              <a:t>ATF Results - CLIC Project Meeting #48</a:t>
            </a:r>
          </a:p>
          <a:p>
            <a:r>
              <a:rPr lang="en-US" sz="1500" strike="noStrike" spc="-1" dirty="0">
                <a:solidFill>
                  <a:srgbClr val="FFFFFF"/>
                </a:solidFill>
                <a:latin typeface="Calibri" panose="020F0502020204030204" pitchFamily="34" charset="0"/>
              </a:rPr>
              <a:t>
</a:t>
            </a:r>
            <a:endParaRPr lang="en-GB" sz="1500" strike="noStrike" spc="-1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ACCB5F7-A351-3454-F930-8AC74CAA08B9}"/>
              </a:ext>
            </a:extLst>
          </p:cNvPr>
          <p:cNvSpPr txBox="1"/>
          <p:nvPr/>
        </p:nvSpPr>
        <p:spPr>
          <a:xfrm>
            <a:off x="427179" y="1278073"/>
            <a:ext cx="9192210" cy="33342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1600" strike="noStrike" spc="-1" dirty="0">
                <a:solidFill>
                  <a:srgbClr val="000000"/>
                </a:solidFill>
                <a:latin typeface="Calibri" panose="020F0502020204030204" pitchFamily="34" charset="0"/>
              </a:rPr>
              <a:t>A </a:t>
            </a:r>
            <a:r>
              <a:rPr lang="en-GB" sz="1600" spc="-1" dirty="0">
                <a:solidFill>
                  <a:srgbClr val="000000"/>
                </a:solidFill>
                <a:latin typeface="Calibri" panose="020F0502020204030204" pitchFamily="34" charset="0"/>
              </a:rPr>
              <a:t>new Flight Simulator in Python is </a:t>
            </a:r>
            <a:r>
              <a:rPr lang="en-GB" sz="1600" strike="noStrike" spc="-1" dirty="0">
                <a:solidFill>
                  <a:srgbClr val="000000"/>
                </a:solidFill>
                <a:latin typeface="Calibri" panose="020F0502020204030204" pitchFamily="34" charset="0"/>
              </a:rPr>
              <a:t>being developed and was tested at ATF with some promising results.</a:t>
            </a:r>
          </a:p>
          <a:p>
            <a:pPr marL="285750" indent="-285750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1600" spc="-1" dirty="0">
                <a:solidFill>
                  <a:srgbClr val="000000"/>
                </a:solidFill>
                <a:latin typeface="Calibri" panose="020F0502020204030204" pitchFamily="34" charset="0"/>
              </a:rPr>
              <a:t>Dedicated tools for Response Matrix calculation, One-to-One correction and Beam – Based Alignment (DFS and WFS) were implemented in the Flight Simulator and give good results.</a:t>
            </a:r>
          </a:p>
          <a:p>
            <a:pPr marL="285750" indent="-285750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1600" b="1" spc="-1" dirty="0">
                <a:solidFill>
                  <a:srgbClr val="000000"/>
                </a:solidFill>
                <a:latin typeface="Calibri" panose="020F0502020204030204" pitchFamily="34" charset="0"/>
              </a:rPr>
              <a:t>Deployed</a:t>
            </a:r>
            <a:r>
              <a:rPr lang="en-GB" sz="1600" spc="-1" dirty="0">
                <a:solidFill>
                  <a:srgbClr val="000000"/>
                </a:solidFill>
                <a:latin typeface="Calibri" panose="020F0502020204030204" pitchFamily="34" charset="0"/>
              </a:rPr>
              <a:t> the </a:t>
            </a:r>
            <a:r>
              <a:rPr lang="en-GB" sz="1600" b="1" spc="-1" dirty="0" err="1">
                <a:solidFill>
                  <a:srgbClr val="000000"/>
                </a:solidFill>
                <a:latin typeface="Calibri" panose="020F0502020204030204" pitchFamily="34" charset="0"/>
              </a:rPr>
              <a:t>SysID</a:t>
            </a:r>
            <a:r>
              <a:rPr lang="en-GB" sz="1600" spc="-1" dirty="0">
                <a:solidFill>
                  <a:srgbClr val="000000"/>
                </a:solidFill>
                <a:latin typeface="Calibri" panose="020F0502020204030204" pitchFamily="34" charset="0"/>
              </a:rPr>
              <a:t> + </a:t>
            </a:r>
            <a:r>
              <a:rPr lang="en-GB" sz="1600" b="1" spc="-1" dirty="0">
                <a:solidFill>
                  <a:srgbClr val="000000"/>
                </a:solidFill>
                <a:latin typeface="Calibri" panose="020F0502020204030204" pitchFamily="34" charset="0"/>
              </a:rPr>
              <a:t>BBA</a:t>
            </a:r>
            <a:r>
              <a:rPr lang="en-GB" sz="1600" spc="-1" dirty="0">
                <a:solidFill>
                  <a:srgbClr val="000000"/>
                </a:solidFill>
                <a:latin typeface="Calibri" panose="020F0502020204030204" pitchFamily="34" charset="0"/>
              </a:rPr>
              <a:t> Applications. We gave a mini—training to ATF staff</a:t>
            </a:r>
          </a:p>
          <a:p>
            <a:pPr marL="285750" indent="-285750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GB" sz="1600" spc="-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85750" indent="-285750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GB" sz="1600" spc="-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GB" sz="1600" b="1" strike="noStrike" spc="-1" dirty="0">
                <a:solidFill>
                  <a:srgbClr val="000000"/>
                </a:solidFill>
                <a:latin typeface="Calibri" panose="020F0502020204030204" pitchFamily="34" charset="0"/>
              </a:rPr>
              <a:t>Next steps:</a:t>
            </a:r>
          </a:p>
          <a:p>
            <a:pPr marL="285750" indent="-285750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1600" strike="noStrike" spc="-1" dirty="0">
                <a:solidFill>
                  <a:srgbClr val="000000"/>
                </a:solidFill>
                <a:latin typeface="Calibri" panose="020F0502020204030204" pitchFamily="34" charset="0"/>
              </a:rPr>
              <a:t>Consolidate current applications</a:t>
            </a:r>
          </a:p>
          <a:p>
            <a:pPr marL="285750" indent="-285750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1600" spc="-1" dirty="0">
                <a:solidFill>
                  <a:srgbClr val="000000"/>
                </a:solidFill>
                <a:latin typeface="Calibri" panose="020F0502020204030204" pitchFamily="34" charset="0"/>
              </a:rPr>
              <a:t>Test at CLEAR</a:t>
            </a:r>
            <a:endParaRPr lang="en-GB" sz="1600" strike="noStrike" spc="-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85750" indent="-285750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1600" spc="-1" dirty="0">
                <a:solidFill>
                  <a:srgbClr val="000000"/>
                </a:solidFill>
                <a:latin typeface="Calibri" panose="020F0502020204030204" pitchFamily="34" charset="0"/>
              </a:rPr>
              <a:t>Create</a:t>
            </a:r>
            <a:r>
              <a:rPr lang="en-GB" sz="1600" strike="noStrike" spc="-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sz="1600" b="1" strike="noStrike" spc="-1" dirty="0">
                <a:solidFill>
                  <a:srgbClr val="000000"/>
                </a:solidFill>
                <a:latin typeface="Calibri" panose="020F0502020204030204" pitchFamily="34" charset="0"/>
              </a:rPr>
              <a:t>new applications</a:t>
            </a:r>
            <a:r>
              <a:rPr lang="en-GB" sz="1600" strike="noStrike" spc="-1" dirty="0">
                <a:solidFill>
                  <a:srgbClr val="000000"/>
                </a:solidFill>
                <a:latin typeface="Calibri" panose="020F0502020204030204" pitchFamily="34" charset="0"/>
              </a:rPr>
              <a:t>: Emittance measurement, Bumps, Knobs, ML, …</a:t>
            </a:r>
          </a:p>
        </p:txBody>
      </p:sp>
    </p:spTree>
    <p:extLst>
      <p:ext uri="{BB962C8B-B14F-4D97-AF65-F5344CB8AC3E}">
        <p14:creationId xmlns:p14="http://schemas.microsoft.com/office/powerpoint/2010/main" val="25789387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C60149-E96B-8FA6-7A49-C3D06F69D5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oneTexte 44">
            <a:extLst>
              <a:ext uri="{FF2B5EF4-FFF2-40B4-BE49-F238E27FC236}">
                <a16:creationId xmlns:a16="http://schemas.microsoft.com/office/drawing/2014/main" id="{7C411D7F-F324-F29D-D0D0-11C699AF4A38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1" strike="noStrike" spc="-1" dirty="0">
                <a:solidFill>
                  <a:srgbClr val="FFFFFF"/>
                </a:solidFill>
                <a:latin typeface="Calibri" panose="020F0502020204030204" pitchFamily="34" charset="0"/>
              </a:rPr>
              <a:t>Example Application: Beam-Based Alignment</a:t>
            </a:r>
          </a:p>
        </p:txBody>
      </p:sp>
      <p:pic>
        <p:nvPicPr>
          <p:cNvPr id="46" name="Image 45">
            <a:extLst>
              <a:ext uri="{FF2B5EF4-FFF2-40B4-BE49-F238E27FC236}">
                <a16:creationId xmlns:a16="http://schemas.microsoft.com/office/drawing/2014/main" id="{5E13402F-7DB3-D26E-8E05-DB7C665F491F}"/>
              </a:ext>
            </a:extLst>
          </p:cNvPr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47" name="ZoneTexte 46">
            <a:extLst>
              <a:ext uri="{FF2B5EF4-FFF2-40B4-BE49-F238E27FC236}">
                <a16:creationId xmlns:a16="http://schemas.microsoft.com/office/drawing/2014/main" id="{1CCC3DC8-D25D-0258-76F4-17AE8FFAF526}"/>
              </a:ext>
            </a:extLst>
          </p:cNvPr>
          <p:cNvSpPr txBox="1"/>
          <p:nvPr/>
        </p:nvSpPr>
        <p:spPr>
          <a:xfrm>
            <a:off x="9104760" y="529668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D75F6F1B-2976-4CAA-AC64-BA55C0B1E494}" type="slidenum">
              <a:rPr lang="en-GB" sz="1800" strike="noStrike" spc="-1">
                <a:solidFill>
                  <a:srgbClr val="FFFFFF"/>
                </a:solidFill>
                <a:latin typeface="Calibri" panose="020F0502020204030204" pitchFamily="34" charset="0"/>
              </a:rPr>
              <a:pPr algn="ctr"/>
              <a:t>15</a:t>
            </a:fld>
            <a:endParaRPr lang="en-GB" sz="1800" strike="noStrike" spc="-1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3" name="ZoneTexte 59">
            <a:extLst>
              <a:ext uri="{FF2B5EF4-FFF2-40B4-BE49-F238E27FC236}">
                <a16:creationId xmlns:a16="http://schemas.microsoft.com/office/drawing/2014/main" id="{D7F71D99-7D54-2AF8-D43D-3ED8B178AA2E}"/>
              </a:ext>
            </a:extLst>
          </p:cNvPr>
          <p:cNvSpPr txBox="1"/>
          <p:nvPr/>
        </p:nvSpPr>
        <p:spPr>
          <a:xfrm>
            <a:off x="-36000" y="529632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strike="noStrike" spc="-1" dirty="0">
                <a:solidFill>
                  <a:srgbClr val="FFFFFF"/>
                </a:solidFill>
                <a:latin typeface="Calibri" panose="020F0502020204030204" pitchFamily="34" charset="0"/>
              </a:rPr>
              <a:t>ATF Results - CLIC Project Meeting #48</a:t>
            </a:r>
          </a:p>
          <a:p>
            <a:r>
              <a:rPr lang="en-US" sz="1500" strike="noStrike" spc="-1" dirty="0">
                <a:solidFill>
                  <a:srgbClr val="FFFFFF"/>
                </a:solidFill>
                <a:latin typeface="Calibri" panose="020F0502020204030204" pitchFamily="34" charset="0"/>
              </a:rPr>
              <a:t>
</a:t>
            </a:r>
            <a:endParaRPr lang="en-GB" sz="1500" strike="noStrike" spc="-1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BD8759D-2520-D71D-A50C-81AEC43940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19960"/>
            <a:ext cx="7279919" cy="2228775"/>
          </a:xfrm>
          <a:prstGeom prst="rect">
            <a:avLst/>
          </a:prstGeom>
        </p:spPr>
      </p:pic>
      <p:pic>
        <p:nvPicPr>
          <p:cNvPr id="22" name="Picture 21" descr="plot_misalign_wfs.pdf">
            <a:extLst>
              <a:ext uri="{FF2B5EF4-FFF2-40B4-BE49-F238E27FC236}">
                <a16:creationId xmlns:a16="http://schemas.microsoft.com/office/drawing/2014/main" id="{C8FD5959-C1E5-6A24-DAA4-FF77753ED8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1066" y="3194579"/>
            <a:ext cx="2866548" cy="2006583"/>
          </a:xfrm>
          <a:prstGeom prst="rect">
            <a:avLst/>
          </a:prstGeom>
        </p:spPr>
      </p:pic>
      <p:pic>
        <p:nvPicPr>
          <p:cNvPr id="23" name="Picture 22" descr="plot_misalign_dfs.pdf">
            <a:extLst>
              <a:ext uri="{FF2B5EF4-FFF2-40B4-BE49-F238E27FC236}">
                <a16:creationId xmlns:a16="http://schemas.microsoft.com/office/drawing/2014/main" id="{1912A22B-D133-6D3B-9E5E-80575026348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1065" y="1084412"/>
            <a:ext cx="2878073" cy="201464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7350114-F2F9-1E7D-4B6D-917BBCD1F2A3}"/>
              </a:ext>
            </a:extLst>
          </p:cNvPr>
          <p:cNvSpPr txBox="1"/>
          <p:nvPr/>
        </p:nvSpPr>
        <p:spPr>
          <a:xfrm>
            <a:off x="7770370" y="3094291"/>
            <a:ext cx="18453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Simulation: WFS weight scan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28F7A06-E30B-390C-2BDC-E6401494E65D}"/>
              </a:ext>
            </a:extLst>
          </p:cNvPr>
          <p:cNvSpPr txBox="1"/>
          <p:nvPr/>
        </p:nvSpPr>
        <p:spPr>
          <a:xfrm>
            <a:off x="7784797" y="958772"/>
            <a:ext cx="18165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Simulation: DFS weight scan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03665F8-374D-39E7-39AE-715B97F0AD63}"/>
              </a:ext>
            </a:extLst>
          </p:cNvPr>
          <p:cNvSpPr txBox="1"/>
          <p:nvPr/>
        </p:nvSpPr>
        <p:spPr>
          <a:xfrm>
            <a:off x="131972" y="3714163"/>
            <a:ext cx="294228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/>
              <a:t>R, D, W</a:t>
            </a:r>
            <a:r>
              <a:rPr lang="en-CH" sz="1200" dirty="0"/>
              <a:t> = response matrices</a:t>
            </a:r>
          </a:p>
          <a:p>
            <a:endParaRPr lang="en-CH" sz="1200" dirty="0"/>
          </a:p>
          <a:p>
            <a:r>
              <a:rPr lang="en-CH" sz="1200" b="1" dirty="0"/>
              <a:t>D</a:t>
            </a:r>
            <a:r>
              <a:rPr lang="en-CH" sz="1200" dirty="0"/>
              <a:t> = </a:t>
            </a:r>
            <a:r>
              <a:rPr lang="en-CH" sz="1200" b="1" dirty="0"/>
              <a:t>R</a:t>
            </a:r>
            <a:r>
              <a:rPr lang="en-CH" sz="1200" baseline="-25000" dirty="0"/>
              <a:t>E</a:t>
            </a:r>
            <a:r>
              <a:rPr lang="en-CH" sz="1200" dirty="0"/>
              <a:t> - </a:t>
            </a:r>
            <a:r>
              <a:rPr lang="en-CH" sz="1200" b="1" dirty="0"/>
              <a:t>R</a:t>
            </a:r>
          </a:p>
          <a:p>
            <a:r>
              <a:rPr lang="en-CH" sz="1200" b="1" dirty="0"/>
              <a:t>W</a:t>
            </a:r>
            <a:r>
              <a:rPr lang="en-CH" sz="1200" dirty="0"/>
              <a:t> = </a:t>
            </a:r>
            <a:r>
              <a:rPr lang="en-CH" sz="1200" b="1" dirty="0"/>
              <a:t>R</a:t>
            </a:r>
            <a:r>
              <a:rPr lang="en-CH" sz="1200" baseline="-25000" dirty="0"/>
              <a:t>I</a:t>
            </a:r>
            <a:r>
              <a:rPr lang="en-CH" sz="1200" dirty="0"/>
              <a:t> – </a:t>
            </a:r>
            <a:r>
              <a:rPr lang="en-CH" sz="1200" b="1" dirty="0"/>
              <a:t>R</a:t>
            </a:r>
          </a:p>
          <a:p>
            <a:endParaRPr lang="en-CH" sz="1200" b="1" dirty="0"/>
          </a:p>
          <a:p>
            <a:r>
              <a:rPr lang="en-CH" sz="1200" b="1" dirty="0"/>
              <a:t>R</a:t>
            </a:r>
            <a:r>
              <a:rPr lang="en-CH" sz="1200" baseline="-25000" dirty="0"/>
              <a:t>E </a:t>
            </a:r>
            <a:r>
              <a:rPr lang="en-CH" sz="1200" dirty="0"/>
              <a:t>response of bpms to off-energy beam</a:t>
            </a:r>
          </a:p>
          <a:p>
            <a:r>
              <a:rPr lang="en-CH" sz="1200" b="1" dirty="0"/>
              <a:t>R</a:t>
            </a:r>
            <a:r>
              <a:rPr lang="en-CH" sz="1200" baseline="-25000" dirty="0"/>
              <a:t>I </a:t>
            </a:r>
            <a:r>
              <a:rPr lang="en-CH" sz="1200" dirty="0"/>
              <a:t>response of bpms to different intensity</a:t>
            </a:r>
            <a:endParaRPr lang="en-CH" sz="1200" b="1" dirty="0"/>
          </a:p>
        </p:txBody>
      </p:sp>
    </p:spTree>
    <p:extLst>
      <p:ext uri="{BB962C8B-B14F-4D97-AF65-F5344CB8AC3E}">
        <p14:creationId xmlns:p14="http://schemas.microsoft.com/office/powerpoint/2010/main" val="948146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oneTexte 44"/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1" strike="noStrike" spc="-1" dirty="0">
                <a:solidFill>
                  <a:srgbClr val="FFFFFF"/>
                </a:solidFill>
                <a:latin typeface="Calibri" panose="020F0502020204030204" pitchFamily="34" charset="0"/>
              </a:rPr>
              <a:t>Outline</a:t>
            </a:r>
          </a:p>
        </p:txBody>
      </p:sp>
      <p:pic>
        <p:nvPicPr>
          <p:cNvPr id="46" name="Image 45"/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47" name="ZoneTexte 46"/>
          <p:cNvSpPr txBox="1"/>
          <p:nvPr/>
        </p:nvSpPr>
        <p:spPr>
          <a:xfrm>
            <a:off x="9104760" y="529668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D75F6F1B-2976-4CAA-AC64-BA55C0B1E494}" type="slidenum">
              <a:rPr lang="en-GB" sz="1800" strike="noStrike" spc="-1">
                <a:solidFill>
                  <a:srgbClr val="FFFFFF"/>
                </a:solidFill>
                <a:latin typeface="Calibri" panose="020F0502020204030204" pitchFamily="34" charset="0"/>
              </a:rPr>
              <a:pPr algn="ctr"/>
              <a:t>2</a:t>
            </a:fld>
            <a:endParaRPr lang="en-GB" sz="1800" strike="noStrike" spc="-1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49" name="ZoneTexte 48"/>
          <p:cNvSpPr txBox="1"/>
          <p:nvPr/>
        </p:nvSpPr>
        <p:spPr>
          <a:xfrm>
            <a:off x="180000" y="1206792"/>
            <a:ext cx="9360000" cy="37630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marR="0"/>
            <a:endParaRPr lang="en-GB" sz="2000" dirty="0">
              <a:solidFill>
                <a:prstClr val="black"/>
              </a:solidFill>
              <a:latin typeface="Liberation Sans" panose="020B0604020202020204" pitchFamily="34" charset="0"/>
            </a:endParaRPr>
          </a:p>
          <a:p>
            <a:pPr marL="457200" marR="0" indent="-457200">
              <a:buFont typeface="+mj-lt"/>
              <a:buAutoNum type="arabicPeriod"/>
            </a:pPr>
            <a:r>
              <a:rPr lang="en-GB" sz="2000" b="0" i="0" u="none" strike="noStrike" dirty="0">
                <a:solidFill>
                  <a:prstClr val="black"/>
                </a:solidFill>
                <a:latin typeface="Liberation Sans" panose="020B0604020202020204" pitchFamily="34" charset="0"/>
              </a:rPr>
              <a:t>Introducing the Flight Simulator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000" b="0" i="0" u="none" strike="noStrike" dirty="0">
                <a:solidFill>
                  <a:prstClr val="black"/>
                </a:solidFill>
                <a:latin typeface="Liberation Sans" panose="020B0604020202020204" pitchFamily="34" charset="0"/>
              </a:rPr>
              <a:t>Description</a:t>
            </a:r>
          </a:p>
          <a:p>
            <a:pPr marL="457200" marR="0" indent="-457200">
              <a:buFont typeface="+mj-lt"/>
              <a:buAutoNum type="arabicPeriod"/>
            </a:pPr>
            <a:endParaRPr lang="en-GB" sz="2000" dirty="0">
              <a:solidFill>
                <a:prstClr val="black"/>
              </a:solidFill>
              <a:latin typeface="Liberation Sans" panose="020B0604020202020204" pitchFamily="34" charset="0"/>
            </a:endParaRPr>
          </a:p>
          <a:p>
            <a:pPr marL="457200" marR="0" indent="-457200">
              <a:buFont typeface="+mj-lt"/>
              <a:buAutoNum type="arabicPeriod"/>
            </a:pPr>
            <a:r>
              <a:rPr lang="en-GB" sz="2000" b="0" i="0" u="none" strike="noStrike" dirty="0">
                <a:solidFill>
                  <a:prstClr val="black"/>
                </a:solidFill>
                <a:latin typeface="Liberation Sans" panose="020B0604020202020204" pitchFamily="34" charset="0"/>
              </a:rPr>
              <a:t>Applications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prstClr val="black"/>
                </a:solidFill>
                <a:latin typeface="Liberation Sans" panose="020B0604020202020204" pitchFamily="34" charset="0"/>
              </a:rPr>
              <a:t>System Identification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prstClr val="black"/>
                </a:solidFill>
                <a:latin typeface="Liberation Sans" panose="020B0604020202020204" pitchFamily="34" charset="0"/>
              </a:rPr>
              <a:t>Beam-Based Alignment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prstClr val="black"/>
                </a:solidFill>
                <a:latin typeface="Liberation Sans" panose="020B0604020202020204" pitchFamily="34" charset="0"/>
              </a:rPr>
              <a:t>Emittance measurement …</a:t>
            </a:r>
          </a:p>
          <a:p>
            <a:pPr marL="457200" marR="0" indent="-457200">
              <a:buFont typeface="+mj-lt"/>
              <a:buAutoNum type="arabicPeriod"/>
            </a:pPr>
            <a:endParaRPr lang="en-GB" sz="2000" b="0" i="0" u="none" strike="noStrike" dirty="0">
              <a:solidFill>
                <a:prstClr val="black"/>
              </a:solidFill>
              <a:latin typeface="Liberation Sans" panose="020B0604020202020204" pitchFamily="34" charset="0"/>
            </a:endParaRPr>
          </a:p>
          <a:p>
            <a:pPr marL="457200" marR="0" indent="-457200">
              <a:buFont typeface="+mj-lt"/>
              <a:buAutoNum type="arabicPeriod"/>
            </a:pPr>
            <a:r>
              <a:rPr lang="en-GB" sz="2000" dirty="0">
                <a:solidFill>
                  <a:prstClr val="black"/>
                </a:solidFill>
                <a:latin typeface="Liberation Sans" panose="020B0604020202020204" pitchFamily="34" charset="0"/>
              </a:rPr>
              <a:t>ATF Results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prstClr val="black"/>
                </a:solidFill>
                <a:latin typeface="Liberation Sans" panose="020B0604020202020204" pitchFamily="34" charset="0"/>
              </a:rPr>
              <a:t>Layout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000" b="0" i="0" u="none" strike="noStrike" dirty="0">
                <a:solidFill>
                  <a:prstClr val="black"/>
                </a:solidFill>
                <a:latin typeface="Liberation Sans" panose="020B0604020202020204" pitchFamily="34" charset="0"/>
              </a:rPr>
              <a:t>Linac, Damping Ring, Extraction line and Final Focus</a:t>
            </a:r>
          </a:p>
          <a:p>
            <a:pPr marR="0"/>
            <a:endParaRPr lang="en-GB" sz="2000" baseline="0" dirty="0">
              <a:solidFill>
                <a:prstClr val="black"/>
              </a:solidFill>
              <a:latin typeface="Liberation Sans" panose="020B0604020202020204" pitchFamily="34" charset="0"/>
            </a:endParaRPr>
          </a:p>
          <a:p>
            <a:pPr marL="285750" marR="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prstClr val="black"/>
              </a:solidFill>
              <a:latin typeface="Liberation Sans" panose="020B0604020202020204" pitchFamily="34" charset="0"/>
            </a:endParaRPr>
          </a:p>
          <a:p>
            <a:pPr marL="285750" marR="0" indent="-285750">
              <a:buFont typeface="Arial" panose="020B0604020202020204" pitchFamily="34" charset="0"/>
              <a:buChar char="•"/>
            </a:pPr>
            <a:endParaRPr lang="en-GB" sz="2000" b="0" i="0" u="none" strike="noStrike" baseline="0" dirty="0">
              <a:solidFill>
                <a:prstClr val="black"/>
              </a:solidFill>
              <a:latin typeface="Liberation Sans" panose="020B0604020202020204" pitchFamily="34" charset="0"/>
            </a:endParaRPr>
          </a:p>
        </p:txBody>
      </p:sp>
      <p:sp>
        <p:nvSpPr>
          <p:cNvPr id="3" name="ZoneTexte 59">
            <a:extLst>
              <a:ext uri="{FF2B5EF4-FFF2-40B4-BE49-F238E27FC236}">
                <a16:creationId xmlns:a16="http://schemas.microsoft.com/office/drawing/2014/main" id="{99776F94-A61E-4DE7-765A-13DA2E4B3DE3}"/>
              </a:ext>
            </a:extLst>
          </p:cNvPr>
          <p:cNvSpPr txBox="1"/>
          <p:nvPr/>
        </p:nvSpPr>
        <p:spPr>
          <a:xfrm>
            <a:off x="-36000" y="529632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spc="-1" dirty="0">
                <a:solidFill>
                  <a:srgbClr val="FFFFFF"/>
                </a:solidFill>
                <a:latin typeface="Calibri" panose="020F0502020204030204" pitchFamily="34" charset="0"/>
              </a:rPr>
              <a:t>ATF Results - CLIC Project Meeting #48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82CF13-45B5-92CA-6CC4-83A65BE996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44">
            <a:extLst>
              <a:ext uri="{FF2B5EF4-FFF2-40B4-BE49-F238E27FC236}">
                <a16:creationId xmlns:a16="http://schemas.microsoft.com/office/drawing/2014/main" id="{640DA70A-D3CC-6634-6F93-CB7211186BB4}"/>
              </a:ext>
            </a:extLst>
          </p:cNvPr>
          <p:cNvSpPr txBox="1"/>
          <p:nvPr/>
        </p:nvSpPr>
        <p:spPr>
          <a:xfrm>
            <a:off x="-20097" y="-72000"/>
            <a:ext cx="10100721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r>
              <a:rPr lang="en-GB" sz="4000" b="1" strike="noStrike" spc="-1" dirty="0">
                <a:solidFill>
                  <a:srgbClr val="FFFFFF"/>
                </a:solidFill>
                <a:latin typeface="Calibri" panose="020F0502020204030204" pitchFamily="34" charset="0"/>
              </a:rPr>
              <a:t>Flight</a:t>
            </a:r>
            <a:r>
              <a:rPr lang="en-GB" sz="4000" strike="noStrike" spc="-1" dirty="0">
                <a:solidFill>
                  <a:srgbClr val="FFFFFF"/>
                </a:solidFill>
                <a:latin typeface="Calibri" panose="020F0502020204030204" pitchFamily="34" charset="0"/>
              </a:rPr>
              <a:t> </a:t>
            </a:r>
            <a:r>
              <a:rPr lang="en-GB" sz="4000" b="1" strike="noStrike" spc="-1" dirty="0">
                <a:solidFill>
                  <a:srgbClr val="FFFFFF"/>
                </a:solidFill>
                <a:latin typeface="Calibri" panose="020F0502020204030204" pitchFamily="34" charset="0"/>
              </a:rPr>
              <a:t>Simulator</a:t>
            </a:r>
            <a:endParaRPr lang="en-GB" sz="4000" strike="noStrike" spc="-1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Image 45">
            <a:extLst>
              <a:ext uri="{FF2B5EF4-FFF2-40B4-BE49-F238E27FC236}">
                <a16:creationId xmlns:a16="http://schemas.microsoft.com/office/drawing/2014/main" id="{652E3491-7F07-3219-05EE-A4BDE31397FF}"/>
              </a:ext>
            </a:extLst>
          </p:cNvPr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8" name="ZoneTexte 46">
            <a:extLst>
              <a:ext uri="{FF2B5EF4-FFF2-40B4-BE49-F238E27FC236}">
                <a16:creationId xmlns:a16="http://schemas.microsoft.com/office/drawing/2014/main" id="{751514CA-3167-C91E-D42D-136A8A810E0C}"/>
              </a:ext>
            </a:extLst>
          </p:cNvPr>
          <p:cNvSpPr txBox="1"/>
          <p:nvPr/>
        </p:nvSpPr>
        <p:spPr>
          <a:xfrm>
            <a:off x="9104760" y="529668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D75F6F1B-2976-4CAA-AC64-BA55C0B1E494}" type="slidenum">
              <a:rPr lang="en-GB" sz="1800" strike="noStrike" spc="-1">
                <a:solidFill>
                  <a:srgbClr val="FFFFFF"/>
                </a:solidFill>
                <a:latin typeface="Calibri" panose="020F0502020204030204" pitchFamily="34" charset="0"/>
              </a:rPr>
              <a:pPr algn="ctr"/>
              <a:t>3</a:t>
            </a:fld>
            <a:endParaRPr lang="en-GB" sz="1800" strike="noStrike" spc="-1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B1B77A5-0459-3A1B-BC2C-71B0DB3D6D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5837" y="1325442"/>
            <a:ext cx="5373885" cy="3768016"/>
          </a:xfrm>
          <a:prstGeom prst="rect">
            <a:avLst/>
          </a:prstGeom>
        </p:spPr>
      </p:pic>
      <p:sp>
        <p:nvSpPr>
          <p:cNvPr id="12" name="ZoneTexte 59">
            <a:extLst>
              <a:ext uri="{FF2B5EF4-FFF2-40B4-BE49-F238E27FC236}">
                <a16:creationId xmlns:a16="http://schemas.microsoft.com/office/drawing/2014/main" id="{A7F5CD3A-DCC7-73C2-B29F-1B3CD115B2AE}"/>
              </a:ext>
            </a:extLst>
          </p:cNvPr>
          <p:cNvSpPr txBox="1"/>
          <p:nvPr/>
        </p:nvSpPr>
        <p:spPr>
          <a:xfrm>
            <a:off x="-36000" y="529632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strike="noStrike" spc="-1" dirty="0">
                <a:solidFill>
                  <a:srgbClr val="FFFFFF"/>
                </a:solidFill>
                <a:latin typeface="Calibri" panose="020F0502020204030204" pitchFamily="34" charset="0"/>
              </a:rPr>
              <a:t>ATF Results - CLIC Project Meeting #48</a:t>
            </a:r>
          </a:p>
          <a:p>
            <a:r>
              <a:rPr lang="en-US" sz="1500" strike="noStrike" spc="-1" dirty="0">
                <a:solidFill>
                  <a:srgbClr val="FFFFFF"/>
                </a:solidFill>
                <a:latin typeface="Calibri" panose="020F0502020204030204" pitchFamily="34" charset="0"/>
              </a:rPr>
              <a:t>
</a:t>
            </a:r>
            <a:endParaRPr lang="en-GB" sz="1500" strike="noStrike" spc="-1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9B041A8-8C77-AA0D-7744-BD216E243D8C}"/>
              </a:ext>
            </a:extLst>
          </p:cNvPr>
          <p:cNvSpPr txBox="1"/>
          <p:nvPr/>
        </p:nvSpPr>
        <p:spPr>
          <a:xfrm>
            <a:off x="213131" y="1001311"/>
            <a:ext cx="2121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Main Panel Dialog:</a:t>
            </a:r>
          </a:p>
        </p:txBody>
      </p:sp>
    </p:spTree>
    <p:extLst>
      <p:ext uri="{BB962C8B-B14F-4D97-AF65-F5344CB8AC3E}">
        <p14:creationId xmlns:p14="http://schemas.microsoft.com/office/powerpoint/2010/main" val="3406067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A76B61-9C6B-61C0-079B-AD8865F0A4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ZoneTexte 52">
            <a:extLst>
              <a:ext uri="{FF2B5EF4-FFF2-40B4-BE49-F238E27FC236}">
                <a16:creationId xmlns:a16="http://schemas.microsoft.com/office/drawing/2014/main" id="{9FF88D9E-B606-F9B1-DE39-F0B6263E7116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1" strike="noStrike" spc="-1" dirty="0">
                <a:solidFill>
                  <a:srgbClr val="FFFFFF"/>
                </a:solidFill>
                <a:latin typeface="Calibri" panose="020F0502020204030204" pitchFamily="34" charset="0"/>
              </a:rPr>
              <a:t>Interfaces</a:t>
            </a:r>
          </a:p>
        </p:txBody>
      </p:sp>
      <p:pic>
        <p:nvPicPr>
          <p:cNvPr id="54" name="Image 53">
            <a:extLst>
              <a:ext uri="{FF2B5EF4-FFF2-40B4-BE49-F238E27FC236}">
                <a16:creationId xmlns:a16="http://schemas.microsoft.com/office/drawing/2014/main" id="{2FDE2670-11F3-C4B7-5250-D9073ADC3220}"/>
              </a:ext>
            </a:extLst>
          </p:cNvPr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59" name="ZoneTexte 58">
            <a:extLst>
              <a:ext uri="{FF2B5EF4-FFF2-40B4-BE49-F238E27FC236}">
                <a16:creationId xmlns:a16="http://schemas.microsoft.com/office/drawing/2014/main" id="{ABAB9567-B5C7-2524-6CFE-4E07F336BFD6}"/>
              </a:ext>
            </a:extLst>
          </p:cNvPr>
          <p:cNvSpPr txBox="1"/>
          <p:nvPr/>
        </p:nvSpPr>
        <p:spPr>
          <a:xfrm>
            <a:off x="91051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9493298F-C123-4D37-A7C3-1B04674EB588}" type="slidenum">
              <a:rPr lang="en-GB" sz="1800" strike="noStrike" spc="-1">
                <a:solidFill>
                  <a:srgbClr val="FFFFFF"/>
                </a:solidFill>
                <a:latin typeface="Calibri" panose="020F0502020204030204" pitchFamily="34" charset="0"/>
              </a:rPr>
              <a:pPr algn="ctr"/>
              <a:t>4</a:t>
            </a:fld>
            <a:endParaRPr lang="en-GB" sz="1800" strike="noStrike" spc="-1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4" name="ZoneTexte 59">
            <a:extLst>
              <a:ext uri="{FF2B5EF4-FFF2-40B4-BE49-F238E27FC236}">
                <a16:creationId xmlns:a16="http://schemas.microsoft.com/office/drawing/2014/main" id="{4362941B-E9DD-CCCB-D088-B738FB357782}"/>
              </a:ext>
            </a:extLst>
          </p:cNvPr>
          <p:cNvSpPr txBox="1"/>
          <p:nvPr/>
        </p:nvSpPr>
        <p:spPr>
          <a:xfrm>
            <a:off x="-36000" y="529632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spc="-1" dirty="0">
                <a:solidFill>
                  <a:srgbClr val="FFFFFF"/>
                </a:solidFill>
                <a:latin typeface="Calibri" panose="020F0502020204030204" pitchFamily="34" charset="0"/>
              </a:rPr>
              <a:t>ATF Results - CLIC Project Meeting #48
</a:t>
            </a:r>
            <a:endParaRPr lang="en-GB" sz="1500" spc="-1" dirty="0">
              <a:solidFill>
                <a:srgbClr val="FFFFFF"/>
              </a:solidFill>
              <a:latin typeface="Calibri" panose="020F0502020204030204" pitchFamily="34" charset="0"/>
            </a:endParaRPr>
          </a:p>
          <a:p>
            <a:r>
              <a:rPr lang="en-US" sz="1500" strike="noStrike" spc="-1" dirty="0">
                <a:solidFill>
                  <a:srgbClr val="FFFFFF"/>
                </a:solidFill>
                <a:latin typeface="Calibri" panose="020F0502020204030204" pitchFamily="34" charset="0"/>
              </a:rPr>
              <a:t>
</a:t>
            </a:r>
            <a:endParaRPr lang="en-GB" sz="1500" strike="noStrike" spc="-1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51DAA52-BA0E-45CA-8329-99A1265279D0}"/>
              </a:ext>
            </a:extLst>
          </p:cNvPr>
          <p:cNvSpPr txBox="1"/>
          <p:nvPr/>
        </p:nvSpPr>
        <p:spPr>
          <a:xfrm>
            <a:off x="83083" y="4677645"/>
            <a:ext cx="3660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Two CLEAR Interfaces also exist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284051B-255D-D38E-8ABB-1FE3BAD93638}"/>
              </a:ext>
            </a:extLst>
          </p:cNvPr>
          <p:cNvSpPr txBox="1"/>
          <p:nvPr/>
        </p:nvSpPr>
        <p:spPr>
          <a:xfrm>
            <a:off x="238970" y="1098493"/>
            <a:ext cx="3634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Machine-Indepe</a:t>
            </a:r>
            <a:r>
              <a:rPr lang="en-GB" dirty="0"/>
              <a:t>n</a:t>
            </a:r>
            <a:r>
              <a:rPr lang="en-CH" dirty="0"/>
              <a:t>dent Framework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EB89D85-2DAC-C8ED-B970-86F035CF1C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4610" y="1365929"/>
            <a:ext cx="4051405" cy="3705041"/>
          </a:xfrm>
          <a:prstGeom prst="rect">
            <a:avLst/>
          </a:prstGeom>
        </p:spPr>
      </p:pic>
      <p:sp>
        <p:nvSpPr>
          <p:cNvPr id="2" name="ZoneTexte 26">
            <a:extLst>
              <a:ext uri="{FF2B5EF4-FFF2-40B4-BE49-F238E27FC236}">
                <a16:creationId xmlns:a16="http://schemas.microsoft.com/office/drawing/2014/main" id="{B03EA796-42D4-9673-7A47-38B86D4F8FAE}"/>
              </a:ext>
            </a:extLst>
          </p:cNvPr>
          <p:cNvSpPr txBox="1"/>
          <p:nvPr/>
        </p:nvSpPr>
        <p:spPr>
          <a:xfrm>
            <a:off x="7680750" y="4742855"/>
            <a:ext cx="231679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hlinkClick r:id="rId4"/>
              </a:rPr>
              <a:t>https://gitlab.cern.ch/rf-track</a:t>
            </a:r>
            <a:endParaRPr lang="en-US" sz="1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7837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BBD7FD-9B51-D671-D89B-3105B7D9B6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1AE0AA9-4DA8-DA58-94AF-45DDDD9E29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4496" y="1136298"/>
            <a:ext cx="5052883" cy="4260368"/>
          </a:xfrm>
          <a:prstGeom prst="rect">
            <a:avLst/>
          </a:prstGeom>
        </p:spPr>
      </p:pic>
      <p:sp>
        <p:nvSpPr>
          <p:cNvPr id="53" name="ZoneTexte 52">
            <a:extLst>
              <a:ext uri="{FF2B5EF4-FFF2-40B4-BE49-F238E27FC236}">
                <a16:creationId xmlns:a16="http://schemas.microsoft.com/office/drawing/2014/main" id="{92FDF2B5-2B21-59AE-CEE7-0D5D47E1E9CA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3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1" strike="noStrike" spc="-1" dirty="0">
                <a:solidFill>
                  <a:srgbClr val="FFFFFF"/>
                </a:solidFill>
                <a:latin typeface="Calibri" panose="020F0502020204030204" pitchFamily="34" charset="0"/>
              </a:rPr>
              <a:t>System Identification</a:t>
            </a:r>
          </a:p>
        </p:txBody>
      </p:sp>
      <p:pic>
        <p:nvPicPr>
          <p:cNvPr id="54" name="Image 53">
            <a:extLst>
              <a:ext uri="{FF2B5EF4-FFF2-40B4-BE49-F238E27FC236}">
                <a16:creationId xmlns:a16="http://schemas.microsoft.com/office/drawing/2014/main" id="{C4213A85-F1EC-059B-F920-258BE7920370}"/>
              </a:ext>
            </a:extLst>
          </p:cNvPr>
          <p:cNvPicPr/>
          <p:nvPr/>
        </p:nvPicPr>
        <p:blipFill>
          <a:blip r:embed="rId3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59" name="ZoneTexte 58">
            <a:extLst>
              <a:ext uri="{FF2B5EF4-FFF2-40B4-BE49-F238E27FC236}">
                <a16:creationId xmlns:a16="http://schemas.microsoft.com/office/drawing/2014/main" id="{F78B55A4-D6B5-9381-771A-671FEBD881B0}"/>
              </a:ext>
            </a:extLst>
          </p:cNvPr>
          <p:cNvSpPr txBox="1"/>
          <p:nvPr/>
        </p:nvSpPr>
        <p:spPr>
          <a:xfrm>
            <a:off x="91051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9493298F-C123-4D37-A7C3-1B04674EB588}" type="slidenum">
              <a:rPr lang="en-GB" sz="1800" strike="noStrike" spc="-1">
                <a:solidFill>
                  <a:srgbClr val="FFFFFF"/>
                </a:solidFill>
                <a:latin typeface="Calibri" panose="020F0502020204030204" pitchFamily="34" charset="0"/>
              </a:rPr>
              <a:pPr algn="ctr"/>
              <a:t>5</a:t>
            </a:fld>
            <a:endParaRPr lang="en-GB" sz="1800" strike="noStrike" spc="-1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0728E3D-3A70-9D2B-50DD-E6DEB2596C05}"/>
              </a:ext>
            </a:extLst>
          </p:cNvPr>
          <p:cNvSpPr txBox="1"/>
          <p:nvPr/>
        </p:nvSpPr>
        <p:spPr>
          <a:xfrm>
            <a:off x="1395920" y="1833116"/>
            <a:ext cx="1185238" cy="936303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  <a:t>List of </a:t>
            </a:r>
            <a:b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</a:br>
            <a: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  <a:t>correctors </a:t>
            </a:r>
            <a:b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</a:br>
            <a: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  <a:t>to use.</a:t>
            </a:r>
          </a:p>
        </p:txBody>
      </p:sp>
      <p:sp>
        <p:nvSpPr>
          <p:cNvPr id="10" name="Forme libre : forme 9">
            <a:extLst>
              <a:ext uri="{FF2B5EF4-FFF2-40B4-BE49-F238E27FC236}">
                <a16:creationId xmlns:a16="http://schemas.microsoft.com/office/drawing/2014/main" id="{3855C5CB-3FE0-C10A-87C2-44B0FB2EA137}"/>
              </a:ext>
            </a:extLst>
          </p:cNvPr>
          <p:cNvSpPr/>
          <p:nvPr/>
        </p:nvSpPr>
        <p:spPr>
          <a:xfrm>
            <a:off x="2498508" y="1629733"/>
            <a:ext cx="288000" cy="1271699"/>
          </a:xfrm>
          <a:custGeom>
            <a:avLst>
              <a:gd name="f0" fmla="val 1800"/>
              <a:gd name="f1" fmla="val 108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-2147483647"/>
              <a:gd name="f10" fmla="val 2147483647"/>
              <a:gd name="f11" fmla="val 5400"/>
              <a:gd name="f12" fmla="val 16200"/>
              <a:gd name="f13" fmla="val 10800"/>
              <a:gd name="f14" fmla="+- 0 0 0"/>
              <a:gd name="f15" fmla="*/ f5 1 21600"/>
              <a:gd name="f16" fmla="*/ f6 1 21600"/>
              <a:gd name="f17" fmla="pin 0 f0 5400"/>
              <a:gd name="f18" fmla="pin 0 f1 21600"/>
              <a:gd name="f19" fmla="*/ f14 f2 1"/>
              <a:gd name="f20" fmla="*/ f17 1 2"/>
              <a:gd name="f21" fmla="val f17"/>
              <a:gd name="f22" fmla="val f18"/>
              <a:gd name="f23" fmla="+- 21600 0 f17"/>
              <a:gd name="f24" fmla="*/ f17 10000 1"/>
              <a:gd name="f25" fmla="*/ 10800 f15 1"/>
              <a:gd name="f26" fmla="*/ f17 f16 1"/>
              <a:gd name="f27" fmla="*/ f7 f15 1"/>
              <a:gd name="f28" fmla="*/ f18 f16 1"/>
              <a:gd name="f29" fmla="*/ 13800 f15 1"/>
              <a:gd name="f30" fmla="*/ 21600 f15 1"/>
              <a:gd name="f31" fmla="*/ 0 f16 1"/>
              <a:gd name="f32" fmla="*/ f19 1 f4"/>
              <a:gd name="f33" fmla="*/ 0 f15 1"/>
              <a:gd name="f34" fmla="*/ 10800 f16 1"/>
              <a:gd name="f35" fmla="*/ 21600 f16 1"/>
              <a:gd name="f36" fmla="+- f22 0 f17"/>
              <a:gd name="f37" fmla="+- f22 0 f20"/>
              <a:gd name="f38" fmla="+- f22 f20 0"/>
              <a:gd name="f39" fmla="+- f22 f17 0"/>
              <a:gd name="f40" fmla="+- 21600 0 f20"/>
              <a:gd name="f41" fmla="*/ f24 1 31953"/>
              <a:gd name="f42" fmla="+- f32 0 f3"/>
              <a:gd name="f43" fmla="+- 21600 0 f41"/>
              <a:gd name="f44" fmla="*/ f41 f16 1"/>
              <a:gd name="f45" fmla="*/ f43 f16 1"/>
            </a:gdLst>
            <a:ahLst>
              <a:ahXY gdRefY="f0" minY="f7" maxY="f11">
                <a:pos x="f25" y="f26"/>
              </a:ahXY>
              <a:ahXY gdRefY="f1" minY="f7" maxY="f8">
                <a:pos x="f27" y="f28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2">
                <a:pos x="f30" y="f31"/>
              </a:cxn>
              <a:cxn ang="f42">
                <a:pos x="f33" y="f34"/>
              </a:cxn>
              <a:cxn ang="f42">
                <a:pos x="f30" y="f35"/>
              </a:cxn>
            </a:cxnLst>
            <a:rect l="f29" t="f44" r="f30" b="f45"/>
            <a:pathLst>
              <a:path w="21600" h="21600">
                <a:moveTo>
                  <a:pt x="f8" y="f7"/>
                </a:moveTo>
                <a:cubicBezTo>
                  <a:pt x="f12" y="f7"/>
                  <a:pt x="f13" y="f20"/>
                  <a:pt x="f13" y="f21"/>
                </a:cubicBezTo>
                <a:lnTo>
                  <a:pt x="f13" y="f36"/>
                </a:lnTo>
                <a:cubicBezTo>
                  <a:pt x="f13" y="f37"/>
                  <a:pt x="f11" y="f22"/>
                  <a:pt x="f7" y="f22"/>
                </a:cubicBezTo>
                <a:cubicBezTo>
                  <a:pt x="f11" y="f22"/>
                  <a:pt x="f13" y="f38"/>
                  <a:pt x="f13" y="f39"/>
                </a:cubicBezTo>
                <a:lnTo>
                  <a:pt x="f13" y="f23"/>
                </a:lnTo>
                <a:cubicBezTo>
                  <a:pt x="f13" y="f40"/>
                  <a:pt x="f12" y="f8"/>
                  <a:pt x="f8" y="f8"/>
                </a:cubicBezTo>
              </a:path>
            </a:pathLst>
          </a:custGeom>
          <a:noFill/>
          <a:ln w="57240">
            <a:solidFill>
              <a:srgbClr val="FF0000"/>
            </a:solidFill>
            <a:prstDash val="solid"/>
          </a:ln>
        </p:spPr>
        <p:txBody>
          <a:bodyPr vert="horz" wrap="square" lIns="118440" tIns="73440" rIns="118440" bIns="7344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11" name="Forme libre : forme 10">
            <a:extLst>
              <a:ext uri="{FF2B5EF4-FFF2-40B4-BE49-F238E27FC236}">
                <a16:creationId xmlns:a16="http://schemas.microsoft.com/office/drawing/2014/main" id="{8C7E711C-40FB-9442-6C87-609495507425}"/>
              </a:ext>
            </a:extLst>
          </p:cNvPr>
          <p:cNvSpPr/>
          <p:nvPr/>
        </p:nvSpPr>
        <p:spPr>
          <a:xfrm>
            <a:off x="2528970" y="3146208"/>
            <a:ext cx="288000" cy="1300218"/>
          </a:xfrm>
          <a:custGeom>
            <a:avLst>
              <a:gd name="f0" fmla="val 1800"/>
              <a:gd name="f1" fmla="val 108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-2147483647"/>
              <a:gd name="f10" fmla="val 2147483647"/>
              <a:gd name="f11" fmla="val 5400"/>
              <a:gd name="f12" fmla="val 16200"/>
              <a:gd name="f13" fmla="val 10800"/>
              <a:gd name="f14" fmla="+- 0 0 0"/>
              <a:gd name="f15" fmla="*/ f5 1 21600"/>
              <a:gd name="f16" fmla="*/ f6 1 21600"/>
              <a:gd name="f17" fmla="pin 0 f0 5400"/>
              <a:gd name="f18" fmla="pin 0 f1 21600"/>
              <a:gd name="f19" fmla="*/ f14 f2 1"/>
              <a:gd name="f20" fmla="*/ f17 1 2"/>
              <a:gd name="f21" fmla="val f17"/>
              <a:gd name="f22" fmla="val f18"/>
              <a:gd name="f23" fmla="+- 21600 0 f17"/>
              <a:gd name="f24" fmla="*/ f17 10000 1"/>
              <a:gd name="f25" fmla="*/ 10800 f15 1"/>
              <a:gd name="f26" fmla="*/ f17 f16 1"/>
              <a:gd name="f27" fmla="*/ f7 f15 1"/>
              <a:gd name="f28" fmla="*/ f18 f16 1"/>
              <a:gd name="f29" fmla="*/ 13800 f15 1"/>
              <a:gd name="f30" fmla="*/ 21600 f15 1"/>
              <a:gd name="f31" fmla="*/ 0 f16 1"/>
              <a:gd name="f32" fmla="*/ f19 1 f4"/>
              <a:gd name="f33" fmla="*/ 0 f15 1"/>
              <a:gd name="f34" fmla="*/ 10800 f16 1"/>
              <a:gd name="f35" fmla="*/ 21600 f16 1"/>
              <a:gd name="f36" fmla="+- f22 0 f17"/>
              <a:gd name="f37" fmla="+- f22 0 f20"/>
              <a:gd name="f38" fmla="+- f22 f20 0"/>
              <a:gd name="f39" fmla="+- f22 f17 0"/>
              <a:gd name="f40" fmla="+- 21600 0 f20"/>
              <a:gd name="f41" fmla="*/ f24 1 31953"/>
              <a:gd name="f42" fmla="+- f32 0 f3"/>
              <a:gd name="f43" fmla="+- 21600 0 f41"/>
              <a:gd name="f44" fmla="*/ f41 f16 1"/>
              <a:gd name="f45" fmla="*/ f43 f16 1"/>
            </a:gdLst>
            <a:ahLst>
              <a:ahXY gdRefY="f0" minY="f7" maxY="f11">
                <a:pos x="f25" y="f26"/>
              </a:ahXY>
              <a:ahXY gdRefY="f1" minY="f7" maxY="f8">
                <a:pos x="f27" y="f28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2">
                <a:pos x="f30" y="f31"/>
              </a:cxn>
              <a:cxn ang="f42">
                <a:pos x="f33" y="f34"/>
              </a:cxn>
              <a:cxn ang="f42">
                <a:pos x="f30" y="f35"/>
              </a:cxn>
            </a:cxnLst>
            <a:rect l="f29" t="f44" r="f30" b="f45"/>
            <a:pathLst>
              <a:path w="21600" h="21600">
                <a:moveTo>
                  <a:pt x="f8" y="f7"/>
                </a:moveTo>
                <a:cubicBezTo>
                  <a:pt x="f12" y="f7"/>
                  <a:pt x="f13" y="f20"/>
                  <a:pt x="f13" y="f21"/>
                </a:cubicBezTo>
                <a:lnTo>
                  <a:pt x="f13" y="f36"/>
                </a:lnTo>
                <a:cubicBezTo>
                  <a:pt x="f13" y="f37"/>
                  <a:pt x="f11" y="f22"/>
                  <a:pt x="f7" y="f22"/>
                </a:cubicBezTo>
                <a:cubicBezTo>
                  <a:pt x="f11" y="f22"/>
                  <a:pt x="f13" y="f38"/>
                  <a:pt x="f13" y="f39"/>
                </a:cubicBezTo>
                <a:lnTo>
                  <a:pt x="f13" y="f23"/>
                </a:lnTo>
                <a:cubicBezTo>
                  <a:pt x="f13" y="f40"/>
                  <a:pt x="f12" y="f8"/>
                  <a:pt x="f8" y="f8"/>
                </a:cubicBezTo>
              </a:path>
            </a:pathLst>
          </a:custGeom>
          <a:noFill/>
          <a:ln w="57240">
            <a:solidFill>
              <a:srgbClr val="FF0000"/>
            </a:solidFill>
            <a:prstDash val="solid"/>
          </a:ln>
        </p:spPr>
        <p:txBody>
          <a:bodyPr vert="horz" wrap="square" lIns="118440" tIns="73440" rIns="118440" bIns="7344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E7E7016-840D-A9E0-FB22-AA829DF1FD5D}"/>
              </a:ext>
            </a:extLst>
          </p:cNvPr>
          <p:cNvSpPr txBox="1"/>
          <p:nvPr/>
        </p:nvSpPr>
        <p:spPr>
          <a:xfrm>
            <a:off x="1580842" y="3374759"/>
            <a:ext cx="815393" cy="93630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  <a:t>List of </a:t>
            </a:r>
            <a:b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</a:br>
            <a: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  <a:t>BPMs </a:t>
            </a:r>
            <a:b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</a:br>
            <a: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  <a:t>to use.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6B4D511-A2A8-C41C-315D-B359D126B1F8}"/>
              </a:ext>
            </a:extLst>
          </p:cNvPr>
          <p:cNvSpPr txBox="1"/>
          <p:nvPr/>
        </p:nvSpPr>
        <p:spPr>
          <a:xfrm>
            <a:off x="7355340" y="1955586"/>
            <a:ext cx="2127240" cy="93630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  <a:t>Maximum transverse orbit excursion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EAE971F3-B1D3-3631-7C7A-5FFA9FEEF8A5}"/>
              </a:ext>
            </a:extLst>
          </p:cNvPr>
          <p:cNvSpPr txBox="1"/>
          <p:nvPr/>
        </p:nvSpPr>
        <p:spPr>
          <a:xfrm>
            <a:off x="7355340" y="1490433"/>
            <a:ext cx="2360520" cy="372687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  <a:t>Path to storage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7A40147F-3EFA-F910-CC49-500AB3361C73}"/>
              </a:ext>
            </a:extLst>
          </p:cNvPr>
          <p:cNvSpPr txBox="1"/>
          <p:nvPr/>
        </p:nvSpPr>
        <p:spPr>
          <a:xfrm>
            <a:off x="0" y="901474"/>
            <a:ext cx="101055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cmr10"/>
              </a:rPr>
              <a:t>Here running on the RF-Track’s ATF2 Extraction line: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6690373-F806-270D-623A-A3D4D68D8B07}"/>
              </a:ext>
            </a:extLst>
          </p:cNvPr>
          <p:cNvSpPr/>
          <p:nvPr/>
        </p:nvSpPr>
        <p:spPr>
          <a:xfrm>
            <a:off x="4194403" y="1575929"/>
            <a:ext cx="3024544" cy="19510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F45267B-BB14-9AEF-8A4C-499D793BB7E1}"/>
              </a:ext>
            </a:extLst>
          </p:cNvPr>
          <p:cNvSpPr/>
          <p:nvPr/>
        </p:nvSpPr>
        <p:spPr>
          <a:xfrm>
            <a:off x="4235863" y="2044229"/>
            <a:ext cx="2983084" cy="19510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4" name="ZoneTexte 59">
            <a:extLst>
              <a:ext uri="{FF2B5EF4-FFF2-40B4-BE49-F238E27FC236}">
                <a16:creationId xmlns:a16="http://schemas.microsoft.com/office/drawing/2014/main" id="{41491A65-3BBE-67F4-4D1E-201DC4B085C9}"/>
              </a:ext>
            </a:extLst>
          </p:cNvPr>
          <p:cNvSpPr txBox="1"/>
          <p:nvPr/>
        </p:nvSpPr>
        <p:spPr>
          <a:xfrm>
            <a:off x="-36000" y="529632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strike="noStrike" spc="-1" dirty="0">
                <a:solidFill>
                  <a:srgbClr val="FFFFFF"/>
                </a:solidFill>
                <a:latin typeface="Calibri" panose="020F0502020204030204" pitchFamily="34" charset="0"/>
              </a:rPr>
              <a:t>ATF Results - CLIC Project Meeting #48</a:t>
            </a:r>
          </a:p>
          <a:p>
            <a:r>
              <a:rPr lang="en-US" sz="1500" strike="noStrike" spc="-1" dirty="0">
                <a:solidFill>
                  <a:srgbClr val="FFFFFF"/>
                </a:solidFill>
                <a:latin typeface="Calibri" panose="020F0502020204030204" pitchFamily="34" charset="0"/>
              </a:rPr>
              <a:t>
</a:t>
            </a:r>
            <a:endParaRPr lang="en-GB" sz="1500" strike="noStrike" spc="-1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48775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73BF87-83FC-FC55-6187-D1E217CF79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44">
            <a:extLst>
              <a:ext uri="{FF2B5EF4-FFF2-40B4-BE49-F238E27FC236}">
                <a16:creationId xmlns:a16="http://schemas.microsoft.com/office/drawing/2014/main" id="{D6D9304B-2BF0-FED0-9CA7-E7A05A957386}"/>
              </a:ext>
            </a:extLst>
          </p:cNvPr>
          <p:cNvSpPr txBox="1"/>
          <p:nvPr/>
        </p:nvSpPr>
        <p:spPr>
          <a:xfrm>
            <a:off x="-20097" y="-72000"/>
            <a:ext cx="10100721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r>
              <a:rPr lang="en-GB" sz="4000" b="1" strike="noStrike" spc="-1" dirty="0">
                <a:solidFill>
                  <a:srgbClr val="FFFFFF"/>
                </a:solidFill>
                <a:latin typeface="Calibri" panose="020F0502020204030204" pitchFamily="34" charset="0"/>
              </a:rPr>
              <a:t>Response Matrix</a:t>
            </a:r>
            <a:endParaRPr lang="en-GB" sz="4000" strike="noStrike" spc="-1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Image 45">
            <a:extLst>
              <a:ext uri="{FF2B5EF4-FFF2-40B4-BE49-F238E27FC236}">
                <a16:creationId xmlns:a16="http://schemas.microsoft.com/office/drawing/2014/main" id="{B076D0E9-D790-0516-A89D-4A17C7215C60}"/>
              </a:ext>
            </a:extLst>
          </p:cNvPr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8" name="ZoneTexte 46">
            <a:extLst>
              <a:ext uri="{FF2B5EF4-FFF2-40B4-BE49-F238E27FC236}">
                <a16:creationId xmlns:a16="http://schemas.microsoft.com/office/drawing/2014/main" id="{B7C59348-B537-A10D-279B-6DADDBD81AB2}"/>
              </a:ext>
            </a:extLst>
          </p:cNvPr>
          <p:cNvSpPr txBox="1"/>
          <p:nvPr/>
        </p:nvSpPr>
        <p:spPr>
          <a:xfrm>
            <a:off x="9104760" y="529668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D75F6F1B-2976-4CAA-AC64-BA55C0B1E494}" type="slidenum">
              <a:rPr lang="en-GB" sz="1800" strike="noStrike" spc="-1">
                <a:solidFill>
                  <a:srgbClr val="FFFFFF"/>
                </a:solidFill>
                <a:latin typeface="Calibri" panose="020F0502020204030204" pitchFamily="34" charset="0"/>
              </a:rPr>
              <a:pPr algn="ctr"/>
              <a:t>6</a:t>
            </a:fld>
            <a:endParaRPr lang="en-GB" sz="1800" strike="noStrike" spc="-1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ZoneTexte 59">
            <a:extLst>
              <a:ext uri="{FF2B5EF4-FFF2-40B4-BE49-F238E27FC236}">
                <a16:creationId xmlns:a16="http://schemas.microsoft.com/office/drawing/2014/main" id="{65C0E05C-4FF3-30E5-06D6-D12A9D72E2CB}"/>
              </a:ext>
            </a:extLst>
          </p:cNvPr>
          <p:cNvSpPr txBox="1"/>
          <p:nvPr/>
        </p:nvSpPr>
        <p:spPr>
          <a:xfrm>
            <a:off x="-36000" y="529632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strike="noStrike" spc="-1" dirty="0">
                <a:solidFill>
                  <a:srgbClr val="FFFFFF"/>
                </a:solidFill>
                <a:latin typeface="Calibri" panose="020F0502020204030204" pitchFamily="34" charset="0"/>
              </a:rPr>
              <a:t>ATF Results - CLIC Project Meeting #48</a:t>
            </a:r>
          </a:p>
          <a:p>
            <a:r>
              <a:rPr lang="en-US" sz="1500" strike="noStrike" spc="-1" dirty="0">
                <a:solidFill>
                  <a:srgbClr val="FFFFFF"/>
                </a:solidFill>
                <a:latin typeface="Calibri" panose="020F0502020204030204" pitchFamily="34" charset="0"/>
              </a:rPr>
              <a:t>
</a:t>
            </a:r>
            <a:endParaRPr lang="en-GB" sz="1500" strike="noStrike" spc="-1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372219-AD72-1043-0A2F-D5AC1EA12499}"/>
              </a:ext>
            </a:extLst>
          </p:cNvPr>
          <p:cNvSpPr txBox="1"/>
          <p:nvPr/>
        </p:nvSpPr>
        <p:spPr>
          <a:xfrm>
            <a:off x="96252" y="1003778"/>
            <a:ext cx="16081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Applications:</a:t>
            </a:r>
          </a:p>
          <a:p>
            <a:r>
              <a:rPr lang="en-CH" dirty="0"/>
              <a:t>- BBA</a:t>
            </a:r>
          </a:p>
          <a:p>
            <a:r>
              <a:rPr lang="en-CH" dirty="0"/>
              <a:t>- Orbit Bumps</a:t>
            </a:r>
          </a:p>
        </p:txBody>
      </p:sp>
      <p:pic>
        <p:nvPicPr>
          <p:cNvPr id="3" name="Picture 6">
            <a:extLst>
              <a:ext uri="{FF2B5EF4-FFF2-40B4-BE49-F238E27FC236}">
                <a16:creationId xmlns:a16="http://schemas.microsoft.com/office/drawing/2014/main" id="{8CAEF6AC-A55E-3EE9-217C-18FC808115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650957" y="993789"/>
            <a:ext cx="4758612" cy="4091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3114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D34811-D46A-7C1C-B2E1-4A69E23C63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ZoneTexte 52">
            <a:extLst>
              <a:ext uri="{FF2B5EF4-FFF2-40B4-BE49-F238E27FC236}">
                <a16:creationId xmlns:a16="http://schemas.microsoft.com/office/drawing/2014/main" id="{96E8BE71-701F-7D25-ECB7-73E2232C58D9}"/>
              </a:ext>
            </a:extLst>
          </p:cNvPr>
          <p:cNvSpPr txBox="1"/>
          <p:nvPr/>
        </p:nvSpPr>
        <p:spPr>
          <a:xfrm>
            <a:off x="2556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US" sz="4000" b="1" spc="-1" dirty="0">
                <a:solidFill>
                  <a:srgbClr val="FFFFFF"/>
                </a:solidFill>
                <a:latin typeface="Calibri" panose="020F0502020204030204" pitchFamily="34" charset="0"/>
              </a:rPr>
              <a:t>Beam-Based Alignment</a:t>
            </a:r>
            <a:endParaRPr lang="en-GB" sz="4000" b="1" spc="-1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54" name="Image 53">
            <a:extLst>
              <a:ext uri="{FF2B5EF4-FFF2-40B4-BE49-F238E27FC236}">
                <a16:creationId xmlns:a16="http://schemas.microsoft.com/office/drawing/2014/main" id="{86FE316B-926F-57F9-432B-6A56DDF3C7AA}"/>
              </a:ext>
            </a:extLst>
          </p:cNvPr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59" name="ZoneTexte 58">
            <a:extLst>
              <a:ext uri="{FF2B5EF4-FFF2-40B4-BE49-F238E27FC236}">
                <a16:creationId xmlns:a16="http://schemas.microsoft.com/office/drawing/2014/main" id="{A8E89C58-E31A-A097-9563-F37BD2781BDD}"/>
              </a:ext>
            </a:extLst>
          </p:cNvPr>
          <p:cNvSpPr txBox="1"/>
          <p:nvPr/>
        </p:nvSpPr>
        <p:spPr>
          <a:xfrm>
            <a:off x="91051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9493298F-C123-4D37-A7C3-1B04674EB588}" type="slidenum">
              <a:rPr lang="en-GB" sz="1800" strike="noStrike" spc="-1">
                <a:solidFill>
                  <a:srgbClr val="FFFFFF"/>
                </a:solidFill>
                <a:latin typeface="Calibri" panose="020F0502020204030204" pitchFamily="34" charset="0"/>
              </a:rPr>
              <a:pPr algn="ctr"/>
              <a:t>7</a:t>
            </a:fld>
            <a:endParaRPr lang="en-GB" sz="1800" strike="noStrike" spc="-1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5B3EAB1B-C41C-BC86-32A6-354907F622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44208" y="1160552"/>
            <a:ext cx="2888317" cy="3878997"/>
          </a:xfrm>
          <a:prstGeom prst="rect">
            <a:avLst/>
          </a:prstGeom>
        </p:spPr>
      </p:pic>
      <p:pic>
        <p:nvPicPr>
          <p:cNvPr id="6" name="Image 5" descr="Une image contenant texte, capture d’écran, logiciel, ordinateur&#10;&#10;Le contenu généré par l’IA peut être incorrect.">
            <a:extLst>
              <a:ext uri="{FF2B5EF4-FFF2-40B4-BE49-F238E27FC236}">
                <a16:creationId xmlns:a16="http://schemas.microsoft.com/office/drawing/2014/main" id="{19312BFA-FA9D-450C-5AA1-7258E73B679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65" y="903782"/>
            <a:ext cx="3240681" cy="4266897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0D525140-26A2-68CB-350C-526642E5CBA8}"/>
              </a:ext>
            </a:extLst>
          </p:cNvPr>
          <p:cNvSpPr txBox="1"/>
          <p:nvPr/>
        </p:nvSpPr>
        <p:spPr>
          <a:xfrm>
            <a:off x="-37406" y="1937128"/>
            <a:ext cx="1185238" cy="936303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  <a:t>List of </a:t>
            </a:r>
            <a:b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</a:br>
            <a: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  <a:t>correctors </a:t>
            </a:r>
            <a:b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</a:br>
            <a: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  <a:t>to use.</a:t>
            </a:r>
          </a:p>
        </p:txBody>
      </p:sp>
      <p:sp>
        <p:nvSpPr>
          <p:cNvPr id="4" name="Forme libre : forme 3">
            <a:extLst>
              <a:ext uri="{FF2B5EF4-FFF2-40B4-BE49-F238E27FC236}">
                <a16:creationId xmlns:a16="http://schemas.microsoft.com/office/drawing/2014/main" id="{06B94175-1B31-0CFC-F82C-CF2D4693A088}"/>
              </a:ext>
            </a:extLst>
          </p:cNvPr>
          <p:cNvSpPr/>
          <p:nvPr/>
        </p:nvSpPr>
        <p:spPr>
          <a:xfrm>
            <a:off x="927217" y="1529640"/>
            <a:ext cx="288000" cy="2135580"/>
          </a:xfrm>
          <a:custGeom>
            <a:avLst>
              <a:gd name="f0" fmla="val 1800"/>
              <a:gd name="f1" fmla="val 108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-2147483647"/>
              <a:gd name="f10" fmla="val 2147483647"/>
              <a:gd name="f11" fmla="val 5400"/>
              <a:gd name="f12" fmla="val 16200"/>
              <a:gd name="f13" fmla="val 10800"/>
              <a:gd name="f14" fmla="+- 0 0 0"/>
              <a:gd name="f15" fmla="*/ f5 1 21600"/>
              <a:gd name="f16" fmla="*/ f6 1 21600"/>
              <a:gd name="f17" fmla="pin 0 f0 5400"/>
              <a:gd name="f18" fmla="pin 0 f1 21600"/>
              <a:gd name="f19" fmla="*/ f14 f2 1"/>
              <a:gd name="f20" fmla="*/ f17 1 2"/>
              <a:gd name="f21" fmla="val f17"/>
              <a:gd name="f22" fmla="val f18"/>
              <a:gd name="f23" fmla="+- 21600 0 f17"/>
              <a:gd name="f24" fmla="*/ f17 10000 1"/>
              <a:gd name="f25" fmla="*/ 10800 f15 1"/>
              <a:gd name="f26" fmla="*/ f17 f16 1"/>
              <a:gd name="f27" fmla="*/ f7 f15 1"/>
              <a:gd name="f28" fmla="*/ f18 f16 1"/>
              <a:gd name="f29" fmla="*/ 13800 f15 1"/>
              <a:gd name="f30" fmla="*/ 21600 f15 1"/>
              <a:gd name="f31" fmla="*/ 0 f16 1"/>
              <a:gd name="f32" fmla="*/ f19 1 f4"/>
              <a:gd name="f33" fmla="*/ 0 f15 1"/>
              <a:gd name="f34" fmla="*/ 10800 f16 1"/>
              <a:gd name="f35" fmla="*/ 21600 f16 1"/>
              <a:gd name="f36" fmla="+- f22 0 f17"/>
              <a:gd name="f37" fmla="+- f22 0 f20"/>
              <a:gd name="f38" fmla="+- f22 f20 0"/>
              <a:gd name="f39" fmla="+- f22 f17 0"/>
              <a:gd name="f40" fmla="+- 21600 0 f20"/>
              <a:gd name="f41" fmla="*/ f24 1 31953"/>
              <a:gd name="f42" fmla="+- f32 0 f3"/>
              <a:gd name="f43" fmla="+- 21600 0 f41"/>
              <a:gd name="f44" fmla="*/ f41 f16 1"/>
              <a:gd name="f45" fmla="*/ f43 f16 1"/>
            </a:gdLst>
            <a:ahLst>
              <a:ahXY gdRefY="f0" minY="f7" maxY="f11">
                <a:pos x="f25" y="f26"/>
              </a:ahXY>
              <a:ahXY gdRefY="f1" minY="f7" maxY="f8">
                <a:pos x="f27" y="f28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2">
                <a:pos x="f30" y="f31"/>
              </a:cxn>
              <a:cxn ang="f42">
                <a:pos x="f33" y="f34"/>
              </a:cxn>
              <a:cxn ang="f42">
                <a:pos x="f30" y="f35"/>
              </a:cxn>
            </a:cxnLst>
            <a:rect l="f29" t="f44" r="f30" b="f45"/>
            <a:pathLst>
              <a:path w="21600" h="21600">
                <a:moveTo>
                  <a:pt x="f8" y="f7"/>
                </a:moveTo>
                <a:cubicBezTo>
                  <a:pt x="f12" y="f7"/>
                  <a:pt x="f13" y="f20"/>
                  <a:pt x="f13" y="f21"/>
                </a:cubicBezTo>
                <a:lnTo>
                  <a:pt x="f13" y="f36"/>
                </a:lnTo>
                <a:cubicBezTo>
                  <a:pt x="f13" y="f37"/>
                  <a:pt x="f11" y="f22"/>
                  <a:pt x="f7" y="f22"/>
                </a:cubicBezTo>
                <a:cubicBezTo>
                  <a:pt x="f11" y="f22"/>
                  <a:pt x="f13" y="f38"/>
                  <a:pt x="f13" y="f39"/>
                </a:cubicBezTo>
                <a:lnTo>
                  <a:pt x="f13" y="f23"/>
                </a:lnTo>
                <a:cubicBezTo>
                  <a:pt x="f13" y="f40"/>
                  <a:pt x="f12" y="f8"/>
                  <a:pt x="f8" y="f8"/>
                </a:cubicBezTo>
              </a:path>
            </a:pathLst>
          </a:custGeom>
          <a:noFill/>
          <a:ln w="57240">
            <a:solidFill>
              <a:srgbClr val="FF0000"/>
            </a:solidFill>
            <a:prstDash val="solid"/>
          </a:ln>
        </p:spPr>
        <p:txBody>
          <a:bodyPr vert="horz" wrap="square" lIns="118440" tIns="73440" rIns="118440" bIns="7344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5" name="Forme libre : forme 4">
            <a:extLst>
              <a:ext uri="{FF2B5EF4-FFF2-40B4-BE49-F238E27FC236}">
                <a16:creationId xmlns:a16="http://schemas.microsoft.com/office/drawing/2014/main" id="{A86000D1-470A-C769-A457-38D99E627669}"/>
              </a:ext>
            </a:extLst>
          </p:cNvPr>
          <p:cNvSpPr/>
          <p:nvPr/>
        </p:nvSpPr>
        <p:spPr>
          <a:xfrm flipH="1">
            <a:off x="4128206" y="1432560"/>
            <a:ext cx="288000" cy="3040380"/>
          </a:xfrm>
          <a:custGeom>
            <a:avLst>
              <a:gd name="f0" fmla="val 1800"/>
              <a:gd name="f1" fmla="val 108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-2147483647"/>
              <a:gd name="f10" fmla="val 2147483647"/>
              <a:gd name="f11" fmla="val 5400"/>
              <a:gd name="f12" fmla="val 16200"/>
              <a:gd name="f13" fmla="val 10800"/>
              <a:gd name="f14" fmla="+- 0 0 0"/>
              <a:gd name="f15" fmla="*/ f5 1 21600"/>
              <a:gd name="f16" fmla="*/ f6 1 21600"/>
              <a:gd name="f17" fmla="pin 0 f0 5400"/>
              <a:gd name="f18" fmla="pin 0 f1 21600"/>
              <a:gd name="f19" fmla="*/ f14 f2 1"/>
              <a:gd name="f20" fmla="*/ f17 1 2"/>
              <a:gd name="f21" fmla="val f17"/>
              <a:gd name="f22" fmla="val f18"/>
              <a:gd name="f23" fmla="+- 21600 0 f17"/>
              <a:gd name="f24" fmla="*/ f17 10000 1"/>
              <a:gd name="f25" fmla="*/ 10800 f15 1"/>
              <a:gd name="f26" fmla="*/ f17 f16 1"/>
              <a:gd name="f27" fmla="*/ f7 f15 1"/>
              <a:gd name="f28" fmla="*/ f18 f16 1"/>
              <a:gd name="f29" fmla="*/ 13800 f15 1"/>
              <a:gd name="f30" fmla="*/ 21600 f15 1"/>
              <a:gd name="f31" fmla="*/ 0 f16 1"/>
              <a:gd name="f32" fmla="*/ f19 1 f4"/>
              <a:gd name="f33" fmla="*/ 0 f15 1"/>
              <a:gd name="f34" fmla="*/ 10800 f16 1"/>
              <a:gd name="f35" fmla="*/ 21600 f16 1"/>
              <a:gd name="f36" fmla="+- f22 0 f17"/>
              <a:gd name="f37" fmla="+- f22 0 f20"/>
              <a:gd name="f38" fmla="+- f22 f20 0"/>
              <a:gd name="f39" fmla="+- f22 f17 0"/>
              <a:gd name="f40" fmla="+- 21600 0 f20"/>
              <a:gd name="f41" fmla="*/ f24 1 31953"/>
              <a:gd name="f42" fmla="+- f32 0 f3"/>
              <a:gd name="f43" fmla="+- 21600 0 f41"/>
              <a:gd name="f44" fmla="*/ f41 f16 1"/>
              <a:gd name="f45" fmla="*/ f43 f16 1"/>
            </a:gdLst>
            <a:ahLst>
              <a:ahXY gdRefY="f0" minY="f7" maxY="f11">
                <a:pos x="f25" y="f26"/>
              </a:ahXY>
              <a:ahXY gdRefY="f1" minY="f7" maxY="f8">
                <a:pos x="f27" y="f28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2">
                <a:pos x="f30" y="f31"/>
              </a:cxn>
              <a:cxn ang="f42">
                <a:pos x="f33" y="f34"/>
              </a:cxn>
              <a:cxn ang="f42">
                <a:pos x="f30" y="f35"/>
              </a:cxn>
            </a:cxnLst>
            <a:rect l="f29" t="f44" r="f30" b="f45"/>
            <a:pathLst>
              <a:path w="21600" h="21600">
                <a:moveTo>
                  <a:pt x="f8" y="f7"/>
                </a:moveTo>
                <a:cubicBezTo>
                  <a:pt x="f12" y="f7"/>
                  <a:pt x="f13" y="f20"/>
                  <a:pt x="f13" y="f21"/>
                </a:cubicBezTo>
                <a:lnTo>
                  <a:pt x="f13" y="f36"/>
                </a:lnTo>
                <a:cubicBezTo>
                  <a:pt x="f13" y="f37"/>
                  <a:pt x="f11" y="f22"/>
                  <a:pt x="f7" y="f22"/>
                </a:cubicBezTo>
                <a:cubicBezTo>
                  <a:pt x="f11" y="f22"/>
                  <a:pt x="f13" y="f38"/>
                  <a:pt x="f13" y="f39"/>
                </a:cubicBezTo>
                <a:lnTo>
                  <a:pt x="f13" y="f23"/>
                </a:lnTo>
                <a:cubicBezTo>
                  <a:pt x="f13" y="f40"/>
                  <a:pt x="f12" y="f8"/>
                  <a:pt x="f8" y="f8"/>
                </a:cubicBezTo>
              </a:path>
            </a:pathLst>
          </a:custGeom>
          <a:noFill/>
          <a:ln w="57240">
            <a:solidFill>
              <a:srgbClr val="FF0000"/>
            </a:solidFill>
            <a:prstDash val="solid"/>
          </a:ln>
        </p:spPr>
        <p:txBody>
          <a:bodyPr vert="horz" wrap="square" lIns="118440" tIns="73440" rIns="118440" bIns="7344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667E89E-F6D5-646C-5535-D5556C4B1EEB}"/>
              </a:ext>
            </a:extLst>
          </p:cNvPr>
          <p:cNvSpPr txBox="1"/>
          <p:nvPr/>
        </p:nvSpPr>
        <p:spPr>
          <a:xfrm>
            <a:off x="4483194" y="2357790"/>
            <a:ext cx="815393" cy="93630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  <a:t>List of </a:t>
            </a:r>
            <a:b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</a:br>
            <a: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  <a:t>BPMs </a:t>
            </a:r>
            <a:b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</a:br>
            <a: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  <a:t>to use.</a:t>
            </a:r>
          </a:p>
        </p:txBody>
      </p:sp>
      <p:sp>
        <p:nvSpPr>
          <p:cNvPr id="9" name="Forme libre : forme 8">
            <a:extLst>
              <a:ext uri="{FF2B5EF4-FFF2-40B4-BE49-F238E27FC236}">
                <a16:creationId xmlns:a16="http://schemas.microsoft.com/office/drawing/2014/main" id="{D982BD86-9D1D-9712-7DA0-F57CF890BB50}"/>
              </a:ext>
            </a:extLst>
          </p:cNvPr>
          <p:cNvSpPr/>
          <p:nvPr/>
        </p:nvSpPr>
        <p:spPr>
          <a:xfrm flipH="1">
            <a:off x="8239807" y="1574700"/>
            <a:ext cx="288000" cy="830580"/>
          </a:xfrm>
          <a:custGeom>
            <a:avLst>
              <a:gd name="f0" fmla="val 1800"/>
              <a:gd name="f1" fmla="val 108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-2147483647"/>
              <a:gd name="f10" fmla="val 2147483647"/>
              <a:gd name="f11" fmla="val 5400"/>
              <a:gd name="f12" fmla="val 16200"/>
              <a:gd name="f13" fmla="val 10800"/>
              <a:gd name="f14" fmla="+- 0 0 0"/>
              <a:gd name="f15" fmla="*/ f5 1 21600"/>
              <a:gd name="f16" fmla="*/ f6 1 21600"/>
              <a:gd name="f17" fmla="pin 0 f0 5400"/>
              <a:gd name="f18" fmla="pin 0 f1 21600"/>
              <a:gd name="f19" fmla="*/ f14 f2 1"/>
              <a:gd name="f20" fmla="*/ f17 1 2"/>
              <a:gd name="f21" fmla="val f17"/>
              <a:gd name="f22" fmla="val f18"/>
              <a:gd name="f23" fmla="+- 21600 0 f17"/>
              <a:gd name="f24" fmla="*/ f17 10000 1"/>
              <a:gd name="f25" fmla="*/ 10800 f15 1"/>
              <a:gd name="f26" fmla="*/ f17 f16 1"/>
              <a:gd name="f27" fmla="*/ f7 f15 1"/>
              <a:gd name="f28" fmla="*/ f18 f16 1"/>
              <a:gd name="f29" fmla="*/ 13800 f15 1"/>
              <a:gd name="f30" fmla="*/ 21600 f15 1"/>
              <a:gd name="f31" fmla="*/ 0 f16 1"/>
              <a:gd name="f32" fmla="*/ f19 1 f4"/>
              <a:gd name="f33" fmla="*/ 0 f15 1"/>
              <a:gd name="f34" fmla="*/ 10800 f16 1"/>
              <a:gd name="f35" fmla="*/ 21600 f16 1"/>
              <a:gd name="f36" fmla="+- f22 0 f17"/>
              <a:gd name="f37" fmla="+- f22 0 f20"/>
              <a:gd name="f38" fmla="+- f22 f20 0"/>
              <a:gd name="f39" fmla="+- f22 f17 0"/>
              <a:gd name="f40" fmla="+- 21600 0 f20"/>
              <a:gd name="f41" fmla="*/ f24 1 31953"/>
              <a:gd name="f42" fmla="+- f32 0 f3"/>
              <a:gd name="f43" fmla="+- 21600 0 f41"/>
              <a:gd name="f44" fmla="*/ f41 f16 1"/>
              <a:gd name="f45" fmla="*/ f43 f16 1"/>
            </a:gdLst>
            <a:ahLst>
              <a:ahXY gdRefY="f0" minY="f7" maxY="f11">
                <a:pos x="f25" y="f26"/>
              </a:ahXY>
              <a:ahXY gdRefY="f1" minY="f7" maxY="f8">
                <a:pos x="f27" y="f28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2">
                <a:pos x="f30" y="f31"/>
              </a:cxn>
              <a:cxn ang="f42">
                <a:pos x="f33" y="f34"/>
              </a:cxn>
              <a:cxn ang="f42">
                <a:pos x="f30" y="f35"/>
              </a:cxn>
            </a:cxnLst>
            <a:rect l="f29" t="f44" r="f30" b="f45"/>
            <a:pathLst>
              <a:path w="21600" h="21600">
                <a:moveTo>
                  <a:pt x="f8" y="f7"/>
                </a:moveTo>
                <a:cubicBezTo>
                  <a:pt x="f12" y="f7"/>
                  <a:pt x="f13" y="f20"/>
                  <a:pt x="f13" y="f21"/>
                </a:cubicBezTo>
                <a:lnTo>
                  <a:pt x="f13" y="f36"/>
                </a:lnTo>
                <a:cubicBezTo>
                  <a:pt x="f13" y="f37"/>
                  <a:pt x="f11" y="f22"/>
                  <a:pt x="f7" y="f22"/>
                </a:cubicBezTo>
                <a:cubicBezTo>
                  <a:pt x="f11" y="f22"/>
                  <a:pt x="f13" y="f38"/>
                  <a:pt x="f13" y="f39"/>
                </a:cubicBezTo>
                <a:lnTo>
                  <a:pt x="f13" y="f23"/>
                </a:lnTo>
                <a:cubicBezTo>
                  <a:pt x="f13" y="f40"/>
                  <a:pt x="f12" y="f8"/>
                  <a:pt x="f8" y="f8"/>
                </a:cubicBezTo>
              </a:path>
            </a:pathLst>
          </a:custGeom>
          <a:noFill/>
          <a:ln w="57240">
            <a:solidFill>
              <a:srgbClr val="FF0000"/>
            </a:solidFill>
            <a:prstDash val="solid"/>
          </a:ln>
        </p:spPr>
        <p:txBody>
          <a:bodyPr vert="horz" wrap="square" lIns="118440" tIns="73440" rIns="118440" bIns="7344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600" b="0" i="0" u="none" strike="noStrike" kern="1200" cap="none" dirty="0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7F0B50D-DA1C-708F-FF69-828F87D4B95A}"/>
              </a:ext>
            </a:extLst>
          </p:cNvPr>
          <p:cNvSpPr txBox="1"/>
          <p:nvPr/>
        </p:nvSpPr>
        <p:spPr>
          <a:xfrm>
            <a:off x="8491136" y="1394252"/>
            <a:ext cx="1773003" cy="134314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6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  <a:t>Orbit weight Dispersion weight Wakefield weight</a:t>
            </a:r>
            <a:br>
              <a:rPr lang="en-GB" sz="16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</a:br>
            <a:r>
              <a:rPr lang="en-GB" sz="16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  <a:t>Nb. of iteration</a:t>
            </a:r>
            <a:br>
              <a:rPr lang="en-GB" sz="16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</a:br>
            <a:r>
              <a:rPr lang="en-GB" sz="16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  <a:t>etc</a:t>
            </a:r>
          </a:p>
        </p:txBody>
      </p:sp>
      <p:sp>
        <p:nvSpPr>
          <p:cNvPr id="7" name="ZoneTexte 59">
            <a:extLst>
              <a:ext uri="{FF2B5EF4-FFF2-40B4-BE49-F238E27FC236}">
                <a16:creationId xmlns:a16="http://schemas.microsoft.com/office/drawing/2014/main" id="{E25F2D2A-930A-639F-B3FC-2CB961B117AE}"/>
              </a:ext>
            </a:extLst>
          </p:cNvPr>
          <p:cNvSpPr txBox="1"/>
          <p:nvPr/>
        </p:nvSpPr>
        <p:spPr>
          <a:xfrm>
            <a:off x="-36000" y="529632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strike="noStrike" spc="-1" dirty="0">
                <a:solidFill>
                  <a:srgbClr val="FFFFFF"/>
                </a:solidFill>
                <a:latin typeface="Calibri" panose="020F0502020204030204" pitchFamily="34" charset="0"/>
              </a:rPr>
              <a:t>ATF Results - CLIC Project Meeting #48</a:t>
            </a:r>
          </a:p>
          <a:p>
            <a:r>
              <a:rPr lang="en-US" sz="1500" strike="noStrike" spc="-1" dirty="0">
                <a:solidFill>
                  <a:srgbClr val="FFFFFF"/>
                </a:solidFill>
                <a:latin typeface="Calibri" panose="020F0502020204030204" pitchFamily="34" charset="0"/>
              </a:rPr>
              <a:t>
</a:t>
            </a:r>
            <a:endParaRPr lang="en-GB" sz="1500" strike="noStrike" spc="-1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799E372-DEEC-AF30-E95A-DA86CF0CDCB9}"/>
              </a:ext>
            </a:extLst>
          </p:cNvPr>
          <p:cNvSpPr txBox="1"/>
          <p:nvPr/>
        </p:nvSpPr>
        <p:spPr>
          <a:xfrm>
            <a:off x="5527096" y="4901666"/>
            <a:ext cx="114646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900" dirty="0">
                <a:solidFill>
                  <a:schemeClr val="bg1">
                    <a:lumMod val="50000"/>
                  </a:schemeClr>
                </a:solidFill>
              </a:rPr>
              <a:t>Simulated Ext Line</a:t>
            </a:r>
          </a:p>
        </p:txBody>
      </p:sp>
      <p:sp>
        <p:nvSpPr>
          <p:cNvPr id="13" name="Forme libre : forme 8">
            <a:extLst>
              <a:ext uri="{FF2B5EF4-FFF2-40B4-BE49-F238E27FC236}">
                <a16:creationId xmlns:a16="http://schemas.microsoft.com/office/drawing/2014/main" id="{E1D92847-AEC1-9905-D90C-C2105CCD956F}"/>
              </a:ext>
            </a:extLst>
          </p:cNvPr>
          <p:cNvSpPr/>
          <p:nvPr/>
        </p:nvSpPr>
        <p:spPr>
          <a:xfrm flipH="1">
            <a:off x="8239807" y="2778444"/>
            <a:ext cx="288000" cy="386468"/>
          </a:xfrm>
          <a:custGeom>
            <a:avLst>
              <a:gd name="f0" fmla="val 1800"/>
              <a:gd name="f1" fmla="val 108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-2147483647"/>
              <a:gd name="f10" fmla="val 2147483647"/>
              <a:gd name="f11" fmla="val 5400"/>
              <a:gd name="f12" fmla="val 16200"/>
              <a:gd name="f13" fmla="val 10800"/>
              <a:gd name="f14" fmla="+- 0 0 0"/>
              <a:gd name="f15" fmla="*/ f5 1 21600"/>
              <a:gd name="f16" fmla="*/ f6 1 21600"/>
              <a:gd name="f17" fmla="pin 0 f0 5400"/>
              <a:gd name="f18" fmla="pin 0 f1 21600"/>
              <a:gd name="f19" fmla="*/ f14 f2 1"/>
              <a:gd name="f20" fmla="*/ f17 1 2"/>
              <a:gd name="f21" fmla="val f17"/>
              <a:gd name="f22" fmla="val f18"/>
              <a:gd name="f23" fmla="+- 21600 0 f17"/>
              <a:gd name="f24" fmla="*/ f17 10000 1"/>
              <a:gd name="f25" fmla="*/ 10800 f15 1"/>
              <a:gd name="f26" fmla="*/ f17 f16 1"/>
              <a:gd name="f27" fmla="*/ f7 f15 1"/>
              <a:gd name="f28" fmla="*/ f18 f16 1"/>
              <a:gd name="f29" fmla="*/ 13800 f15 1"/>
              <a:gd name="f30" fmla="*/ 21600 f15 1"/>
              <a:gd name="f31" fmla="*/ 0 f16 1"/>
              <a:gd name="f32" fmla="*/ f19 1 f4"/>
              <a:gd name="f33" fmla="*/ 0 f15 1"/>
              <a:gd name="f34" fmla="*/ 10800 f16 1"/>
              <a:gd name="f35" fmla="*/ 21600 f16 1"/>
              <a:gd name="f36" fmla="+- f22 0 f17"/>
              <a:gd name="f37" fmla="+- f22 0 f20"/>
              <a:gd name="f38" fmla="+- f22 f20 0"/>
              <a:gd name="f39" fmla="+- f22 f17 0"/>
              <a:gd name="f40" fmla="+- 21600 0 f20"/>
              <a:gd name="f41" fmla="*/ f24 1 31953"/>
              <a:gd name="f42" fmla="+- f32 0 f3"/>
              <a:gd name="f43" fmla="+- 21600 0 f41"/>
              <a:gd name="f44" fmla="*/ f41 f16 1"/>
              <a:gd name="f45" fmla="*/ f43 f16 1"/>
            </a:gdLst>
            <a:ahLst>
              <a:ahXY gdRefY="f0" minY="f7" maxY="f11">
                <a:pos x="f25" y="f26"/>
              </a:ahXY>
              <a:ahXY gdRefY="f1" minY="f7" maxY="f8">
                <a:pos x="f27" y="f28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2">
                <a:pos x="f30" y="f31"/>
              </a:cxn>
              <a:cxn ang="f42">
                <a:pos x="f33" y="f34"/>
              </a:cxn>
              <a:cxn ang="f42">
                <a:pos x="f30" y="f35"/>
              </a:cxn>
            </a:cxnLst>
            <a:rect l="f29" t="f44" r="f30" b="f45"/>
            <a:pathLst>
              <a:path w="21600" h="21600">
                <a:moveTo>
                  <a:pt x="f8" y="f7"/>
                </a:moveTo>
                <a:cubicBezTo>
                  <a:pt x="f12" y="f7"/>
                  <a:pt x="f13" y="f20"/>
                  <a:pt x="f13" y="f21"/>
                </a:cubicBezTo>
                <a:lnTo>
                  <a:pt x="f13" y="f36"/>
                </a:lnTo>
                <a:cubicBezTo>
                  <a:pt x="f13" y="f37"/>
                  <a:pt x="f11" y="f22"/>
                  <a:pt x="f7" y="f22"/>
                </a:cubicBezTo>
                <a:cubicBezTo>
                  <a:pt x="f11" y="f22"/>
                  <a:pt x="f13" y="f38"/>
                  <a:pt x="f13" y="f39"/>
                </a:cubicBezTo>
                <a:lnTo>
                  <a:pt x="f13" y="f23"/>
                </a:lnTo>
                <a:cubicBezTo>
                  <a:pt x="f13" y="f40"/>
                  <a:pt x="f12" y="f8"/>
                  <a:pt x="f8" y="f8"/>
                </a:cubicBezTo>
              </a:path>
            </a:pathLst>
          </a:custGeom>
          <a:noFill/>
          <a:ln w="57240">
            <a:solidFill>
              <a:srgbClr val="FF0000"/>
            </a:solidFill>
            <a:prstDash val="solid"/>
          </a:ln>
        </p:spPr>
        <p:txBody>
          <a:bodyPr vert="horz" wrap="square" lIns="118440" tIns="73440" rIns="118440" bIns="7344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600" b="0" i="0" u="none" strike="noStrike" kern="1200" cap="none" dirty="0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06C3B1C-5ABB-00AE-6E78-D3CF24B0B2CE}"/>
              </a:ext>
            </a:extLst>
          </p:cNvPr>
          <p:cNvSpPr txBox="1"/>
          <p:nvPr/>
        </p:nvSpPr>
        <p:spPr>
          <a:xfrm>
            <a:off x="8508707" y="2735495"/>
            <a:ext cx="14047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mr10"/>
              </a:rPr>
              <a:t>Orbit being deflected</a:t>
            </a:r>
            <a:endParaRPr lang="en-CH" sz="1600" dirty="0"/>
          </a:p>
        </p:txBody>
      </p:sp>
      <p:sp>
        <p:nvSpPr>
          <p:cNvPr id="15" name="Forme libre : forme 8">
            <a:extLst>
              <a:ext uri="{FF2B5EF4-FFF2-40B4-BE49-F238E27FC236}">
                <a16:creationId xmlns:a16="http://schemas.microsoft.com/office/drawing/2014/main" id="{39922F73-6144-2047-E7B7-781CDAFA2483}"/>
              </a:ext>
            </a:extLst>
          </p:cNvPr>
          <p:cNvSpPr/>
          <p:nvPr/>
        </p:nvSpPr>
        <p:spPr>
          <a:xfrm flipH="1">
            <a:off x="8239807" y="3452407"/>
            <a:ext cx="288000" cy="386468"/>
          </a:xfrm>
          <a:custGeom>
            <a:avLst>
              <a:gd name="f0" fmla="val 1800"/>
              <a:gd name="f1" fmla="val 108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-2147483647"/>
              <a:gd name="f10" fmla="val 2147483647"/>
              <a:gd name="f11" fmla="val 5400"/>
              <a:gd name="f12" fmla="val 16200"/>
              <a:gd name="f13" fmla="val 10800"/>
              <a:gd name="f14" fmla="+- 0 0 0"/>
              <a:gd name="f15" fmla="*/ f5 1 21600"/>
              <a:gd name="f16" fmla="*/ f6 1 21600"/>
              <a:gd name="f17" fmla="pin 0 f0 5400"/>
              <a:gd name="f18" fmla="pin 0 f1 21600"/>
              <a:gd name="f19" fmla="*/ f14 f2 1"/>
              <a:gd name="f20" fmla="*/ f17 1 2"/>
              <a:gd name="f21" fmla="val f17"/>
              <a:gd name="f22" fmla="val f18"/>
              <a:gd name="f23" fmla="+- 21600 0 f17"/>
              <a:gd name="f24" fmla="*/ f17 10000 1"/>
              <a:gd name="f25" fmla="*/ 10800 f15 1"/>
              <a:gd name="f26" fmla="*/ f17 f16 1"/>
              <a:gd name="f27" fmla="*/ f7 f15 1"/>
              <a:gd name="f28" fmla="*/ f18 f16 1"/>
              <a:gd name="f29" fmla="*/ 13800 f15 1"/>
              <a:gd name="f30" fmla="*/ 21600 f15 1"/>
              <a:gd name="f31" fmla="*/ 0 f16 1"/>
              <a:gd name="f32" fmla="*/ f19 1 f4"/>
              <a:gd name="f33" fmla="*/ 0 f15 1"/>
              <a:gd name="f34" fmla="*/ 10800 f16 1"/>
              <a:gd name="f35" fmla="*/ 21600 f16 1"/>
              <a:gd name="f36" fmla="+- f22 0 f17"/>
              <a:gd name="f37" fmla="+- f22 0 f20"/>
              <a:gd name="f38" fmla="+- f22 f20 0"/>
              <a:gd name="f39" fmla="+- f22 f17 0"/>
              <a:gd name="f40" fmla="+- 21600 0 f20"/>
              <a:gd name="f41" fmla="*/ f24 1 31953"/>
              <a:gd name="f42" fmla="+- f32 0 f3"/>
              <a:gd name="f43" fmla="+- 21600 0 f41"/>
              <a:gd name="f44" fmla="*/ f41 f16 1"/>
              <a:gd name="f45" fmla="*/ f43 f16 1"/>
            </a:gdLst>
            <a:ahLst>
              <a:ahXY gdRefY="f0" minY="f7" maxY="f11">
                <a:pos x="f25" y="f26"/>
              </a:ahXY>
              <a:ahXY gdRefY="f1" minY="f7" maxY="f8">
                <a:pos x="f27" y="f28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2">
                <a:pos x="f30" y="f31"/>
              </a:cxn>
              <a:cxn ang="f42">
                <a:pos x="f33" y="f34"/>
              </a:cxn>
              <a:cxn ang="f42">
                <a:pos x="f30" y="f35"/>
              </a:cxn>
            </a:cxnLst>
            <a:rect l="f29" t="f44" r="f30" b="f45"/>
            <a:pathLst>
              <a:path w="21600" h="21600">
                <a:moveTo>
                  <a:pt x="f8" y="f7"/>
                </a:moveTo>
                <a:cubicBezTo>
                  <a:pt x="f12" y="f7"/>
                  <a:pt x="f13" y="f20"/>
                  <a:pt x="f13" y="f21"/>
                </a:cubicBezTo>
                <a:lnTo>
                  <a:pt x="f13" y="f36"/>
                </a:lnTo>
                <a:cubicBezTo>
                  <a:pt x="f13" y="f37"/>
                  <a:pt x="f11" y="f22"/>
                  <a:pt x="f7" y="f22"/>
                </a:cubicBezTo>
                <a:cubicBezTo>
                  <a:pt x="f11" y="f22"/>
                  <a:pt x="f13" y="f38"/>
                  <a:pt x="f13" y="f39"/>
                </a:cubicBezTo>
                <a:lnTo>
                  <a:pt x="f13" y="f23"/>
                </a:lnTo>
                <a:cubicBezTo>
                  <a:pt x="f13" y="f40"/>
                  <a:pt x="f12" y="f8"/>
                  <a:pt x="f8" y="f8"/>
                </a:cubicBezTo>
              </a:path>
            </a:pathLst>
          </a:custGeom>
          <a:noFill/>
          <a:ln w="57240">
            <a:solidFill>
              <a:srgbClr val="FF0000"/>
            </a:solidFill>
            <a:prstDash val="solid"/>
          </a:ln>
        </p:spPr>
        <p:txBody>
          <a:bodyPr vert="horz" wrap="square" lIns="118440" tIns="73440" rIns="118440" bIns="7344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600" b="0" i="0" u="none" strike="noStrike" kern="1200" cap="none" dirty="0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AF03151-0A3B-FB31-DD2D-600760AAE9BF}"/>
              </a:ext>
            </a:extLst>
          </p:cNvPr>
          <p:cNvSpPr txBox="1"/>
          <p:nvPr/>
        </p:nvSpPr>
        <p:spPr>
          <a:xfrm>
            <a:off x="8483920" y="3480554"/>
            <a:ext cx="11512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/>
              <a:t>Dispersion</a:t>
            </a:r>
          </a:p>
        </p:txBody>
      </p:sp>
      <p:sp>
        <p:nvSpPr>
          <p:cNvPr id="17" name="Forme libre : forme 8">
            <a:extLst>
              <a:ext uri="{FF2B5EF4-FFF2-40B4-BE49-F238E27FC236}">
                <a16:creationId xmlns:a16="http://schemas.microsoft.com/office/drawing/2014/main" id="{687FE63C-5F75-AE2A-8E88-102C5B723559}"/>
              </a:ext>
            </a:extLst>
          </p:cNvPr>
          <p:cNvSpPr/>
          <p:nvPr/>
        </p:nvSpPr>
        <p:spPr>
          <a:xfrm flipH="1">
            <a:off x="8239807" y="4105473"/>
            <a:ext cx="288000" cy="386468"/>
          </a:xfrm>
          <a:custGeom>
            <a:avLst>
              <a:gd name="f0" fmla="val 1800"/>
              <a:gd name="f1" fmla="val 108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-2147483647"/>
              <a:gd name="f10" fmla="val 2147483647"/>
              <a:gd name="f11" fmla="val 5400"/>
              <a:gd name="f12" fmla="val 16200"/>
              <a:gd name="f13" fmla="val 10800"/>
              <a:gd name="f14" fmla="+- 0 0 0"/>
              <a:gd name="f15" fmla="*/ f5 1 21600"/>
              <a:gd name="f16" fmla="*/ f6 1 21600"/>
              <a:gd name="f17" fmla="pin 0 f0 5400"/>
              <a:gd name="f18" fmla="pin 0 f1 21600"/>
              <a:gd name="f19" fmla="*/ f14 f2 1"/>
              <a:gd name="f20" fmla="*/ f17 1 2"/>
              <a:gd name="f21" fmla="val f17"/>
              <a:gd name="f22" fmla="val f18"/>
              <a:gd name="f23" fmla="+- 21600 0 f17"/>
              <a:gd name="f24" fmla="*/ f17 10000 1"/>
              <a:gd name="f25" fmla="*/ 10800 f15 1"/>
              <a:gd name="f26" fmla="*/ f17 f16 1"/>
              <a:gd name="f27" fmla="*/ f7 f15 1"/>
              <a:gd name="f28" fmla="*/ f18 f16 1"/>
              <a:gd name="f29" fmla="*/ 13800 f15 1"/>
              <a:gd name="f30" fmla="*/ 21600 f15 1"/>
              <a:gd name="f31" fmla="*/ 0 f16 1"/>
              <a:gd name="f32" fmla="*/ f19 1 f4"/>
              <a:gd name="f33" fmla="*/ 0 f15 1"/>
              <a:gd name="f34" fmla="*/ 10800 f16 1"/>
              <a:gd name="f35" fmla="*/ 21600 f16 1"/>
              <a:gd name="f36" fmla="+- f22 0 f17"/>
              <a:gd name="f37" fmla="+- f22 0 f20"/>
              <a:gd name="f38" fmla="+- f22 f20 0"/>
              <a:gd name="f39" fmla="+- f22 f17 0"/>
              <a:gd name="f40" fmla="+- 21600 0 f20"/>
              <a:gd name="f41" fmla="*/ f24 1 31953"/>
              <a:gd name="f42" fmla="+- f32 0 f3"/>
              <a:gd name="f43" fmla="+- 21600 0 f41"/>
              <a:gd name="f44" fmla="*/ f41 f16 1"/>
              <a:gd name="f45" fmla="*/ f43 f16 1"/>
            </a:gdLst>
            <a:ahLst>
              <a:ahXY gdRefY="f0" minY="f7" maxY="f11">
                <a:pos x="f25" y="f26"/>
              </a:ahXY>
              <a:ahXY gdRefY="f1" minY="f7" maxY="f8">
                <a:pos x="f27" y="f28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2">
                <a:pos x="f30" y="f31"/>
              </a:cxn>
              <a:cxn ang="f42">
                <a:pos x="f33" y="f34"/>
              </a:cxn>
              <a:cxn ang="f42">
                <a:pos x="f30" y="f35"/>
              </a:cxn>
            </a:cxnLst>
            <a:rect l="f29" t="f44" r="f30" b="f45"/>
            <a:pathLst>
              <a:path w="21600" h="21600">
                <a:moveTo>
                  <a:pt x="f8" y="f7"/>
                </a:moveTo>
                <a:cubicBezTo>
                  <a:pt x="f12" y="f7"/>
                  <a:pt x="f13" y="f20"/>
                  <a:pt x="f13" y="f21"/>
                </a:cubicBezTo>
                <a:lnTo>
                  <a:pt x="f13" y="f36"/>
                </a:lnTo>
                <a:cubicBezTo>
                  <a:pt x="f13" y="f37"/>
                  <a:pt x="f11" y="f22"/>
                  <a:pt x="f7" y="f22"/>
                </a:cubicBezTo>
                <a:cubicBezTo>
                  <a:pt x="f11" y="f22"/>
                  <a:pt x="f13" y="f38"/>
                  <a:pt x="f13" y="f39"/>
                </a:cubicBezTo>
                <a:lnTo>
                  <a:pt x="f13" y="f23"/>
                </a:lnTo>
                <a:cubicBezTo>
                  <a:pt x="f13" y="f40"/>
                  <a:pt x="f12" y="f8"/>
                  <a:pt x="f8" y="f8"/>
                </a:cubicBezTo>
              </a:path>
            </a:pathLst>
          </a:custGeom>
          <a:noFill/>
          <a:ln w="57240">
            <a:solidFill>
              <a:srgbClr val="FF0000"/>
            </a:solidFill>
            <a:prstDash val="solid"/>
          </a:ln>
        </p:spPr>
        <p:txBody>
          <a:bodyPr vert="horz" wrap="square" lIns="118440" tIns="73440" rIns="118440" bIns="7344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600" b="0" i="0" u="none" strike="noStrike" kern="1200" cap="none" dirty="0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4BB0705-FF17-177C-D1FD-E7D7794EAD39}"/>
              </a:ext>
            </a:extLst>
          </p:cNvPr>
          <p:cNvSpPr txBox="1"/>
          <p:nvPr/>
        </p:nvSpPr>
        <p:spPr>
          <a:xfrm>
            <a:off x="8526688" y="4102577"/>
            <a:ext cx="10763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/>
              <a:t>Wakefield</a:t>
            </a:r>
          </a:p>
        </p:txBody>
      </p:sp>
    </p:spTree>
    <p:extLst>
      <p:ext uri="{BB962C8B-B14F-4D97-AF65-F5344CB8AC3E}">
        <p14:creationId xmlns:p14="http://schemas.microsoft.com/office/powerpoint/2010/main" val="30968339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Image 53">
            <a:extLst>
              <a:ext uri="{FF2B5EF4-FFF2-40B4-BE49-F238E27FC236}">
                <a16:creationId xmlns:a16="http://schemas.microsoft.com/office/drawing/2014/main" id="{42BD2359-FE9E-A848-D916-16A4D5DEAD3B}"/>
              </a:ext>
            </a:extLst>
          </p:cNvPr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52" name="ZoneTexte 58">
            <a:extLst>
              <a:ext uri="{FF2B5EF4-FFF2-40B4-BE49-F238E27FC236}">
                <a16:creationId xmlns:a16="http://schemas.microsoft.com/office/drawing/2014/main" id="{9F3CC0BB-BEB3-0F31-19FA-99EAAE063B5F}"/>
              </a:ext>
            </a:extLst>
          </p:cNvPr>
          <p:cNvSpPr txBox="1"/>
          <p:nvPr/>
        </p:nvSpPr>
        <p:spPr>
          <a:xfrm>
            <a:off x="91051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9493298F-C123-4D37-A7C3-1B04674EB588}" type="slidenum">
              <a:rPr lang="en-GB" sz="1800" strike="noStrike" spc="-1">
                <a:solidFill>
                  <a:srgbClr val="FFFFFF"/>
                </a:solidFill>
                <a:latin typeface="Calibri" panose="020F0502020204030204" pitchFamily="34" charset="0"/>
              </a:rPr>
              <a:pPr algn="ctr"/>
              <a:t>8</a:t>
            </a:fld>
            <a:endParaRPr lang="en-GB" sz="1800" strike="noStrike" spc="-1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53" name="ZoneTexte 59">
            <a:extLst>
              <a:ext uri="{FF2B5EF4-FFF2-40B4-BE49-F238E27FC236}">
                <a16:creationId xmlns:a16="http://schemas.microsoft.com/office/drawing/2014/main" id="{2A549B75-B752-CE9F-CE56-6F3C72073615}"/>
              </a:ext>
            </a:extLst>
          </p:cNvPr>
          <p:cNvSpPr txBox="1"/>
          <p:nvPr/>
        </p:nvSpPr>
        <p:spPr>
          <a:xfrm>
            <a:off x="-36000" y="529632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spc="-1" dirty="0">
                <a:solidFill>
                  <a:srgbClr val="FFFFFF"/>
                </a:solidFill>
                <a:latin typeface="Calibri" panose="020F0502020204030204" pitchFamily="34" charset="0"/>
              </a:rPr>
              <a:t>ATF Results - CLIC Project Meeting #48</a:t>
            </a:r>
          </a:p>
        </p:txBody>
      </p:sp>
      <p:sp>
        <p:nvSpPr>
          <p:cNvPr id="4" name="ZoneTexte 44">
            <a:extLst>
              <a:ext uri="{FF2B5EF4-FFF2-40B4-BE49-F238E27FC236}">
                <a16:creationId xmlns:a16="http://schemas.microsoft.com/office/drawing/2014/main" id="{BCDE22EB-C8D0-6F23-BE0B-C6D8140AA522}"/>
              </a:ext>
            </a:extLst>
          </p:cNvPr>
          <p:cNvSpPr txBox="1"/>
          <p:nvPr/>
        </p:nvSpPr>
        <p:spPr>
          <a:xfrm>
            <a:off x="-20097" y="-72000"/>
            <a:ext cx="10100721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r>
              <a:rPr lang="en-GB" sz="4000" b="1" strike="noStrike" spc="-1" dirty="0">
                <a:solidFill>
                  <a:srgbClr val="FFFFFF"/>
                </a:solidFill>
                <a:latin typeface="Calibri" panose="020F0502020204030204" pitchFamily="34" charset="0"/>
              </a:rPr>
              <a:t>Architecture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AA2E8E6-1BE5-7FF9-16A8-3A44E02B7900}"/>
              </a:ext>
            </a:extLst>
          </p:cNvPr>
          <p:cNvSpPr/>
          <p:nvPr/>
        </p:nvSpPr>
        <p:spPr>
          <a:xfrm>
            <a:off x="3948628" y="2510270"/>
            <a:ext cx="1474237" cy="419877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/>
              <a:t>State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F4E588D-6C4C-C9D4-15EF-0B74B4C871C7}"/>
              </a:ext>
            </a:extLst>
          </p:cNvPr>
          <p:cNvSpPr/>
          <p:nvPr/>
        </p:nvSpPr>
        <p:spPr>
          <a:xfrm>
            <a:off x="1657271" y="1284259"/>
            <a:ext cx="1474237" cy="324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b="1" dirty="0"/>
              <a:t>Interface DR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40D4B81-7726-98D2-C1F5-99BEAC6D9D64}"/>
              </a:ext>
            </a:extLst>
          </p:cNvPr>
          <p:cNvSpPr/>
          <p:nvPr/>
        </p:nvSpPr>
        <p:spPr>
          <a:xfrm>
            <a:off x="3263026" y="1284259"/>
            <a:ext cx="1474237" cy="324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b="1" dirty="0"/>
              <a:t>Interface Ext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3882190-34EC-405E-873C-E715413D61E4}"/>
              </a:ext>
            </a:extLst>
          </p:cNvPr>
          <p:cNvSpPr/>
          <p:nvPr/>
        </p:nvSpPr>
        <p:spPr>
          <a:xfrm>
            <a:off x="51516" y="1284261"/>
            <a:ext cx="1474237" cy="324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b="1" dirty="0"/>
              <a:t>Interface Linac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7ED1DB4-A11F-B551-F057-078ACE79E85D}"/>
              </a:ext>
            </a:extLst>
          </p:cNvPr>
          <p:cNvSpPr/>
          <p:nvPr/>
        </p:nvSpPr>
        <p:spPr>
          <a:xfrm>
            <a:off x="6932177" y="1284259"/>
            <a:ext cx="1474237" cy="3240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b="1" dirty="0"/>
              <a:t>Interface DR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1E87995-F078-1718-B519-788185178699}"/>
              </a:ext>
            </a:extLst>
          </p:cNvPr>
          <p:cNvSpPr/>
          <p:nvPr/>
        </p:nvSpPr>
        <p:spPr>
          <a:xfrm>
            <a:off x="8537932" y="1284259"/>
            <a:ext cx="1474237" cy="3240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b="1" dirty="0"/>
              <a:t>Interface Ext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0BDE87C-AE8E-5F92-5784-FF06683DD368}"/>
              </a:ext>
            </a:extLst>
          </p:cNvPr>
          <p:cNvSpPr/>
          <p:nvPr/>
        </p:nvSpPr>
        <p:spPr>
          <a:xfrm>
            <a:off x="5326422" y="1284261"/>
            <a:ext cx="1474237" cy="3240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b="1" dirty="0"/>
              <a:t>Interface Linac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1D951F1-3BCE-3ED4-A2D7-C0DFB305AD23}"/>
              </a:ext>
            </a:extLst>
          </p:cNvPr>
          <p:cNvCxnSpPr>
            <a:cxnSpLocks/>
          </p:cNvCxnSpPr>
          <p:nvPr/>
        </p:nvCxnSpPr>
        <p:spPr>
          <a:xfrm flipV="1">
            <a:off x="4805719" y="1738063"/>
            <a:ext cx="1053905" cy="6267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D9CFFBD-DE8B-FDC9-FA74-4B4C5A2209A9}"/>
              </a:ext>
            </a:extLst>
          </p:cNvPr>
          <p:cNvCxnSpPr>
            <a:cxnSpLocks/>
          </p:cNvCxnSpPr>
          <p:nvPr/>
        </p:nvCxnSpPr>
        <p:spPr>
          <a:xfrm flipV="1">
            <a:off x="5274906" y="1738063"/>
            <a:ext cx="1760376" cy="6267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F78442F-E0EF-B09D-1822-E79C655D2E1E}"/>
              </a:ext>
            </a:extLst>
          </p:cNvPr>
          <p:cNvCxnSpPr>
            <a:cxnSpLocks/>
          </p:cNvCxnSpPr>
          <p:nvPr/>
        </p:nvCxnSpPr>
        <p:spPr>
          <a:xfrm flipV="1">
            <a:off x="5645020" y="1738063"/>
            <a:ext cx="3461658" cy="7464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384218B-4A0A-384E-1F38-16CC05E0C265}"/>
              </a:ext>
            </a:extLst>
          </p:cNvPr>
          <p:cNvCxnSpPr>
            <a:cxnSpLocks/>
          </p:cNvCxnSpPr>
          <p:nvPr/>
        </p:nvCxnSpPr>
        <p:spPr>
          <a:xfrm flipH="1" flipV="1">
            <a:off x="3948628" y="1758277"/>
            <a:ext cx="446344" cy="6064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AD987ED-AE96-0C69-1F2C-DFCCCE412AF8}"/>
              </a:ext>
            </a:extLst>
          </p:cNvPr>
          <p:cNvCxnSpPr>
            <a:cxnSpLocks/>
          </p:cNvCxnSpPr>
          <p:nvPr/>
        </p:nvCxnSpPr>
        <p:spPr>
          <a:xfrm flipH="1" flipV="1">
            <a:off x="2322694" y="1738063"/>
            <a:ext cx="1760376" cy="6267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65A164E-690A-50B6-65BA-22C1869118B0}"/>
              </a:ext>
            </a:extLst>
          </p:cNvPr>
          <p:cNvCxnSpPr>
            <a:cxnSpLocks/>
          </p:cNvCxnSpPr>
          <p:nvPr/>
        </p:nvCxnSpPr>
        <p:spPr>
          <a:xfrm flipH="1" flipV="1">
            <a:off x="376558" y="1738063"/>
            <a:ext cx="3349915" cy="7464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7EBDD0DA-3B4B-36C7-9F9B-2EC157609EFC}"/>
              </a:ext>
            </a:extLst>
          </p:cNvPr>
          <p:cNvSpPr txBox="1"/>
          <p:nvPr/>
        </p:nvSpPr>
        <p:spPr>
          <a:xfrm>
            <a:off x="1723812" y="890703"/>
            <a:ext cx="1197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dirty="0"/>
              <a:t>Real machines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C9A9696-6274-6247-B2A3-BD97B5AE6C51}"/>
              </a:ext>
            </a:extLst>
          </p:cNvPr>
          <p:cNvSpPr txBox="1"/>
          <p:nvPr/>
        </p:nvSpPr>
        <p:spPr>
          <a:xfrm>
            <a:off x="6723385" y="890703"/>
            <a:ext cx="15648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dirty="0"/>
              <a:t>Simulated Machines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48E4F24-8B72-B47B-EA27-34EC2C4F07A9}"/>
              </a:ext>
            </a:extLst>
          </p:cNvPr>
          <p:cNvCxnSpPr>
            <a:cxnSpLocks/>
          </p:cNvCxnSpPr>
          <p:nvPr/>
        </p:nvCxnSpPr>
        <p:spPr>
          <a:xfrm flipH="1">
            <a:off x="2846232" y="3019271"/>
            <a:ext cx="996152" cy="5422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53B9F49A-0E33-5430-B0FB-65E9630DFA47}"/>
              </a:ext>
            </a:extLst>
          </p:cNvPr>
          <p:cNvCxnSpPr>
            <a:cxnSpLocks/>
          </p:cNvCxnSpPr>
          <p:nvPr/>
        </p:nvCxnSpPr>
        <p:spPr>
          <a:xfrm flipH="1">
            <a:off x="4568593" y="3083666"/>
            <a:ext cx="56409" cy="8132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7DC07741-5DED-4D7A-A7D4-A4BABBFF04B3}"/>
              </a:ext>
            </a:extLst>
          </p:cNvPr>
          <p:cNvCxnSpPr>
            <a:cxnSpLocks/>
          </p:cNvCxnSpPr>
          <p:nvPr/>
        </p:nvCxnSpPr>
        <p:spPr>
          <a:xfrm>
            <a:off x="5353052" y="2977965"/>
            <a:ext cx="1163658" cy="7724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40">
            <a:extLst>
              <a:ext uri="{FF2B5EF4-FFF2-40B4-BE49-F238E27FC236}">
                <a16:creationId xmlns:a16="http://schemas.microsoft.com/office/drawing/2014/main" id="{C834CFD0-EBCC-0F51-BD2A-C3A3FFB7E2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0728" y="2522354"/>
            <a:ext cx="2170241" cy="2909888"/>
          </a:xfrm>
          <a:prstGeom prst="rect">
            <a:avLst/>
          </a:prstGeom>
        </p:spPr>
      </p:pic>
      <p:pic>
        <p:nvPicPr>
          <p:cNvPr id="42" name="Picture 2">
            <a:extLst>
              <a:ext uri="{FF2B5EF4-FFF2-40B4-BE49-F238E27FC236}">
                <a16:creationId xmlns:a16="http://schemas.microsoft.com/office/drawing/2014/main" id="{E0FD409D-9099-39A6-B711-7727C0D58F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8634" y="3593578"/>
            <a:ext cx="1843738" cy="180681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AB9007CD-4E43-63CE-D2BC-BBABA9E9D6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947" y="3273826"/>
            <a:ext cx="2357207" cy="1987493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D6B6B7E4-4033-5341-6BA7-EFF5C79A722B}"/>
              </a:ext>
            </a:extLst>
          </p:cNvPr>
          <p:cNvSpPr txBox="1"/>
          <p:nvPr/>
        </p:nvSpPr>
        <p:spPr>
          <a:xfrm>
            <a:off x="3827014" y="2279447"/>
            <a:ext cx="12170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dirty="0"/>
              <a:t>Machine status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96776F0-56C3-B9F3-0754-F681613751E1}"/>
              </a:ext>
            </a:extLst>
          </p:cNvPr>
          <p:cNvSpPr txBox="1"/>
          <p:nvPr/>
        </p:nvSpPr>
        <p:spPr>
          <a:xfrm>
            <a:off x="8971100" y="4844691"/>
            <a:ext cx="10294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dirty="0"/>
              <a:t>… and more</a:t>
            </a:r>
          </a:p>
        </p:txBody>
      </p:sp>
    </p:spTree>
    <p:extLst>
      <p:ext uri="{BB962C8B-B14F-4D97-AF65-F5344CB8AC3E}">
        <p14:creationId xmlns:p14="http://schemas.microsoft.com/office/powerpoint/2010/main" val="26450706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F7FA9C-5748-8986-AAF3-B114542091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234CF8D7-6158-BF1A-28A8-442D5EC9F8CE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l="1746" t="90044"/>
          <a:stretch>
            <a:fillRect/>
          </a:stretch>
        </p:blipFill>
        <p:spPr>
          <a:xfrm>
            <a:off x="0" y="5112000"/>
            <a:ext cx="10105560" cy="5724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5F13B4E0-7C3A-05EB-8F97-FA344FD894ED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3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1" spc="-1" dirty="0">
                <a:solidFill>
                  <a:srgbClr val="FFFFFF"/>
                </a:solidFill>
                <a:latin typeface="Calibri" panose="020F0502020204030204" pitchFamily="34" charset="0"/>
              </a:rPr>
              <a:t>ATF Linac - DFS + WFS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FAFB3CE-C43F-03BB-F8DC-3CD373CB7A64}"/>
              </a:ext>
            </a:extLst>
          </p:cNvPr>
          <p:cNvSpPr txBox="1"/>
          <p:nvPr/>
        </p:nvSpPr>
        <p:spPr>
          <a:xfrm>
            <a:off x="91051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9493298F-C123-4D37-A7C3-1B04674EB588}" type="slidenum">
              <a:rPr lang="en-GB" sz="1800" strike="noStrike" spc="-1">
                <a:solidFill>
                  <a:srgbClr val="FFFFFF"/>
                </a:solidFill>
                <a:latin typeface="Calibri" panose="020F0502020204030204" pitchFamily="34" charset="0"/>
              </a:rPr>
              <a:pPr algn="ctr"/>
              <a:t>9</a:t>
            </a:fld>
            <a:endParaRPr lang="en-GB" sz="1800" strike="noStrike" spc="-1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9" name="Picture 8" descr="A screenshot of a computer&#10;&#10;AI-generated content may be incorrect.">
            <a:extLst>
              <a:ext uri="{FF2B5EF4-FFF2-40B4-BE49-F238E27FC236}">
                <a16:creationId xmlns:a16="http://schemas.microsoft.com/office/drawing/2014/main" id="{9E67EDF5-408A-3A3A-E418-B19908CBC4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8064" y="883508"/>
            <a:ext cx="3504496" cy="426036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629D0C9-7D28-E0F9-7DB6-B9B60106BA30}"/>
              </a:ext>
            </a:extLst>
          </p:cNvPr>
          <p:cNvSpPr txBox="1"/>
          <p:nvPr/>
        </p:nvSpPr>
        <p:spPr>
          <a:xfrm>
            <a:off x="40580" y="1300668"/>
            <a:ext cx="222368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Experimental result</a:t>
            </a:r>
          </a:p>
          <a:p>
            <a:endParaRPr lang="el-GR" dirty="0"/>
          </a:p>
          <a:p>
            <a:r>
              <a:rPr lang="el-GR" dirty="0"/>
              <a:t>10</a:t>
            </a:r>
            <a:r>
              <a:rPr lang="en-US" dirty="0"/>
              <a:t> iterations</a:t>
            </a:r>
          </a:p>
          <a:p>
            <a:r>
              <a:rPr lang="el-GR" dirty="0"/>
              <a:t>𝜔</a:t>
            </a:r>
            <a:r>
              <a:rPr lang="en-US" baseline="-25000" dirty="0" err="1"/>
              <a:t>dfs</a:t>
            </a:r>
            <a:r>
              <a:rPr lang="en-US" dirty="0"/>
              <a:t> = 10</a:t>
            </a:r>
          </a:p>
          <a:p>
            <a:r>
              <a:rPr lang="el-GR" dirty="0"/>
              <a:t>𝜔</a:t>
            </a:r>
            <a:r>
              <a:rPr lang="en-US" baseline="-25000" dirty="0" err="1"/>
              <a:t>wfs</a:t>
            </a:r>
            <a:r>
              <a:rPr lang="en-US" dirty="0"/>
              <a:t> = 10</a:t>
            </a:r>
            <a:endParaRPr lang="en-CH" dirty="0"/>
          </a:p>
        </p:txBody>
      </p:sp>
      <p:sp>
        <p:nvSpPr>
          <p:cNvPr id="13" name="ZoneTexte 59">
            <a:extLst>
              <a:ext uri="{FF2B5EF4-FFF2-40B4-BE49-F238E27FC236}">
                <a16:creationId xmlns:a16="http://schemas.microsoft.com/office/drawing/2014/main" id="{47059479-BDD5-AA37-A446-ABB7963DCBCC}"/>
              </a:ext>
            </a:extLst>
          </p:cNvPr>
          <p:cNvSpPr txBox="1"/>
          <p:nvPr/>
        </p:nvSpPr>
        <p:spPr>
          <a:xfrm>
            <a:off x="-36000" y="529632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strike="noStrike" spc="-1" dirty="0">
                <a:solidFill>
                  <a:srgbClr val="FFFFFF"/>
                </a:solidFill>
                <a:latin typeface="Calibri" panose="020F0502020204030204" pitchFamily="34" charset="0"/>
              </a:rPr>
              <a:t>ATF Results - CLIC Project Meeting #48</a:t>
            </a:r>
          </a:p>
          <a:p>
            <a:r>
              <a:rPr lang="en-US" sz="1500" strike="noStrike" spc="-1" dirty="0">
                <a:solidFill>
                  <a:srgbClr val="FFFFFF"/>
                </a:solidFill>
                <a:latin typeface="Calibri" panose="020F0502020204030204" pitchFamily="34" charset="0"/>
              </a:rPr>
              <a:t>
</a:t>
            </a:r>
            <a:endParaRPr lang="en-GB" sz="1500" strike="noStrike" spc="-1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3321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63BB012C9D1B24489D49F4F0C2CE25A" ma:contentTypeVersion="4" ma:contentTypeDescription="Create a new document." ma:contentTypeScope="" ma:versionID="5e7e3a68d27ae5f411ce6274c1ba762a">
  <xsd:schema xmlns:xsd="http://www.w3.org/2001/XMLSchema" xmlns:xs="http://www.w3.org/2001/XMLSchema" xmlns:p="http://schemas.microsoft.com/office/2006/metadata/properties" xmlns:ns3="0cecb498-8be2-4858-809e-0b68e7aad605" targetNamespace="http://schemas.microsoft.com/office/2006/metadata/properties" ma:root="true" ma:fieldsID="7f129f5d4293e501c863b8b16aa354d4" ns3:_="">
    <xsd:import namespace="0cecb498-8be2-4858-809e-0b68e7aad60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ecb498-8be2-4858-809e-0b68e7aad60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F39198E-4D89-4C6D-8EB4-00CEA34F1F8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8C5643-7B50-4E81-94F5-49332AA203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cecb498-8be2-4858-809e-0b68e7aad60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B371A5D-3BD2-4EE5-94B6-4DCED27039BB}">
  <ds:schemaRefs>
    <ds:schemaRef ds:uri="http://purl.org/dc/elements/1.1/"/>
    <ds:schemaRef ds:uri="http://purl.org/dc/dcmitype/"/>
    <ds:schemaRef ds:uri="0cecb498-8be2-4858-809e-0b68e7aad605"/>
    <ds:schemaRef ds:uri="http://purl.org/dc/terms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6047</TotalTime>
  <Words>582</Words>
  <Application>Microsoft Macintosh PowerPoint</Application>
  <PresentationFormat>Custom</PresentationFormat>
  <Paragraphs>150</Paragraphs>
  <Slides>15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cmr10</vt:lpstr>
      <vt:lpstr>Liberation Sans</vt:lpstr>
      <vt:lpstr>Symbol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CLEAR</dc:creator>
  <cp:lastModifiedBy>Andrea Latina</cp:lastModifiedBy>
  <cp:revision>415</cp:revision>
  <dcterms:modified xsi:type="dcterms:W3CDTF">2025-12-15T11:28:49Z</dcterms:modified>
</cp:coreProperties>
</file>

<file path=docProps/core0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2022-05-09T10:07:30Z</dcterms:created>
  <dc:creator/>
  <dc:description/>
  <dc:language>fr-FR</dc:language>
  <cp:lastModifiedBy/>
  <dcterms:modified xsi:type="dcterms:W3CDTF">2023-04-21T09:31:06Z</dcterms:modified>
  <cp:revision>114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0x010100B63BB012C9D1B24489D49F4F0C2CE25A</vt:lpwstr>
  </property>
</Properties>
</file>