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6" r:id="rId3"/>
    <p:sldId id="257" r:id="rId4"/>
    <p:sldId id="258" r:id="rId5"/>
    <p:sldId id="263" r:id="rId6"/>
    <p:sldId id="259" r:id="rId7"/>
    <p:sldId id="264" r:id="rId8"/>
    <p:sldId id="260" r:id="rId9"/>
    <p:sldId id="265" r:id="rId10"/>
    <p:sldId id="269" r:id="rId11"/>
    <p:sldId id="261" r:id="rId12"/>
    <p:sldId id="267" r:id="rId13"/>
    <p:sldId id="262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0" y="6248400"/>
            <a:ext cx="510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i="1" dirty="0" smtClean="0">
                <a:solidFill>
                  <a:srgbClr val="00529E"/>
                </a:solidFill>
              </a:rPr>
              <a:t>Andrea</a:t>
            </a:r>
            <a:r>
              <a:rPr lang="en-US" sz="1400" b="1" i="1" baseline="0" dirty="0" smtClean="0">
                <a:solidFill>
                  <a:srgbClr val="00529E"/>
                </a:solidFill>
              </a:rPr>
              <a:t> </a:t>
            </a:r>
            <a:r>
              <a:rPr lang="en-US" sz="1400" b="1" i="1" baseline="0" dirty="0" err="1" smtClean="0">
                <a:solidFill>
                  <a:srgbClr val="00529E"/>
                </a:solidFill>
              </a:rPr>
              <a:t>Sciabà</a:t>
            </a:r>
            <a:endParaRPr lang="en-US" sz="1400" b="1" i="1" dirty="0">
              <a:solidFill>
                <a:srgbClr val="00529E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18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93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99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7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13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43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95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01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0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4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0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48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 dirty="0" smtClean="0">
                <a:solidFill>
                  <a:srgbClr val="00529E"/>
                </a:solidFill>
              </a:defRPr>
            </a:lvl1pPr>
          </a:lstStyle>
          <a:p>
            <a:endParaRPr lang="en-GB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ES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6"/>
          <p:cNvSpPr txBox="1">
            <a:spLocks noChangeArrowheads="1"/>
          </p:cNvSpPr>
          <p:nvPr/>
        </p:nvSpPr>
        <p:spPr bwMode="auto">
          <a:xfrm>
            <a:off x="8305800" y="6248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E829ED8D-2C03-4FD4-B017-160E880BDE32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6248400"/>
            <a:ext cx="510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i="1" dirty="0" smtClean="0">
                <a:solidFill>
                  <a:srgbClr val="00529E"/>
                </a:solidFill>
              </a:rPr>
              <a:t>Andrea </a:t>
            </a:r>
            <a:r>
              <a:rPr lang="en-US" sz="1400" b="1" i="1" dirty="0" err="1" smtClean="0">
                <a:solidFill>
                  <a:srgbClr val="00529E"/>
                </a:solidFill>
              </a:rPr>
              <a:t>Sciabà</a:t>
            </a:r>
            <a:endParaRPr lang="en-US" sz="1400" b="1" i="1" dirty="0">
              <a:solidFill>
                <a:srgbClr val="00529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468557_82458359_plasm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11020" r="25140" b="76941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Support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Support Tools, Underlying Services, WLCG Operations: status, issues and outlook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505200"/>
            <a:ext cx="6400800" cy="1579984"/>
          </a:xfrm>
        </p:spPr>
        <p:txBody>
          <a:bodyPr/>
          <a:lstStyle/>
          <a:p>
            <a:r>
              <a:rPr lang="en-US" sz="1800" dirty="0" smtClean="0"/>
              <a:t>Lionel Cons</a:t>
            </a:r>
          </a:p>
          <a:p>
            <a:r>
              <a:rPr lang="en-US" sz="1800" dirty="0" smtClean="0"/>
              <a:t>Maria </a:t>
            </a:r>
            <a:r>
              <a:rPr lang="en-US" sz="1800" dirty="0" err="1" smtClean="0"/>
              <a:t>Dimou</a:t>
            </a:r>
            <a:endParaRPr lang="en-US" sz="1800" dirty="0" smtClean="0"/>
          </a:p>
          <a:p>
            <a:r>
              <a:rPr lang="en-US" sz="1800" dirty="0" smtClean="0"/>
              <a:t>Stefan </a:t>
            </a:r>
            <a:r>
              <a:rPr lang="en-US" sz="1800" dirty="0" err="1" smtClean="0"/>
              <a:t>Roiser</a:t>
            </a:r>
            <a:endParaRPr lang="en-US" sz="1800" dirty="0" smtClean="0"/>
          </a:p>
          <a:p>
            <a:r>
              <a:rPr lang="en-US" sz="1800" u="sng" dirty="0" smtClean="0"/>
              <a:t>Andrea </a:t>
            </a:r>
            <a:r>
              <a:rPr lang="en-US" sz="1800" u="sng" dirty="0" err="1" smtClean="0"/>
              <a:t>Sciabà</a:t>
            </a:r>
            <a:endParaRPr lang="en-GB" sz="18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522920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WLCG-TEG-OPS</a:t>
            </a:r>
            <a:br>
              <a:rPr lang="en-US" dirty="0" smtClean="0"/>
            </a:br>
            <a:r>
              <a:rPr lang="en-US" dirty="0" smtClean="0"/>
              <a:t>Workshop</a:t>
            </a:r>
            <a:br>
              <a:rPr lang="en-US" dirty="0" smtClean="0"/>
            </a:br>
            <a:r>
              <a:rPr lang="en-US" dirty="0" smtClean="0"/>
              <a:t>12/12/2011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281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Underlying services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545393"/>
              </p:ext>
            </p:extLst>
          </p:nvPr>
        </p:nvGraphicFramePr>
        <p:xfrm>
          <a:off x="1371600" y="1066800"/>
          <a:ext cx="75438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160"/>
                <a:gridCol w="6503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Improvement</a:t>
                      </a:r>
                      <a:r>
                        <a:rPr lang="en-US" baseline="0" dirty="0" smtClean="0"/>
                        <a:t> area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 the</a:t>
                      </a:r>
                      <a:r>
                        <a:rPr lang="en-US" baseline="0" dirty="0" smtClean="0"/>
                        <a:t> security of the messaging services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 the scalability of the messaging services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 the reliability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and the availability of </a:t>
                      </a:r>
                      <a:r>
                        <a:rPr lang="en-US" baseline="0" dirty="0" smtClean="0"/>
                        <a:t>the messaging services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 the stability</a:t>
                      </a:r>
                      <a:r>
                        <a:rPr lang="en-US" baseline="0" dirty="0" smtClean="0"/>
                        <a:t> of the information services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 the validity of the information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 the accuracy of the information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a long term solution for a scalable and open source batch system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176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Messaging services require further development to really become production-quality</a:t>
            </a:r>
          </a:p>
          <a:p>
            <a:pPr lvl="1"/>
            <a:r>
              <a:rPr lang="en-US" dirty="0" smtClean="0"/>
              <a:t>Normal as they are still relatively new</a:t>
            </a:r>
          </a:p>
          <a:p>
            <a:r>
              <a:rPr lang="en-US" dirty="0" smtClean="0"/>
              <a:t>The information system should become at the same time more robust and more trustworthy</a:t>
            </a:r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Ensure continuing development is properly funded?</a:t>
            </a:r>
          </a:p>
          <a:p>
            <a:pPr lvl="1"/>
            <a:r>
              <a:rPr lang="en-US" dirty="0" smtClean="0"/>
              <a:t>Put in place stronger validation tools and procedures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For batch systems, form a WLCG working group to choose the best alternative and ensure support?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844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operations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465829"/>
              </p:ext>
            </p:extLst>
          </p:nvPr>
        </p:nvGraphicFramePr>
        <p:xfrm>
          <a:off x="1371600" y="1066800"/>
          <a:ext cx="75438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160"/>
                <a:gridCol w="6503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Improvement</a:t>
                      </a:r>
                      <a:r>
                        <a:rPr lang="en-US" baseline="0" dirty="0" smtClean="0"/>
                        <a:t> area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Establish a proper channel to reach the T2 sites from experiments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Strengthen the WLCG central operations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Reduce the need for experiment contact persons while improving the quality of the link between experiments and sites where needed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</a:t>
                      </a:r>
                      <a:r>
                        <a:rPr lang="en-US" baseline="0" dirty="0" smtClean="0"/>
                        <a:t> better and more consistent use of VO cards to express requirements to sites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448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WLCG Operations are effective but manpower-intensive and error prone</a:t>
            </a:r>
          </a:p>
          <a:p>
            <a:r>
              <a:rPr lang="en-US" dirty="0" smtClean="0"/>
              <a:t>Relations with T2 sites too weak, largely delegated to experiments</a:t>
            </a:r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Have a stronger central WLCG operations team?</a:t>
            </a:r>
          </a:p>
          <a:p>
            <a:pPr lvl="1"/>
            <a:r>
              <a:rPr lang="en-US" dirty="0" smtClean="0"/>
              <a:t>Intensify communications with T2’s?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25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talk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 smtClean="0"/>
              <a:t>the details were given at the previous meeting</a:t>
            </a:r>
          </a:p>
          <a:p>
            <a:pPr lvl="1"/>
            <a:r>
              <a:rPr lang="en-US" dirty="0" smtClean="0"/>
              <a:t>Only addition is about batch systems</a:t>
            </a:r>
          </a:p>
          <a:p>
            <a:r>
              <a:rPr lang="en-US" dirty="0" smtClean="0"/>
              <a:t>Here we summarize the areas of improvement and their impact</a:t>
            </a:r>
          </a:p>
          <a:p>
            <a:pPr lvl="1"/>
            <a:r>
              <a:rPr lang="en-US" u="sng" dirty="0" smtClean="0"/>
              <a:t>Hint</a:t>
            </a:r>
            <a:r>
              <a:rPr lang="en-US" dirty="0" smtClean="0"/>
              <a:t> at possible solutions whenever possible</a:t>
            </a:r>
          </a:p>
          <a:p>
            <a:pPr lvl="1"/>
            <a:r>
              <a:rPr lang="en-US" dirty="0" smtClean="0"/>
              <a:t>The impact shown in the slides is </a:t>
            </a:r>
            <a:r>
              <a:rPr lang="en-US" u="sng" dirty="0" smtClean="0"/>
              <a:t>tentative</a:t>
            </a:r>
            <a:r>
              <a:rPr lang="en-US" dirty="0" smtClean="0"/>
              <a:t> and can be redefined during this meeting!</a:t>
            </a:r>
          </a:p>
        </p:txBody>
      </p:sp>
    </p:spTree>
    <p:extLst>
      <p:ext uri="{BB962C8B-B14F-4D97-AF65-F5344CB8AC3E}">
        <p14:creationId xmlns:p14="http://schemas.microsoft.com/office/powerpoint/2010/main" val="4142594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Support Tools – Ticketing tools and request trackers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267136"/>
              </p:ext>
            </p:extLst>
          </p:nvPr>
        </p:nvGraphicFramePr>
        <p:xfrm>
          <a:off x="1371600" y="1066800"/>
          <a:ext cx="75438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160"/>
                <a:gridCol w="6503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Improvement</a:t>
                      </a:r>
                      <a:r>
                        <a:rPr lang="en-US" baseline="0" dirty="0" smtClean="0"/>
                        <a:t> area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whole GGUS</a:t>
                      </a:r>
                      <a:r>
                        <a:rPr lang="en-US" baseline="0" dirty="0" smtClean="0"/>
                        <a:t> stack (web frontend, Remedy system and Oracle DB) should be fail-safe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Convince the entities funding GGUS of its sophisticated use by WLCG to ensure sustainability of our development priorities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Interfaces among different ticketing systems</a:t>
                      </a:r>
                      <a:r>
                        <a:rPr lang="en-US" baseline="0" dirty="0" smtClean="0"/>
                        <a:t> should become more reliable and consistent (or the number of systems reduced)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Consolidate</a:t>
                      </a:r>
                      <a:r>
                        <a:rPr lang="en-US" baseline="0" dirty="0" smtClean="0"/>
                        <a:t> request trackers (Savannah, </a:t>
                      </a:r>
                      <a:r>
                        <a:rPr lang="en-US" baseline="0" dirty="0" err="1" smtClean="0"/>
                        <a:t>Trac</a:t>
                      </a:r>
                      <a:r>
                        <a:rPr lang="en-US" baseline="0" dirty="0" smtClean="0"/>
                        <a:t>, JIRA, …) and provide adequate support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877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critical shortcomings</a:t>
            </a:r>
          </a:p>
          <a:p>
            <a:pPr lvl="1"/>
            <a:r>
              <a:rPr lang="en-US" dirty="0" smtClean="0"/>
              <a:t>But unavailability of these tools is highly inconvenient</a:t>
            </a:r>
          </a:p>
          <a:p>
            <a:r>
              <a:rPr lang="en-US" dirty="0" smtClean="0"/>
              <a:t>The main goal should be to reduce inefficiencies due to technical problems in the ticketing systems</a:t>
            </a:r>
          </a:p>
          <a:p>
            <a:pPr lvl="1"/>
            <a:r>
              <a:rPr lang="en-US" dirty="0" smtClean="0"/>
              <a:t>Inefficiencies can waste time and manpower</a:t>
            </a:r>
          </a:p>
          <a:p>
            <a:r>
              <a:rPr lang="en-US" dirty="0" smtClean="0"/>
              <a:t>Possible solutions</a:t>
            </a:r>
          </a:p>
          <a:p>
            <a:pPr lvl="1"/>
            <a:r>
              <a:rPr lang="en-US" dirty="0" smtClean="0"/>
              <a:t>Invest more effort on ticketing systems support?</a:t>
            </a:r>
          </a:p>
          <a:p>
            <a:pPr lvl="1"/>
            <a:r>
              <a:rPr lang="en-US" dirty="0" smtClean="0"/>
              <a:t>Reduce number of systems?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54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Support Tools – Accounting tools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394594"/>
              </p:ext>
            </p:extLst>
          </p:nvPr>
        </p:nvGraphicFramePr>
        <p:xfrm>
          <a:off x="1371600" y="1066800"/>
          <a:ext cx="75438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160"/>
                <a:gridCol w="6503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Improvement</a:t>
                      </a:r>
                      <a:r>
                        <a:rPr lang="en-US" baseline="0" dirty="0" smtClean="0"/>
                        <a:t> area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CPU benchmarking data should be more accurate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 accounting and its </a:t>
                      </a:r>
                      <a:r>
                        <a:rPr lang="en-US" dirty="0" err="1" smtClean="0"/>
                        <a:t>visualisation</a:t>
                      </a:r>
                      <a:r>
                        <a:rPr lang="en-US" dirty="0" smtClean="0"/>
                        <a:t> must</a:t>
                      </a:r>
                      <a:r>
                        <a:rPr lang="en-US" baseline="0" dirty="0" smtClean="0"/>
                        <a:t> be further developed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messaging infrastructure should be more reliable and its usage extended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Accounting Portal should have a better API and show more users data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129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accurate accounting data is as important as is difficult</a:t>
            </a:r>
          </a:p>
          <a:p>
            <a:pPr lvl="1"/>
            <a:r>
              <a:rPr lang="en-US" dirty="0" smtClean="0"/>
              <a:t>Rather correlated with similar issues for information system</a:t>
            </a:r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Run HS06 benchmarks in a regular and automated way?</a:t>
            </a:r>
          </a:p>
          <a:p>
            <a:pPr lvl="2"/>
            <a:r>
              <a:rPr lang="en-US" dirty="0" smtClean="0"/>
              <a:t>Possibly done also by the experiments themselves?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429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Support tools – Administration tools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260721"/>
              </p:ext>
            </p:extLst>
          </p:nvPr>
        </p:nvGraphicFramePr>
        <p:xfrm>
          <a:off x="1371600" y="1066800"/>
          <a:ext cx="75438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160"/>
                <a:gridCol w="65036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Improvement</a:t>
                      </a:r>
                      <a:r>
                        <a:rPr lang="en-US" baseline="0" dirty="0" smtClean="0"/>
                        <a:t> area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an easy way to define new service</a:t>
                      </a:r>
                      <a:r>
                        <a:rPr lang="en-US" baseline="0" dirty="0" smtClean="0"/>
                        <a:t> types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a reliable</a:t>
                      </a:r>
                      <a:r>
                        <a:rPr lang="en-US" baseline="0" dirty="0" smtClean="0"/>
                        <a:t> way to publish VO-specific service downtime information (in GOCDB or elsewhere)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 broadcasts</a:t>
                      </a:r>
                      <a:r>
                        <a:rPr lang="en-US" baseline="0" dirty="0" smtClean="0"/>
                        <a:t> and downtime notifications more reliable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a better integration of GOCDB and OIM through a uniform interface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GOCDB/OIM information should be better</a:t>
                      </a:r>
                      <a:r>
                        <a:rPr lang="en-US" baseline="0" dirty="0" smtClean="0"/>
                        <a:t> kept up to date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157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are generally good</a:t>
            </a:r>
          </a:p>
          <a:p>
            <a:r>
              <a:rPr lang="en-US" dirty="0" smtClean="0"/>
              <a:t>Only minor improvements are needed</a:t>
            </a:r>
          </a:p>
          <a:p>
            <a:pPr lvl="1"/>
            <a:r>
              <a:rPr lang="en-US" dirty="0" smtClean="0"/>
              <a:t>On reliability</a:t>
            </a:r>
          </a:p>
          <a:p>
            <a:pPr lvl="1"/>
            <a:r>
              <a:rPr lang="en-US" dirty="0" smtClean="0"/>
              <a:t>User </a:t>
            </a:r>
            <a:r>
              <a:rPr lang="en-US" dirty="0" err="1" smtClean="0"/>
              <a:t>friendness</a:t>
            </a:r>
            <a:endParaRPr lang="en-US" dirty="0" smtClean="0"/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Re-check requirements and implement what is missing?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52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Scalable, free and supported batch systems are essential</a:t>
            </a:r>
          </a:p>
          <a:p>
            <a:pPr lvl="1"/>
            <a:r>
              <a:rPr lang="en-US" dirty="0" smtClean="0"/>
              <a:t>Solutions adopted in WLCG suffer from some limitations</a:t>
            </a:r>
          </a:p>
          <a:p>
            <a:pPr lvl="2"/>
            <a:r>
              <a:rPr lang="en-US" dirty="0" smtClean="0"/>
              <a:t>Torque/Maui shows scalability limits</a:t>
            </a:r>
          </a:p>
          <a:p>
            <a:pPr lvl="2"/>
            <a:r>
              <a:rPr lang="en-US" dirty="0" smtClean="0"/>
              <a:t>(S)GE has an uncertain future</a:t>
            </a:r>
          </a:p>
          <a:p>
            <a:pPr lvl="2"/>
            <a:r>
              <a:rPr lang="en-US" dirty="0" smtClean="0"/>
              <a:t>More </a:t>
            </a:r>
            <a:r>
              <a:rPr lang="en-US" dirty="0" err="1" smtClean="0"/>
              <a:t>performant</a:t>
            </a:r>
            <a:r>
              <a:rPr lang="en-US" dirty="0" smtClean="0"/>
              <a:t> solutions are expensive</a:t>
            </a:r>
          </a:p>
          <a:p>
            <a:r>
              <a:rPr lang="en-US" dirty="0" smtClean="0"/>
              <a:t>Areas of improvement</a:t>
            </a:r>
          </a:p>
          <a:p>
            <a:pPr lvl="1"/>
            <a:r>
              <a:rPr lang="en-US" dirty="0" smtClean="0"/>
              <a:t>Investigate new technologies and provide adequate support</a:t>
            </a:r>
          </a:p>
          <a:p>
            <a:pPr lvl="2"/>
            <a:r>
              <a:rPr lang="en-US" dirty="0" smtClean="0"/>
              <a:t>SLURM and Condor most promising candidates</a:t>
            </a:r>
          </a:p>
          <a:p>
            <a:pPr lvl="2"/>
            <a:r>
              <a:rPr lang="en-US" dirty="0" smtClean="0"/>
              <a:t>Site surveys done in EGI, could be done at a WLCG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251734"/>
      </p:ext>
    </p:extLst>
  </p:cSld>
  <p:clrMapOvr>
    <a:masterClrMapping/>
  </p:clrMapOvr>
</p:sld>
</file>

<file path=ppt/theme/theme1.xml><?xml version="1.0" encoding="utf-8"?>
<a:theme xmlns:a="http://schemas.openxmlformats.org/drawingml/2006/main" name="E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ES-template</Template>
  <TotalTime>476</TotalTime>
  <Words>680</Words>
  <Application>Microsoft Office PowerPoint</Application>
  <PresentationFormat>On-screen Show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ES-template</vt:lpstr>
      <vt:lpstr>Custom Design</vt:lpstr>
      <vt:lpstr>Support Tools, Underlying Services, WLCG Operations: status, issues and outlook</vt:lpstr>
      <vt:lpstr>Goals of the talk</vt:lpstr>
      <vt:lpstr>Support Tools – Ticketing tools and request trackers</vt:lpstr>
      <vt:lpstr>Comments</vt:lpstr>
      <vt:lpstr>Support Tools – Accounting tools</vt:lpstr>
      <vt:lpstr>Comments</vt:lpstr>
      <vt:lpstr>Support tools – Administration tools</vt:lpstr>
      <vt:lpstr>Comments</vt:lpstr>
      <vt:lpstr>Batch systems</vt:lpstr>
      <vt:lpstr>Underlying services</vt:lpstr>
      <vt:lpstr>Comments</vt:lpstr>
      <vt:lpstr>WLCG operations</vt:lpstr>
      <vt:lpstr>Comments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Tools, Underlying Services, WLCG Operations: status, issues and outlook</dc:title>
  <dc:creator>sciaba</dc:creator>
  <cp:lastModifiedBy>sciaba</cp:lastModifiedBy>
  <cp:revision>31</cp:revision>
  <dcterms:created xsi:type="dcterms:W3CDTF">2011-12-07T13:49:47Z</dcterms:created>
  <dcterms:modified xsi:type="dcterms:W3CDTF">2011-12-09T13:53:11Z</dcterms:modified>
</cp:coreProperties>
</file>