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8" r:id="rId2"/>
    <p:sldId id="346" r:id="rId3"/>
    <p:sldId id="350" r:id="rId4"/>
  </p:sldIdLst>
  <p:sldSz cx="9144000" cy="6858000" type="screen4x3"/>
  <p:notesSz cx="677545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C6C4"/>
    <a:srgbClr val="0000FF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945" autoAdjust="0"/>
    <p:restoredTop sz="86454" autoAdjust="0"/>
  </p:normalViewPr>
  <p:slideViewPr>
    <p:cSldViewPr>
      <p:cViewPr>
        <p:scale>
          <a:sx n="100" d="100"/>
          <a:sy n="100" d="100"/>
        </p:scale>
        <p:origin x="-544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3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38575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98846E-C417-7D4B-9404-254718F5D9CD}" type="datetimeFigureOut">
              <a:rPr lang="en-US" smtClean="0"/>
              <a:t>20/01/2012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38575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71AD39-328A-3142-B829-A308C4EF2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2900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38575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714-06A7-4C3E-B282-1CB27244E958}" type="datetimeFigureOut">
              <a:rPr lang="en-US" smtClean="0"/>
              <a:pPr/>
              <a:t>20/01/2012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7863" y="4705350"/>
            <a:ext cx="5419725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38575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08315-CB39-4237-8C9E-1377361ADB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63401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tiff"/><Relationship Id="rId6" Type="http://schemas.openxmlformats.org/officeDocument/2006/relationships/image" Target="../media/image5.tiff"/><Relationship Id="rId7" Type="http://schemas.openxmlformats.org/officeDocument/2006/relationships/image" Target="../media/image6.jpeg"/><Relationship Id="rId8" Type="http://schemas.openxmlformats.org/officeDocument/2006/relationships/image" Target="../media/image7.jpeg"/><Relationship Id="rId9" Type="http://schemas.openxmlformats.org/officeDocument/2006/relationships/image" Target="../media/image8.jpe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10.tiff"/><Relationship Id="rId5" Type="http://schemas.openxmlformats.org/officeDocument/2006/relationships/image" Target="../media/image11.jpeg"/><Relationship Id="rId6" Type="http://schemas.openxmlformats.org/officeDocument/2006/relationships/image" Target="../media/image12.tiff"/><Relationship Id="rId7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6630" y="1066800"/>
            <a:ext cx="592897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Principle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5285" y="2590800"/>
            <a:ext cx="28956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</a:t>
            </a:r>
            <a:endParaRPr lang="en-US" dirty="0"/>
          </a:p>
        </p:txBody>
      </p:sp>
      <p:pic>
        <p:nvPicPr>
          <p:cNvPr id="8" name="Picture 7" descr="HiggsInCMS.jpg"/>
          <p:cNvPicPr>
            <a:picLocks noChangeAspect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grpSp>
        <p:nvGrpSpPr>
          <p:cNvPr id="20" name="Group 19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17" name="Picture 16" descr="WLCG-TextOnly_black.jpg"/>
            <p:cNvPicPr>
              <a:picLocks noChangeAspect="1"/>
            </p:cNvPicPr>
            <p:nvPr userDrawn="1"/>
          </p:nvPicPr>
          <p:blipFill>
            <a:blip r:embed="rId8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6" name="Picture 15" descr="WLCG-logo.jpg"/>
            <p:cNvPicPr>
              <a:picLocks noChangeAspect="1"/>
            </p:cNvPicPr>
            <p:nvPr userDrawn="1"/>
          </p:nvPicPr>
          <p:blipFill>
            <a:blip r:embed="rId9" cstate="screen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24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WLCG Group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5" hasCustomPrompt="1"/>
          </p:nvPr>
        </p:nvSpPr>
        <p:spPr>
          <a:xfrm>
            <a:off x="1752600" y="3200400"/>
            <a:ext cx="3124200" cy="533400"/>
          </a:xfr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Date/other info</a:t>
            </a:r>
            <a:endParaRPr lang="en-US" dirty="0"/>
          </a:p>
        </p:txBody>
      </p:sp>
      <p:pic>
        <p:nvPicPr>
          <p:cNvPr id="19" name="Picture 18" descr="CERN_logo_400x400.gif"/>
          <p:cNvPicPr>
            <a:picLocks noChangeAspect="1"/>
          </p:cNvPicPr>
          <p:nvPr userDrawn="1"/>
        </p:nvPicPr>
        <p:blipFill>
          <a:blip r:embed="rId10" cstate="screen"/>
          <a:stretch>
            <a:fillRect/>
          </a:stretch>
        </p:blipFill>
        <p:spPr>
          <a:xfrm>
            <a:off x="8610600" y="6324600"/>
            <a:ext cx="457200" cy="457200"/>
          </a:xfrm>
          <a:prstGeom prst="rect">
            <a:avLst/>
          </a:prstGeom>
        </p:spPr>
      </p:pic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GDB, October 2011 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smtClean="0"/>
              <a:t>GDB, October 2011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screen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screen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GDB, October 2011 </a:t>
            </a:r>
            <a:endParaRPr lang="en-US" dirty="0"/>
          </a:p>
        </p:txBody>
      </p:sp>
      <p:grpSp>
        <p:nvGrpSpPr>
          <p:cNvPr id="4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8" name="Picture 7" descr="WLCG-TextOnly_black.jpg"/>
            <p:cNvPicPr>
              <a:picLocks noChangeAspect="1"/>
            </p:cNvPicPr>
            <p:nvPr userDrawn="1"/>
          </p:nvPicPr>
          <p:blipFill>
            <a:blip r:embed="rId3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9" name="Picture 8" descr="WLCG-logo.jpg"/>
            <p:cNvPicPr>
              <a:picLocks noChangeAspect="1"/>
            </p:cNvPicPr>
            <p:nvPr userDrawn="1"/>
          </p:nvPicPr>
          <p:blipFill>
            <a:blip r:embed="rId4" cstate="screen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GDB, October 2011 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2995F7-AB52-B540-91DB-E0860418671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GDB, October 2011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9" r:id="rId2"/>
    <p:sldLayoutId id="2147483680" r:id="rId3"/>
    <p:sldLayoutId id="2147483683" r:id="rId4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8136904" cy="1470025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WLCG Operations and Tools </a:t>
            </a:r>
            <a:r>
              <a:rPr lang="en-US" sz="2800" dirty="0" smtClean="0"/>
              <a:t>TEG </a:t>
            </a:r>
            <a:br>
              <a:rPr lang="en-US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>Introduction 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45284" y="2590800"/>
            <a:ext cx="4266875" cy="609600"/>
          </a:xfrm>
        </p:spPr>
        <p:txBody>
          <a:bodyPr>
            <a:normAutofit/>
          </a:bodyPr>
          <a:lstStyle/>
          <a:p>
            <a:r>
              <a:rPr lang="en-US" dirty="0" smtClean="0"/>
              <a:t>Maria Girone &amp; Jeff </a:t>
            </a:r>
            <a:r>
              <a:rPr lang="en-US" dirty="0" err="1" smtClean="0"/>
              <a:t>Templon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1752600" y="3370312"/>
            <a:ext cx="5843736" cy="1066800"/>
          </a:xfrm>
        </p:spPr>
        <p:txBody>
          <a:bodyPr>
            <a:noAutofit/>
          </a:bodyPr>
          <a:lstStyle/>
          <a:p>
            <a:r>
              <a:rPr lang="en-US" sz="2000" dirty="0"/>
              <a:t>F2F meeting, Amsterdam  </a:t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23 </a:t>
            </a:r>
            <a:r>
              <a:rPr lang="en-US" sz="2000" dirty="0" smtClean="0"/>
              <a:t>January 2011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About 10 weeks since the kick-off meeting </a:t>
            </a:r>
          </a:p>
          <a:p>
            <a:endParaRPr lang="en-US" dirty="0"/>
          </a:p>
          <a:p>
            <a:r>
              <a:rPr lang="en-US" dirty="0" smtClean="0"/>
              <a:t>All working groups have reported and made observations and recommendations</a:t>
            </a:r>
          </a:p>
          <a:p>
            <a:pPr lvl="1"/>
            <a:r>
              <a:rPr lang="en-US" dirty="0" smtClean="0"/>
              <a:t>First </a:t>
            </a:r>
            <a:r>
              <a:rPr lang="en-US" smtClean="0"/>
              <a:t>draft just available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purpose of this first part of the F2F is to review these and make them consistent </a:t>
            </a:r>
          </a:p>
          <a:p>
            <a:endParaRPr lang="en-US" dirty="0"/>
          </a:p>
          <a:p>
            <a:r>
              <a:rPr lang="en-US" dirty="0" smtClean="0"/>
              <a:t>The second part of the meeting will have a panel discussion to assign global priorities and consider disruptive changes  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GDB, October 2011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747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Document the current situation, observations and recommendations </a:t>
            </a:r>
            <a:endParaRPr lang="en-US" dirty="0" smtClean="0"/>
          </a:p>
          <a:p>
            <a:pPr lvl="1"/>
            <a:r>
              <a:rPr lang="en-US" dirty="0" smtClean="0"/>
              <a:t>After approval of the MB, the strategy </a:t>
            </a:r>
            <a:r>
              <a:rPr lang="en-US" dirty="0" smtClean="0"/>
              <a:t>should be valid throughout LS1 and beyond (2-5 years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How </a:t>
            </a:r>
            <a:r>
              <a:rPr lang="en-US" dirty="0"/>
              <a:t>can we reduce the overall level of operational effort </a:t>
            </a:r>
            <a:r>
              <a:rPr lang="en-US" dirty="0" smtClean="0"/>
              <a:t>in the future</a:t>
            </a:r>
            <a:r>
              <a:rPr lang="en-US" dirty="0"/>
              <a:t>?</a:t>
            </a:r>
            <a:r>
              <a:rPr lang="en-US" dirty="0" smtClean="0"/>
              <a:t> </a:t>
            </a:r>
            <a:endParaRPr lang="en-US" dirty="0" smtClean="0"/>
          </a:p>
          <a:p>
            <a:pPr lvl="2"/>
            <a:endParaRPr lang="en-US" dirty="0" smtClean="0"/>
          </a:p>
          <a:p>
            <a:r>
              <a:rPr lang="en-US" dirty="0" smtClean="0"/>
              <a:t>Full day “pre-GDB” on 7</a:t>
            </a:r>
            <a:r>
              <a:rPr lang="en-US" baseline="30000" dirty="0" smtClean="0"/>
              <a:t>th</a:t>
            </a:r>
            <a:r>
              <a:rPr lang="en-US" dirty="0" smtClean="0"/>
              <a:t> Feb dedicated to  TEG reports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GDB, October 2011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234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WLCG-new-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WLCG-new-1</Template>
  <TotalTime>30067</TotalTime>
  <Words>143</Words>
  <Application>Microsoft Macintosh PowerPoint</Application>
  <PresentationFormat>On-screen Show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WLCG-new-1</vt:lpstr>
      <vt:lpstr>WLCG Operations and Tools TEG   Introduction </vt:lpstr>
      <vt:lpstr>Status </vt:lpstr>
      <vt:lpstr>Next Steps 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EGI  WLCG</dc:title>
  <dc:creator>Ian Bird</dc:creator>
  <cp:lastModifiedBy>Maria Girone</cp:lastModifiedBy>
  <cp:revision>222</cp:revision>
  <cp:lastPrinted>2011-10-18T10:07:25Z</cp:lastPrinted>
  <dcterms:created xsi:type="dcterms:W3CDTF">2010-12-02T16:23:28Z</dcterms:created>
  <dcterms:modified xsi:type="dcterms:W3CDTF">2012-01-23T08:45:24Z</dcterms:modified>
</cp:coreProperties>
</file>