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7" r:id="rId2"/>
  </p:sldMasterIdLst>
  <p:sldIdLst>
    <p:sldId id="256" r:id="rId3"/>
    <p:sldId id="264" r:id="rId4"/>
    <p:sldId id="284" r:id="rId5"/>
    <p:sldId id="266" r:id="rId6"/>
    <p:sldId id="267" r:id="rId7"/>
    <p:sldId id="285" r:id="rId8"/>
    <p:sldId id="286" r:id="rId9"/>
    <p:sldId id="287" r:id="rId10"/>
    <p:sldId id="268" r:id="rId11"/>
    <p:sldId id="269" r:id="rId12"/>
    <p:sldId id="278" r:id="rId13"/>
    <p:sldId id="274" r:id="rId14"/>
    <p:sldId id="270" r:id="rId15"/>
    <p:sldId id="271" r:id="rId16"/>
    <p:sldId id="272" r:id="rId17"/>
    <p:sldId id="277" r:id="rId18"/>
    <p:sldId id="276" r:id="rId19"/>
    <p:sldId id="279" r:id="rId20"/>
    <p:sldId id="280" r:id="rId21"/>
    <p:sldId id="281" r:id="rId22"/>
    <p:sldId id="282" r:id="rId23"/>
    <p:sldId id="28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5" d="100"/>
          <a:sy n="85" d="100"/>
        </p:scale>
        <p:origin x="-71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3"/>
          <p:cNvGrpSpPr>
            <a:grpSpLocks/>
          </p:cNvGrpSpPr>
          <p:nvPr/>
        </p:nvGrpSpPr>
        <p:grpSpPr bwMode="auto">
          <a:xfrm>
            <a:off x="1143000" y="0"/>
            <a:ext cx="8001000" cy="849313"/>
            <a:chOff x="1143000" y="0"/>
            <a:chExt cx="8001000" cy="849313"/>
          </a:xfrm>
        </p:grpSpPr>
        <p:pic>
          <p:nvPicPr>
            <p:cNvPr id="5" name="Picture 20" descr="banner-ITonly"/>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userDrawn="1"/>
          </p:nvSpPr>
          <p:spPr bwMode="auto">
            <a:xfrm>
              <a:off x="1295400" y="0"/>
              <a:ext cx="5562600" cy="838200"/>
            </a:xfrm>
            <a:prstGeom prst="rect">
              <a:avLst/>
            </a:prstGeom>
            <a:noFill/>
            <a:ln w="9525">
              <a:noFill/>
              <a:miter lim="800000"/>
              <a:headEnd/>
              <a:tailEnd/>
            </a:ln>
            <a:effectLst/>
          </p:spPr>
          <p:txBody>
            <a:bodyPr anchor="ctr"/>
            <a:lstStyle/>
            <a:p>
              <a:pPr>
                <a:defRPr/>
              </a:pPr>
              <a:r>
                <a:rPr lang="en-US" sz="3200" kern="0" dirty="0">
                  <a:solidFill>
                    <a:schemeClr val="bg1"/>
                  </a:solidFill>
                  <a:latin typeface="+mj-lt"/>
                  <a:ea typeface="+mj-ea"/>
                  <a:cs typeface="+mj-cs"/>
                </a:rPr>
                <a:t>Experiment Support</a:t>
              </a:r>
            </a:p>
          </p:txBody>
        </p:sp>
      </p:grpSp>
      <p:sp>
        <p:nvSpPr>
          <p:cNvPr id="7" name="Text Box 23"/>
          <p:cNvSpPr txBox="1">
            <a:spLocks noChangeArrowheads="1"/>
          </p:cNvSpPr>
          <p:nvPr/>
        </p:nvSpPr>
        <p:spPr bwMode="auto">
          <a:xfrm>
            <a:off x="0" y="6111875"/>
            <a:ext cx="1295400" cy="677863"/>
          </a:xfrm>
          <a:prstGeom prst="rect">
            <a:avLst/>
          </a:prstGeom>
          <a:noFill/>
          <a:ln w="9525">
            <a:noFill/>
            <a:miter lim="800000"/>
            <a:headEnd/>
            <a:tailEnd/>
          </a:ln>
          <a:effectLst/>
        </p:spPr>
        <p:txBody>
          <a:bodyPr>
            <a:spAutoFit/>
          </a:bodyPr>
          <a:lstStyle/>
          <a:p>
            <a:pPr algn="r">
              <a:defRPr/>
            </a:pPr>
            <a:r>
              <a:rPr lang="en-US" sz="900" dirty="0">
                <a:latin typeface="Tahoma" pitchFamily="34" charset="0"/>
              </a:rPr>
              <a:t>CERN IT Department</a:t>
            </a:r>
          </a:p>
          <a:p>
            <a:pPr algn="r">
              <a:defRPr/>
            </a:pPr>
            <a:r>
              <a:rPr lang="en-US" sz="900">
                <a:latin typeface="Tahoma" pitchFamily="34" charset="0"/>
              </a:rPr>
              <a:t>CH-1211 Geneva </a:t>
            </a:r>
            <a:r>
              <a:rPr lang="en-US" sz="900" dirty="0">
                <a:latin typeface="Tahoma" pitchFamily="34" charset="0"/>
              </a:rPr>
              <a:t>23</a:t>
            </a:r>
          </a:p>
          <a:p>
            <a:pPr algn="r">
              <a:defRPr/>
            </a:pPr>
            <a:r>
              <a:rPr lang="en-US" sz="900" dirty="0">
                <a:latin typeface="Tahoma" pitchFamily="34" charset="0"/>
              </a:rPr>
              <a:t>Switzerland</a:t>
            </a:r>
          </a:p>
          <a:p>
            <a:pPr algn="r">
              <a:defRPr/>
            </a:pPr>
            <a:r>
              <a:rPr lang="en-US" sz="1100" b="1" dirty="0">
                <a:latin typeface="Tahoma" pitchFamily="34" charset="0"/>
              </a:rPr>
              <a:t>www.cern.ch/i</a:t>
            </a:r>
            <a:r>
              <a:rPr lang="en-US" sz="1000" b="1" dirty="0">
                <a:latin typeface="Tahoma" pitchFamily="34" charset="0"/>
              </a:rPr>
              <a:t>t</a:t>
            </a:r>
          </a:p>
        </p:txBody>
      </p:sp>
      <p:sp>
        <p:nvSpPr>
          <p:cNvPr id="8" name="TextBox 7"/>
          <p:cNvSpPr txBox="1"/>
          <p:nvPr/>
        </p:nvSpPr>
        <p:spPr bwMode="auto">
          <a:xfrm>
            <a:off x="-76200" y="68263"/>
            <a:ext cx="1371600" cy="769937"/>
          </a:xfrm>
          <a:prstGeom prst="rect">
            <a:avLst/>
          </a:prstGeom>
          <a:noFill/>
        </p:spPr>
        <p:txBody>
          <a:bodyPr>
            <a:spAutoFit/>
          </a:bodyPr>
          <a:lstStyle/>
          <a:p>
            <a:pPr algn="ctr">
              <a:defRPr/>
            </a:pPr>
            <a:r>
              <a:rPr lang="en-US" sz="4400" dirty="0">
                <a:solidFill>
                  <a:schemeClr val="bg1"/>
                </a:solidFill>
              </a:rPr>
              <a:t>DB</a:t>
            </a:r>
            <a:endParaRPr lang="en-US" sz="3600" dirty="0">
              <a:solidFill>
                <a:schemeClr val="bg1"/>
              </a:solidFill>
            </a:endParaRPr>
          </a:p>
        </p:txBody>
      </p:sp>
      <p:pic>
        <p:nvPicPr>
          <p:cNvPr id="9" name="Picture 18" descr="468557_82458359_plasma.jpg"/>
          <p:cNvPicPr>
            <a:picLocks noChangeAspect="1"/>
          </p:cNvPicPr>
          <p:nvPr/>
        </p:nvPicPr>
        <p:blipFill>
          <a:blip r:embed="rId3">
            <a:extLst>
              <a:ext uri="{28A0092B-C50C-407E-A947-70E740481C1C}">
                <a14:useLocalDpi xmlns:a14="http://schemas.microsoft.com/office/drawing/2010/main" val="0"/>
              </a:ext>
            </a:extLst>
          </a:blip>
          <a:srcRect l="60654" t="4120" r="25140" b="2367"/>
          <a:stretch>
            <a:fillRect/>
          </a:stretch>
        </p:blipFill>
        <p:spPr bwMode="auto">
          <a:xfrm>
            <a:off x="0" y="0"/>
            <a:ext cx="12192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bwMode="auto">
          <a:xfrm>
            <a:off x="-76200" y="68263"/>
            <a:ext cx="1371600" cy="769937"/>
          </a:xfrm>
          <a:prstGeom prst="rect">
            <a:avLst/>
          </a:prstGeom>
          <a:noFill/>
        </p:spPr>
        <p:txBody>
          <a:bodyPr>
            <a:spAutoFit/>
          </a:bodyPr>
          <a:lstStyle/>
          <a:p>
            <a:pPr algn="ctr">
              <a:defRPr/>
            </a:pPr>
            <a:r>
              <a:rPr lang="en-US" sz="4400" dirty="0">
                <a:solidFill>
                  <a:schemeClr val="bg1"/>
                </a:solidFill>
              </a:rPr>
              <a:t>ES</a:t>
            </a:r>
            <a:endParaRPr lang="en-US" sz="3600" dirty="0">
              <a:solidFill>
                <a:schemeClr val="bg1"/>
              </a:solidFill>
            </a:endParaRPr>
          </a:p>
        </p:txBody>
      </p:sp>
      <p:sp>
        <p:nvSpPr>
          <p:cNvPr id="3074" name="Rectangle 2"/>
          <p:cNvSpPr>
            <a:spLocks noGrp="1" noChangeArrowheads="1"/>
          </p:cNvSpPr>
          <p:nvPr>
            <p:ph type="ctrTitle"/>
          </p:nvPr>
        </p:nvSpPr>
        <p:spPr>
          <a:xfrm>
            <a:off x="2057400" y="1752600"/>
            <a:ext cx="6553200" cy="1470025"/>
          </a:xfrm>
        </p:spPr>
        <p:txBody>
          <a:bodyPr/>
          <a:lstStyle>
            <a:lvl1pPr algn="ctr">
              <a:defRPr sz="3600" b="1">
                <a:solidFill>
                  <a:srgbClr val="3861AA"/>
                </a:solidFill>
              </a:defRPr>
            </a:lvl1pPr>
          </a:lstStyle>
          <a:p>
            <a:r>
              <a:rPr lang="en-US" smtClean="0"/>
              <a:t>Click to edit Master title style</a:t>
            </a:r>
            <a:endParaRPr lang="en-US" dirty="0"/>
          </a:p>
        </p:txBody>
      </p:sp>
      <p:sp>
        <p:nvSpPr>
          <p:cNvPr id="307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3861AA"/>
                </a:solidFill>
              </a:defRPr>
            </a:lvl1pPr>
          </a:lstStyle>
          <a:p>
            <a:r>
              <a:rPr lang="en-US" smtClean="0"/>
              <a:t>Click to edit Master subtitle style</a:t>
            </a:r>
            <a:endParaRPr lang="en-US"/>
          </a:p>
        </p:txBody>
      </p:sp>
      <p:sp>
        <p:nvSpPr>
          <p:cNvPr id="12" name="Footer Placeholder 2"/>
          <p:cNvSpPr>
            <a:spLocks noGrp="1"/>
          </p:cNvSpPr>
          <p:nvPr>
            <p:ph type="ftr" sz="quarter" idx="10"/>
          </p:nvPr>
        </p:nvSpPr>
        <p:spPr/>
        <p:txBody>
          <a:bodyPr/>
          <a:lstStyle>
            <a:lvl1pPr>
              <a:defRPr smtClean="0"/>
            </a:lvl1pPr>
          </a:lstStyle>
          <a:p>
            <a:endParaRPr lang="en-GB"/>
          </a:p>
        </p:txBody>
      </p:sp>
    </p:spTree>
    <p:extLst>
      <p:ext uri="{BB962C8B-B14F-4D97-AF65-F5344CB8AC3E}">
        <p14:creationId xmlns:p14="http://schemas.microsoft.com/office/powerpoint/2010/main" val="2093470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066800"/>
            <a:ext cx="43053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066800"/>
            <a:ext cx="4305300" cy="5334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
          <p:cNvSpPr>
            <a:spLocks noGrp="1" noChangeArrowheads="1"/>
          </p:cNvSpPr>
          <p:nvPr>
            <p:ph type="ftr" sz="quarter" idx="10"/>
          </p:nvPr>
        </p:nvSpPr>
        <p:spPr>
          <a:ln/>
        </p:spPr>
        <p:txBody>
          <a:bodyPr/>
          <a:lstStyle>
            <a:lvl1pPr>
              <a:defRPr/>
            </a:lvl1pPr>
          </a:lstStyle>
          <a:p>
            <a:pPr>
              <a:defRPr/>
            </a:pPr>
            <a:r>
              <a:rPr lang="en-US"/>
              <a:t>date</a:t>
            </a:r>
            <a:endParaRPr lang="en-US">
              <a:solidFill>
                <a:srgbClr val="3861AA"/>
              </a:solidFill>
            </a:endParaRPr>
          </a:p>
        </p:txBody>
      </p:sp>
    </p:spTree>
    <p:extLst>
      <p:ext uri="{BB962C8B-B14F-4D97-AF65-F5344CB8AC3E}">
        <p14:creationId xmlns:p14="http://schemas.microsoft.com/office/powerpoint/2010/main" val="3479321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
          <p:cNvSpPr>
            <a:spLocks noGrp="1" noChangeArrowheads="1"/>
          </p:cNvSpPr>
          <p:nvPr>
            <p:ph type="ftr" sz="quarter" idx="10"/>
          </p:nvPr>
        </p:nvSpPr>
        <p:spPr>
          <a:ln/>
        </p:spPr>
        <p:txBody>
          <a:bodyPr/>
          <a:lstStyle>
            <a:lvl1pPr>
              <a:defRPr/>
            </a:lvl1pPr>
          </a:lstStyle>
          <a:p>
            <a:pPr>
              <a:defRPr/>
            </a:pPr>
            <a:r>
              <a:rPr lang="en-US"/>
              <a:t>date</a:t>
            </a:r>
            <a:endParaRPr lang="en-US">
              <a:solidFill>
                <a:srgbClr val="3861AA"/>
              </a:solidFill>
            </a:endParaRPr>
          </a:p>
        </p:txBody>
      </p:sp>
    </p:spTree>
    <p:extLst>
      <p:ext uri="{BB962C8B-B14F-4D97-AF65-F5344CB8AC3E}">
        <p14:creationId xmlns:p14="http://schemas.microsoft.com/office/powerpoint/2010/main" val="11427572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pPr>
              <a:defRPr/>
            </a:pPr>
            <a:r>
              <a:rPr lang="en-US"/>
              <a:t>date</a:t>
            </a:r>
            <a:endParaRPr lang="en-US">
              <a:solidFill>
                <a:srgbClr val="3861AA"/>
              </a:solidFill>
            </a:endParaRPr>
          </a:p>
        </p:txBody>
      </p:sp>
    </p:spTree>
    <p:extLst>
      <p:ext uri="{BB962C8B-B14F-4D97-AF65-F5344CB8AC3E}">
        <p14:creationId xmlns:p14="http://schemas.microsoft.com/office/powerpoint/2010/main" val="962486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057400" y="1752600"/>
            <a:ext cx="6553200" cy="1470025"/>
          </a:xfrm>
          <a:prstGeom prst="rect">
            <a:avLst/>
          </a:prstGeom>
          <a:noFill/>
          <a:ln w="9525">
            <a:noFill/>
            <a:miter lim="800000"/>
            <a:headEnd/>
            <a:tailEnd/>
          </a:ln>
        </p:spPr>
        <p:txBody>
          <a:bodyPr anchor="ctr"/>
          <a:lstStyle>
            <a:lvl1pPr algn="ctr">
              <a:defRPr sz="3600" b="1">
                <a:solidFill>
                  <a:srgbClr val="3861AA"/>
                </a:solidFill>
              </a:defRPr>
            </a:lvl1pPr>
          </a:lstStyle>
          <a:p>
            <a:pPr eaLnBrk="0" hangingPunct="0">
              <a:defRPr/>
            </a:pPr>
            <a:r>
              <a:rPr lang="en-US" kern="0" smtClean="0">
                <a:latin typeface="+mj-lt"/>
                <a:ea typeface="+mj-ea"/>
                <a:cs typeface="+mj-cs"/>
              </a:rPr>
              <a:t>Click to edit Master title style</a:t>
            </a:r>
            <a:endParaRPr lang="en-US" kern="0" dirty="0">
              <a:latin typeface="+mj-lt"/>
              <a:ea typeface="+mj-ea"/>
              <a:cs typeface="+mj-cs"/>
            </a:endParaRPr>
          </a:p>
        </p:txBody>
      </p:sp>
      <p:sp>
        <p:nvSpPr>
          <p:cNvPr id="5" name="Rectangle 3"/>
          <p:cNvSpPr>
            <a:spLocks noGrp="1" noChangeArrowheads="1"/>
          </p:cNvSpPr>
          <p:nvPr>
            <p:ph type="subTitle" idx="1"/>
          </p:nvPr>
        </p:nvSpPr>
        <p:spPr>
          <a:xfrm>
            <a:off x="2133600" y="3505200"/>
            <a:ext cx="6400800" cy="1752600"/>
          </a:xfrm>
        </p:spPr>
        <p:txBody>
          <a:bodyPr/>
          <a:lstStyle>
            <a:lvl1pPr marL="0" indent="0" algn="ctr">
              <a:buFontTx/>
              <a:buNone/>
              <a:defRPr sz="2400">
                <a:solidFill>
                  <a:srgbClr val="3861AA"/>
                </a:solidFill>
              </a:defRPr>
            </a:lvl1pPr>
          </a:lstStyle>
          <a:p>
            <a:r>
              <a:rPr lang="en-US" smtClean="0"/>
              <a:t>Click to edit Master subtitle style</a:t>
            </a:r>
            <a:endParaRPr lang="en-US"/>
          </a:p>
        </p:txBody>
      </p:sp>
      <p:sp>
        <p:nvSpPr>
          <p:cNvPr id="9" name="Title 8"/>
          <p:cNvSpPr>
            <a:spLocks noGrp="1"/>
          </p:cNvSpPr>
          <p:nvPr>
            <p:ph type="title"/>
          </p:nvPr>
        </p:nvSpPr>
        <p:spPr/>
        <p:txBody>
          <a:bodyPr/>
          <a:lstStyle/>
          <a:p>
            <a:r>
              <a:rPr lang="en-US" smtClean="0"/>
              <a:t>Click to edit Master title style</a:t>
            </a:r>
            <a:endParaRPr lang="en-US"/>
          </a:p>
        </p:txBody>
      </p:sp>
      <p:sp>
        <p:nvSpPr>
          <p:cNvPr id="6" name="Footer Placeholder 2"/>
          <p:cNvSpPr>
            <a:spLocks noGrp="1"/>
          </p:cNvSpPr>
          <p:nvPr>
            <p:ph type="ftr" sz="quarter" idx="10"/>
          </p:nvPr>
        </p:nvSpPr>
        <p:spPr/>
        <p:txBody>
          <a:bodyPr/>
          <a:lstStyle>
            <a:lvl1pPr>
              <a:defRPr smtClean="0"/>
            </a:lvl1pPr>
          </a:lstStyle>
          <a:p>
            <a:endParaRPr lang="en-GB"/>
          </a:p>
        </p:txBody>
      </p:sp>
    </p:spTree>
    <p:extLst>
      <p:ext uri="{BB962C8B-B14F-4D97-AF65-F5344CB8AC3E}">
        <p14:creationId xmlns:p14="http://schemas.microsoft.com/office/powerpoint/2010/main" val="32523549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endParaRPr lang="en-GB"/>
          </a:p>
        </p:txBody>
      </p:sp>
    </p:spTree>
    <p:extLst>
      <p:ext uri="{BB962C8B-B14F-4D97-AF65-F5344CB8AC3E}">
        <p14:creationId xmlns:p14="http://schemas.microsoft.com/office/powerpoint/2010/main" val="3490716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6"/>
          <p:cNvSpPr>
            <a:spLocks noGrp="1" noChangeArrowheads="1"/>
          </p:cNvSpPr>
          <p:nvPr>
            <p:ph type="ftr" sz="quarter" idx="10"/>
          </p:nvPr>
        </p:nvSpPr>
        <p:spPr>
          <a:ln/>
        </p:spPr>
        <p:txBody>
          <a:bodyPr/>
          <a:lstStyle>
            <a:lvl1pPr>
              <a:defRPr/>
            </a:lvl1pPr>
          </a:lstStyle>
          <a:p>
            <a:endParaRPr lang="en-GB"/>
          </a:p>
        </p:txBody>
      </p:sp>
    </p:spTree>
    <p:extLst>
      <p:ext uri="{BB962C8B-B14F-4D97-AF65-F5344CB8AC3E}">
        <p14:creationId xmlns:p14="http://schemas.microsoft.com/office/powerpoint/2010/main" val="3555196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6"/>
          <p:cNvSpPr>
            <a:spLocks noGrp="1" noChangeArrowheads="1"/>
          </p:cNvSpPr>
          <p:nvPr>
            <p:ph type="ftr" sz="quarter" idx="10"/>
          </p:nvPr>
        </p:nvSpPr>
        <p:spPr>
          <a:ln/>
        </p:spPr>
        <p:txBody>
          <a:bodyPr/>
          <a:lstStyle>
            <a:lvl1pPr>
              <a:defRPr/>
            </a:lvl1pPr>
          </a:lstStyle>
          <a:p>
            <a:endParaRPr lang="en-GB"/>
          </a:p>
        </p:txBody>
      </p:sp>
    </p:spTree>
    <p:extLst>
      <p:ext uri="{BB962C8B-B14F-4D97-AF65-F5344CB8AC3E}">
        <p14:creationId xmlns:p14="http://schemas.microsoft.com/office/powerpoint/2010/main" val="5869350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ftr" sz="quarter" idx="10"/>
          </p:nvPr>
        </p:nvSpPr>
        <p:spPr>
          <a:ln/>
        </p:spPr>
        <p:txBody>
          <a:bodyPr/>
          <a:lstStyle>
            <a:lvl1pPr>
              <a:defRPr/>
            </a:lvl1pPr>
          </a:lstStyle>
          <a:p>
            <a:endParaRPr lang="en-GB"/>
          </a:p>
        </p:txBody>
      </p:sp>
    </p:spTree>
    <p:extLst>
      <p:ext uri="{BB962C8B-B14F-4D97-AF65-F5344CB8AC3E}">
        <p14:creationId xmlns:p14="http://schemas.microsoft.com/office/powerpoint/2010/main" val="4061408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10"/>
          <p:cNvSpPr>
            <a:spLocks noGrp="1" noChangeArrowheads="1"/>
          </p:cNvSpPr>
          <p:nvPr>
            <p:ph type="ftr" sz="quarter" idx="10"/>
          </p:nvPr>
        </p:nvSpPr>
        <p:spPr>
          <a:ln/>
        </p:spPr>
        <p:txBody>
          <a:bodyPr/>
          <a:lstStyle>
            <a:lvl1pPr>
              <a:defRPr/>
            </a:lvl1pPr>
          </a:lstStyle>
          <a:p>
            <a:pPr>
              <a:defRPr/>
            </a:pPr>
            <a:r>
              <a:rPr lang="en-US"/>
              <a:t>date</a:t>
            </a:r>
            <a:endParaRPr lang="en-US">
              <a:solidFill>
                <a:srgbClr val="3861AA"/>
              </a:solidFill>
            </a:endParaRPr>
          </a:p>
        </p:txBody>
      </p:sp>
    </p:spTree>
    <p:extLst>
      <p:ext uri="{BB962C8B-B14F-4D97-AF65-F5344CB8AC3E}">
        <p14:creationId xmlns:p14="http://schemas.microsoft.com/office/powerpoint/2010/main" val="3578350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
          <p:cNvSpPr>
            <a:spLocks noGrp="1" noChangeArrowheads="1"/>
          </p:cNvSpPr>
          <p:nvPr>
            <p:ph type="ftr" sz="quarter" idx="10"/>
          </p:nvPr>
        </p:nvSpPr>
        <p:spPr>
          <a:ln/>
        </p:spPr>
        <p:txBody>
          <a:bodyPr/>
          <a:lstStyle>
            <a:lvl1pPr>
              <a:defRPr/>
            </a:lvl1pPr>
          </a:lstStyle>
          <a:p>
            <a:pPr>
              <a:defRPr/>
            </a:pPr>
            <a:r>
              <a:rPr lang="en-US"/>
              <a:t>date</a:t>
            </a:r>
            <a:endParaRPr lang="en-US">
              <a:solidFill>
                <a:srgbClr val="3861AA"/>
              </a:solidFill>
            </a:endParaRPr>
          </a:p>
        </p:txBody>
      </p:sp>
    </p:spTree>
    <p:extLst>
      <p:ext uri="{BB962C8B-B14F-4D97-AF65-F5344CB8AC3E}">
        <p14:creationId xmlns:p14="http://schemas.microsoft.com/office/powerpoint/2010/main" val="12250280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
          <p:cNvSpPr>
            <a:spLocks noGrp="1" noChangeArrowheads="1"/>
          </p:cNvSpPr>
          <p:nvPr>
            <p:ph type="ftr" sz="quarter" idx="10"/>
          </p:nvPr>
        </p:nvSpPr>
        <p:spPr>
          <a:ln/>
        </p:spPr>
        <p:txBody>
          <a:bodyPr/>
          <a:lstStyle>
            <a:lvl1pPr>
              <a:defRPr/>
            </a:lvl1pPr>
          </a:lstStyle>
          <a:p>
            <a:pPr>
              <a:defRPr/>
            </a:pPr>
            <a:r>
              <a:rPr lang="en-US"/>
              <a:t>date</a:t>
            </a:r>
            <a:endParaRPr lang="en-US">
              <a:solidFill>
                <a:srgbClr val="3861AA"/>
              </a:solidFill>
            </a:endParaRPr>
          </a:p>
        </p:txBody>
      </p:sp>
    </p:spTree>
    <p:extLst>
      <p:ext uri="{BB962C8B-B14F-4D97-AF65-F5344CB8AC3E}">
        <p14:creationId xmlns:p14="http://schemas.microsoft.com/office/powerpoint/2010/main" val="3592938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 Id="rId9"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0" descr="banner-ITonl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1295400" y="0"/>
            <a:ext cx="5562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3"/>
          <p:cNvSpPr>
            <a:spLocks noGrp="1" noChangeArrowheads="1"/>
          </p:cNvSpPr>
          <p:nvPr>
            <p:ph type="body" idx="1"/>
          </p:nvPr>
        </p:nvSpPr>
        <p:spPr bwMode="auto">
          <a:xfrm>
            <a:off x="1371600" y="1066800"/>
            <a:ext cx="75438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0" name="Rectangle 16"/>
          <p:cNvSpPr>
            <a:spLocks noGrp="1" noChangeArrowheads="1"/>
          </p:cNvSpPr>
          <p:nvPr>
            <p:ph type="ftr" sz="quarter" idx="3"/>
          </p:nvPr>
        </p:nvSpPr>
        <p:spPr bwMode="auto">
          <a:xfrm>
            <a:off x="1371600" y="6248400"/>
            <a:ext cx="1143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1" i="1" dirty="0" smtClean="0">
                <a:solidFill>
                  <a:srgbClr val="00529E"/>
                </a:solidFill>
              </a:defRPr>
            </a:lvl1pPr>
          </a:lstStyle>
          <a:p>
            <a:endParaRPr lang="en-GB"/>
          </a:p>
        </p:txBody>
      </p:sp>
      <p:sp>
        <p:nvSpPr>
          <p:cNvPr id="1046" name="Text Box 22"/>
          <p:cNvSpPr txBox="1">
            <a:spLocks noChangeArrowheads="1"/>
          </p:cNvSpPr>
          <p:nvPr/>
        </p:nvSpPr>
        <p:spPr bwMode="auto">
          <a:xfrm>
            <a:off x="0" y="6111875"/>
            <a:ext cx="1295400" cy="677863"/>
          </a:xfrm>
          <a:prstGeom prst="rect">
            <a:avLst/>
          </a:prstGeom>
          <a:noFill/>
          <a:ln w="9525">
            <a:noFill/>
            <a:miter lim="800000"/>
            <a:headEnd/>
            <a:tailEnd/>
          </a:ln>
          <a:effectLst/>
        </p:spPr>
        <p:txBody>
          <a:bodyPr>
            <a:spAutoFit/>
          </a:bodyPr>
          <a:lstStyle/>
          <a:p>
            <a:pPr algn="r">
              <a:defRPr/>
            </a:pPr>
            <a:r>
              <a:rPr lang="en-US" sz="900" dirty="0">
                <a:latin typeface="Tahoma" pitchFamily="34" charset="0"/>
              </a:rPr>
              <a:t>CERN IT Department</a:t>
            </a:r>
          </a:p>
          <a:p>
            <a:pPr algn="r">
              <a:defRPr/>
            </a:pPr>
            <a:r>
              <a:rPr lang="en-US" sz="900" dirty="0">
                <a:latin typeface="Tahoma" pitchFamily="34" charset="0"/>
              </a:rPr>
              <a:t>CH-1211 Geneva 23</a:t>
            </a:r>
          </a:p>
          <a:p>
            <a:pPr algn="r">
              <a:defRPr/>
            </a:pPr>
            <a:r>
              <a:rPr lang="en-US" sz="900" dirty="0">
                <a:latin typeface="Tahoma" pitchFamily="34" charset="0"/>
              </a:rPr>
              <a:t>Switzerland</a:t>
            </a:r>
          </a:p>
          <a:p>
            <a:pPr algn="r">
              <a:defRPr/>
            </a:pPr>
            <a:r>
              <a:rPr lang="en-US" sz="1100" b="1" dirty="0">
                <a:latin typeface="Tahoma" pitchFamily="34" charset="0"/>
              </a:rPr>
              <a:t>www.cern.ch/i</a:t>
            </a:r>
            <a:r>
              <a:rPr lang="en-US" sz="1000" b="1" dirty="0">
                <a:latin typeface="Tahoma" pitchFamily="34" charset="0"/>
              </a:rPr>
              <a:t>t</a:t>
            </a:r>
          </a:p>
        </p:txBody>
      </p:sp>
      <p:grpSp>
        <p:nvGrpSpPr>
          <p:cNvPr id="1031" name="Group 14"/>
          <p:cNvGrpSpPr>
            <a:grpSpLocks/>
          </p:cNvGrpSpPr>
          <p:nvPr/>
        </p:nvGrpSpPr>
        <p:grpSpPr bwMode="auto">
          <a:xfrm>
            <a:off x="-76200" y="0"/>
            <a:ext cx="1371600" cy="6019800"/>
            <a:chOff x="-76200" y="0"/>
            <a:chExt cx="1371600" cy="6019800"/>
          </a:xfrm>
        </p:grpSpPr>
        <p:pic>
          <p:nvPicPr>
            <p:cNvPr id="1034" name="Picture 13" descr="468557_82458359_plasma.jpg"/>
            <p:cNvPicPr>
              <a:picLocks noChangeAspect="1"/>
            </p:cNvPicPr>
            <p:nvPr userDrawn="1"/>
          </p:nvPicPr>
          <p:blipFill>
            <a:blip r:embed="rId9">
              <a:extLst>
                <a:ext uri="{28A0092B-C50C-407E-A947-70E740481C1C}">
                  <a14:useLocalDpi xmlns:a14="http://schemas.microsoft.com/office/drawing/2010/main" val="0"/>
                </a:ext>
              </a:extLst>
            </a:blip>
            <a:srcRect l="25140" t="4120" r="60654" b="2367"/>
            <a:stretch>
              <a:fillRect/>
            </a:stretch>
          </p:blipFill>
          <p:spPr bwMode="auto">
            <a:xfrm flipH="1">
              <a:off x="0" y="0"/>
              <a:ext cx="12192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userDrawn="1"/>
          </p:nvSpPr>
          <p:spPr bwMode="auto">
            <a:xfrm>
              <a:off x="-76200" y="68263"/>
              <a:ext cx="1371600" cy="769937"/>
            </a:xfrm>
            <a:prstGeom prst="rect">
              <a:avLst/>
            </a:prstGeom>
            <a:noFill/>
          </p:spPr>
          <p:txBody>
            <a:bodyPr>
              <a:spAutoFit/>
            </a:bodyPr>
            <a:lstStyle/>
            <a:p>
              <a:pPr algn="ctr">
                <a:defRPr/>
              </a:pPr>
              <a:r>
                <a:rPr lang="en-US" sz="4400" dirty="0">
                  <a:solidFill>
                    <a:schemeClr val="bg1"/>
                  </a:solidFill>
                </a:rPr>
                <a:t>ES</a:t>
              </a:r>
              <a:endParaRPr lang="en-US" sz="3600" dirty="0">
                <a:solidFill>
                  <a:schemeClr val="bg1"/>
                </a:solidFill>
              </a:endParaRPr>
            </a:p>
          </p:txBody>
        </p:sp>
      </p:grpSp>
      <p:sp>
        <p:nvSpPr>
          <p:cNvPr id="13" name="Rectangle 16"/>
          <p:cNvSpPr txBox="1">
            <a:spLocks noChangeArrowheads="1"/>
          </p:cNvSpPr>
          <p:nvPr/>
        </p:nvSpPr>
        <p:spPr bwMode="auto">
          <a:xfrm>
            <a:off x="8305800" y="6248400"/>
            <a:ext cx="609600" cy="457200"/>
          </a:xfrm>
          <a:prstGeom prst="rect">
            <a:avLst/>
          </a:prstGeom>
          <a:noFill/>
          <a:ln w="9525">
            <a:noFill/>
            <a:miter lim="800000"/>
            <a:headEnd/>
            <a:tailEnd/>
          </a:ln>
          <a:effectLst/>
        </p:spPr>
        <p:txBody>
          <a:bodyPr/>
          <a:lstStyle>
            <a:lvl1pPr algn="r">
              <a:defRPr sz="1400" b="1" i="1">
                <a:solidFill>
                  <a:srgbClr val="00529E"/>
                </a:solidFill>
              </a:defRPr>
            </a:lvl1pPr>
          </a:lstStyle>
          <a:p>
            <a:pPr>
              <a:defRPr/>
            </a:pPr>
            <a:fld id="{0D5844AB-3F61-486A-9C5B-7CEA097F855B}" type="slidenum">
              <a:rPr lang="en-US" smtClean="0">
                <a:solidFill>
                  <a:srgbClr val="3861AA"/>
                </a:solidFill>
              </a:rPr>
              <a:pPr>
                <a:defRPr/>
              </a:pPr>
              <a:t>‹#›</a:t>
            </a:fld>
            <a:endParaRPr lang="en-US" dirty="0">
              <a:solidFill>
                <a:srgbClr val="3861AA"/>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004F9E"/>
        </a:buClr>
        <a:buFont typeface="Arial" charset="0"/>
        <a:buChar char="–"/>
        <a:defRPr sz="2400">
          <a:solidFill>
            <a:schemeClr val="tx1"/>
          </a:solidFill>
          <a:latin typeface="+mn-lt"/>
        </a:defRPr>
      </a:lvl2pPr>
      <a:lvl3pPr marL="1143000" indent="-228600" algn="l" rtl="0" eaLnBrk="1" fontAlgn="base" hangingPunct="1">
        <a:spcBef>
          <a:spcPct val="20000"/>
        </a:spcBef>
        <a:spcAft>
          <a:spcPct val="0"/>
        </a:spcAft>
        <a:buClr>
          <a:srgbClr val="3E282B"/>
        </a:buClr>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7" descr="banner-ITonly"/>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43000" y="0"/>
            <a:ext cx="80010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11" descr="468557_82458359_plasma.jpg"/>
          <p:cNvPicPr>
            <a:picLocks noChangeAspect="1"/>
          </p:cNvPicPr>
          <p:nvPr/>
        </p:nvPicPr>
        <p:blipFill>
          <a:blip r:embed="rId9">
            <a:extLst>
              <a:ext uri="{28A0092B-C50C-407E-A947-70E740481C1C}">
                <a14:useLocalDpi xmlns:a14="http://schemas.microsoft.com/office/drawing/2010/main" val="0"/>
              </a:ext>
            </a:extLst>
          </a:blip>
          <a:srcRect l="60654" t="11020" r="25140" b="76941"/>
          <a:stretch>
            <a:fillRect/>
          </a:stretch>
        </p:blipFill>
        <p:spPr bwMode="auto">
          <a:xfrm>
            <a:off x="0" y="0"/>
            <a:ext cx="1219200" cy="849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8"/>
          <p:cNvSpPr>
            <a:spLocks noGrp="1" noChangeArrowheads="1"/>
          </p:cNvSpPr>
          <p:nvPr>
            <p:ph type="title"/>
          </p:nvPr>
        </p:nvSpPr>
        <p:spPr bwMode="auto">
          <a:xfrm>
            <a:off x="1295400" y="0"/>
            <a:ext cx="5562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3" name="Rectangle 9"/>
          <p:cNvSpPr>
            <a:spLocks noGrp="1" noChangeArrowheads="1"/>
          </p:cNvSpPr>
          <p:nvPr>
            <p:ph type="body" idx="1"/>
          </p:nvPr>
        </p:nvSpPr>
        <p:spPr bwMode="auto">
          <a:xfrm>
            <a:off x="228600" y="1066800"/>
            <a:ext cx="8763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50" name="Rectangle 10"/>
          <p:cNvSpPr>
            <a:spLocks noGrp="1" noChangeArrowheads="1"/>
          </p:cNvSpPr>
          <p:nvPr>
            <p:ph type="ftr" sz="quarter" idx="3"/>
          </p:nvPr>
        </p:nvSpPr>
        <p:spPr bwMode="auto">
          <a:xfrm>
            <a:off x="2514600" y="6553200"/>
            <a:ext cx="6477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i="1" smtClean="0">
                <a:solidFill>
                  <a:srgbClr val="00529E"/>
                </a:solidFill>
              </a:defRPr>
            </a:lvl1pPr>
          </a:lstStyle>
          <a:p>
            <a:pPr>
              <a:defRPr/>
            </a:pPr>
            <a:r>
              <a:rPr lang="en-US"/>
              <a:t>date</a:t>
            </a:r>
            <a:endParaRPr lang="en-US">
              <a:solidFill>
                <a:srgbClr val="3861AA"/>
              </a:solidFill>
            </a:endParaRPr>
          </a:p>
        </p:txBody>
      </p:sp>
      <p:sp>
        <p:nvSpPr>
          <p:cNvPr id="9" name="TextBox 8"/>
          <p:cNvSpPr txBox="1"/>
          <p:nvPr/>
        </p:nvSpPr>
        <p:spPr>
          <a:xfrm>
            <a:off x="0" y="82550"/>
            <a:ext cx="1371600" cy="585788"/>
          </a:xfrm>
          <a:prstGeom prst="rect">
            <a:avLst/>
          </a:prstGeom>
          <a:noFill/>
        </p:spPr>
        <p:txBody>
          <a:bodyPr anchor="ctr">
            <a:spAutoFit/>
          </a:bodyPr>
          <a:lstStyle/>
          <a:p>
            <a:pPr>
              <a:defRPr/>
            </a:pPr>
            <a:r>
              <a:rPr lang="en-US" sz="1600" dirty="0">
                <a:solidFill>
                  <a:schemeClr val="bg1"/>
                </a:solidFill>
              </a:rPr>
              <a:t>Experiment</a:t>
            </a:r>
          </a:p>
          <a:p>
            <a:pPr>
              <a:defRPr/>
            </a:pPr>
            <a:r>
              <a:rPr lang="en-US" sz="1600" dirty="0">
                <a:solidFill>
                  <a:schemeClr val="bg1"/>
                </a:solidFill>
              </a:rPr>
              <a:t>Support</a:t>
            </a:r>
            <a:endParaRPr lang="en-US" sz="1200" dirty="0">
              <a:solidFill>
                <a:schemeClr val="bg1"/>
              </a:solidFill>
            </a:endParaRPr>
          </a:p>
        </p:txBody>
      </p:sp>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Lst>
  <p:hf sldNum="0" hdr="0"/>
  <p:txStyles>
    <p:titleStyle>
      <a:lvl1pPr algn="l" rtl="0" eaLnBrk="1" fontAlgn="base" hangingPunct="1">
        <a:spcBef>
          <a:spcPct val="0"/>
        </a:spcBef>
        <a:spcAft>
          <a:spcPct val="0"/>
        </a:spcAft>
        <a:defRPr sz="3200">
          <a:solidFill>
            <a:schemeClr val="bg1"/>
          </a:solidFill>
          <a:latin typeface="+mj-lt"/>
          <a:ea typeface="+mj-ea"/>
          <a:cs typeface="+mj-cs"/>
        </a:defRPr>
      </a:lvl1pPr>
      <a:lvl2pPr algn="l" rtl="0" eaLnBrk="1" fontAlgn="base" hangingPunct="1">
        <a:spcBef>
          <a:spcPct val="0"/>
        </a:spcBef>
        <a:spcAft>
          <a:spcPct val="0"/>
        </a:spcAft>
        <a:defRPr sz="3200">
          <a:solidFill>
            <a:schemeClr val="bg1"/>
          </a:solidFill>
          <a:latin typeface="Arial" charset="0"/>
        </a:defRPr>
      </a:lvl2pPr>
      <a:lvl3pPr algn="l" rtl="0" eaLnBrk="1" fontAlgn="base" hangingPunct="1">
        <a:spcBef>
          <a:spcPct val="0"/>
        </a:spcBef>
        <a:spcAft>
          <a:spcPct val="0"/>
        </a:spcAft>
        <a:defRPr sz="3200">
          <a:solidFill>
            <a:schemeClr val="bg1"/>
          </a:solidFill>
          <a:latin typeface="Arial" charset="0"/>
        </a:defRPr>
      </a:lvl3pPr>
      <a:lvl4pPr algn="l" rtl="0" eaLnBrk="1" fontAlgn="base" hangingPunct="1">
        <a:spcBef>
          <a:spcPct val="0"/>
        </a:spcBef>
        <a:spcAft>
          <a:spcPct val="0"/>
        </a:spcAft>
        <a:defRPr sz="3200">
          <a:solidFill>
            <a:schemeClr val="bg1"/>
          </a:solidFill>
          <a:latin typeface="Arial" charset="0"/>
        </a:defRPr>
      </a:lvl4pPr>
      <a:lvl5pPr algn="l" rtl="0" eaLnBrk="1" fontAlgn="base" hangingPunct="1">
        <a:spcBef>
          <a:spcPct val="0"/>
        </a:spcBef>
        <a:spcAft>
          <a:spcPct val="0"/>
        </a:spcAft>
        <a:defRPr sz="3200">
          <a:solidFill>
            <a:schemeClr val="bg1"/>
          </a:solidFill>
          <a:latin typeface="Arial" charset="0"/>
        </a:defRPr>
      </a:lvl5pPr>
      <a:lvl6pPr marL="457200" algn="l" rtl="0" eaLnBrk="1" fontAlgn="base" hangingPunct="1">
        <a:spcBef>
          <a:spcPct val="0"/>
        </a:spcBef>
        <a:spcAft>
          <a:spcPct val="0"/>
        </a:spcAft>
        <a:defRPr sz="3200">
          <a:solidFill>
            <a:schemeClr val="bg1"/>
          </a:solidFill>
          <a:latin typeface="Arial" charset="0"/>
        </a:defRPr>
      </a:lvl6pPr>
      <a:lvl7pPr marL="914400" algn="l" rtl="0" eaLnBrk="1" fontAlgn="base" hangingPunct="1">
        <a:spcBef>
          <a:spcPct val="0"/>
        </a:spcBef>
        <a:spcAft>
          <a:spcPct val="0"/>
        </a:spcAft>
        <a:defRPr sz="3200">
          <a:solidFill>
            <a:schemeClr val="bg1"/>
          </a:solidFill>
          <a:latin typeface="Arial" charset="0"/>
        </a:defRPr>
      </a:lvl7pPr>
      <a:lvl8pPr marL="1371600" algn="l" rtl="0" eaLnBrk="1" fontAlgn="base" hangingPunct="1">
        <a:spcBef>
          <a:spcPct val="0"/>
        </a:spcBef>
        <a:spcAft>
          <a:spcPct val="0"/>
        </a:spcAft>
        <a:defRPr sz="3200">
          <a:solidFill>
            <a:schemeClr val="bg1"/>
          </a:solidFill>
          <a:latin typeface="Arial" charset="0"/>
        </a:defRPr>
      </a:lvl8pPr>
      <a:lvl9pPr marL="1828800" algn="l" rtl="0" eaLnBrk="1" fontAlgn="base" hangingPunct="1">
        <a:spcBef>
          <a:spcPct val="0"/>
        </a:spcBef>
        <a:spcAft>
          <a:spcPct val="0"/>
        </a:spcAft>
        <a:defRPr sz="3200">
          <a:solidFill>
            <a:schemeClr val="bg1"/>
          </a:solidFill>
          <a:latin typeface="Arial" charset="0"/>
        </a:defRPr>
      </a:lvl9pPr>
    </p:titleStyle>
    <p:bodyStyle>
      <a:lvl1pPr marL="342900" indent="-342900" algn="l" rtl="0" eaLnBrk="1" fontAlgn="base" hangingPunct="1">
        <a:spcBef>
          <a:spcPct val="20000"/>
        </a:spcBef>
        <a:spcAft>
          <a:spcPct val="0"/>
        </a:spcAft>
        <a:buClr>
          <a:srgbClr val="3861AA"/>
        </a:buClr>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lr>
          <a:srgbClr val="3861AA"/>
        </a:buClr>
        <a:buFont typeface="Arial" charset="0"/>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goo.gl/tWx6O"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indico.cern.ch/conferenceDisplay.py?confId=106645" TargetMode="External"/><Relationship Id="rId2" Type="http://schemas.openxmlformats.org/officeDocument/2006/relationships/hyperlink" Target="http://indico.cern.ch/getFile.py/access?contribId=5&amp;sessionId=3&amp;resId=9&amp;materialId=slides&amp;confId=106645" TargetMode="Externa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s://indico.cern.ch/conferenceDisplay.py?confId=161832" TargetMode="Externa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ctrTitle"/>
          </p:nvPr>
        </p:nvSpPr>
        <p:spPr/>
        <p:txBody>
          <a:bodyPr/>
          <a:lstStyle/>
          <a:p>
            <a:r>
              <a:rPr lang="en-US" sz="3200" dirty="0"/>
              <a:t>Support Tools, Underlying Services and WLCG Operations</a:t>
            </a:r>
            <a:endParaRPr lang="en-GB" sz="3200" dirty="0"/>
          </a:p>
        </p:txBody>
      </p:sp>
      <p:sp>
        <p:nvSpPr>
          <p:cNvPr id="9" name="Subtitle 8"/>
          <p:cNvSpPr>
            <a:spLocks noGrp="1"/>
          </p:cNvSpPr>
          <p:nvPr>
            <p:ph type="subTitle" idx="1"/>
          </p:nvPr>
        </p:nvSpPr>
        <p:spPr>
          <a:xfrm>
            <a:off x="2133600" y="3284984"/>
            <a:ext cx="6400800" cy="1752600"/>
          </a:xfrm>
        </p:spPr>
        <p:txBody>
          <a:bodyPr/>
          <a:lstStyle/>
          <a:p>
            <a:r>
              <a:rPr lang="en-US" sz="2000" dirty="0" smtClean="0"/>
              <a:t>Lionel Cons</a:t>
            </a:r>
            <a:br>
              <a:rPr lang="en-US" sz="2000" dirty="0" smtClean="0"/>
            </a:br>
            <a:r>
              <a:rPr lang="en-US" sz="2000" dirty="0" smtClean="0"/>
              <a:t>Maria </a:t>
            </a:r>
            <a:r>
              <a:rPr lang="en-US" sz="2000" dirty="0" err="1" smtClean="0"/>
              <a:t>Dimou</a:t>
            </a:r>
            <a:r>
              <a:rPr lang="en-US" sz="2000" dirty="0"/>
              <a:t/>
            </a:r>
            <a:br>
              <a:rPr lang="en-US" sz="2000" dirty="0"/>
            </a:br>
            <a:r>
              <a:rPr lang="en-US" sz="2000" dirty="0" smtClean="0"/>
              <a:t>John Gordon</a:t>
            </a:r>
            <a:r>
              <a:rPr lang="en-US" sz="2000" dirty="0"/>
              <a:t/>
            </a:r>
            <a:br>
              <a:rPr lang="en-US" sz="2000" dirty="0"/>
            </a:br>
            <a:r>
              <a:rPr lang="en-US" sz="2000" dirty="0" smtClean="0"/>
              <a:t>Stefan </a:t>
            </a:r>
            <a:r>
              <a:rPr lang="en-US" sz="2000" dirty="0" err="1" smtClean="0"/>
              <a:t>Roiser</a:t>
            </a:r>
            <a:r>
              <a:rPr lang="en-US" sz="2000" dirty="0"/>
              <a:t/>
            </a:r>
            <a:br>
              <a:rPr lang="en-US" sz="2000" dirty="0"/>
            </a:br>
            <a:r>
              <a:rPr lang="en-US" sz="2000" u="sng" dirty="0" smtClean="0"/>
              <a:t>Andrea </a:t>
            </a:r>
            <a:r>
              <a:rPr lang="en-US" sz="2000" u="sng" dirty="0" err="1" smtClean="0"/>
              <a:t>Sciabà</a:t>
            </a:r>
            <a:endParaRPr lang="en-GB" sz="2000" u="sng" dirty="0"/>
          </a:p>
        </p:txBody>
      </p:sp>
      <p:sp>
        <p:nvSpPr>
          <p:cNvPr id="10" name="TextBox 9"/>
          <p:cNvSpPr txBox="1"/>
          <p:nvPr/>
        </p:nvSpPr>
        <p:spPr>
          <a:xfrm>
            <a:off x="6012160" y="5373216"/>
            <a:ext cx="2808312" cy="923330"/>
          </a:xfrm>
          <a:prstGeom prst="rect">
            <a:avLst/>
          </a:prstGeom>
          <a:noFill/>
        </p:spPr>
        <p:txBody>
          <a:bodyPr wrap="square" rtlCol="0">
            <a:spAutoFit/>
          </a:bodyPr>
          <a:lstStyle/>
          <a:p>
            <a:pPr algn="r"/>
            <a:r>
              <a:rPr lang="en-US" dirty="0" smtClean="0"/>
              <a:t>WLCG-TEG-OPS F2F</a:t>
            </a:r>
            <a:br>
              <a:rPr lang="en-US" dirty="0" smtClean="0"/>
            </a:br>
            <a:r>
              <a:rPr lang="en-US" dirty="0" smtClean="0"/>
              <a:t>January 23, 2011</a:t>
            </a:r>
            <a:br>
              <a:rPr lang="en-US" dirty="0" smtClean="0"/>
            </a:br>
            <a:r>
              <a:rPr lang="en-US" dirty="0" smtClean="0"/>
              <a:t>Amsterdam</a:t>
            </a:r>
            <a:endParaRPr lang="en-GB" dirty="0"/>
          </a:p>
        </p:txBody>
      </p:sp>
    </p:spTree>
    <p:extLst>
      <p:ext uri="{BB962C8B-B14F-4D97-AF65-F5344CB8AC3E}">
        <p14:creationId xmlns:p14="http://schemas.microsoft.com/office/powerpoint/2010/main" val="21445474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R3.1 – Messaging system</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84109055"/>
              </p:ext>
            </p:extLst>
          </p:nvPr>
        </p:nvGraphicFramePr>
        <p:xfrm>
          <a:off x="1371600" y="1066800"/>
          <a:ext cx="7543800" cy="398272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400" dirty="0" smtClean="0"/>
                        <a:t>Definition</a:t>
                      </a:r>
                      <a:endParaRPr lang="en-GB" sz="1400" dirty="0"/>
                    </a:p>
                  </a:txBody>
                  <a:tcPr/>
                </a:tc>
              </a:tr>
              <a:tr h="370840">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t>Implement the WLCG Messaging</a:t>
                      </a:r>
                      <a:r>
                        <a:rPr lang="en-US" sz="1400" baseline="0" dirty="0" smtClean="0"/>
                        <a:t> Roadmap being drafted, which aims at improving security, scalability and reliability/availability</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T</a:t>
                      </a:r>
                      <a:r>
                        <a:rPr lang="en-US" sz="1400" dirty="0" smtClean="0"/>
                        <a:t>he</a:t>
                      </a:r>
                      <a:r>
                        <a:rPr lang="en-US" sz="1400" baseline="0" dirty="0" smtClean="0"/>
                        <a:t> roadmap is at the draft stage but can be </a:t>
                      </a:r>
                      <a:r>
                        <a:rPr lang="en-US" sz="1400" baseline="0" dirty="0" smtClean="0">
                          <a:hlinkClick r:id="rId2"/>
                        </a:rPr>
                        <a:t>consulted</a:t>
                      </a:r>
                      <a:endParaRPr lang="en-GB" sz="1400" dirty="0"/>
                    </a:p>
                  </a:txBody>
                  <a:tcPr/>
                </a:tc>
              </a:tr>
              <a:tr h="370840">
                <a:tc>
                  <a:txBody>
                    <a:bodyPr/>
                    <a:lstStyle/>
                    <a:p>
                      <a:pPr algn="ctr"/>
                      <a:r>
                        <a:rPr lang="en-US" sz="1400" b="1" dirty="0" smtClean="0"/>
                        <a:t>Impact</a:t>
                      </a:r>
                      <a:endParaRPr lang="en-GB" sz="1400" b="1" dirty="0"/>
                    </a:p>
                  </a:txBody>
                  <a:tcPr/>
                </a:tc>
              </a:tr>
              <a:tr h="370840">
                <a:tc>
                  <a:txBody>
                    <a:bodyPr/>
                    <a:lstStyle/>
                    <a:p>
                      <a:pPr marL="285750" indent="-285750">
                        <a:buFont typeface="Arial" pitchFamily="34" charset="0"/>
                        <a:buChar char="•"/>
                      </a:pPr>
                      <a:r>
                        <a:rPr lang="en-US" sz="1400" dirty="0" smtClean="0"/>
                        <a:t>Limited at this time, as there are only a few applications currently using MSG</a:t>
                      </a:r>
                    </a:p>
                    <a:p>
                      <a:pPr marL="285750" indent="-285750">
                        <a:buFont typeface="Arial" pitchFamily="34" charset="0"/>
                        <a:buChar char="•"/>
                      </a:pPr>
                      <a:r>
                        <a:rPr lang="en-US" sz="1400" dirty="0" smtClean="0"/>
                        <a:t>Possibly</a:t>
                      </a:r>
                      <a:r>
                        <a:rPr lang="en-US" sz="1400" baseline="0" dirty="0" smtClean="0"/>
                        <a:t> significant for these few applications, in particular due to the move to secure messaging</a:t>
                      </a:r>
                      <a:endParaRPr lang="en-GB" sz="1400" dirty="0"/>
                    </a:p>
                  </a:txBody>
                  <a:tcPr/>
                </a:tc>
              </a:tr>
              <a:tr h="370840">
                <a:tc>
                  <a:txBody>
                    <a:bodyPr/>
                    <a:lstStyle/>
                    <a:p>
                      <a:pPr algn="ctr"/>
                      <a:r>
                        <a:rPr lang="en-US" sz="1400" b="1" dirty="0" smtClean="0"/>
                        <a:t>Effort</a:t>
                      </a:r>
                      <a:endParaRPr lang="en-GB" sz="1400" b="1" dirty="0"/>
                    </a:p>
                  </a:txBody>
                  <a:tcPr/>
                </a:tc>
              </a:tr>
              <a:tr h="370840">
                <a:tc>
                  <a:txBody>
                    <a:bodyPr/>
                    <a:lstStyle/>
                    <a:p>
                      <a:r>
                        <a:rPr lang="en-US" sz="1400" dirty="0" smtClean="0"/>
                        <a:t>Moderate – Tentatively</a:t>
                      </a:r>
                      <a:r>
                        <a:rPr lang="en-US" sz="1400" baseline="0" dirty="0" smtClean="0"/>
                        <a:t> quantified around 2-3 FTE × year, most of it already budgeted for in EMI (from the EMI Product Team) and EGI (from the MSG operations team)</a:t>
                      </a:r>
                      <a:endParaRPr lang="en-GB" sz="1400" dirty="0"/>
                    </a:p>
                  </a:txBody>
                  <a:tcPr/>
                </a:tc>
              </a:tr>
              <a:tr h="370840">
                <a:tc>
                  <a:txBody>
                    <a:bodyPr/>
                    <a:lstStyle/>
                    <a:p>
                      <a:pPr algn="ctr"/>
                      <a:r>
                        <a:rPr lang="en-US" sz="1400" b="1" dirty="0" smtClean="0"/>
                        <a:t>Deployment/transition constraints</a:t>
                      </a:r>
                      <a:endParaRPr lang="en-GB" sz="1400" b="1" dirty="0"/>
                    </a:p>
                  </a:txBody>
                  <a:tcPr/>
                </a:tc>
              </a:tr>
              <a:tr h="370840">
                <a:tc>
                  <a:txBody>
                    <a:bodyPr/>
                    <a:lstStyle/>
                    <a:p>
                      <a:r>
                        <a:rPr lang="en-US" sz="1400" dirty="0" smtClean="0"/>
                        <a:t>Gradual evolution – Timescale is 12-24 months and the goal is progressively</a:t>
                      </a:r>
                      <a:r>
                        <a:rPr lang="en-US" sz="1400" baseline="0" dirty="0" smtClean="0"/>
                        <a:t> evolve towards better security and reliability</a:t>
                      </a:r>
                      <a:endParaRPr lang="en-GB" sz="1400" dirty="0"/>
                    </a:p>
                  </a:txBody>
                  <a:tcPr/>
                </a:tc>
              </a:tr>
            </a:tbl>
          </a:graphicData>
        </a:graphic>
      </p:graphicFrame>
    </p:spTree>
    <p:extLst>
      <p:ext uri="{BB962C8B-B14F-4D97-AF65-F5344CB8AC3E}">
        <p14:creationId xmlns:p14="http://schemas.microsoft.com/office/powerpoint/2010/main" val="17288197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R3.2 - Information Services</a:t>
            </a:r>
            <a:endParaRPr lang="en-GB" dirty="0"/>
          </a:p>
        </p:txBody>
      </p:sp>
      <p:sp>
        <p:nvSpPr>
          <p:cNvPr id="3" name="Content Placeholder 2"/>
          <p:cNvSpPr>
            <a:spLocks noGrp="1"/>
          </p:cNvSpPr>
          <p:nvPr>
            <p:ph idx="1"/>
          </p:nvPr>
        </p:nvSpPr>
        <p:spPr/>
        <p:txBody>
          <a:bodyPr/>
          <a:lstStyle/>
          <a:p>
            <a:r>
              <a:rPr lang="en-US" dirty="0" smtClean="0"/>
              <a:t>The current problems are clear (stability, information validity and information accuracy) but we are still at the crossroad that Lorenzo </a:t>
            </a:r>
            <a:r>
              <a:rPr lang="en-US" dirty="0" err="1" smtClean="0"/>
              <a:t>Dini</a:t>
            </a:r>
            <a:r>
              <a:rPr lang="en-US" dirty="0" smtClean="0"/>
              <a:t> </a:t>
            </a:r>
            <a:r>
              <a:rPr lang="en-US" dirty="0" smtClean="0">
                <a:hlinkClick r:id="rId2"/>
              </a:rPr>
              <a:t>presented</a:t>
            </a:r>
            <a:r>
              <a:rPr lang="en-US" dirty="0" smtClean="0"/>
              <a:t> at the June 2011 </a:t>
            </a:r>
            <a:r>
              <a:rPr lang="en-US" dirty="0" smtClean="0">
                <a:hlinkClick r:id="rId3"/>
              </a:rPr>
              <a:t>GDB</a:t>
            </a:r>
            <a:r>
              <a:rPr lang="en-US" dirty="0" smtClean="0"/>
              <a:t>. With his words the roads are:</a:t>
            </a:r>
          </a:p>
          <a:p>
            <a:pPr lvl="1"/>
            <a:r>
              <a:rPr lang="en-US" dirty="0" smtClean="0"/>
              <a:t>The Lazy – no action</a:t>
            </a:r>
          </a:p>
          <a:p>
            <a:pPr lvl="1"/>
            <a:r>
              <a:rPr lang="en-US" dirty="0" smtClean="0"/>
              <a:t>The Radical – decommission</a:t>
            </a:r>
          </a:p>
          <a:p>
            <a:pPr lvl="1"/>
            <a:r>
              <a:rPr lang="en-US" dirty="0" smtClean="0"/>
              <a:t>The Slow and Steady – improve</a:t>
            </a:r>
          </a:p>
          <a:p>
            <a:pPr lvl="1"/>
            <a:r>
              <a:rPr lang="en-US" dirty="0" smtClean="0"/>
              <a:t>The Rocky – evolve</a:t>
            </a:r>
          </a:p>
          <a:p>
            <a:r>
              <a:rPr lang="en-US" dirty="0" smtClean="0"/>
              <a:t>The TEG should indicate a preferred road before specific recommendations are issued</a:t>
            </a:r>
            <a:endParaRPr lang="en-GB" dirty="0"/>
          </a:p>
        </p:txBody>
      </p:sp>
    </p:spTree>
    <p:extLst>
      <p:ext uri="{BB962C8B-B14F-4D97-AF65-F5344CB8AC3E}">
        <p14:creationId xmlns:p14="http://schemas.microsoft.com/office/powerpoint/2010/main" val="2724221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R3.4 – Batch systems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50834560"/>
              </p:ext>
            </p:extLst>
          </p:nvPr>
        </p:nvGraphicFramePr>
        <p:xfrm>
          <a:off x="1371600" y="1066800"/>
          <a:ext cx="7543800" cy="362204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400" dirty="0" smtClean="0"/>
                        <a:t>Definition</a:t>
                      </a:r>
                      <a:endParaRPr lang="en-GB" sz="1400" dirty="0"/>
                    </a:p>
                  </a:txBody>
                  <a:tcPr/>
                </a:tc>
              </a:tr>
              <a:tr h="370840">
                <a:tc>
                  <a:txBody>
                    <a:bodyPr/>
                    <a:lstStyle/>
                    <a:p>
                      <a:pPr marL="285750" indent="-285750">
                        <a:buFont typeface="Arial" pitchFamily="34" charset="0"/>
                        <a:buChar char="•"/>
                      </a:pPr>
                      <a:r>
                        <a:rPr lang="en-US" sz="1400" dirty="0" smtClean="0"/>
                        <a:t>Start a WLCG survey on batch systems used in the community to understand what funding is necessary to maintain</a:t>
                      </a:r>
                      <a:r>
                        <a:rPr lang="en-US" sz="1400" baseline="0" dirty="0" smtClean="0"/>
                        <a:t> </a:t>
                      </a:r>
                      <a:r>
                        <a:rPr lang="en-US" sz="1400" dirty="0" smtClean="0"/>
                        <a:t>their Grid layer and ensure continuous support provision</a:t>
                      </a:r>
                      <a:endParaRPr lang="en-GB" sz="1400" dirty="0" smtClean="0"/>
                    </a:p>
                  </a:txBody>
                  <a:tcPr/>
                </a:tc>
              </a:tr>
              <a:tr h="370840">
                <a:tc>
                  <a:txBody>
                    <a:bodyPr/>
                    <a:lstStyle/>
                    <a:p>
                      <a:pPr algn="ctr"/>
                      <a:r>
                        <a:rPr lang="en-US" sz="1400" b="1" dirty="0" smtClean="0"/>
                        <a:t>Impact</a:t>
                      </a:r>
                      <a:endParaRPr lang="en-GB" sz="1400" b="1" dirty="0"/>
                    </a:p>
                  </a:txBody>
                  <a:tcPr/>
                </a:tc>
              </a:tr>
              <a:tr h="370840">
                <a:tc>
                  <a:txBody>
                    <a:bodyPr/>
                    <a:lstStyle/>
                    <a:p>
                      <a:pPr marL="285750" indent="-285750">
                        <a:buFont typeface="Arial" pitchFamily="34" charset="0"/>
                        <a:buChar char="•"/>
                      </a:pPr>
                      <a:r>
                        <a:rPr lang="en-US" sz="1400" dirty="0" smtClean="0"/>
                        <a:t>Act on time when batch systems and/or underlying middleware change</a:t>
                      </a:r>
                    </a:p>
                    <a:p>
                      <a:pPr marL="285750" indent="-285750">
                        <a:buFont typeface="Arial" pitchFamily="34" charset="0"/>
                        <a:buChar char="•"/>
                      </a:pPr>
                      <a:r>
                        <a:rPr lang="en-US" sz="1400" dirty="0" smtClean="0"/>
                        <a:t>If the survey shows that we can reduce the batch solutions supported, resources will be spared</a:t>
                      </a:r>
                      <a:endParaRPr lang="en-GB" sz="1400" dirty="0"/>
                    </a:p>
                  </a:txBody>
                  <a:tcPr/>
                </a:tc>
              </a:tr>
              <a:tr h="370840">
                <a:tc>
                  <a:txBody>
                    <a:bodyPr/>
                    <a:lstStyle/>
                    <a:p>
                      <a:pPr algn="ctr"/>
                      <a:r>
                        <a:rPr lang="en-US" sz="1400" b="1" dirty="0" smtClean="0"/>
                        <a:t>Effort</a:t>
                      </a:r>
                      <a:endParaRPr lang="en-GB" sz="1400" b="1" dirty="0"/>
                    </a:p>
                  </a:txBody>
                  <a:tcPr/>
                </a:tc>
              </a:tr>
              <a:tr h="370840">
                <a:tc>
                  <a:txBody>
                    <a:bodyPr/>
                    <a:lstStyle/>
                    <a:p>
                      <a:r>
                        <a:rPr lang="en-US" sz="1400" dirty="0" smtClean="0"/>
                        <a:t>Moderate/Significant</a:t>
                      </a:r>
                      <a:r>
                        <a:rPr lang="en-US" sz="1400" baseline="0" dirty="0" smtClean="0"/>
                        <a:t> – Moderate for the survey, after that it may depend on the outcome</a:t>
                      </a:r>
                      <a:endParaRPr lang="en-GB" sz="1400" dirty="0"/>
                    </a:p>
                  </a:txBody>
                  <a:tcPr/>
                </a:tc>
              </a:tr>
              <a:tr h="370840">
                <a:tc>
                  <a:txBody>
                    <a:bodyPr/>
                    <a:lstStyle/>
                    <a:p>
                      <a:pPr algn="ctr"/>
                      <a:r>
                        <a:rPr lang="en-US" sz="1400" b="1" dirty="0" smtClean="0"/>
                        <a:t>Deployment/transition constraints</a:t>
                      </a:r>
                      <a:endParaRPr lang="en-GB" sz="1400" b="1" dirty="0"/>
                    </a:p>
                  </a:txBody>
                  <a:tcPr/>
                </a:tc>
              </a:tr>
              <a:tr h="370840">
                <a:tc>
                  <a:txBody>
                    <a:bodyPr/>
                    <a:lstStyle/>
                    <a:p>
                      <a:r>
                        <a:rPr lang="en-US" sz="1400" dirty="0" smtClean="0"/>
                        <a:t>Gradual evolution – Most probably a fair amount of time will be allowed to replace batch systems,</a:t>
                      </a:r>
                      <a:r>
                        <a:rPr lang="en-US" sz="1400" baseline="0" dirty="0" smtClean="0"/>
                        <a:t> should such decision need to be taken</a:t>
                      </a:r>
                      <a:endParaRPr lang="en-GB" sz="1400" dirty="0"/>
                    </a:p>
                  </a:txBody>
                  <a:tcPr/>
                </a:tc>
              </a:tr>
            </a:tbl>
          </a:graphicData>
        </a:graphic>
      </p:graphicFrame>
    </p:spTree>
    <p:extLst>
      <p:ext uri="{BB962C8B-B14F-4D97-AF65-F5344CB8AC3E}">
        <p14:creationId xmlns:p14="http://schemas.microsoft.com/office/powerpoint/2010/main" val="7396208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WLCG Operations and procedures</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66732298"/>
              </p:ext>
            </p:extLst>
          </p:nvPr>
        </p:nvGraphicFramePr>
        <p:xfrm>
          <a:off x="1371600" y="1066800"/>
          <a:ext cx="7543799" cy="4485640"/>
        </p:xfrm>
        <a:graphic>
          <a:graphicData uri="http://schemas.openxmlformats.org/drawingml/2006/table">
            <a:tbl>
              <a:tblPr firstRow="1" bandRow="1">
                <a:tableStyleId>{073A0DAA-6AF3-43AB-8588-CEC1D06C72B9}</a:tableStyleId>
              </a:tblPr>
              <a:tblGrid>
                <a:gridCol w="896144"/>
                <a:gridCol w="5400600"/>
                <a:gridCol w="1247055"/>
              </a:tblGrid>
              <a:tr h="370840">
                <a:tc>
                  <a:txBody>
                    <a:bodyPr/>
                    <a:lstStyle/>
                    <a:p>
                      <a:pPr algn="ctr"/>
                      <a:r>
                        <a:rPr lang="en-US" dirty="0" smtClean="0"/>
                        <a:t>Name</a:t>
                      </a:r>
                      <a:endParaRPr lang="en-GB" dirty="0"/>
                    </a:p>
                  </a:txBody>
                  <a:tcPr/>
                </a:tc>
                <a:tc>
                  <a:txBody>
                    <a:bodyPr/>
                    <a:lstStyle/>
                    <a:p>
                      <a:pPr algn="ctr"/>
                      <a:r>
                        <a:rPr lang="en-US" dirty="0" smtClean="0"/>
                        <a:t>Description</a:t>
                      </a:r>
                      <a:endParaRPr lang="en-GB" dirty="0"/>
                    </a:p>
                  </a:txBody>
                  <a:tcPr/>
                </a:tc>
                <a:tc>
                  <a:txBody>
                    <a:bodyPr/>
                    <a:lstStyle/>
                    <a:p>
                      <a:pPr algn="ctr"/>
                      <a:r>
                        <a:rPr lang="en-US" dirty="0" smtClean="0"/>
                        <a:t>Effort</a:t>
                      </a:r>
                      <a:endParaRPr lang="en-GB" dirty="0"/>
                    </a:p>
                  </a:txBody>
                  <a:tcPr/>
                </a:tc>
              </a:tr>
              <a:tr h="370840">
                <a:tc>
                  <a:txBody>
                    <a:bodyPr/>
                    <a:lstStyle/>
                    <a:p>
                      <a:r>
                        <a:rPr lang="en-US" dirty="0" smtClean="0"/>
                        <a:t>R4.1</a:t>
                      </a:r>
                      <a:endParaRPr lang="en-GB" dirty="0"/>
                    </a:p>
                  </a:txBody>
                  <a:tcPr/>
                </a:tc>
                <a:tc>
                  <a:txBody>
                    <a:bodyPr/>
                    <a:lstStyle/>
                    <a:p>
                      <a:r>
                        <a:rPr lang="en-US" dirty="0" smtClean="0"/>
                        <a:t>Establish a WLCG central operations team which takes care of driving all actions required and approved at a central level after discussions with site and experiment representatives</a:t>
                      </a:r>
                      <a:endParaRPr lang="en-GB" dirty="0"/>
                    </a:p>
                  </a:txBody>
                  <a:tcPr/>
                </a:tc>
                <a:tc>
                  <a:txBody>
                    <a:bodyPr/>
                    <a:lstStyle/>
                    <a:p>
                      <a:r>
                        <a:rPr lang="en-US" dirty="0" smtClean="0"/>
                        <a:t>Significant</a:t>
                      </a:r>
                      <a:endParaRPr lang="en-GB" dirty="0"/>
                    </a:p>
                  </a:txBody>
                  <a:tcPr/>
                </a:tc>
              </a:tr>
              <a:tr h="370840">
                <a:tc>
                  <a:txBody>
                    <a:bodyPr/>
                    <a:lstStyle/>
                    <a:p>
                      <a:r>
                        <a:rPr lang="en-US" dirty="0" smtClean="0"/>
                        <a:t>R4.2</a:t>
                      </a:r>
                      <a:endParaRPr lang="en-GB"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r>
                        <a:rPr lang="en-US" sz="1800" dirty="0" smtClean="0"/>
                        <a:t>Evolve the Tier-1</a:t>
                      </a:r>
                      <a:r>
                        <a:rPr lang="en-US" sz="1800" baseline="0" dirty="0" smtClean="0"/>
                        <a:t> Service Coordination Meeting into a “WLCG Operations Coordination” meeting where issues related to WLCG operations can be discussed among experiments, sites (including Tier-2 sites) and WLCG and capable of approving actions to be executed and followed up</a:t>
                      </a:r>
                      <a:endParaRPr lang="en-GB" sz="1800" baseline="0" dirty="0" smtClean="0"/>
                    </a:p>
                  </a:txBody>
                  <a:tcPr/>
                </a:tc>
                <a:tc>
                  <a:txBody>
                    <a:bodyPr/>
                    <a:lstStyle/>
                    <a:p>
                      <a:r>
                        <a:rPr lang="en-US" dirty="0" smtClean="0"/>
                        <a:t>Low</a:t>
                      </a:r>
                      <a:endParaRPr lang="en-GB" dirty="0"/>
                    </a:p>
                  </a:txBody>
                  <a:tcPr/>
                </a:tc>
              </a:tr>
              <a:tr h="370840">
                <a:tc>
                  <a:txBody>
                    <a:bodyPr/>
                    <a:lstStyle/>
                    <a:p>
                      <a:r>
                        <a:rPr lang="en-US" dirty="0" smtClean="0"/>
                        <a:t>R4.3</a:t>
                      </a:r>
                      <a:endParaRPr lang="en-GB" dirty="0"/>
                    </a:p>
                  </a:txBody>
                  <a:tcPr/>
                </a:tc>
                <a:tc>
                  <a:txBody>
                    <a:bodyPr/>
                    <a:lstStyle/>
                    <a:p>
                      <a:r>
                        <a:rPr lang="en-US" dirty="0" smtClean="0"/>
                        <a:t>Strengthen</a:t>
                      </a:r>
                      <a:r>
                        <a:rPr lang="en-US" baseline="0" dirty="0" smtClean="0"/>
                        <a:t> the contacts with Tier-2 sites by identifying new representative roles to allow Tier-2’s to influence the decision process and to ensure a correct information flow to/from the experiments</a:t>
                      </a:r>
                      <a:endParaRPr lang="en-GB" dirty="0"/>
                    </a:p>
                  </a:txBody>
                  <a:tcPr/>
                </a:tc>
                <a:tc>
                  <a:txBody>
                    <a:bodyPr/>
                    <a:lstStyle/>
                    <a:p>
                      <a:r>
                        <a:rPr lang="en-US" dirty="0" smtClean="0"/>
                        <a:t>Moderate</a:t>
                      </a:r>
                      <a:endParaRPr lang="en-GB" dirty="0"/>
                    </a:p>
                  </a:txBody>
                  <a:tcPr/>
                </a:tc>
              </a:tr>
            </a:tbl>
          </a:graphicData>
        </a:graphic>
      </p:graphicFrame>
    </p:spTree>
    <p:extLst>
      <p:ext uri="{BB962C8B-B14F-4D97-AF65-F5344CB8AC3E}">
        <p14:creationId xmlns:p14="http://schemas.microsoft.com/office/powerpoint/2010/main" val="2576888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R4.1 – WLCG central operations</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23329371"/>
              </p:ext>
            </p:extLst>
          </p:nvPr>
        </p:nvGraphicFramePr>
        <p:xfrm>
          <a:off x="1371600" y="1066800"/>
          <a:ext cx="7543800" cy="483616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400" dirty="0" smtClean="0"/>
                        <a:t>Definition</a:t>
                      </a:r>
                      <a:endParaRPr lang="en-GB" sz="1400" dirty="0"/>
                    </a:p>
                  </a:txBody>
                  <a:tcPr/>
                </a:tc>
              </a:tr>
              <a:tr h="370840">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t>Establish a WLCG central operations team which takes care of driving all actions required and approved at a central level after discussions with site and experiment representatives</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t>The idea is to have</a:t>
                      </a:r>
                      <a:r>
                        <a:rPr lang="en-US" sz="1400" baseline="0" dirty="0" smtClean="0"/>
                        <a:t> a team to coordinate the execution of actions, surveys, interactions with sites, as done until now e.g. for the Information System and Data Management but for all aspects of WLCG operations</a:t>
                      </a:r>
                      <a:endParaRPr lang="en-GB" sz="1400" dirty="0" smtClean="0"/>
                    </a:p>
                  </a:txBody>
                  <a:tcPr/>
                </a:tc>
              </a:tr>
              <a:tr h="370840">
                <a:tc>
                  <a:txBody>
                    <a:bodyPr/>
                    <a:lstStyle/>
                    <a:p>
                      <a:pPr algn="ctr"/>
                      <a:r>
                        <a:rPr lang="en-US" sz="1400" b="1" dirty="0" smtClean="0"/>
                        <a:t>Impact</a:t>
                      </a:r>
                      <a:endParaRPr lang="en-GB" sz="1400" b="1" dirty="0"/>
                    </a:p>
                  </a:txBody>
                  <a:tcPr/>
                </a:tc>
              </a:tr>
              <a:tr h="370840">
                <a:tc>
                  <a:txBody>
                    <a:bodyPr/>
                    <a:lstStyle/>
                    <a:p>
                      <a:pPr marL="285750" indent="-285750">
                        <a:buFont typeface="Arial" pitchFamily="34" charset="0"/>
                        <a:buChar char="•"/>
                      </a:pPr>
                      <a:r>
                        <a:rPr lang="en-US" sz="1400" dirty="0" smtClean="0"/>
                        <a:t>A single entity in charge of WLCG operations coordination is expected</a:t>
                      </a:r>
                      <a:r>
                        <a:rPr lang="en-US" sz="1400" baseline="0" dirty="0" smtClean="0"/>
                        <a:t> to improve the effectiveness of action execution, which is now done by individuals or by meetings such as the Tier-1 Service Coordination Meeting</a:t>
                      </a: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Information flow from experiments to sites should be enforced, e.g. experiments informing about current / future activities, changes in the VO card, etc. </a:t>
                      </a:r>
                      <a:endParaRPr lang="en-GB" sz="1400" dirty="0" smtClean="0"/>
                    </a:p>
                  </a:txBody>
                  <a:tcPr/>
                </a:tc>
              </a:tr>
              <a:tr h="370840">
                <a:tc>
                  <a:txBody>
                    <a:bodyPr/>
                    <a:lstStyle/>
                    <a:p>
                      <a:pPr algn="ctr"/>
                      <a:r>
                        <a:rPr lang="en-US" sz="1400" b="1" dirty="0" smtClean="0"/>
                        <a:t>Effort</a:t>
                      </a:r>
                      <a:endParaRPr lang="en-GB" sz="1400" b="1" dirty="0"/>
                    </a:p>
                  </a:txBody>
                  <a:tcPr/>
                </a:tc>
              </a:tr>
              <a:tr h="370840">
                <a:tc>
                  <a:txBody>
                    <a:bodyPr/>
                    <a:lstStyle/>
                    <a:p>
                      <a:r>
                        <a:rPr lang="en-US" sz="1400" dirty="0" smtClean="0"/>
                        <a:t>Significant</a:t>
                      </a:r>
                      <a:r>
                        <a:rPr lang="en-US" sz="1400" baseline="0" dirty="0" smtClean="0"/>
                        <a:t> – Time needs to be devoted to define the exact mandate of such body and move to a new work </a:t>
                      </a:r>
                      <a:r>
                        <a:rPr lang="en-US" sz="1400" baseline="0" dirty="0" err="1" smtClean="0"/>
                        <a:t>organisation</a:t>
                      </a:r>
                      <a:endParaRPr lang="en-GB" sz="1400" dirty="0"/>
                    </a:p>
                  </a:txBody>
                  <a:tcPr/>
                </a:tc>
              </a:tr>
              <a:tr h="370840">
                <a:tc>
                  <a:txBody>
                    <a:bodyPr/>
                    <a:lstStyle/>
                    <a:p>
                      <a:pPr algn="ctr"/>
                      <a:r>
                        <a:rPr lang="en-US" sz="1400" b="1" dirty="0" smtClean="0"/>
                        <a:t>Deployment/transition constraints</a:t>
                      </a:r>
                      <a:endParaRPr lang="en-GB" sz="1400" b="1" dirty="0"/>
                    </a:p>
                  </a:txBody>
                  <a:tcPr/>
                </a:tc>
              </a:tr>
              <a:tr h="370840">
                <a:tc>
                  <a:txBody>
                    <a:bodyPr/>
                    <a:lstStyle/>
                    <a:p>
                      <a:r>
                        <a:rPr lang="en-US" sz="1400" dirty="0" smtClean="0"/>
                        <a:t>Disruptive change</a:t>
                      </a:r>
                      <a:r>
                        <a:rPr lang="en-US" sz="1400" baseline="0" dirty="0" smtClean="0"/>
                        <a:t> – It requires to change to a different coordination model and mechanisms, e.g. to track actions on a full WLCG scale in a more automated way</a:t>
                      </a:r>
                      <a:endParaRPr lang="en-GB" sz="1400" dirty="0"/>
                    </a:p>
                  </a:txBody>
                  <a:tcPr/>
                </a:tc>
              </a:tr>
            </a:tbl>
          </a:graphicData>
        </a:graphic>
      </p:graphicFrame>
    </p:spTree>
    <p:extLst>
      <p:ext uri="{BB962C8B-B14F-4D97-AF65-F5344CB8AC3E}">
        <p14:creationId xmlns:p14="http://schemas.microsoft.com/office/powerpoint/2010/main" val="136028353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R4.2 – WLCG Operations meetings</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49023075"/>
              </p:ext>
            </p:extLst>
          </p:nvPr>
        </p:nvGraphicFramePr>
        <p:xfrm>
          <a:off x="1371600" y="1066800"/>
          <a:ext cx="7543800" cy="404876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400" dirty="0" smtClean="0"/>
                        <a:t>Definition</a:t>
                      </a:r>
                      <a:endParaRPr lang="en-GB" sz="1400" dirty="0"/>
                    </a:p>
                  </a:txBody>
                  <a:tcPr/>
                </a:tc>
              </a:tr>
              <a:tr h="370840">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t>Evolve the Tier-1</a:t>
                      </a:r>
                      <a:r>
                        <a:rPr lang="en-US" sz="1400" baseline="0" dirty="0" smtClean="0"/>
                        <a:t> Service Coordination Meeting into a “WLCG Operations Coordination” meeting where issues related to WLCG operations can be discussed among experiments, sites (including Tier-2 sites) and WLCG and capable of approving actions to be executed and followed up</a:t>
                      </a:r>
                      <a:endParaRPr lang="en-GB" sz="1400" baseline="0" dirty="0" smtClean="0"/>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This would be part of a rethinking of the scope of WLCG meetings including the GDB</a:t>
                      </a:r>
                      <a:endParaRPr lang="en-GB" sz="1400" dirty="0" smtClean="0"/>
                    </a:p>
                  </a:txBody>
                  <a:tcPr/>
                </a:tc>
              </a:tr>
              <a:tr h="370840">
                <a:tc>
                  <a:txBody>
                    <a:bodyPr/>
                    <a:lstStyle/>
                    <a:p>
                      <a:pPr algn="ctr"/>
                      <a:r>
                        <a:rPr lang="en-US" sz="1400" b="1" dirty="0" smtClean="0"/>
                        <a:t>Impact</a:t>
                      </a:r>
                      <a:endParaRPr lang="en-GB" sz="1400" b="1" dirty="0"/>
                    </a:p>
                  </a:txBody>
                  <a:tcPr/>
                </a:tc>
              </a:tr>
              <a:tr h="370840">
                <a:tc>
                  <a:txBody>
                    <a:bodyPr/>
                    <a:lstStyle/>
                    <a:p>
                      <a:pPr marL="285750" indent="-285750">
                        <a:buFont typeface="Arial" pitchFamily="34" charset="0"/>
                        <a:buChar char="•"/>
                      </a:pPr>
                      <a:r>
                        <a:rPr lang="en-US" sz="1400" dirty="0" smtClean="0"/>
                        <a:t>Nothin</a:t>
                      </a:r>
                      <a:r>
                        <a:rPr lang="en-US" sz="1400" baseline="0" dirty="0" smtClean="0"/>
                        <a:t>g is expected to change for Tier-0/1 sites, while actions on Tier-2 sites could be more thoroughly discussed and on the same time scale</a:t>
                      </a:r>
                      <a:endParaRPr lang="en-GB" sz="1400" dirty="0"/>
                    </a:p>
                  </a:txBody>
                  <a:tcPr/>
                </a:tc>
              </a:tr>
              <a:tr h="370840">
                <a:tc>
                  <a:txBody>
                    <a:bodyPr/>
                    <a:lstStyle/>
                    <a:p>
                      <a:pPr algn="ctr"/>
                      <a:r>
                        <a:rPr lang="en-US" sz="1400" b="1" dirty="0" smtClean="0"/>
                        <a:t>Effort</a:t>
                      </a:r>
                      <a:endParaRPr lang="en-GB" sz="1400" b="1" dirty="0"/>
                    </a:p>
                  </a:txBody>
                  <a:tcPr/>
                </a:tc>
              </a:tr>
              <a:tr h="370840">
                <a:tc>
                  <a:txBody>
                    <a:bodyPr/>
                    <a:lstStyle/>
                    <a:p>
                      <a:r>
                        <a:rPr lang="en-US" sz="1400" dirty="0" smtClean="0"/>
                        <a:t>Low – A redefinition</a:t>
                      </a:r>
                      <a:r>
                        <a:rPr lang="en-US" sz="1400" baseline="0" dirty="0" smtClean="0"/>
                        <a:t> of the scope and structure of 1-2 meetings is easy to accomplish</a:t>
                      </a:r>
                      <a:endParaRPr lang="en-GB" sz="1400" dirty="0"/>
                    </a:p>
                  </a:txBody>
                  <a:tcPr/>
                </a:tc>
              </a:tr>
              <a:tr h="370840">
                <a:tc>
                  <a:txBody>
                    <a:bodyPr/>
                    <a:lstStyle/>
                    <a:p>
                      <a:pPr algn="ctr"/>
                      <a:r>
                        <a:rPr lang="en-US" sz="1400" b="1" dirty="0" smtClean="0"/>
                        <a:t>Deployment/transition constraints</a:t>
                      </a:r>
                      <a:endParaRPr lang="en-GB" sz="1400" b="1" dirty="0"/>
                    </a:p>
                  </a:txBody>
                  <a:tcPr/>
                </a:tc>
              </a:tr>
              <a:tr h="370840">
                <a:tc>
                  <a:txBody>
                    <a:bodyPr/>
                    <a:lstStyle/>
                    <a:p>
                      <a:r>
                        <a:rPr lang="en-US" sz="1400" dirty="0" smtClean="0"/>
                        <a:t>Gradual evolution – Any change would be a relatively minor perturbation of the current situation</a:t>
                      </a:r>
                      <a:endParaRPr lang="en-GB" sz="1400" dirty="0"/>
                    </a:p>
                  </a:txBody>
                  <a:tcPr/>
                </a:tc>
              </a:tr>
            </a:tbl>
          </a:graphicData>
        </a:graphic>
      </p:graphicFrame>
    </p:spTree>
    <p:extLst>
      <p:ext uri="{BB962C8B-B14F-4D97-AF65-F5344CB8AC3E}">
        <p14:creationId xmlns:p14="http://schemas.microsoft.com/office/powerpoint/2010/main" val="28241543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R4.3 – Tier-2 contacts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98694273"/>
              </p:ext>
            </p:extLst>
          </p:nvPr>
        </p:nvGraphicFramePr>
        <p:xfrm>
          <a:off x="1371600" y="1066800"/>
          <a:ext cx="7543800" cy="404876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400" dirty="0" smtClean="0"/>
                        <a:t>Definition</a:t>
                      </a:r>
                      <a:endParaRPr lang="en-GB" sz="1400" dirty="0"/>
                    </a:p>
                  </a:txBody>
                  <a:tcPr/>
                </a:tc>
              </a:tr>
              <a:tr h="370840">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t>Strengthen</a:t>
                      </a:r>
                      <a:r>
                        <a:rPr lang="en-US" sz="1400" baseline="0" dirty="0" smtClean="0"/>
                        <a:t> the contacts with Tier-2 sites by identifying new representative roles to allow Tier-2’s to influence the decision process and to ensure a correct information flow to/from experiments</a:t>
                      </a:r>
                      <a:endParaRPr lang="en-GB" sz="1400" baseline="0" dirty="0" smtClean="0"/>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Assign a “regional” contact person (e.g. per NGI or OSG/EGI/</a:t>
                      </a:r>
                      <a:r>
                        <a:rPr lang="en-US" sz="1400" baseline="0" dirty="0" err="1" smtClean="0"/>
                        <a:t>NorduGrid</a:t>
                      </a:r>
                      <a:r>
                        <a:rPr lang="en-US" sz="1400" baseline="0" dirty="0" smtClean="0"/>
                        <a:t>) </a:t>
                      </a:r>
                      <a:endParaRPr lang="en-GB" sz="1400" dirty="0" smtClean="0"/>
                    </a:p>
                  </a:txBody>
                  <a:tcPr/>
                </a:tc>
              </a:tr>
              <a:tr h="370840">
                <a:tc>
                  <a:txBody>
                    <a:bodyPr/>
                    <a:lstStyle/>
                    <a:p>
                      <a:pPr algn="ctr"/>
                      <a:r>
                        <a:rPr lang="en-US" sz="1400" b="1" dirty="0" smtClean="0"/>
                        <a:t>Impact</a:t>
                      </a:r>
                      <a:endParaRPr lang="en-GB" sz="1400" b="1" dirty="0"/>
                    </a:p>
                  </a:txBody>
                  <a:tcPr/>
                </a:tc>
              </a:tr>
              <a:tr h="370840">
                <a:tc>
                  <a:txBody>
                    <a:bodyPr/>
                    <a:lstStyle/>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baseline="0" dirty="0" smtClean="0"/>
                        <a:t>The information flow from experiments to T2 sites will be improved</a:t>
                      </a:r>
                      <a:endParaRPr lang="en-GB" sz="1400" baseline="0" dirty="0" smtClean="0"/>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400" dirty="0" smtClean="0"/>
                        <a:t>Such new role(s) ensures that the</a:t>
                      </a:r>
                      <a:r>
                        <a:rPr lang="en-US" sz="1400" baseline="0" dirty="0" smtClean="0"/>
                        <a:t> Tier-2 point of view is properly represented, while still allowing each site to express their opinion (as it – rarely – happens now)</a:t>
                      </a:r>
                    </a:p>
                  </a:txBody>
                  <a:tcPr/>
                </a:tc>
              </a:tr>
              <a:tr h="370840">
                <a:tc>
                  <a:txBody>
                    <a:bodyPr/>
                    <a:lstStyle/>
                    <a:p>
                      <a:pPr algn="ctr"/>
                      <a:r>
                        <a:rPr lang="en-US" sz="1400" b="1" dirty="0" smtClean="0"/>
                        <a:t>Effort</a:t>
                      </a:r>
                      <a:endParaRPr lang="en-GB" sz="1400" b="1" dirty="0"/>
                    </a:p>
                  </a:txBody>
                  <a:tcPr/>
                </a:tc>
              </a:tr>
              <a:tr h="370840">
                <a:tc>
                  <a:txBody>
                    <a:bodyPr/>
                    <a:lstStyle/>
                    <a:p>
                      <a:r>
                        <a:rPr lang="en-US" sz="1400" dirty="0" smtClean="0"/>
                        <a:t>Moderate – A non-negligible amount of time would</a:t>
                      </a:r>
                      <a:r>
                        <a:rPr lang="en-US" sz="1400" baseline="0" dirty="0" smtClean="0"/>
                        <a:t> have to be allocated to perform this duty and to exactly define the related responsibilities</a:t>
                      </a:r>
                      <a:endParaRPr lang="en-GB" sz="1400" dirty="0"/>
                    </a:p>
                  </a:txBody>
                  <a:tcPr/>
                </a:tc>
              </a:tr>
              <a:tr h="370840">
                <a:tc>
                  <a:txBody>
                    <a:bodyPr/>
                    <a:lstStyle/>
                    <a:p>
                      <a:pPr algn="ctr"/>
                      <a:r>
                        <a:rPr lang="en-US" sz="1400" b="1" dirty="0" smtClean="0"/>
                        <a:t>Deployment/transition constraints</a:t>
                      </a:r>
                      <a:endParaRPr lang="en-GB" sz="1400" b="1" dirty="0"/>
                    </a:p>
                  </a:txBody>
                  <a:tcPr/>
                </a:tc>
              </a:tr>
              <a:tr h="370840">
                <a:tc>
                  <a:txBody>
                    <a:bodyPr/>
                    <a:lstStyle/>
                    <a:p>
                      <a:r>
                        <a:rPr lang="en-US" sz="1400" dirty="0" smtClean="0"/>
                        <a:t>Gradual evolution – The new role would be seamlessly integrated in existing bodies</a:t>
                      </a:r>
                      <a:endParaRPr lang="en-GB" sz="1400" dirty="0"/>
                    </a:p>
                  </a:txBody>
                  <a:tcPr/>
                </a:tc>
              </a:tr>
            </a:tbl>
          </a:graphicData>
        </a:graphic>
      </p:graphicFrame>
    </p:spTree>
    <p:extLst>
      <p:ext uri="{BB962C8B-B14F-4D97-AF65-F5344CB8AC3E}">
        <p14:creationId xmlns:p14="http://schemas.microsoft.com/office/powerpoint/2010/main" val="137158293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35170" y="2967335"/>
            <a:ext cx="5673668" cy="1354217"/>
          </a:xfrm>
          <a:prstGeom prst="rect">
            <a:avLst/>
          </a:prstGeom>
          <a:noFill/>
        </p:spPr>
        <p:txBody>
          <a:bodyPr wrap="non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BACKUP SLIDES</a:t>
            </a:r>
          </a:p>
          <a:p>
            <a:pPr algn="ctr"/>
            <a:r>
              <a:rPr lang="en-US"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hlinkClick r:id="rId2"/>
              </a:rPr>
              <a:t>From the 2011/12/12 meeting</a:t>
            </a:r>
            <a:endParaRPr lang="en-US"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85571191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Support Tools – Ticketing tools and request trackers</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6122299"/>
              </p:ext>
            </p:extLst>
          </p:nvPr>
        </p:nvGraphicFramePr>
        <p:xfrm>
          <a:off x="1371600" y="1066800"/>
          <a:ext cx="7543800" cy="3205480"/>
        </p:xfrm>
        <a:graphic>
          <a:graphicData uri="http://schemas.openxmlformats.org/drawingml/2006/table">
            <a:tbl>
              <a:tblPr firstRow="1" bandRow="1">
                <a:tableStyleId>{5C22544A-7EE6-4342-B048-85BDC9FD1C3A}</a:tableStyleId>
              </a:tblPr>
              <a:tblGrid>
                <a:gridCol w="1040160"/>
                <a:gridCol w="6503640"/>
              </a:tblGrid>
              <a:tr h="370840">
                <a:tc>
                  <a:txBody>
                    <a:bodyPr/>
                    <a:lstStyle/>
                    <a:p>
                      <a:pPr algn="ctr"/>
                      <a:r>
                        <a:rPr lang="en-US" dirty="0" smtClean="0"/>
                        <a:t>Impact</a:t>
                      </a:r>
                      <a:endParaRPr lang="en-GB" dirty="0"/>
                    </a:p>
                  </a:txBody>
                  <a:tcPr/>
                </a:tc>
                <a:tc>
                  <a:txBody>
                    <a:bodyPr/>
                    <a:lstStyle/>
                    <a:p>
                      <a:pPr algn="ctr"/>
                      <a:r>
                        <a:rPr lang="en-US" dirty="0" smtClean="0"/>
                        <a:t>Improvement</a:t>
                      </a:r>
                      <a:r>
                        <a:rPr lang="en-US" baseline="0" dirty="0" smtClean="0"/>
                        <a:t> area</a:t>
                      </a:r>
                      <a:endParaRPr lang="en-GB" dirty="0"/>
                    </a:p>
                  </a:txBody>
                  <a:tcPr/>
                </a:tc>
              </a:tr>
              <a:tr h="370840">
                <a:tc>
                  <a:txBody>
                    <a:bodyPr/>
                    <a:lstStyle/>
                    <a:p>
                      <a:pPr algn="ctr"/>
                      <a:r>
                        <a:rPr lang="en-US" dirty="0" smtClean="0"/>
                        <a:t>5</a:t>
                      </a:r>
                      <a:endParaRPr lang="en-GB" dirty="0"/>
                    </a:p>
                  </a:txBody>
                  <a:tcPr/>
                </a:tc>
                <a:tc>
                  <a:txBody>
                    <a:bodyPr/>
                    <a:lstStyle/>
                    <a:p>
                      <a:r>
                        <a:rPr lang="en-US" dirty="0" smtClean="0"/>
                        <a:t>The whole GGUS</a:t>
                      </a:r>
                      <a:r>
                        <a:rPr lang="en-US" baseline="0" dirty="0" smtClean="0"/>
                        <a:t> stack (web frontend, Remedy system and Oracle DB) should be fail-safe</a:t>
                      </a:r>
                      <a:endParaRPr lang="en-GB" dirty="0"/>
                    </a:p>
                  </a:txBody>
                  <a:tcPr/>
                </a:tc>
              </a:tr>
              <a:tr h="370840">
                <a:tc>
                  <a:txBody>
                    <a:bodyPr/>
                    <a:lstStyle/>
                    <a:p>
                      <a:pPr algn="ctr"/>
                      <a:r>
                        <a:rPr lang="en-US" dirty="0" smtClean="0"/>
                        <a:t>5</a:t>
                      </a:r>
                      <a:endParaRPr lang="en-GB" dirty="0"/>
                    </a:p>
                  </a:txBody>
                  <a:tcPr/>
                </a:tc>
                <a:tc>
                  <a:txBody>
                    <a:bodyPr/>
                    <a:lstStyle/>
                    <a:p>
                      <a:r>
                        <a:rPr lang="en-US" dirty="0" smtClean="0"/>
                        <a:t>Convince the entities funding GGUS of its sophisticated use by WLCG to ensure sustainability of our development priorities</a:t>
                      </a:r>
                      <a:endParaRPr lang="en-GB" dirty="0"/>
                    </a:p>
                  </a:txBody>
                  <a:tcPr/>
                </a:tc>
              </a:tr>
              <a:tr h="370840">
                <a:tc>
                  <a:txBody>
                    <a:bodyPr/>
                    <a:lstStyle/>
                    <a:p>
                      <a:pPr algn="ctr"/>
                      <a:r>
                        <a:rPr lang="en-US" dirty="0" smtClean="0"/>
                        <a:t>5</a:t>
                      </a:r>
                      <a:endParaRPr lang="en-GB" dirty="0"/>
                    </a:p>
                  </a:txBody>
                  <a:tcPr/>
                </a:tc>
                <a:tc>
                  <a:txBody>
                    <a:bodyPr/>
                    <a:lstStyle/>
                    <a:p>
                      <a:r>
                        <a:rPr lang="en-US" dirty="0" smtClean="0"/>
                        <a:t>Interfaces among different ticketing systems</a:t>
                      </a:r>
                      <a:r>
                        <a:rPr lang="en-US" baseline="0" dirty="0" smtClean="0"/>
                        <a:t> should become more reliable and consistent</a:t>
                      </a:r>
                      <a:endParaRPr lang="en-GB" dirty="0"/>
                    </a:p>
                  </a:txBody>
                  <a:tcPr/>
                </a:tc>
              </a:tr>
              <a:tr h="370840">
                <a:tc>
                  <a:txBody>
                    <a:bodyPr/>
                    <a:lstStyle/>
                    <a:p>
                      <a:pPr algn="ctr"/>
                      <a:r>
                        <a:rPr lang="en-US" dirty="0" smtClean="0"/>
                        <a:t>5</a:t>
                      </a:r>
                      <a:endParaRPr lang="en-GB" dirty="0"/>
                    </a:p>
                  </a:txBody>
                  <a:tcPr/>
                </a:tc>
                <a:tc>
                  <a:txBody>
                    <a:bodyPr/>
                    <a:lstStyle/>
                    <a:p>
                      <a:r>
                        <a:rPr lang="en-US" dirty="0" smtClean="0"/>
                        <a:t>Consolidate</a:t>
                      </a:r>
                      <a:r>
                        <a:rPr lang="en-US" baseline="0" dirty="0" smtClean="0"/>
                        <a:t> request trackers (Savannah, </a:t>
                      </a:r>
                      <a:r>
                        <a:rPr lang="en-US" baseline="0" dirty="0" err="1" smtClean="0"/>
                        <a:t>Trac</a:t>
                      </a:r>
                      <a:r>
                        <a:rPr lang="en-US" baseline="0" dirty="0" smtClean="0"/>
                        <a:t>, JIRA, …) and provide adequate support</a:t>
                      </a:r>
                      <a:endParaRPr lang="en-GB" dirty="0"/>
                    </a:p>
                  </a:txBody>
                  <a:tcPr/>
                </a:tc>
              </a:tr>
            </a:tbl>
          </a:graphicData>
        </a:graphic>
      </p:graphicFrame>
    </p:spTree>
    <p:extLst>
      <p:ext uri="{BB962C8B-B14F-4D97-AF65-F5344CB8AC3E}">
        <p14:creationId xmlns:p14="http://schemas.microsoft.com/office/powerpoint/2010/main" val="33183438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Support Tools – Accounting tools</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60680571"/>
              </p:ext>
            </p:extLst>
          </p:nvPr>
        </p:nvGraphicFramePr>
        <p:xfrm>
          <a:off x="1371600" y="1066800"/>
          <a:ext cx="7543800" cy="2661920"/>
        </p:xfrm>
        <a:graphic>
          <a:graphicData uri="http://schemas.openxmlformats.org/drawingml/2006/table">
            <a:tbl>
              <a:tblPr firstRow="1" bandRow="1">
                <a:tableStyleId>{5C22544A-7EE6-4342-B048-85BDC9FD1C3A}</a:tableStyleId>
              </a:tblPr>
              <a:tblGrid>
                <a:gridCol w="1040160"/>
                <a:gridCol w="6503640"/>
              </a:tblGrid>
              <a:tr h="370840">
                <a:tc>
                  <a:txBody>
                    <a:bodyPr/>
                    <a:lstStyle/>
                    <a:p>
                      <a:pPr algn="ctr"/>
                      <a:r>
                        <a:rPr lang="en-US" dirty="0" smtClean="0"/>
                        <a:t>Impact</a:t>
                      </a:r>
                      <a:endParaRPr lang="en-GB" dirty="0"/>
                    </a:p>
                  </a:txBody>
                  <a:tcPr/>
                </a:tc>
                <a:tc>
                  <a:txBody>
                    <a:bodyPr/>
                    <a:lstStyle/>
                    <a:p>
                      <a:pPr algn="ctr"/>
                      <a:r>
                        <a:rPr lang="en-US" dirty="0" smtClean="0"/>
                        <a:t>Improvement</a:t>
                      </a:r>
                      <a:r>
                        <a:rPr lang="en-US" baseline="0" dirty="0" smtClean="0"/>
                        <a:t> area</a:t>
                      </a:r>
                      <a:endParaRPr lang="en-GB" dirty="0"/>
                    </a:p>
                  </a:txBody>
                  <a:tcPr/>
                </a:tc>
              </a:tr>
              <a:tr h="370840">
                <a:tc>
                  <a:txBody>
                    <a:bodyPr/>
                    <a:lstStyle/>
                    <a:p>
                      <a:r>
                        <a:rPr lang="en-US" dirty="0" smtClean="0"/>
                        <a:t>5</a:t>
                      </a:r>
                      <a:endParaRPr lang="en-GB" dirty="0"/>
                    </a:p>
                  </a:txBody>
                  <a:tcPr/>
                </a:tc>
                <a:tc>
                  <a:txBody>
                    <a:bodyPr/>
                    <a:lstStyle/>
                    <a:p>
                      <a:r>
                        <a:rPr lang="en-US" dirty="0" smtClean="0"/>
                        <a:t>The</a:t>
                      </a:r>
                      <a:r>
                        <a:rPr lang="en-US" baseline="0" dirty="0" smtClean="0"/>
                        <a:t> CPU benchmarking data should be more accurate</a:t>
                      </a:r>
                      <a:endParaRPr lang="en-GB" dirty="0"/>
                    </a:p>
                  </a:txBody>
                  <a:tcPr/>
                </a:tc>
              </a:tr>
              <a:tr h="370840">
                <a:tc>
                  <a:txBody>
                    <a:bodyPr/>
                    <a:lstStyle/>
                    <a:p>
                      <a:r>
                        <a:rPr lang="en-US" dirty="0" smtClean="0"/>
                        <a:t>5</a:t>
                      </a:r>
                      <a:endParaRPr lang="en-GB" dirty="0"/>
                    </a:p>
                  </a:txBody>
                  <a:tcPr/>
                </a:tc>
                <a:tc>
                  <a:txBody>
                    <a:bodyPr/>
                    <a:lstStyle/>
                    <a:p>
                      <a:r>
                        <a:rPr lang="en-US" dirty="0" smtClean="0"/>
                        <a:t>Storage accounting and its </a:t>
                      </a:r>
                      <a:r>
                        <a:rPr lang="en-US" dirty="0" err="1" smtClean="0"/>
                        <a:t>visualisation</a:t>
                      </a:r>
                      <a:r>
                        <a:rPr lang="en-US" dirty="0" smtClean="0"/>
                        <a:t> must</a:t>
                      </a:r>
                      <a:r>
                        <a:rPr lang="en-US" baseline="0" dirty="0" smtClean="0"/>
                        <a:t> be further developed</a:t>
                      </a:r>
                      <a:endParaRPr lang="en-GB" dirty="0"/>
                    </a:p>
                  </a:txBody>
                  <a:tcPr/>
                </a:tc>
              </a:tr>
              <a:tr h="370840">
                <a:tc>
                  <a:txBody>
                    <a:bodyPr/>
                    <a:lstStyle/>
                    <a:p>
                      <a:r>
                        <a:rPr lang="en-US" dirty="0" smtClean="0"/>
                        <a:t>5</a:t>
                      </a:r>
                      <a:endParaRPr lang="en-GB" dirty="0"/>
                    </a:p>
                  </a:txBody>
                  <a:tcPr/>
                </a:tc>
                <a:tc>
                  <a:txBody>
                    <a:bodyPr/>
                    <a:lstStyle/>
                    <a:p>
                      <a:r>
                        <a:rPr lang="en-US" dirty="0" smtClean="0"/>
                        <a:t>The messaging infrastructure should be more reliable and its usage extended</a:t>
                      </a:r>
                      <a:endParaRPr lang="en-GB" dirty="0"/>
                    </a:p>
                  </a:txBody>
                  <a:tcPr/>
                </a:tc>
              </a:tr>
              <a:tr h="370840">
                <a:tc>
                  <a:txBody>
                    <a:bodyPr/>
                    <a:lstStyle/>
                    <a:p>
                      <a:r>
                        <a:rPr lang="en-US" dirty="0" smtClean="0"/>
                        <a:t>1</a:t>
                      </a:r>
                      <a:endParaRPr lang="en-GB" dirty="0"/>
                    </a:p>
                  </a:txBody>
                  <a:tcPr/>
                </a:tc>
                <a:tc>
                  <a:txBody>
                    <a:bodyPr/>
                    <a:lstStyle/>
                    <a:p>
                      <a:r>
                        <a:rPr lang="en-US" dirty="0" smtClean="0"/>
                        <a:t>The Accounting Portal should have a better API and show more users data</a:t>
                      </a:r>
                      <a:endParaRPr lang="en-GB" dirty="0"/>
                    </a:p>
                  </a:txBody>
                  <a:tcPr/>
                </a:tc>
              </a:tr>
            </a:tbl>
          </a:graphicData>
        </a:graphic>
      </p:graphicFrame>
    </p:spTree>
    <p:extLst>
      <p:ext uri="{BB962C8B-B14F-4D97-AF65-F5344CB8AC3E}">
        <p14:creationId xmlns:p14="http://schemas.microsoft.com/office/powerpoint/2010/main" val="1108189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Outline</a:t>
            </a:r>
            <a:endParaRPr lang="en-GB" dirty="0"/>
          </a:p>
        </p:txBody>
      </p:sp>
      <p:sp>
        <p:nvSpPr>
          <p:cNvPr id="5" name="Content Placeholder 4"/>
          <p:cNvSpPr>
            <a:spLocks noGrp="1"/>
          </p:cNvSpPr>
          <p:nvPr>
            <p:ph idx="1"/>
          </p:nvPr>
        </p:nvSpPr>
        <p:spPr/>
        <p:txBody>
          <a:bodyPr/>
          <a:lstStyle/>
          <a:p>
            <a:r>
              <a:rPr lang="en-US" dirty="0" smtClean="0"/>
              <a:t>Summary of preliminary recommendations</a:t>
            </a:r>
          </a:p>
          <a:p>
            <a:pPr lvl="1"/>
            <a:r>
              <a:rPr lang="en-US" dirty="0" smtClean="0"/>
              <a:t>Everything is </a:t>
            </a:r>
            <a:r>
              <a:rPr lang="en-US" u="sng" dirty="0" smtClean="0"/>
              <a:t>open</a:t>
            </a:r>
            <a:r>
              <a:rPr lang="en-US" dirty="0" smtClean="0"/>
              <a:t> to discussion</a:t>
            </a:r>
          </a:p>
          <a:p>
            <a:r>
              <a:rPr lang="en-US" dirty="0" smtClean="0"/>
              <a:t>Support tools</a:t>
            </a:r>
          </a:p>
          <a:p>
            <a:r>
              <a:rPr lang="en-US" dirty="0" smtClean="0"/>
              <a:t>Underlying services</a:t>
            </a:r>
          </a:p>
          <a:p>
            <a:r>
              <a:rPr lang="en-US" dirty="0" smtClean="0"/>
              <a:t>WLCG Operations and procedures</a:t>
            </a:r>
            <a:endParaRPr lang="en-GB" dirty="0"/>
          </a:p>
        </p:txBody>
      </p:sp>
    </p:spTree>
    <p:extLst>
      <p:ext uri="{BB962C8B-B14F-4D97-AF65-F5344CB8AC3E}">
        <p14:creationId xmlns:p14="http://schemas.microsoft.com/office/powerpoint/2010/main" val="30549326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Support tools – Administration tools</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986443724"/>
              </p:ext>
            </p:extLst>
          </p:nvPr>
        </p:nvGraphicFramePr>
        <p:xfrm>
          <a:off x="1371600" y="1066800"/>
          <a:ext cx="7543800" cy="2763520"/>
        </p:xfrm>
        <a:graphic>
          <a:graphicData uri="http://schemas.openxmlformats.org/drawingml/2006/table">
            <a:tbl>
              <a:tblPr firstRow="1" bandRow="1">
                <a:tableStyleId>{5C22544A-7EE6-4342-B048-85BDC9FD1C3A}</a:tableStyleId>
              </a:tblPr>
              <a:tblGrid>
                <a:gridCol w="1040160"/>
                <a:gridCol w="6503640"/>
              </a:tblGrid>
              <a:tr h="370840">
                <a:tc>
                  <a:txBody>
                    <a:bodyPr/>
                    <a:lstStyle/>
                    <a:p>
                      <a:pPr algn="ctr"/>
                      <a:r>
                        <a:rPr lang="en-US" dirty="0" smtClean="0"/>
                        <a:t>Impact</a:t>
                      </a:r>
                      <a:endParaRPr lang="en-GB" dirty="0"/>
                    </a:p>
                  </a:txBody>
                  <a:tcPr/>
                </a:tc>
                <a:tc>
                  <a:txBody>
                    <a:bodyPr/>
                    <a:lstStyle/>
                    <a:p>
                      <a:pPr algn="ctr"/>
                      <a:r>
                        <a:rPr lang="en-US" dirty="0" smtClean="0"/>
                        <a:t>Improvement</a:t>
                      </a:r>
                      <a:r>
                        <a:rPr lang="en-US" baseline="0" dirty="0" smtClean="0"/>
                        <a:t> area</a:t>
                      </a:r>
                      <a:endParaRPr lang="en-GB" dirty="0"/>
                    </a:p>
                  </a:txBody>
                  <a:tcPr/>
                </a:tc>
              </a:tr>
              <a:tr h="370840">
                <a:tc>
                  <a:txBody>
                    <a:bodyPr/>
                    <a:lstStyle/>
                    <a:p>
                      <a:pPr algn="ctr"/>
                      <a:r>
                        <a:rPr lang="en-US" dirty="0" smtClean="0"/>
                        <a:t>5</a:t>
                      </a:r>
                      <a:endParaRPr lang="en-GB" dirty="0"/>
                    </a:p>
                  </a:txBody>
                  <a:tcPr/>
                </a:tc>
                <a:tc>
                  <a:txBody>
                    <a:bodyPr/>
                    <a:lstStyle/>
                    <a:p>
                      <a:r>
                        <a:rPr lang="en-US" dirty="0" smtClean="0"/>
                        <a:t>Provide an easy way to define new service</a:t>
                      </a:r>
                      <a:r>
                        <a:rPr lang="en-US" baseline="0" dirty="0" smtClean="0"/>
                        <a:t> types</a:t>
                      </a:r>
                      <a:endParaRPr lang="en-GB" dirty="0"/>
                    </a:p>
                  </a:txBody>
                  <a:tcPr/>
                </a:tc>
              </a:tr>
              <a:tr h="370840">
                <a:tc>
                  <a:txBody>
                    <a:bodyPr/>
                    <a:lstStyle/>
                    <a:p>
                      <a:pPr algn="ctr"/>
                      <a:r>
                        <a:rPr lang="en-US" dirty="0" smtClean="0"/>
                        <a:t>5</a:t>
                      </a:r>
                      <a:endParaRPr lang="en-GB" dirty="0"/>
                    </a:p>
                  </a:txBody>
                  <a:tcPr/>
                </a:tc>
                <a:tc>
                  <a:txBody>
                    <a:bodyPr/>
                    <a:lstStyle/>
                    <a:p>
                      <a:r>
                        <a:rPr lang="en-US" dirty="0" smtClean="0"/>
                        <a:t>Provide a reliable</a:t>
                      </a:r>
                      <a:r>
                        <a:rPr lang="en-US" baseline="0" dirty="0" smtClean="0"/>
                        <a:t> way to publish VO-specific service downtime information (in GOCDB or elsewhere)</a:t>
                      </a:r>
                      <a:endParaRPr lang="en-GB" dirty="0"/>
                    </a:p>
                  </a:txBody>
                  <a:tcPr/>
                </a:tc>
              </a:tr>
              <a:tr h="370840">
                <a:tc>
                  <a:txBody>
                    <a:bodyPr/>
                    <a:lstStyle/>
                    <a:p>
                      <a:pPr algn="ctr"/>
                      <a:r>
                        <a:rPr lang="en-US" dirty="0" smtClean="0"/>
                        <a:t>1</a:t>
                      </a:r>
                      <a:endParaRPr lang="en-GB" dirty="0"/>
                    </a:p>
                  </a:txBody>
                  <a:tcPr/>
                </a:tc>
                <a:tc>
                  <a:txBody>
                    <a:bodyPr/>
                    <a:lstStyle/>
                    <a:p>
                      <a:r>
                        <a:rPr lang="en-US" dirty="0" smtClean="0"/>
                        <a:t>Make broadcasts</a:t>
                      </a:r>
                      <a:r>
                        <a:rPr lang="en-US" baseline="0" dirty="0" smtClean="0"/>
                        <a:t> and downtime notifications more reliable</a:t>
                      </a:r>
                      <a:endParaRPr lang="en-GB" dirty="0"/>
                    </a:p>
                  </a:txBody>
                  <a:tcPr/>
                </a:tc>
              </a:tr>
              <a:tr h="370840">
                <a:tc>
                  <a:txBody>
                    <a:bodyPr/>
                    <a:lstStyle/>
                    <a:p>
                      <a:pPr algn="ctr"/>
                      <a:r>
                        <a:rPr lang="en-US" dirty="0" smtClean="0"/>
                        <a:t>1</a:t>
                      </a:r>
                      <a:endParaRPr lang="en-GB" dirty="0"/>
                    </a:p>
                  </a:txBody>
                  <a:tcPr/>
                </a:tc>
                <a:tc>
                  <a:txBody>
                    <a:bodyPr/>
                    <a:lstStyle/>
                    <a:p>
                      <a:r>
                        <a:rPr lang="en-US" dirty="0" smtClean="0"/>
                        <a:t>Provide a better integration of GOCDB and OIM through a uniform interface</a:t>
                      </a:r>
                      <a:endParaRPr lang="en-GB" dirty="0"/>
                    </a:p>
                  </a:txBody>
                  <a:tcPr/>
                </a:tc>
              </a:tr>
              <a:tr h="370840">
                <a:tc>
                  <a:txBody>
                    <a:bodyPr/>
                    <a:lstStyle/>
                    <a:p>
                      <a:pPr algn="ctr"/>
                      <a:r>
                        <a:rPr lang="en-US" dirty="0" smtClean="0"/>
                        <a:t>1</a:t>
                      </a:r>
                      <a:endParaRPr lang="en-GB" dirty="0"/>
                    </a:p>
                  </a:txBody>
                  <a:tcPr/>
                </a:tc>
                <a:tc>
                  <a:txBody>
                    <a:bodyPr/>
                    <a:lstStyle/>
                    <a:p>
                      <a:r>
                        <a:rPr lang="en-US" dirty="0" smtClean="0"/>
                        <a:t>The GOCDB/OIM information should be better</a:t>
                      </a:r>
                      <a:r>
                        <a:rPr lang="en-US" baseline="0" dirty="0" smtClean="0"/>
                        <a:t> kept up to date</a:t>
                      </a:r>
                      <a:endParaRPr lang="en-GB" dirty="0"/>
                    </a:p>
                  </a:txBody>
                  <a:tcPr/>
                </a:tc>
              </a:tr>
            </a:tbl>
          </a:graphicData>
        </a:graphic>
      </p:graphicFrame>
    </p:spTree>
    <p:extLst>
      <p:ext uri="{BB962C8B-B14F-4D97-AF65-F5344CB8AC3E}">
        <p14:creationId xmlns:p14="http://schemas.microsoft.com/office/powerpoint/2010/main" val="23780722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Underlying services</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86817162"/>
              </p:ext>
            </p:extLst>
          </p:nvPr>
        </p:nvGraphicFramePr>
        <p:xfrm>
          <a:off x="1371600" y="1066800"/>
          <a:ext cx="7543800" cy="4145280"/>
        </p:xfrm>
        <a:graphic>
          <a:graphicData uri="http://schemas.openxmlformats.org/drawingml/2006/table">
            <a:tbl>
              <a:tblPr firstRow="1" bandRow="1">
                <a:tableStyleId>{5C22544A-7EE6-4342-B048-85BDC9FD1C3A}</a:tableStyleId>
              </a:tblPr>
              <a:tblGrid>
                <a:gridCol w="1040160"/>
                <a:gridCol w="6503640"/>
              </a:tblGrid>
              <a:tr h="370840">
                <a:tc>
                  <a:txBody>
                    <a:bodyPr/>
                    <a:lstStyle/>
                    <a:p>
                      <a:pPr algn="ctr"/>
                      <a:r>
                        <a:rPr lang="en-US" dirty="0" smtClean="0"/>
                        <a:t>Impact</a:t>
                      </a:r>
                      <a:endParaRPr lang="en-GB" dirty="0"/>
                    </a:p>
                  </a:txBody>
                  <a:tcPr/>
                </a:tc>
                <a:tc>
                  <a:txBody>
                    <a:bodyPr/>
                    <a:lstStyle/>
                    <a:p>
                      <a:pPr algn="ctr"/>
                      <a:r>
                        <a:rPr lang="en-US" dirty="0" smtClean="0"/>
                        <a:t>Improvement</a:t>
                      </a:r>
                      <a:r>
                        <a:rPr lang="en-US" baseline="0" dirty="0" smtClean="0"/>
                        <a:t> area</a:t>
                      </a:r>
                      <a:endParaRPr lang="en-GB" dirty="0"/>
                    </a:p>
                  </a:txBody>
                  <a:tcPr/>
                </a:tc>
              </a:tr>
              <a:tr h="370840">
                <a:tc>
                  <a:txBody>
                    <a:bodyPr/>
                    <a:lstStyle/>
                    <a:p>
                      <a:pPr algn="ctr"/>
                      <a:r>
                        <a:rPr lang="en-US" dirty="0" smtClean="0"/>
                        <a:t>5</a:t>
                      </a:r>
                      <a:endParaRPr lang="en-GB" dirty="0"/>
                    </a:p>
                  </a:txBody>
                  <a:tcPr/>
                </a:tc>
                <a:tc>
                  <a:txBody>
                    <a:bodyPr/>
                    <a:lstStyle/>
                    <a:p>
                      <a:r>
                        <a:rPr lang="en-US" dirty="0" smtClean="0"/>
                        <a:t>Improve the</a:t>
                      </a:r>
                      <a:r>
                        <a:rPr lang="en-US" baseline="0" dirty="0" smtClean="0"/>
                        <a:t> security of the messaging services</a:t>
                      </a:r>
                      <a:endParaRPr lang="en-GB" dirty="0"/>
                    </a:p>
                  </a:txBody>
                  <a:tcPr/>
                </a:tc>
              </a:tr>
              <a:tr h="370840">
                <a:tc>
                  <a:txBody>
                    <a:bodyPr/>
                    <a:lstStyle/>
                    <a:p>
                      <a:pPr algn="ctr"/>
                      <a:r>
                        <a:rPr lang="en-US" dirty="0" smtClean="0"/>
                        <a:t>5</a:t>
                      </a:r>
                      <a:endParaRPr lang="en-GB" dirty="0"/>
                    </a:p>
                  </a:txBody>
                  <a:tcPr/>
                </a:tc>
                <a:tc>
                  <a:txBody>
                    <a:bodyPr/>
                    <a:lstStyle/>
                    <a:p>
                      <a:r>
                        <a:rPr lang="en-US" dirty="0" smtClean="0"/>
                        <a:t>Improve the scalability of the messaging services</a:t>
                      </a:r>
                      <a:endParaRPr lang="en-GB" dirty="0"/>
                    </a:p>
                  </a:txBody>
                  <a:tcPr/>
                </a:tc>
              </a:tr>
              <a:tr h="370840">
                <a:tc>
                  <a:txBody>
                    <a:bodyPr/>
                    <a:lstStyle/>
                    <a:p>
                      <a:pPr algn="ctr"/>
                      <a:r>
                        <a:rPr lang="en-US" dirty="0" smtClean="0"/>
                        <a:t>5</a:t>
                      </a:r>
                      <a:endParaRPr lang="en-GB" dirty="0"/>
                    </a:p>
                  </a:txBody>
                  <a:tcPr/>
                </a:tc>
                <a:tc>
                  <a:txBody>
                    <a:bodyPr/>
                    <a:lstStyle/>
                    <a:p>
                      <a:r>
                        <a:rPr lang="en-US" dirty="0" smtClean="0"/>
                        <a:t>Improve the reliability</a:t>
                      </a:r>
                      <a:r>
                        <a:rPr lang="en-US" baseline="0" dirty="0" smtClean="0"/>
                        <a:t> and the availability of the messaging services</a:t>
                      </a:r>
                    </a:p>
                  </a:txBody>
                  <a:tcPr/>
                </a:tc>
              </a:tr>
              <a:tr h="370840">
                <a:tc>
                  <a:txBody>
                    <a:bodyPr/>
                    <a:lstStyle/>
                    <a:p>
                      <a:pPr algn="ctr"/>
                      <a:r>
                        <a:rPr lang="en-US" dirty="0" smtClean="0"/>
                        <a:t>5</a:t>
                      </a:r>
                      <a:endParaRPr lang="en-GB" dirty="0"/>
                    </a:p>
                  </a:txBody>
                  <a:tcPr/>
                </a:tc>
                <a:tc>
                  <a:txBody>
                    <a:bodyPr/>
                    <a:lstStyle/>
                    <a:p>
                      <a:r>
                        <a:rPr lang="en-US" dirty="0" smtClean="0"/>
                        <a:t>Improve the stability</a:t>
                      </a:r>
                      <a:r>
                        <a:rPr lang="en-US" baseline="0" dirty="0" smtClean="0"/>
                        <a:t> of the information services</a:t>
                      </a:r>
                      <a:endParaRPr lang="en-GB" dirty="0"/>
                    </a:p>
                  </a:txBody>
                  <a:tcPr/>
                </a:tc>
              </a:tr>
              <a:tr h="370840">
                <a:tc>
                  <a:txBody>
                    <a:bodyPr/>
                    <a:lstStyle/>
                    <a:p>
                      <a:pPr algn="ctr"/>
                      <a:r>
                        <a:rPr lang="en-US" dirty="0" smtClean="0"/>
                        <a:t>5</a:t>
                      </a:r>
                      <a:endParaRPr lang="en-GB" dirty="0"/>
                    </a:p>
                  </a:txBody>
                  <a:tcPr/>
                </a:tc>
                <a:tc>
                  <a:txBody>
                    <a:bodyPr/>
                    <a:lstStyle/>
                    <a:p>
                      <a:r>
                        <a:rPr lang="en-US" dirty="0" smtClean="0"/>
                        <a:t>Improve the validity of the information</a:t>
                      </a:r>
                      <a:endParaRPr lang="en-GB" dirty="0"/>
                    </a:p>
                  </a:txBody>
                  <a:tcPr/>
                </a:tc>
              </a:tr>
              <a:tr h="370840">
                <a:tc>
                  <a:txBody>
                    <a:bodyPr/>
                    <a:lstStyle/>
                    <a:p>
                      <a:pPr algn="ctr"/>
                      <a:r>
                        <a:rPr lang="en-US" dirty="0" smtClean="0"/>
                        <a:t>5</a:t>
                      </a:r>
                      <a:endParaRPr lang="en-GB" dirty="0"/>
                    </a:p>
                  </a:txBody>
                  <a:tcPr/>
                </a:tc>
                <a:tc>
                  <a:txBody>
                    <a:bodyPr/>
                    <a:lstStyle/>
                    <a:p>
                      <a:r>
                        <a:rPr lang="en-US" dirty="0" smtClean="0"/>
                        <a:t>Improve the accuracy of the information</a:t>
                      </a:r>
                      <a:endParaRPr lang="en-GB" dirty="0"/>
                    </a:p>
                  </a:txBody>
                  <a:tcPr/>
                </a:tc>
              </a:tr>
              <a:tr h="370840">
                <a:tc>
                  <a:txBody>
                    <a:bodyPr/>
                    <a:lstStyle/>
                    <a:p>
                      <a:pPr algn="ctr"/>
                      <a:r>
                        <a:rPr lang="en-US" dirty="0" smtClean="0"/>
                        <a:t>5</a:t>
                      </a:r>
                      <a:endParaRPr lang="en-GB" dirty="0"/>
                    </a:p>
                  </a:txBody>
                  <a:tcPr/>
                </a:tc>
                <a:tc>
                  <a:txBody>
                    <a:bodyPr/>
                    <a:lstStyle/>
                    <a:p>
                      <a:r>
                        <a:rPr lang="en-US" dirty="0" smtClean="0"/>
                        <a:t>Provide a long term solution for a scalable and open source batch system</a:t>
                      </a:r>
                      <a:endParaRPr lang="en-GB" dirty="0"/>
                    </a:p>
                  </a:txBody>
                  <a:tcPr/>
                </a:tc>
              </a:tr>
              <a:tr h="370840">
                <a:tc>
                  <a:txBody>
                    <a:bodyPr/>
                    <a:lstStyle/>
                    <a:p>
                      <a:pPr algn="ctr"/>
                      <a:r>
                        <a:rPr lang="en-US" dirty="0" smtClean="0"/>
                        <a:t>5</a:t>
                      </a:r>
                      <a:endParaRPr lang="en-GB" dirty="0"/>
                    </a:p>
                  </a:txBody>
                  <a:tcPr/>
                </a:tc>
                <a:tc>
                  <a:txBody>
                    <a:bodyPr/>
                    <a:lstStyle/>
                    <a:p>
                      <a:r>
                        <a:rPr lang="en-US" dirty="0" smtClean="0"/>
                        <a:t>Ensure that</a:t>
                      </a:r>
                      <a:r>
                        <a:rPr lang="en-US" baseline="0" dirty="0" smtClean="0"/>
                        <a:t> currently used batch systems are properly supported (not just on a best effort basis)</a:t>
                      </a:r>
                      <a:endParaRPr lang="en-GB" dirty="0"/>
                    </a:p>
                  </a:txBody>
                  <a:tcPr/>
                </a:tc>
              </a:tr>
            </a:tbl>
          </a:graphicData>
        </a:graphic>
      </p:graphicFrame>
    </p:spTree>
    <p:extLst>
      <p:ext uri="{BB962C8B-B14F-4D97-AF65-F5344CB8AC3E}">
        <p14:creationId xmlns:p14="http://schemas.microsoft.com/office/powerpoint/2010/main" val="10499011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WLCG operations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73381729"/>
              </p:ext>
            </p:extLst>
          </p:nvPr>
        </p:nvGraphicFramePr>
        <p:xfrm>
          <a:off x="1371600" y="1066800"/>
          <a:ext cx="7543800" cy="2936240"/>
        </p:xfrm>
        <a:graphic>
          <a:graphicData uri="http://schemas.openxmlformats.org/drawingml/2006/table">
            <a:tbl>
              <a:tblPr firstRow="1" bandRow="1">
                <a:tableStyleId>{5C22544A-7EE6-4342-B048-85BDC9FD1C3A}</a:tableStyleId>
              </a:tblPr>
              <a:tblGrid>
                <a:gridCol w="1040160"/>
                <a:gridCol w="6503640"/>
              </a:tblGrid>
              <a:tr h="370840">
                <a:tc>
                  <a:txBody>
                    <a:bodyPr/>
                    <a:lstStyle/>
                    <a:p>
                      <a:pPr algn="ctr"/>
                      <a:r>
                        <a:rPr lang="en-US" dirty="0" smtClean="0"/>
                        <a:t>Impact</a:t>
                      </a:r>
                      <a:endParaRPr lang="en-GB" dirty="0"/>
                    </a:p>
                  </a:txBody>
                  <a:tcPr/>
                </a:tc>
                <a:tc>
                  <a:txBody>
                    <a:bodyPr/>
                    <a:lstStyle/>
                    <a:p>
                      <a:pPr algn="ctr"/>
                      <a:r>
                        <a:rPr lang="en-US" dirty="0" smtClean="0"/>
                        <a:t>Improvement</a:t>
                      </a:r>
                      <a:r>
                        <a:rPr lang="en-US" baseline="0" dirty="0" smtClean="0"/>
                        <a:t> area</a:t>
                      </a:r>
                      <a:endParaRPr lang="en-GB" dirty="0"/>
                    </a:p>
                  </a:txBody>
                  <a:tcPr/>
                </a:tc>
              </a:tr>
              <a:tr h="370840">
                <a:tc>
                  <a:txBody>
                    <a:bodyPr/>
                    <a:lstStyle/>
                    <a:p>
                      <a:pPr algn="ctr"/>
                      <a:r>
                        <a:rPr lang="en-US" dirty="0" smtClean="0"/>
                        <a:t>5</a:t>
                      </a:r>
                      <a:endParaRPr lang="en-GB" dirty="0"/>
                    </a:p>
                  </a:txBody>
                  <a:tcPr/>
                </a:tc>
                <a:tc>
                  <a:txBody>
                    <a:bodyPr/>
                    <a:lstStyle/>
                    <a:p>
                      <a:r>
                        <a:rPr lang="en-US" dirty="0" smtClean="0"/>
                        <a:t>Establish a proper channel to reach the T2 sites from experiments</a:t>
                      </a:r>
                      <a:endParaRPr lang="en-GB" dirty="0"/>
                    </a:p>
                  </a:txBody>
                  <a:tcPr/>
                </a:tc>
              </a:tr>
              <a:tr h="370840">
                <a:tc>
                  <a:txBody>
                    <a:bodyPr/>
                    <a:lstStyle/>
                    <a:p>
                      <a:pPr algn="ctr"/>
                      <a:r>
                        <a:rPr lang="en-US" dirty="0" smtClean="0"/>
                        <a:t>5</a:t>
                      </a:r>
                      <a:endParaRPr lang="en-GB" dirty="0"/>
                    </a:p>
                  </a:txBody>
                  <a:tcPr/>
                </a:tc>
                <a:tc>
                  <a:txBody>
                    <a:bodyPr/>
                    <a:lstStyle/>
                    <a:p>
                      <a:r>
                        <a:rPr lang="en-US" dirty="0" smtClean="0"/>
                        <a:t>Strengthen the WLCG central operations</a:t>
                      </a:r>
                      <a:endParaRPr lang="en-GB" dirty="0"/>
                    </a:p>
                  </a:txBody>
                  <a:tcPr/>
                </a:tc>
              </a:tr>
              <a:tr h="370840">
                <a:tc>
                  <a:txBody>
                    <a:bodyPr/>
                    <a:lstStyle/>
                    <a:p>
                      <a:pPr algn="ctr"/>
                      <a:r>
                        <a:rPr lang="en-US" dirty="0" smtClean="0"/>
                        <a:t>5</a:t>
                      </a:r>
                      <a:endParaRPr lang="en-GB" dirty="0"/>
                    </a:p>
                  </a:txBody>
                  <a:tcPr/>
                </a:tc>
                <a:tc>
                  <a:txBody>
                    <a:bodyPr/>
                    <a:lstStyle/>
                    <a:p>
                      <a:r>
                        <a:rPr lang="en-US" baseline="0" dirty="0" smtClean="0"/>
                        <a:t>Reduce the need for experiment contact persons while improving the quality of the link between experiments and sites where needed</a:t>
                      </a:r>
                    </a:p>
                  </a:txBody>
                  <a:tcPr/>
                </a:tc>
              </a:tr>
              <a:tr h="370840">
                <a:tc>
                  <a:txBody>
                    <a:bodyPr/>
                    <a:lstStyle/>
                    <a:p>
                      <a:pPr algn="ctr"/>
                      <a:r>
                        <a:rPr lang="en-US" dirty="0" smtClean="0"/>
                        <a:t>1</a:t>
                      </a:r>
                      <a:endParaRPr lang="en-GB" dirty="0"/>
                    </a:p>
                  </a:txBody>
                  <a:tcPr/>
                </a:tc>
                <a:tc>
                  <a:txBody>
                    <a:bodyPr/>
                    <a:lstStyle/>
                    <a:p>
                      <a:r>
                        <a:rPr lang="en-US" dirty="0" smtClean="0"/>
                        <a:t>Make</a:t>
                      </a:r>
                      <a:r>
                        <a:rPr lang="en-US" baseline="0" dirty="0" smtClean="0"/>
                        <a:t> better and more consistent use of VO cards to express requirements to sites</a:t>
                      </a:r>
                      <a:endParaRPr lang="en-GB" dirty="0"/>
                    </a:p>
                  </a:txBody>
                  <a:tcPr/>
                </a:tc>
              </a:tr>
            </a:tbl>
          </a:graphicData>
        </a:graphic>
      </p:graphicFrame>
    </p:spTree>
    <p:extLst>
      <p:ext uri="{BB962C8B-B14F-4D97-AF65-F5344CB8AC3E}">
        <p14:creationId xmlns:p14="http://schemas.microsoft.com/office/powerpoint/2010/main" val="21094273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 tools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79487458"/>
              </p:ext>
            </p:extLst>
          </p:nvPr>
        </p:nvGraphicFramePr>
        <p:xfrm>
          <a:off x="1371600" y="1066800"/>
          <a:ext cx="7543799" cy="4958080"/>
        </p:xfrm>
        <a:graphic>
          <a:graphicData uri="http://schemas.openxmlformats.org/drawingml/2006/table">
            <a:tbl>
              <a:tblPr firstRow="1" bandRow="1">
                <a:tableStyleId>{073A0DAA-6AF3-43AB-8588-CEC1D06C72B9}</a:tableStyleId>
              </a:tblPr>
              <a:tblGrid>
                <a:gridCol w="896144"/>
                <a:gridCol w="5400600"/>
                <a:gridCol w="1247055"/>
              </a:tblGrid>
              <a:tr h="370840">
                <a:tc>
                  <a:txBody>
                    <a:bodyPr/>
                    <a:lstStyle/>
                    <a:p>
                      <a:pPr algn="ctr"/>
                      <a:r>
                        <a:rPr lang="en-US" dirty="0" smtClean="0"/>
                        <a:t>Name</a:t>
                      </a:r>
                      <a:endParaRPr lang="en-GB" dirty="0"/>
                    </a:p>
                  </a:txBody>
                  <a:tcPr/>
                </a:tc>
                <a:tc>
                  <a:txBody>
                    <a:bodyPr/>
                    <a:lstStyle/>
                    <a:p>
                      <a:pPr algn="ctr"/>
                      <a:r>
                        <a:rPr lang="en-US" dirty="0" smtClean="0"/>
                        <a:t>Description</a:t>
                      </a:r>
                      <a:endParaRPr lang="en-GB" dirty="0"/>
                    </a:p>
                  </a:txBody>
                  <a:tcPr/>
                </a:tc>
                <a:tc>
                  <a:txBody>
                    <a:bodyPr/>
                    <a:lstStyle/>
                    <a:p>
                      <a:pPr algn="ctr"/>
                      <a:r>
                        <a:rPr lang="en-US" dirty="0" smtClean="0"/>
                        <a:t>Effort</a:t>
                      </a:r>
                      <a:endParaRPr lang="en-GB" dirty="0"/>
                    </a:p>
                  </a:txBody>
                  <a:tcPr/>
                </a:tc>
              </a:tr>
              <a:tr h="370840">
                <a:tc>
                  <a:txBody>
                    <a:bodyPr/>
                    <a:lstStyle/>
                    <a:p>
                      <a:r>
                        <a:rPr lang="en-US" dirty="0" smtClean="0"/>
                        <a:t>R2.1</a:t>
                      </a:r>
                      <a:endParaRPr lang="en-GB" dirty="0"/>
                    </a:p>
                  </a:txBody>
                  <a:tcPr/>
                </a:tc>
                <a:tc>
                  <a:txBody>
                    <a:bodyPr/>
                    <a:lstStyle/>
                    <a:p>
                      <a:r>
                        <a:rPr lang="en-US" dirty="0" smtClean="0"/>
                        <a:t>Ensure continuous development and funding of GGUS, including WLCG requirements,</a:t>
                      </a:r>
                      <a:r>
                        <a:rPr lang="en-US" baseline="0" dirty="0" smtClean="0"/>
                        <a:t> in particular a failsafe solution for the full stack and interfaces with other ticketing systems/request trackers as appropriate</a:t>
                      </a:r>
                      <a:endParaRPr lang="en-GB" dirty="0"/>
                    </a:p>
                  </a:txBody>
                  <a:tcPr/>
                </a:tc>
                <a:tc>
                  <a:txBody>
                    <a:bodyPr/>
                    <a:lstStyle/>
                    <a:p>
                      <a:r>
                        <a:rPr lang="en-US" dirty="0" smtClean="0"/>
                        <a:t>Moderate</a:t>
                      </a:r>
                      <a:endParaRPr lang="en-GB" dirty="0"/>
                    </a:p>
                  </a:txBody>
                  <a:tcPr/>
                </a:tc>
              </a:tr>
              <a:tr h="370840">
                <a:tc>
                  <a:txBody>
                    <a:bodyPr/>
                    <a:lstStyle/>
                    <a:p>
                      <a:r>
                        <a:rPr lang="en-US" dirty="0" smtClean="0"/>
                        <a:t>R2.2</a:t>
                      </a:r>
                      <a:endParaRPr lang="en-GB" dirty="0"/>
                    </a:p>
                  </a:txBody>
                  <a:tcPr/>
                </a:tc>
                <a:tc>
                  <a:txBody>
                    <a:bodyPr/>
                    <a:lstStyle/>
                    <a:p>
                      <a:r>
                        <a:rPr lang="en-US" dirty="0" smtClean="0"/>
                        <a:t>Provide a unique portal to infrastructure</a:t>
                      </a:r>
                      <a:r>
                        <a:rPr lang="en-US" baseline="0" dirty="0" smtClean="0"/>
                        <a:t> information (now published via GOCDB and OIM) via a “WLCG Operations Portal” similar to the EGI portal, including the ability to send broadcasts or downtime announcements for all WLCG sites and including the publication of VO-specific information about the existing services</a:t>
                      </a:r>
                      <a:endParaRPr lang="en-GB" dirty="0"/>
                    </a:p>
                  </a:txBody>
                  <a:tcPr/>
                </a:tc>
                <a:tc>
                  <a:txBody>
                    <a:bodyPr/>
                    <a:lstStyle/>
                    <a:p>
                      <a:r>
                        <a:rPr lang="en-US" dirty="0" smtClean="0"/>
                        <a:t>Significant</a:t>
                      </a:r>
                      <a:endParaRPr lang="en-GB" dirty="0"/>
                    </a:p>
                  </a:txBody>
                  <a:tcPr/>
                </a:tc>
              </a:tr>
              <a:tr h="370840">
                <a:tc>
                  <a:txBody>
                    <a:bodyPr/>
                    <a:lstStyle/>
                    <a:p>
                      <a:r>
                        <a:rPr lang="en-GB" dirty="0" smtClean="0"/>
                        <a:t>R2.3</a:t>
                      </a:r>
                      <a:endParaRPr lang="en-GB" dirty="0"/>
                    </a:p>
                  </a:txBody>
                  <a:tcPr/>
                </a:tc>
                <a:tc>
                  <a:txBody>
                    <a:bodyPr/>
                    <a:lstStyle/>
                    <a:p>
                      <a:r>
                        <a:rPr lang="en-GB" dirty="0" smtClean="0"/>
                        <a:t>Improve Benchmarking</a:t>
                      </a:r>
                      <a:endParaRPr lang="en-GB" dirty="0"/>
                    </a:p>
                  </a:txBody>
                  <a:tcPr/>
                </a:tc>
                <a:tc>
                  <a:txBody>
                    <a:bodyPr/>
                    <a:lstStyle/>
                    <a:p>
                      <a:r>
                        <a:rPr lang="en-GB" dirty="0" smtClean="0"/>
                        <a:t>Moderate</a:t>
                      </a:r>
                      <a:endParaRPr lang="en-GB" dirty="0"/>
                    </a:p>
                  </a:txBody>
                  <a:tcPr/>
                </a:tc>
              </a:tr>
              <a:tr h="370840">
                <a:tc>
                  <a:txBody>
                    <a:bodyPr/>
                    <a:lstStyle/>
                    <a:p>
                      <a:r>
                        <a:rPr lang="en-GB" dirty="0" smtClean="0"/>
                        <a:t>R2.4</a:t>
                      </a:r>
                      <a:endParaRPr lang="en-GB" dirty="0"/>
                    </a:p>
                  </a:txBody>
                  <a:tcPr/>
                </a:tc>
                <a:tc>
                  <a:txBody>
                    <a:bodyPr/>
                    <a:lstStyle/>
                    <a:p>
                      <a:r>
                        <a:rPr lang="en-GB" dirty="0" smtClean="0"/>
                        <a:t>Storage Accounting </a:t>
                      </a:r>
                      <a:endParaRPr lang="en-GB" dirty="0"/>
                    </a:p>
                  </a:txBody>
                  <a:tcPr/>
                </a:tc>
                <a:tc>
                  <a:txBody>
                    <a:bodyPr/>
                    <a:lstStyle/>
                    <a:p>
                      <a:r>
                        <a:rPr lang="en-GB" dirty="0" smtClean="0"/>
                        <a:t>Significant</a:t>
                      </a:r>
                      <a:endParaRPr lang="en-GB" dirty="0"/>
                    </a:p>
                  </a:txBody>
                  <a:tcPr/>
                </a:tc>
              </a:tr>
              <a:tr h="370840">
                <a:tc>
                  <a:txBody>
                    <a:bodyPr/>
                    <a:lstStyle/>
                    <a:p>
                      <a:r>
                        <a:rPr lang="en-GB" dirty="0" smtClean="0"/>
                        <a:t>R2.5</a:t>
                      </a:r>
                      <a:endParaRPr lang="en-GB" dirty="0"/>
                    </a:p>
                  </a:txBody>
                  <a:tcPr/>
                </a:tc>
                <a:tc>
                  <a:txBody>
                    <a:bodyPr/>
                    <a:lstStyle/>
                    <a:p>
                      <a:r>
                        <a:rPr lang="en-GB" dirty="0" smtClean="0"/>
                        <a:t>Portal Additions</a:t>
                      </a:r>
                      <a:endParaRPr lang="en-GB" dirty="0"/>
                    </a:p>
                  </a:txBody>
                  <a:tcPr/>
                </a:tc>
                <a:tc>
                  <a:txBody>
                    <a:bodyPr/>
                    <a:lstStyle/>
                    <a:p>
                      <a:r>
                        <a:rPr lang="en-GB" dirty="0" smtClean="0"/>
                        <a:t>Moderate</a:t>
                      </a:r>
                      <a:endParaRPr lang="en-GB" dirty="0"/>
                    </a:p>
                  </a:txBody>
                  <a:tcPr/>
                </a:tc>
              </a:tr>
            </a:tbl>
          </a:graphicData>
        </a:graphic>
      </p:graphicFrame>
    </p:spTree>
    <p:extLst>
      <p:ext uri="{BB962C8B-B14F-4D97-AF65-F5344CB8AC3E}">
        <p14:creationId xmlns:p14="http://schemas.microsoft.com/office/powerpoint/2010/main" val="27455773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R2.1 - GGUS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897282640"/>
              </p:ext>
            </p:extLst>
          </p:nvPr>
        </p:nvGraphicFramePr>
        <p:xfrm>
          <a:off x="1371600" y="1066800"/>
          <a:ext cx="7543800" cy="490220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400" dirty="0" smtClean="0"/>
                        <a:t>Definition</a:t>
                      </a:r>
                      <a:endParaRPr lang="en-GB" sz="1400" dirty="0"/>
                    </a:p>
                  </a:txBody>
                  <a:tcPr/>
                </a:tc>
              </a:tr>
              <a:tr h="370840">
                <a:tc>
                  <a:txBody>
                    <a:bodyPr/>
                    <a:lstStyle/>
                    <a:p>
                      <a:pPr marL="285750" indent="-285750">
                        <a:buFont typeface="Arial" pitchFamily="34" charset="0"/>
                        <a:buChar char="•"/>
                      </a:pPr>
                      <a:r>
                        <a:rPr lang="en-US" sz="1400" dirty="0" smtClean="0"/>
                        <a:t>Ensure continuous development and funding of GGUS after EGI, including WLCG requirements,</a:t>
                      </a:r>
                      <a:r>
                        <a:rPr lang="en-US" sz="1400" baseline="0" dirty="0" smtClean="0"/>
                        <a:t> in particular a failsafe solution for the full stack and interfaces with other ticketing systems/request trackers as appropriate</a:t>
                      </a:r>
                    </a:p>
                    <a:p>
                      <a:pPr marL="285750" indent="-285750">
                        <a:buFont typeface="Arial" pitchFamily="34" charset="0"/>
                        <a:buChar char="•"/>
                      </a:pPr>
                      <a:r>
                        <a:rPr lang="en-US" sz="1400" baseline="0" dirty="0" smtClean="0"/>
                        <a:t>Discuss requirements and issues in a “WLCG central operations” (see R4.1) meeting and keep having weekly meetings with GGUS developers</a:t>
                      </a:r>
                      <a:endParaRPr lang="en-GB" sz="1400" dirty="0"/>
                    </a:p>
                  </a:txBody>
                  <a:tcPr/>
                </a:tc>
              </a:tr>
              <a:tr h="370840">
                <a:tc>
                  <a:txBody>
                    <a:bodyPr/>
                    <a:lstStyle/>
                    <a:p>
                      <a:pPr algn="ctr"/>
                      <a:r>
                        <a:rPr lang="en-US" sz="1400" b="1" dirty="0" smtClean="0"/>
                        <a:t>Impact</a:t>
                      </a:r>
                      <a:endParaRPr lang="en-GB" sz="1400" b="1" dirty="0"/>
                    </a:p>
                  </a:txBody>
                  <a:tcPr/>
                </a:tc>
              </a:tr>
              <a:tr h="370840">
                <a:tc>
                  <a:txBody>
                    <a:bodyPr/>
                    <a:lstStyle/>
                    <a:p>
                      <a:pPr marL="285750" indent="-285750">
                        <a:buFont typeface="Arial" pitchFamily="34" charset="0"/>
                        <a:buChar char="•"/>
                      </a:pPr>
                      <a:r>
                        <a:rPr lang="en-US" sz="1400" dirty="0" smtClean="0"/>
                        <a:t>An increase in the reliability of the ticketing infrastructure and a reduction</a:t>
                      </a:r>
                      <a:r>
                        <a:rPr lang="en-US" sz="1400" baseline="0" dirty="0" smtClean="0"/>
                        <a:t> of</a:t>
                      </a:r>
                      <a:r>
                        <a:rPr lang="en-US" sz="1400" dirty="0" smtClean="0"/>
                        <a:t> time and manpower</a:t>
                      </a:r>
                      <a:r>
                        <a:rPr lang="en-US" sz="1400" baseline="0" dirty="0" smtClean="0"/>
                        <a:t> </a:t>
                      </a:r>
                      <a:r>
                        <a:rPr lang="en-US" sz="1400" dirty="0" smtClean="0"/>
                        <a:t>inefficiencies due to technical problems in ticketing systems</a:t>
                      </a:r>
                    </a:p>
                    <a:p>
                      <a:pPr marL="285750" indent="-285750">
                        <a:buFont typeface="Arial" pitchFamily="34" charset="0"/>
                        <a:buChar char="•"/>
                      </a:pPr>
                      <a:r>
                        <a:rPr lang="en-US" sz="1400" dirty="0" smtClean="0"/>
                        <a:t>An</a:t>
                      </a:r>
                      <a:r>
                        <a:rPr lang="en-US" sz="1400" baseline="0" dirty="0" smtClean="0"/>
                        <a:t> improved match between the ways VOs and sites want to communicate and the functionality provided by GGUS</a:t>
                      </a:r>
                    </a:p>
                    <a:p>
                      <a:pPr marL="285750" indent="-285750">
                        <a:buFont typeface="Arial" pitchFamily="34" charset="0"/>
                        <a:buChar char="•"/>
                      </a:pPr>
                      <a:r>
                        <a:rPr lang="en-US" sz="1400" baseline="0" dirty="0" smtClean="0"/>
                        <a:t>Changes implemented as normal GGUS upgrades</a:t>
                      </a:r>
                    </a:p>
                  </a:txBody>
                  <a:tcPr/>
                </a:tc>
              </a:tr>
              <a:tr h="370840">
                <a:tc>
                  <a:txBody>
                    <a:bodyPr/>
                    <a:lstStyle/>
                    <a:p>
                      <a:pPr algn="ctr"/>
                      <a:r>
                        <a:rPr lang="en-US" sz="1400" b="1" dirty="0" smtClean="0"/>
                        <a:t>Effort</a:t>
                      </a:r>
                      <a:endParaRPr lang="en-GB" sz="1400" b="1" dirty="0"/>
                    </a:p>
                  </a:txBody>
                  <a:tcPr/>
                </a:tc>
              </a:tr>
              <a:tr h="370840">
                <a:tc>
                  <a:txBody>
                    <a:bodyPr/>
                    <a:lstStyle/>
                    <a:p>
                      <a:r>
                        <a:rPr lang="en-US" sz="1400" dirty="0" smtClean="0"/>
                        <a:t>Moderate</a:t>
                      </a:r>
                      <a:r>
                        <a:rPr lang="en-US" sz="1400" baseline="0" dirty="0" smtClean="0"/>
                        <a:t> – Time devoted to discussing requirements and issues and 1 FTE in addition for development and maintenance of the interfaces with external systems and a full-stack fail-safe solution</a:t>
                      </a:r>
                      <a:endParaRPr lang="en-GB" sz="1400" dirty="0"/>
                    </a:p>
                  </a:txBody>
                  <a:tcPr/>
                </a:tc>
              </a:tr>
              <a:tr h="370840">
                <a:tc>
                  <a:txBody>
                    <a:bodyPr/>
                    <a:lstStyle/>
                    <a:p>
                      <a:pPr algn="ctr"/>
                      <a:r>
                        <a:rPr lang="en-US" sz="1400" b="1" dirty="0" smtClean="0"/>
                        <a:t>Deployment/transition constraints</a:t>
                      </a:r>
                      <a:endParaRPr lang="en-GB" sz="1400" b="1" dirty="0"/>
                    </a:p>
                  </a:txBody>
                  <a:tcPr/>
                </a:tc>
              </a:tr>
              <a:tr h="370840">
                <a:tc>
                  <a:txBody>
                    <a:bodyPr/>
                    <a:lstStyle/>
                    <a:p>
                      <a:r>
                        <a:rPr lang="en-US" sz="1400" dirty="0" smtClean="0"/>
                        <a:t>Gradual evolution – No significant constraints</a:t>
                      </a:r>
                      <a:endParaRPr lang="en-GB" sz="1400" dirty="0"/>
                    </a:p>
                  </a:txBody>
                  <a:tcPr/>
                </a:tc>
              </a:tr>
            </a:tbl>
          </a:graphicData>
        </a:graphic>
      </p:graphicFrame>
    </p:spTree>
    <p:extLst>
      <p:ext uri="{BB962C8B-B14F-4D97-AF65-F5344CB8AC3E}">
        <p14:creationId xmlns:p14="http://schemas.microsoft.com/office/powerpoint/2010/main" val="28643450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R2.2 – Administration tools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54961131"/>
              </p:ext>
            </p:extLst>
          </p:nvPr>
        </p:nvGraphicFramePr>
        <p:xfrm>
          <a:off x="1371600" y="1066800"/>
          <a:ext cx="7543800" cy="440944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400" dirty="0" smtClean="0"/>
                        <a:t>Definition</a:t>
                      </a:r>
                      <a:endParaRPr lang="en-GB" sz="1400" dirty="0"/>
                    </a:p>
                  </a:txBody>
                  <a:tcPr/>
                </a:tc>
              </a:tr>
              <a:tr h="370840">
                <a:tc>
                  <a:txBody>
                    <a:bodyPr/>
                    <a:lstStyle/>
                    <a:p>
                      <a:pPr marL="285750" indent="-285750">
                        <a:buFont typeface="Arial" pitchFamily="34" charset="0"/>
                        <a:buChar char="•"/>
                      </a:pPr>
                      <a:r>
                        <a:rPr lang="en-US" sz="1400" dirty="0" smtClean="0"/>
                        <a:t>Provide a unique portal to infrastructure</a:t>
                      </a:r>
                      <a:r>
                        <a:rPr lang="en-US" sz="1400" baseline="0" dirty="0" smtClean="0"/>
                        <a:t> information (now published via GOCDB and OIM) via a “WLCG Operations Portal” similar to the EGI portal, including the ability to send broadcasts or downtime announcements for all WLCG sites and including the publication of VO-specific information about the existing services</a:t>
                      </a:r>
                    </a:p>
                    <a:p>
                      <a:pPr marL="285750" indent="-285750">
                        <a:buFont typeface="Arial" pitchFamily="34" charset="0"/>
                        <a:buChar char="•"/>
                      </a:pPr>
                      <a:r>
                        <a:rPr lang="en-US" sz="1400" dirty="0" smtClean="0"/>
                        <a:t>A</a:t>
                      </a:r>
                      <a:r>
                        <a:rPr lang="en-US" sz="1400" baseline="0" dirty="0" smtClean="0"/>
                        <a:t> common system will contain all Grid sites, no matter to which infrastructure they belong, as it is currently the case for systems like REBUS and SAM</a:t>
                      </a:r>
                      <a:endParaRPr lang="en-GB" sz="1400" dirty="0" smtClean="0"/>
                    </a:p>
                  </a:txBody>
                  <a:tcPr/>
                </a:tc>
              </a:tr>
              <a:tr h="370840">
                <a:tc>
                  <a:txBody>
                    <a:bodyPr/>
                    <a:lstStyle/>
                    <a:p>
                      <a:pPr algn="ctr"/>
                      <a:r>
                        <a:rPr lang="en-US" sz="1400" b="1" dirty="0" smtClean="0"/>
                        <a:t>Impact</a:t>
                      </a:r>
                      <a:endParaRPr lang="en-GB" sz="1400" b="1" dirty="0"/>
                    </a:p>
                  </a:txBody>
                  <a:tcPr/>
                </a:tc>
              </a:tr>
              <a:tr h="370840">
                <a:tc>
                  <a:txBody>
                    <a:bodyPr/>
                    <a:lstStyle/>
                    <a:p>
                      <a:pPr marL="285750" indent="-285750">
                        <a:buFont typeface="Arial" pitchFamily="34" charset="0"/>
                        <a:buChar char="•"/>
                      </a:pPr>
                      <a:r>
                        <a:rPr lang="en-US" sz="1400" dirty="0" smtClean="0"/>
                        <a:t>Information about WLCG sites</a:t>
                      </a:r>
                      <a:r>
                        <a:rPr lang="en-US" sz="1400" baseline="0" dirty="0" smtClean="0"/>
                        <a:t> and downtimes will be easier to find</a:t>
                      </a:r>
                    </a:p>
                    <a:p>
                      <a:pPr marL="285750" indent="-285750">
                        <a:buFont typeface="Arial" pitchFamily="34" charset="0"/>
                        <a:buChar char="•"/>
                      </a:pPr>
                      <a:r>
                        <a:rPr lang="en-US" sz="1400" baseline="0" dirty="0" smtClean="0"/>
                        <a:t>Less time spent by users to interface to different systems (GOCDB, OIM)</a:t>
                      </a:r>
                      <a:endParaRPr lang="en-GB" sz="1400" dirty="0"/>
                    </a:p>
                  </a:txBody>
                  <a:tcPr/>
                </a:tc>
              </a:tr>
              <a:tr h="370840">
                <a:tc>
                  <a:txBody>
                    <a:bodyPr/>
                    <a:lstStyle/>
                    <a:p>
                      <a:pPr algn="ctr"/>
                      <a:r>
                        <a:rPr lang="en-US" sz="1400" b="1" dirty="0" smtClean="0"/>
                        <a:t>Effort</a:t>
                      </a:r>
                      <a:endParaRPr lang="en-GB" sz="1400" b="1" dirty="0"/>
                    </a:p>
                  </a:txBody>
                  <a:tcPr/>
                </a:tc>
              </a:tr>
              <a:tr h="370840">
                <a:tc>
                  <a:txBody>
                    <a:bodyPr/>
                    <a:lstStyle/>
                    <a:p>
                      <a:r>
                        <a:rPr lang="en-US" sz="1400" dirty="0" smtClean="0"/>
                        <a:t>Significant – Development</a:t>
                      </a:r>
                      <a:r>
                        <a:rPr lang="en-US" sz="1400" baseline="0" dirty="0" smtClean="0"/>
                        <a:t> required to provide a common interface and required WLCG customizations</a:t>
                      </a:r>
                      <a:endParaRPr lang="en-GB" sz="1400" dirty="0"/>
                    </a:p>
                  </a:txBody>
                  <a:tcPr/>
                </a:tc>
              </a:tr>
              <a:tr h="370840">
                <a:tc>
                  <a:txBody>
                    <a:bodyPr/>
                    <a:lstStyle/>
                    <a:p>
                      <a:pPr algn="ctr"/>
                      <a:r>
                        <a:rPr lang="en-US" sz="1400" b="1" dirty="0" smtClean="0"/>
                        <a:t>Deployment/transition constraints</a:t>
                      </a:r>
                      <a:endParaRPr lang="en-GB" sz="1400" b="1" dirty="0"/>
                    </a:p>
                  </a:txBody>
                  <a:tcPr/>
                </a:tc>
              </a:tr>
              <a:tr h="370840">
                <a:tc>
                  <a:txBody>
                    <a:bodyPr/>
                    <a:lstStyle/>
                    <a:p>
                      <a:r>
                        <a:rPr lang="en-US" sz="1400" dirty="0" smtClean="0"/>
                        <a:t>New addition – It</a:t>
                      </a:r>
                      <a:r>
                        <a:rPr lang="en-US" sz="1400" baseline="0" dirty="0" smtClean="0"/>
                        <a:t> does not supersede existing services. Time scale can be relaxed due to the lack of urgency and to better cope with the significant effort required</a:t>
                      </a:r>
                      <a:endParaRPr lang="en-GB" sz="1400" dirty="0"/>
                    </a:p>
                  </a:txBody>
                  <a:tcPr/>
                </a:tc>
              </a:tr>
            </a:tbl>
          </a:graphicData>
        </a:graphic>
      </p:graphicFrame>
    </p:spTree>
    <p:extLst>
      <p:ext uri="{BB962C8B-B14F-4D97-AF65-F5344CB8AC3E}">
        <p14:creationId xmlns:p14="http://schemas.microsoft.com/office/powerpoint/2010/main" val="3529701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R2.3 – Benchmarking for Accounting</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08081946"/>
              </p:ext>
            </p:extLst>
          </p:nvPr>
        </p:nvGraphicFramePr>
        <p:xfrm>
          <a:off x="1371600" y="1066800"/>
          <a:ext cx="7543800" cy="375412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400" dirty="0" smtClean="0"/>
                        <a:t>Definition</a:t>
                      </a:r>
                      <a:endParaRPr lang="en-GB" sz="1400" dirty="0"/>
                    </a:p>
                  </a:txBody>
                  <a:tcPr/>
                </a:tc>
              </a:tr>
              <a:tr h="370840">
                <a:tc>
                  <a:txBody>
                    <a:bodyPr/>
                    <a:lstStyle/>
                    <a:p>
                      <a:pPr marL="285750" indent="-285750">
                        <a:buFont typeface="Arial" pitchFamily="34" charset="0"/>
                        <a:buChar char="•"/>
                      </a:pPr>
                      <a:r>
                        <a:rPr lang="en-GB" sz="1400" dirty="0" smtClean="0"/>
                        <a:t>Benchmarking: Normalisation of CPU data requires a reliable knowledge of the power of the CPUs. The required benchmark is HEPSPEC06. The quality of the published data is not reliable. It is not certain that all sites actually run the benchmark on their clusters. Published values for the same nominal CPU vary greatly. Sites also make mistakes in averaging results across their cluster and forgetting to update when they add new CPUs</a:t>
                      </a:r>
                    </a:p>
                  </a:txBody>
                  <a:tcPr/>
                </a:tc>
              </a:tr>
              <a:tr h="370840">
                <a:tc>
                  <a:txBody>
                    <a:bodyPr/>
                    <a:lstStyle/>
                    <a:p>
                      <a:pPr algn="ctr"/>
                      <a:r>
                        <a:rPr lang="en-US" sz="1400" b="1" dirty="0" smtClean="0"/>
                        <a:t>Impact</a:t>
                      </a:r>
                      <a:endParaRPr lang="en-GB" sz="1400" b="1" dirty="0"/>
                    </a:p>
                  </a:txBody>
                  <a:tcPr/>
                </a:tc>
              </a:tr>
              <a:tr h="370840">
                <a:tc>
                  <a:txBody>
                    <a:bodyPr/>
                    <a:lstStyle/>
                    <a:p>
                      <a:pPr marL="0" indent="0">
                        <a:buFont typeface="Arial" pitchFamily="34" charset="0"/>
                        <a:buNone/>
                      </a:pPr>
                      <a:endParaRPr lang="en-US" sz="1400" baseline="0" dirty="0" smtClean="0"/>
                    </a:p>
                  </a:txBody>
                  <a:tcPr/>
                </a:tc>
              </a:tr>
              <a:tr h="370840">
                <a:tc>
                  <a:txBody>
                    <a:bodyPr/>
                    <a:lstStyle/>
                    <a:p>
                      <a:pPr algn="ctr"/>
                      <a:r>
                        <a:rPr lang="en-US" sz="1400" b="1" dirty="0" smtClean="0"/>
                        <a:t>Effort</a:t>
                      </a:r>
                      <a:endParaRPr lang="en-GB" sz="1400" b="1" dirty="0"/>
                    </a:p>
                  </a:txBody>
                  <a:tcPr/>
                </a:tc>
              </a:tr>
              <a:tr h="370840">
                <a:tc>
                  <a:txBody>
                    <a:bodyPr/>
                    <a:lstStyle/>
                    <a:p>
                      <a:r>
                        <a:rPr lang="en-US" sz="1400" dirty="0" smtClean="0"/>
                        <a:t>Moderate</a:t>
                      </a:r>
                      <a:endParaRPr lang="en-GB" sz="1400" dirty="0"/>
                    </a:p>
                  </a:txBody>
                  <a:tcPr/>
                </a:tc>
              </a:tr>
              <a:tr h="370840">
                <a:tc>
                  <a:txBody>
                    <a:bodyPr/>
                    <a:lstStyle/>
                    <a:p>
                      <a:pPr algn="ctr"/>
                      <a:r>
                        <a:rPr lang="en-US" sz="1400" b="1" dirty="0" smtClean="0"/>
                        <a:t>Deployment/transition constraints</a:t>
                      </a:r>
                      <a:endParaRPr lang="en-GB" sz="1400" b="1" dirty="0"/>
                    </a:p>
                  </a:txBody>
                  <a:tcPr/>
                </a:tc>
              </a:tr>
              <a:tr h="370840">
                <a:tc>
                  <a:txBody>
                    <a:bodyPr/>
                    <a:lstStyle/>
                    <a:p>
                      <a:endParaRPr lang="en-GB" sz="1400" dirty="0"/>
                    </a:p>
                  </a:txBody>
                  <a:tcPr/>
                </a:tc>
              </a:tr>
            </a:tbl>
          </a:graphicData>
        </a:graphic>
      </p:graphicFrame>
    </p:spTree>
    <p:extLst>
      <p:ext uri="{BB962C8B-B14F-4D97-AF65-F5344CB8AC3E}">
        <p14:creationId xmlns:p14="http://schemas.microsoft.com/office/powerpoint/2010/main" val="890292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R2.4 – </a:t>
            </a:r>
            <a:r>
              <a:rPr lang="en-US" sz="2800" dirty="0" smtClean="0"/>
              <a:t>Storage Accounting</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93233987"/>
              </p:ext>
            </p:extLst>
          </p:nvPr>
        </p:nvGraphicFramePr>
        <p:xfrm>
          <a:off x="1371600" y="1066800"/>
          <a:ext cx="7543800" cy="456692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600" dirty="0" smtClean="0"/>
                        <a:t>Definition</a:t>
                      </a:r>
                      <a:endParaRPr lang="en-GB" sz="1600" dirty="0"/>
                    </a:p>
                  </a:txBody>
                  <a:tcPr/>
                </a:tc>
              </a:tr>
              <a:tr h="370840">
                <a:tc>
                  <a:txBody>
                    <a:bodyPr/>
                    <a:lstStyle/>
                    <a:p>
                      <a:pPr marL="285750" indent="-285750">
                        <a:buFont typeface="Arial" pitchFamily="34" charset="0"/>
                        <a:buChar char="•"/>
                      </a:pPr>
                      <a:r>
                        <a:rPr lang="en-GB" sz="1600" dirty="0" smtClean="0"/>
                        <a:t>Storage Accounting: under development in EMI for their supported storage systems. The new central infrastructure (mentioned below) will receive and store storage accounting usage records (</a:t>
                      </a:r>
                      <a:r>
                        <a:rPr lang="en-GB" sz="1600" dirty="0" err="1" smtClean="0"/>
                        <a:t>StAR</a:t>
                      </a:r>
                      <a:r>
                        <a:rPr lang="en-GB" sz="1600" dirty="0" smtClean="0"/>
                        <a:t>) and the portal will develop required visualisation of the data. Non-EMI storage solutions (Castor, </a:t>
                      </a:r>
                      <a:r>
                        <a:rPr lang="en-GB" sz="1600" dirty="0" err="1" smtClean="0"/>
                        <a:t>xrootd</a:t>
                      </a:r>
                      <a:r>
                        <a:rPr lang="en-GB" sz="1600" dirty="0" smtClean="0"/>
                        <a:t>, </a:t>
                      </a:r>
                      <a:r>
                        <a:rPr lang="en-GB" sz="1600" dirty="0" err="1" smtClean="0"/>
                        <a:t>Bestman</a:t>
                      </a:r>
                      <a:r>
                        <a:rPr lang="en-GB" sz="1600" dirty="0" smtClean="0"/>
                        <a:t>,</a:t>
                      </a:r>
                      <a:r>
                        <a:rPr lang="en-GB" sz="1600" baseline="0" dirty="0" smtClean="0"/>
                        <a:t> …</a:t>
                      </a:r>
                      <a:r>
                        <a:rPr lang="en-GB" sz="1600" dirty="0" smtClean="0"/>
                        <a:t>) will also need to publish if WLCG is to have complete data on storage</a:t>
                      </a:r>
                    </a:p>
                  </a:txBody>
                  <a:tcPr/>
                </a:tc>
              </a:tr>
              <a:tr h="370840">
                <a:tc>
                  <a:txBody>
                    <a:bodyPr/>
                    <a:lstStyle/>
                    <a:p>
                      <a:pPr algn="ctr"/>
                      <a:r>
                        <a:rPr lang="en-US" sz="1600" b="1" dirty="0" smtClean="0"/>
                        <a:t>Impact</a:t>
                      </a:r>
                      <a:endParaRPr lang="en-GB" sz="1600" b="1" dirty="0"/>
                    </a:p>
                  </a:txBody>
                  <a:tcPr/>
                </a:tc>
              </a:tr>
              <a:tr h="370840">
                <a:tc>
                  <a:txBody>
                    <a:bodyPr/>
                    <a:lstStyle/>
                    <a:p>
                      <a:pPr marL="0" indent="0">
                        <a:buFont typeface="Arial" pitchFamily="34" charset="0"/>
                        <a:buNone/>
                      </a:pPr>
                      <a:r>
                        <a:rPr lang="en-US" sz="1600" baseline="0" dirty="0" smtClean="0"/>
                        <a:t>More </a:t>
                      </a:r>
                      <a:r>
                        <a:rPr lang="en-US" sz="1600" baseline="0" dirty="0" smtClean="0"/>
                        <a:t>reliable reports of storage allocated and used at sites by VO</a:t>
                      </a:r>
                    </a:p>
                  </a:txBody>
                  <a:tcPr/>
                </a:tc>
              </a:tr>
              <a:tr h="370840">
                <a:tc>
                  <a:txBody>
                    <a:bodyPr/>
                    <a:lstStyle/>
                    <a:p>
                      <a:pPr algn="ctr"/>
                      <a:r>
                        <a:rPr lang="en-US" sz="1600" b="1" dirty="0" smtClean="0"/>
                        <a:t>Effort</a:t>
                      </a:r>
                      <a:endParaRPr lang="en-GB" sz="1600" b="1" dirty="0"/>
                    </a:p>
                  </a:txBody>
                  <a:tcPr/>
                </a:tc>
              </a:tr>
              <a:tr h="370840">
                <a:tc>
                  <a:txBody>
                    <a:bodyPr/>
                    <a:lstStyle/>
                    <a:p>
                      <a:pPr>
                        <a:buFont typeface="Arial" pitchFamily="34" charset="0"/>
                        <a:buNone/>
                      </a:pPr>
                      <a:r>
                        <a:rPr lang="en-GB" sz="1600" baseline="0" dirty="0" smtClean="0"/>
                        <a:t>Significant for EMI, low for WLCG. WLCG will need to define a use case for reporting etc. which will be developed by the accounting portal </a:t>
                      </a:r>
                      <a:endParaRPr lang="en-GB" sz="1600" dirty="0" smtClean="0"/>
                    </a:p>
                  </a:txBody>
                  <a:tcPr/>
                </a:tc>
              </a:tr>
              <a:tr h="370840">
                <a:tc>
                  <a:txBody>
                    <a:bodyPr/>
                    <a:lstStyle/>
                    <a:p>
                      <a:pPr algn="ctr"/>
                      <a:r>
                        <a:rPr lang="en-US" sz="1600" b="1" dirty="0" smtClean="0"/>
                        <a:t>Deployment/transition constraints</a:t>
                      </a:r>
                      <a:endParaRPr lang="en-GB" sz="1600" b="1" dirty="0"/>
                    </a:p>
                  </a:txBody>
                  <a:tcPr/>
                </a:tc>
              </a:tr>
              <a:tr h="370840">
                <a:tc>
                  <a:txBody>
                    <a:bodyPr/>
                    <a:lstStyle/>
                    <a:p>
                      <a:pPr>
                        <a:buFont typeface="Arial" pitchFamily="34" charset="0"/>
                        <a:buNone/>
                      </a:pPr>
                      <a:r>
                        <a:rPr lang="en-GB" sz="1600" dirty="0" smtClean="0"/>
                        <a:t>Gradual evolution –</a:t>
                      </a:r>
                      <a:r>
                        <a:rPr lang="en-GB" sz="1600" baseline="0" dirty="0" smtClean="0"/>
                        <a:t> </a:t>
                      </a:r>
                      <a:r>
                        <a:rPr lang="en-GB" sz="1600" dirty="0" smtClean="0"/>
                        <a:t>Will come with new releases of storage products. Will probably need extensive reality checks for</a:t>
                      </a:r>
                      <a:r>
                        <a:rPr lang="en-GB" sz="1600" baseline="0" dirty="0" smtClean="0"/>
                        <a:t> quality assurance.</a:t>
                      </a:r>
                      <a:endParaRPr lang="en-GB" sz="1600" dirty="0"/>
                    </a:p>
                  </a:txBody>
                  <a:tcPr/>
                </a:tc>
              </a:tr>
            </a:tbl>
          </a:graphicData>
        </a:graphic>
      </p:graphicFrame>
    </p:spTree>
    <p:extLst>
      <p:ext uri="{BB962C8B-B14F-4D97-AF65-F5344CB8AC3E}">
        <p14:creationId xmlns:p14="http://schemas.microsoft.com/office/powerpoint/2010/main" val="28373112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5940896" cy="838200"/>
          </a:xfrm>
        </p:spPr>
        <p:txBody>
          <a:bodyPr/>
          <a:lstStyle/>
          <a:p>
            <a:r>
              <a:rPr lang="en-US" sz="2800" dirty="0" smtClean="0"/>
              <a:t>R2.5 – Accounting Portal Improvements</a:t>
            </a:r>
            <a:endParaRPr lang="en-GB"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96259294"/>
              </p:ext>
            </p:extLst>
          </p:nvPr>
        </p:nvGraphicFramePr>
        <p:xfrm>
          <a:off x="1371600" y="1066800"/>
          <a:ext cx="7543800" cy="4470400"/>
        </p:xfrm>
        <a:graphic>
          <a:graphicData uri="http://schemas.openxmlformats.org/drawingml/2006/table">
            <a:tbl>
              <a:tblPr firstRow="1" bandRow="1">
                <a:tableStyleId>{073A0DAA-6AF3-43AB-8588-CEC1D06C72B9}</a:tableStyleId>
              </a:tblPr>
              <a:tblGrid>
                <a:gridCol w="7543800"/>
              </a:tblGrid>
              <a:tr h="370840">
                <a:tc>
                  <a:txBody>
                    <a:bodyPr/>
                    <a:lstStyle/>
                    <a:p>
                      <a:pPr algn="ctr"/>
                      <a:r>
                        <a:rPr lang="en-US" sz="1400" dirty="0" smtClean="0"/>
                        <a:t>Definition</a:t>
                      </a:r>
                      <a:endParaRPr lang="en-GB" sz="1400" dirty="0"/>
                    </a:p>
                  </a:txBody>
                  <a:tcPr/>
                </a:tc>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600" kern="1200" dirty="0" smtClean="0">
                          <a:solidFill>
                            <a:schemeClr val="dk1"/>
                          </a:solidFill>
                          <a:latin typeface="+mn-lt"/>
                          <a:ea typeface="+mn-ea"/>
                          <a:cs typeface="+mn-cs"/>
                        </a:rPr>
                        <a:t>The Accounting Portal should show data on more users and be able to search on a particular </a:t>
                      </a:r>
                      <a:r>
                        <a:rPr lang="en-GB" sz="1600" u="none" kern="1200" dirty="0" smtClean="0">
                          <a:solidFill>
                            <a:schemeClr val="tx2"/>
                          </a:solidFill>
                          <a:latin typeface="+mn-lt"/>
                          <a:ea typeface="+mn-ea"/>
                          <a:cs typeface="+mn-cs"/>
                        </a:rPr>
                        <a:t>User</a:t>
                      </a:r>
                      <a:r>
                        <a:rPr lang="en-GB" sz="1600" u="none" kern="1200" baseline="0" dirty="0" smtClean="0">
                          <a:solidFill>
                            <a:schemeClr val="tx2"/>
                          </a:solidFill>
                          <a:latin typeface="+mn-lt"/>
                          <a:ea typeface="+mn-ea"/>
                          <a:cs typeface="+mn-cs"/>
                        </a:rPr>
                        <a:t> DN </a:t>
                      </a:r>
                      <a:r>
                        <a:rPr lang="en-GB" sz="1600" kern="1200" dirty="0" smtClean="0">
                          <a:solidFill>
                            <a:schemeClr val="dk1"/>
                          </a:solidFill>
                          <a:latin typeface="+mn-lt"/>
                          <a:ea typeface="+mn-ea"/>
                          <a:cs typeface="+mn-cs"/>
                        </a:rPr>
                        <a:t>or FQAN (subject to the usual authorisation) </a:t>
                      </a:r>
                      <a:r>
                        <a:rPr lang="en-GB" sz="1600" dirty="0" smtClean="0"/>
                        <a:t>. </a:t>
                      </a: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600" dirty="0" err="1" smtClean="0"/>
                        <a:t>RESTful</a:t>
                      </a:r>
                      <a:r>
                        <a:rPr lang="en-GB" sz="1600" dirty="0" smtClean="0"/>
                        <a:t> programmatic Interface</a:t>
                      </a:r>
                    </a:p>
                    <a:p>
                      <a:pPr marL="285750" marR="0" lvl="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en-GB" sz="1600" dirty="0" smtClean="0"/>
                        <a:t>Additional views for Storage and other new resource types</a:t>
                      </a:r>
                    </a:p>
                  </a:txBody>
                  <a:tcPr/>
                </a:tc>
              </a:tr>
              <a:tr h="370840">
                <a:tc>
                  <a:txBody>
                    <a:bodyPr/>
                    <a:lstStyle/>
                    <a:p>
                      <a:pPr algn="ctr"/>
                      <a:r>
                        <a:rPr lang="en-US" sz="1400" b="1" dirty="0" smtClean="0"/>
                        <a:t>Impact</a:t>
                      </a:r>
                      <a:endParaRPr lang="en-GB" sz="1400" b="1" dirty="0"/>
                    </a:p>
                  </a:txBody>
                  <a:tcPr/>
                </a:tc>
              </a:tr>
              <a:tr h="370840">
                <a:tc>
                  <a:txBody>
                    <a:bodyPr/>
                    <a:lstStyle/>
                    <a:p>
                      <a:pPr marL="0" indent="0">
                        <a:buFont typeface="Arial" pitchFamily="34" charset="0"/>
                        <a:buNone/>
                      </a:pPr>
                      <a:r>
                        <a:rPr lang="en-US" sz="1600" baseline="0" dirty="0" smtClean="0"/>
                        <a:t>Reduce/remove need for experiments to keep parallel accounting.  Easy extraction of data for the experiment to merge with other data, display in dashboards etc.</a:t>
                      </a:r>
                    </a:p>
                  </a:txBody>
                  <a:tcPr/>
                </a:tc>
              </a:tr>
              <a:tr h="370840">
                <a:tc>
                  <a:txBody>
                    <a:bodyPr/>
                    <a:lstStyle/>
                    <a:p>
                      <a:pPr algn="ctr"/>
                      <a:r>
                        <a:rPr lang="en-US" sz="1400" b="1" dirty="0" smtClean="0"/>
                        <a:t>Effort</a:t>
                      </a:r>
                      <a:endParaRPr lang="en-GB" sz="1400" b="1" dirty="0"/>
                    </a:p>
                  </a:txBody>
                  <a:tcPr/>
                </a:tc>
              </a:tr>
              <a:tr h="370840">
                <a:tc>
                  <a:txBody>
                    <a:bodyPr/>
                    <a:lstStyle/>
                    <a:p>
                      <a:pPr>
                        <a:buFont typeface="Arial" pitchFamily="34" charset="0"/>
                        <a:buNone/>
                      </a:pPr>
                      <a:r>
                        <a:rPr lang="en-US" sz="1600" b="0" dirty="0" smtClean="0"/>
                        <a:t>Moderate – Mainly EGI effort</a:t>
                      </a:r>
                      <a:r>
                        <a:rPr lang="en-US" sz="1600" b="0" baseline="0" dirty="0" smtClean="0"/>
                        <a:t> provided WLCG requirements are well-formed</a:t>
                      </a:r>
                      <a:endParaRPr lang="en-GB" sz="1600" b="0" dirty="0"/>
                    </a:p>
                  </a:txBody>
                  <a:tcPr/>
                </a:tc>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Deployment/transition constraints</a:t>
                      </a:r>
                      <a:endParaRPr lang="en-GB" sz="1400" b="1" dirty="0" smtClean="0"/>
                    </a:p>
                    <a:p>
                      <a:pPr algn="ctr"/>
                      <a:r>
                        <a:rPr lang="en-US" sz="1400" b="1" dirty="0" smtClean="0"/>
                        <a:t> </a:t>
                      </a:r>
                      <a:endParaRPr lang="en-GB" sz="1400" b="1" dirty="0"/>
                    </a:p>
                  </a:txBody>
                  <a:tcPr/>
                </a:tc>
              </a:tr>
              <a:tr h="370840">
                <a:tc>
                  <a:txBody>
                    <a:bodyPr/>
                    <a:lstStyle/>
                    <a:p>
                      <a:pPr>
                        <a:buFont typeface="Arial" pitchFamily="34" charset="0"/>
                        <a:buNone/>
                      </a:pPr>
                      <a:r>
                        <a:rPr lang="en-GB" sz="1600" dirty="0" smtClean="0"/>
                        <a:t>Gradual evolution –</a:t>
                      </a:r>
                      <a:r>
                        <a:rPr lang="en-GB" sz="1600" baseline="0" dirty="0" smtClean="0"/>
                        <a:t> </a:t>
                      </a:r>
                      <a:r>
                        <a:rPr lang="en-GB" sz="1600" baseline="0" dirty="0" smtClean="0"/>
                        <a:t>Once centrally deployed, new </a:t>
                      </a:r>
                      <a:r>
                        <a:rPr lang="en-GB" sz="1600" baseline="0" dirty="0" smtClean="0"/>
                        <a:t>central portal features </a:t>
                      </a:r>
                      <a:r>
                        <a:rPr lang="en-GB" sz="1600" baseline="0" dirty="0" smtClean="0"/>
                        <a:t>be </a:t>
                      </a:r>
                      <a:r>
                        <a:rPr lang="en-GB" sz="1600" baseline="0" dirty="0" smtClean="0"/>
                        <a:t>exploited when desired</a:t>
                      </a:r>
                      <a:endParaRPr lang="en-GB" sz="1400" dirty="0"/>
                    </a:p>
                  </a:txBody>
                  <a:tcPr/>
                </a:tc>
              </a:tr>
            </a:tbl>
          </a:graphicData>
        </a:graphic>
      </p:graphicFrame>
    </p:spTree>
    <p:extLst>
      <p:ext uri="{BB962C8B-B14F-4D97-AF65-F5344CB8AC3E}">
        <p14:creationId xmlns:p14="http://schemas.microsoft.com/office/powerpoint/2010/main" val="21874136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Underlying services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46505867"/>
              </p:ext>
            </p:extLst>
          </p:nvPr>
        </p:nvGraphicFramePr>
        <p:xfrm>
          <a:off x="1371600" y="1066800"/>
          <a:ext cx="7543799" cy="3119120"/>
        </p:xfrm>
        <a:graphic>
          <a:graphicData uri="http://schemas.openxmlformats.org/drawingml/2006/table">
            <a:tbl>
              <a:tblPr firstRow="1" bandRow="1">
                <a:tableStyleId>{073A0DAA-6AF3-43AB-8588-CEC1D06C72B9}</a:tableStyleId>
              </a:tblPr>
              <a:tblGrid>
                <a:gridCol w="896144"/>
                <a:gridCol w="5400600"/>
                <a:gridCol w="1247055"/>
              </a:tblGrid>
              <a:tr h="370840">
                <a:tc>
                  <a:txBody>
                    <a:bodyPr/>
                    <a:lstStyle/>
                    <a:p>
                      <a:pPr algn="ctr"/>
                      <a:r>
                        <a:rPr lang="en-US" dirty="0" smtClean="0"/>
                        <a:t>Name</a:t>
                      </a:r>
                      <a:endParaRPr lang="en-GB" dirty="0"/>
                    </a:p>
                  </a:txBody>
                  <a:tcPr/>
                </a:tc>
                <a:tc>
                  <a:txBody>
                    <a:bodyPr/>
                    <a:lstStyle/>
                    <a:p>
                      <a:pPr algn="ctr"/>
                      <a:r>
                        <a:rPr lang="en-US" dirty="0" smtClean="0"/>
                        <a:t>Description</a:t>
                      </a:r>
                      <a:endParaRPr lang="en-GB" dirty="0"/>
                    </a:p>
                  </a:txBody>
                  <a:tcPr/>
                </a:tc>
                <a:tc>
                  <a:txBody>
                    <a:bodyPr/>
                    <a:lstStyle/>
                    <a:p>
                      <a:pPr algn="ctr"/>
                      <a:r>
                        <a:rPr lang="en-US" dirty="0" smtClean="0"/>
                        <a:t>Effort</a:t>
                      </a:r>
                      <a:endParaRPr lang="en-GB" dirty="0"/>
                    </a:p>
                  </a:txBody>
                  <a:tcPr/>
                </a:tc>
              </a:tr>
              <a:tr h="370840">
                <a:tc>
                  <a:txBody>
                    <a:bodyPr/>
                    <a:lstStyle/>
                    <a:p>
                      <a:r>
                        <a:rPr lang="en-US" dirty="0" smtClean="0"/>
                        <a:t>R3.1</a:t>
                      </a:r>
                      <a:endParaRPr lang="en-GB" dirty="0"/>
                    </a:p>
                  </a:txBody>
                  <a:tcPr/>
                </a:tc>
                <a:tc>
                  <a:txBody>
                    <a:bodyPr/>
                    <a:lstStyle/>
                    <a:p>
                      <a:pPr algn="l"/>
                      <a:r>
                        <a:rPr lang="en-US" dirty="0" smtClean="0"/>
                        <a:t>Implement the WLCG Messaging</a:t>
                      </a:r>
                      <a:r>
                        <a:rPr lang="en-US" baseline="0" dirty="0" smtClean="0"/>
                        <a:t> Roadmap being drafted, which aims at improving security, scalability and reliability/availability</a:t>
                      </a:r>
                      <a:endParaRPr lang="en-GB" dirty="0"/>
                    </a:p>
                  </a:txBody>
                  <a:tcPr/>
                </a:tc>
                <a:tc>
                  <a:txBody>
                    <a:bodyPr/>
                    <a:lstStyle/>
                    <a:p>
                      <a:r>
                        <a:rPr lang="en-US" dirty="0" smtClean="0"/>
                        <a:t>Moderate</a:t>
                      </a:r>
                      <a:endParaRPr lang="en-GB" dirty="0"/>
                    </a:p>
                  </a:txBody>
                  <a:tcPr/>
                </a:tc>
              </a:tr>
              <a:tr h="370840">
                <a:tc>
                  <a:txBody>
                    <a:bodyPr/>
                    <a:lstStyle/>
                    <a:p>
                      <a:r>
                        <a:rPr lang="en-US" dirty="0" smtClean="0"/>
                        <a:t>R3.2</a:t>
                      </a:r>
                      <a:endParaRPr lang="en-GB" dirty="0"/>
                    </a:p>
                  </a:txBody>
                  <a:tcPr/>
                </a:tc>
                <a:tc>
                  <a:txBody>
                    <a:bodyPr/>
                    <a:lstStyle/>
                    <a:p>
                      <a:r>
                        <a:rPr lang="en-US" dirty="0" smtClean="0"/>
                        <a:t>See</a:t>
                      </a:r>
                      <a:r>
                        <a:rPr lang="en-US" baseline="0" dirty="0" smtClean="0"/>
                        <a:t> slide 9</a:t>
                      </a:r>
                      <a:endParaRPr lang="en-GB" dirty="0"/>
                    </a:p>
                  </a:txBody>
                  <a:tcPr/>
                </a:tc>
                <a:tc>
                  <a:txBody>
                    <a:bodyPr/>
                    <a:lstStyle/>
                    <a:p>
                      <a:endParaRPr lang="en-GB" dirty="0"/>
                    </a:p>
                  </a:txBody>
                  <a:tcPr/>
                </a:tc>
              </a:tr>
              <a:tr h="370840">
                <a:tc>
                  <a:txBody>
                    <a:bodyPr/>
                    <a:lstStyle/>
                    <a:p>
                      <a:r>
                        <a:rPr lang="en-US" dirty="0" smtClean="0"/>
                        <a:t>R3.4</a:t>
                      </a:r>
                      <a:endParaRPr lang="en-GB" dirty="0"/>
                    </a:p>
                  </a:txBody>
                  <a:tcPr/>
                </a:tc>
                <a:tc>
                  <a:txBody>
                    <a:bodyPr/>
                    <a:lstStyle/>
                    <a:p>
                      <a:r>
                        <a:rPr lang="en-US" dirty="0" smtClean="0"/>
                        <a:t>Start a WLCG survey on batch systems used in the community to understand what funding is necessary to maintain</a:t>
                      </a:r>
                    </a:p>
                    <a:p>
                      <a:r>
                        <a:rPr lang="en-US" dirty="0" smtClean="0"/>
                        <a:t>their Grid layer and ensure continuous support provision</a:t>
                      </a:r>
                      <a:endParaRPr lang="en-GB" dirty="0"/>
                    </a:p>
                  </a:txBody>
                  <a:tcPr/>
                </a:tc>
                <a:tc>
                  <a:txBody>
                    <a:bodyPr/>
                    <a:lstStyle/>
                    <a:p>
                      <a:r>
                        <a:rPr lang="en-US" dirty="0" smtClean="0"/>
                        <a:t>Low</a:t>
                      </a:r>
                      <a:endParaRPr lang="en-GB" dirty="0"/>
                    </a:p>
                  </a:txBody>
                  <a:tcPr/>
                </a:tc>
              </a:tr>
            </a:tbl>
          </a:graphicData>
        </a:graphic>
      </p:graphicFrame>
    </p:spTree>
    <p:extLst>
      <p:ext uri="{BB962C8B-B14F-4D97-AF65-F5344CB8AC3E}">
        <p14:creationId xmlns:p14="http://schemas.microsoft.com/office/powerpoint/2010/main" val="2184971481"/>
      </p:ext>
    </p:extLst>
  </p:cSld>
  <p:clrMapOvr>
    <a:masterClrMapping/>
  </p:clrMapOvr>
  <p:timing>
    <p:tnLst>
      <p:par>
        <p:cTn id="1" dur="indefinite" restart="never" nodeType="tmRoot"/>
      </p:par>
    </p:tnLst>
  </p:timing>
</p:sld>
</file>

<file path=ppt/theme/theme1.xml><?xml version="1.0" encoding="utf-8"?>
<a:theme xmlns:a="http://schemas.openxmlformats.org/drawingml/2006/main" name="ES-template">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ES-template</Template>
  <TotalTime>1349</TotalTime>
  <Words>2036</Words>
  <Application>Microsoft Office PowerPoint</Application>
  <PresentationFormat>On-screen Show (4:3)</PresentationFormat>
  <Paragraphs>232</Paragraphs>
  <Slides>22</Slides>
  <Notes>0</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ES-template</vt:lpstr>
      <vt:lpstr>Custom Design</vt:lpstr>
      <vt:lpstr>Support Tools, Underlying Services and WLCG Operations</vt:lpstr>
      <vt:lpstr>Outline</vt:lpstr>
      <vt:lpstr>Support tools</vt:lpstr>
      <vt:lpstr>R2.1 - GGUS</vt:lpstr>
      <vt:lpstr>R2.2 – Administration tools</vt:lpstr>
      <vt:lpstr>R2.3 – Benchmarking for Accounting</vt:lpstr>
      <vt:lpstr>R2.4 – Storage Accounting</vt:lpstr>
      <vt:lpstr>R2.5 – Accounting Portal Improvements</vt:lpstr>
      <vt:lpstr>Underlying services</vt:lpstr>
      <vt:lpstr>R3.1 – Messaging system</vt:lpstr>
      <vt:lpstr>R3.2 - Information Services</vt:lpstr>
      <vt:lpstr>R3.4 – Batch systems</vt:lpstr>
      <vt:lpstr>WLCG Operations and procedures</vt:lpstr>
      <vt:lpstr>R4.1 – WLCG central operations</vt:lpstr>
      <vt:lpstr>R4.2 – WLCG Operations meetings</vt:lpstr>
      <vt:lpstr>R4.3 – Tier-2 contacts</vt:lpstr>
      <vt:lpstr>PowerPoint Presentation</vt:lpstr>
      <vt:lpstr>Support Tools – Ticketing tools and request trackers</vt:lpstr>
      <vt:lpstr>Support Tools – Accounting tools</vt:lpstr>
      <vt:lpstr>Support tools – Administration tools</vt:lpstr>
      <vt:lpstr>Underlying services</vt:lpstr>
      <vt:lpstr>WLCG operations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Sciaba</dc:creator>
  <cp:lastModifiedBy>Andrea Sciaba</cp:lastModifiedBy>
  <cp:revision>73</cp:revision>
  <dcterms:created xsi:type="dcterms:W3CDTF">2012-01-16T09:13:10Z</dcterms:created>
  <dcterms:modified xsi:type="dcterms:W3CDTF">2012-01-23T10:55:09Z</dcterms:modified>
</cp:coreProperties>
</file>