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55"/>
  </p:notesMasterIdLst>
  <p:sldIdLst>
    <p:sldId id="256" r:id="rId2"/>
    <p:sldId id="257" r:id="rId3"/>
    <p:sldId id="309" r:id="rId4"/>
    <p:sldId id="290" r:id="rId5"/>
    <p:sldId id="291" r:id="rId6"/>
    <p:sldId id="262" r:id="rId7"/>
    <p:sldId id="294" r:id="rId8"/>
    <p:sldId id="296" r:id="rId9"/>
    <p:sldId id="298" r:id="rId10"/>
    <p:sldId id="297" r:id="rId11"/>
    <p:sldId id="295" r:id="rId12"/>
    <p:sldId id="300" r:id="rId13"/>
    <p:sldId id="301" r:id="rId14"/>
    <p:sldId id="299" r:id="rId15"/>
    <p:sldId id="260" r:id="rId16"/>
    <p:sldId id="302" r:id="rId17"/>
    <p:sldId id="303" r:id="rId18"/>
    <p:sldId id="310" r:id="rId19"/>
    <p:sldId id="292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93" r:id="rId28"/>
    <p:sldId id="304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280" r:id="rId38"/>
    <p:sldId id="311" r:id="rId39"/>
    <p:sldId id="305" r:id="rId40"/>
    <p:sldId id="307" r:id="rId41"/>
    <p:sldId id="312" r:id="rId42"/>
    <p:sldId id="308" r:id="rId43"/>
    <p:sldId id="283" r:id="rId44"/>
    <p:sldId id="313" r:id="rId45"/>
    <p:sldId id="314" r:id="rId46"/>
    <p:sldId id="316" r:id="rId47"/>
    <p:sldId id="317" r:id="rId48"/>
    <p:sldId id="319" r:id="rId49"/>
    <p:sldId id="315" r:id="rId50"/>
    <p:sldId id="318" r:id="rId51"/>
    <p:sldId id="284" r:id="rId52"/>
    <p:sldId id="285" r:id="rId53"/>
    <p:sldId id="287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14" autoAdjust="0"/>
    <p:restoredTop sz="99458" autoAdjust="0"/>
  </p:normalViewPr>
  <p:slideViewPr>
    <p:cSldViewPr snapToObjects="1">
      <p:cViewPr varScale="1">
        <p:scale>
          <a:sx n="102" d="100"/>
          <a:sy n="102" d="100"/>
        </p:scale>
        <p:origin x="-3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printerSettings" Target="printerSettings/printerSettings1.bin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AFAFAE-A0D6-DB44-849F-C9EA02517663}" type="datetimeFigureOut">
              <a:rPr lang="en-US" smtClean="0"/>
              <a:t>12/8/11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340EA-5093-C448-A5E6-57DAA53D1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11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B13610-E1D5-0449-BFAE-C4DC31F86C54}" type="slidenum">
              <a:rPr lang="en-US"/>
              <a:pPr/>
              <a:t>27</a:t>
            </a:fld>
            <a:endParaRPr lang="en-US"/>
          </a:p>
        </p:txBody>
      </p:sp>
      <p:sp>
        <p:nvSpPr>
          <p:cNvPr id="535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DF8AB2-D3B1-2343-A073-F7EA20FF323D}" type="slidenum">
              <a:rPr lang="en-US"/>
              <a:pPr/>
              <a:t>32</a:t>
            </a:fld>
            <a:endParaRPr lang="en-US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5800"/>
            <a:ext cx="4568825" cy="3427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3AA9-A32C-441E-8638-8740F8CD1F23}" type="slidenum">
              <a:rPr lang="en-GB" smtClean="0">
                <a:solidFill>
                  <a:prstClr val="black"/>
                </a:solidFill>
              </a:rPr>
              <a:pPr/>
              <a:t>47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263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60CD2E-248F-4844-89B0-36E5550CB3F4}" type="datetimeFigureOut">
              <a:rPr lang="en-US" smtClean="0"/>
              <a:t>12/8/11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AD1CF-8703-274F-B168-633742873A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60CD2E-248F-4844-89B0-36E5550CB3F4}" type="datetimeFigureOut">
              <a:rPr lang="en-US" smtClean="0"/>
              <a:t>12/8/11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AD1CF-8703-274F-B168-633742873A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60CD2E-248F-4844-89B0-36E5550CB3F4}" type="datetimeFigureOut">
              <a:rPr lang="en-US" smtClean="0"/>
              <a:t>12/8/11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AD1CF-8703-274F-B168-633742873A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2576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60CD2E-248F-4844-89B0-36E5550CB3F4}" type="datetimeFigureOut">
              <a:rPr lang="en-US" smtClean="0"/>
              <a:t>12/8/11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AD1CF-8703-274F-B168-633742873A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60CD2E-248F-4844-89B0-36E5550CB3F4}" type="datetimeFigureOut">
              <a:rPr lang="en-US" smtClean="0"/>
              <a:t>12/8/11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AD1CF-8703-274F-B168-633742873AC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60CD2E-248F-4844-89B0-36E5550CB3F4}" type="datetimeFigureOut">
              <a:rPr lang="en-US" smtClean="0"/>
              <a:t>12/8/11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AD1CF-8703-274F-B168-633742873A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60CD2E-248F-4844-89B0-36E5550CB3F4}" type="datetimeFigureOut">
              <a:rPr lang="en-US" smtClean="0"/>
              <a:t>12/8/11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AD1CF-8703-274F-B168-633742873A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60CD2E-248F-4844-89B0-36E5550CB3F4}" type="datetimeFigureOut">
              <a:rPr lang="en-US" smtClean="0"/>
              <a:t>12/8/11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AD1CF-8703-274F-B168-633742873A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60CD2E-248F-4844-89B0-36E5550CB3F4}" type="datetimeFigureOut">
              <a:rPr lang="en-US" smtClean="0"/>
              <a:t>12/8/11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AD1CF-8703-274F-B168-633742873AC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60CD2E-248F-4844-89B0-36E5550CB3F4}" type="datetimeFigureOut">
              <a:rPr lang="en-US" smtClean="0"/>
              <a:t>12/8/11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AD1CF-8703-274F-B168-633742873A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60CD2E-248F-4844-89B0-36E5550CB3F4}" type="datetimeFigureOut">
              <a:rPr lang="en-US" smtClean="0"/>
              <a:t>12/8/11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AD1CF-8703-274F-B168-633742873AC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 userDrawn="1"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12576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860CD2E-248F-4844-89B0-36E5550CB3F4}" type="datetimeFigureOut">
              <a:rPr lang="en-US" smtClean="0"/>
              <a:t>12/8/11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29AD1CF-8703-274F-B168-633742873AC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2" name="Picture 1" descr="Screen shot 2011-12-04 at 7.27.39 PM.png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688213" y="4217642"/>
            <a:ext cx="4402869" cy="66663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4" Type="http://schemas.openxmlformats.org/officeDocument/2006/relationships/image" Target="../media/image34.png"/><Relationship Id="rId5" Type="http://schemas.openxmlformats.org/officeDocument/2006/relationships/image" Target="../media/image35.gif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jpg"/><Relationship Id="rId6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4" Type="http://schemas.openxmlformats.org/officeDocument/2006/relationships/image" Target="../media/image4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jpeg"/><Relationship Id="rId5" Type="http://schemas.openxmlformats.org/officeDocument/2006/relationships/image" Target="../media/image53.jpeg"/><Relationship Id="rId6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f"/><Relationship Id="rId4" Type="http://schemas.openxmlformats.org/officeDocument/2006/relationships/oleObject" Target="../embeddings/oleObject1.bin"/><Relationship Id="rId5" Type="http://schemas.openxmlformats.org/officeDocument/2006/relationships/image" Target="../media/image55.pn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8" Type="http://schemas.openxmlformats.org/officeDocument/2006/relationships/image" Target="../media/image59.png"/><Relationship Id="rId9" Type="http://schemas.openxmlformats.org/officeDocument/2006/relationships/image" Target="../media/image6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4" Type="http://schemas.openxmlformats.org/officeDocument/2006/relationships/oleObject" Target="../embeddings/oleObject2.bin"/><Relationship Id="rId5" Type="http://schemas.openxmlformats.org/officeDocument/2006/relationships/image" Target="../media/image65.png"/><Relationship Id="rId6" Type="http://schemas.openxmlformats.org/officeDocument/2006/relationships/image" Target="../media/image67.jpeg"/><Relationship Id="rId7" Type="http://schemas.openxmlformats.org/officeDocument/2006/relationships/image" Target="../media/image68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jpeg"/><Relationship Id="rId3" Type="http://schemas.openxmlformats.org/officeDocument/2006/relationships/image" Target="../media/image7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jpeg"/><Relationship Id="rId3" Type="http://schemas.openxmlformats.org/officeDocument/2006/relationships/image" Target="../media/image7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4" Type="http://schemas.openxmlformats.org/officeDocument/2006/relationships/image" Target="../media/image7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jpeg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7.png"/><Relationship Id="rId12" Type="http://schemas.openxmlformats.org/officeDocument/2006/relationships/image" Target="../media/image88.png"/><Relationship Id="rId13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9.wmf"/><Relationship Id="rId4" Type="http://schemas.openxmlformats.org/officeDocument/2006/relationships/image" Target="../media/image80.wmf"/><Relationship Id="rId5" Type="http://schemas.openxmlformats.org/officeDocument/2006/relationships/image" Target="../media/image81.wmf"/><Relationship Id="rId6" Type="http://schemas.openxmlformats.org/officeDocument/2006/relationships/image" Target="../media/image82.png"/><Relationship Id="rId7" Type="http://schemas.openxmlformats.org/officeDocument/2006/relationships/image" Target="../media/image83.wmf"/><Relationship Id="rId8" Type="http://schemas.openxmlformats.org/officeDocument/2006/relationships/image" Target="../media/image84.png"/><Relationship Id="rId9" Type="http://schemas.openxmlformats.org/officeDocument/2006/relationships/image" Target="../media/image85.wmf"/><Relationship Id="rId10" Type="http://schemas.openxmlformats.org/officeDocument/2006/relationships/image" Target="../media/image86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g"/><Relationship Id="rId4" Type="http://schemas.openxmlformats.org/officeDocument/2006/relationships/image" Target="../media/image9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4" Type="http://schemas.openxmlformats.org/officeDocument/2006/relationships/image" Target="../media/image9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4" Type="http://schemas.openxmlformats.org/officeDocument/2006/relationships/image" Target="../media/image101.jpeg"/><Relationship Id="rId5" Type="http://schemas.openxmlformats.org/officeDocument/2006/relationships/image" Target="../media/image102.jpeg"/><Relationship Id="rId6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4" Type="http://schemas.openxmlformats.org/officeDocument/2006/relationships/image" Target="../media/image106.png"/><Relationship Id="rId5" Type="http://schemas.openxmlformats.org/officeDocument/2006/relationships/image" Target="../media/image107.jpeg"/><Relationship Id="rId6" Type="http://schemas.openxmlformats.org/officeDocument/2006/relationships/image" Target="../media/image108.jpeg"/><Relationship Id="rId7" Type="http://schemas.openxmlformats.org/officeDocument/2006/relationships/image" Target="../media/image109.jpeg"/><Relationship Id="rId8" Type="http://schemas.openxmlformats.org/officeDocument/2006/relationships/image" Target="../media/image110.png"/><Relationship Id="rId9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4" Type="http://schemas.openxmlformats.org/officeDocument/2006/relationships/image" Target="../media/image114.jpeg"/><Relationship Id="rId5" Type="http://schemas.openxmlformats.org/officeDocument/2006/relationships/image" Target="../media/image115.png"/><Relationship Id="rId6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7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8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4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2.jpeg"/><Relationship Id="rId1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3.png"/><Relationship Id="rId3" Type="http://schemas.openxmlformats.org/officeDocument/2006/relationships/image" Target="../media/image124.png"/><Relationship Id="rId4" Type="http://schemas.openxmlformats.org/officeDocument/2006/relationships/image" Target="../media/image125.png"/><Relationship Id="rId5" Type="http://schemas.openxmlformats.org/officeDocument/2006/relationships/image" Target="../media/image126.png"/><Relationship Id="rId6" Type="http://schemas.openxmlformats.org/officeDocument/2006/relationships/image" Target="../media/image127.jpeg"/><Relationship Id="rId7" Type="http://schemas.openxmlformats.org/officeDocument/2006/relationships/image" Target="../media/image128.png"/><Relationship Id="rId8" Type="http://schemas.openxmlformats.org/officeDocument/2006/relationships/image" Target="../media/image129.jpeg"/><Relationship Id="rId9" Type="http://schemas.openxmlformats.org/officeDocument/2006/relationships/image" Target="../media/image130.tiff"/><Relationship Id="rId10" Type="http://schemas.openxmlformats.org/officeDocument/2006/relationships/image" Target="../media/image13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4.png"/></Relationships>
</file>

<file path=ppt/slides/_rels/slide4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3.jpg"/><Relationship Id="rId12" Type="http://schemas.openxmlformats.org/officeDocument/2006/relationships/image" Target="../media/image144.jpg"/><Relationship Id="rId13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5.jpeg"/><Relationship Id="rId3" Type="http://schemas.openxmlformats.org/officeDocument/2006/relationships/image" Target="../media/image136.jpeg"/><Relationship Id="rId4" Type="http://schemas.openxmlformats.org/officeDocument/2006/relationships/image" Target="../media/image137.jpeg"/><Relationship Id="rId5" Type="http://schemas.openxmlformats.org/officeDocument/2006/relationships/image" Target="../media/image138.jpeg"/><Relationship Id="rId6" Type="http://schemas.openxmlformats.org/officeDocument/2006/relationships/image" Target="../media/image132.jpeg"/><Relationship Id="rId7" Type="http://schemas.openxmlformats.org/officeDocument/2006/relationships/image" Target="../media/image139.jpeg"/><Relationship Id="rId8" Type="http://schemas.openxmlformats.org/officeDocument/2006/relationships/image" Target="../media/image140.jpeg"/><Relationship Id="rId9" Type="http://schemas.openxmlformats.org/officeDocument/2006/relationships/image" Target="../media/image141.wmf"/><Relationship Id="rId10" Type="http://schemas.openxmlformats.org/officeDocument/2006/relationships/image" Target="../media/image142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4" Type="http://schemas.openxmlformats.org/officeDocument/2006/relationships/image" Target="../media/image146.jpeg"/><Relationship Id="rId5" Type="http://schemas.openxmlformats.org/officeDocument/2006/relationships/image" Target="../media/image147.jpeg"/><Relationship Id="rId6" Type="http://schemas.openxmlformats.org/officeDocument/2006/relationships/image" Target="../media/image148.jpeg"/><Relationship Id="rId7" Type="http://schemas.openxmlformats.org/officeDocument/2006/relationships/image" Target="../media/image149.jpeg"/><Relationship Id="rId8" Type="http://schemas.openxmlformats.org/officeDocument/2006/relationships/image" Target="../media/image150.png"/><Relationship Id="rId9" Type="http://schemas.openxmlformats.org/officeDocument/2006/relationships/image" Target="../media/image151.jpeg"/><Relationship Id="rId10" Type="http://schemas.openxmlformats.org/officeDocument/2006/relationships/image" Target="../media/image15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4" Type="http://schemas.openxmlformats.org/officeDocument/2006/relationships/image" Target="../media/image156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7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emf"/><Relationship Id="rId4" Type="http://schemas.openxmlformats.org/officeDocument/2006/relationships/image" Target="../media/image161.jpeg"/><Relationship Id="rId5" Type="http://schemas.openxmlformats.org/officeDocument/2006/relationships/image" Target="../media/image162.jpeg"/><Relationship Id="rId6" Type="http://schemas.openxmlformats.org/officeDocument/2006/relationships/image" Target="../media/image163.jpeg"/><Relationship Id="rId7" Type="http://schemas.openxmlformats.org/officeDocument/2006/relationships/image" Target="../media/image1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jpe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5.jpg"/><Relationship Id="rId3" Type="http://schemas.openxmlformats.org/officeDocument/2006/relationships/image" Target="../media/image166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4" Type="http://schemas.openxmlformats.org/officeDocument/2006/relationships/image" Target="../media/image169.jpg"/><Relationship Id="rId5" Type="http://schemas.openxmlformats.org/officeDocument/2006/relationships/image" Target="../media/image170.jpg"/><Relationship Id="rId6" Type="http://schemas.openxmlformats.org/officeDocument/2006/relationships/image" Target="../media/image17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7.jp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jpe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7704" y="260648"/>
            <a:ext cx="6182504" cy="1472184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Largest of the Rings</a:t>
            </a:r>
            <a:br>
              <a:rPr lang="en-US" i="1" dirty="0" smtClean="0"/>
            </a:br>
            <a:r>
              <a:rPr lang="en-US" dirty="0" smtClean="0"/>
              <a:t>LHC Past, Present and Future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702" y="5517232"/>
            <a:ext cx="7003794" cy="1296144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en-US" sz="4500" dirty="0" smtClean="0"/>
              <a:t>L. Bottura</a:t>
            </a:r>
          </a:p>
          <a:p>
            <a:pPr algn="r"/>
            <a:r>
              <a:rPr lang="en-US" sz="2800" dirty="0"/>
              <a:t>CERN Centennial Superconductivity Symposium</a:t>
            </a:r>
          </a:p>
          <a:p>
            <a:pPr algn="r"/>
            <a:r>
              <a:rPr lang="en-US" sz="2800" dirty="0"/>
              <a:t>The Roots of the LHC Technology</a:t>
            </a:r>
          </a:p>
          <a:p>
            <a:pPr algn="r"/>
            <a:r>
              <a:rPr lang="en-US" sz="2800" dirty="0"/>
              <a:t>December 8</a:t>
            </a:r>
            <a:r>
              <a:rPr lang="en-US" sz="2800" baseline="30000" dirty="0"/>
              <a:t>th</a:t>
            </a:r>
            <a:r>
              <a:rPr lang="en-US" sz="2800" dirty="0"/>
              <a:t>, 2011</a:t>
            </a:r>
          </a:p>
          <a:p>
            <a:pPr algn="r"/>
            <a:endParaRPr lang="en-US" dirty="0" smtClean="0"/>
          </a:p>
          <a:p>
            <a:pPr algn="r"/>
            <a:endParaRPr lang="en-US" dirty="0" smtClean="0"/>
          </a:p>
        </p:txBody>
      </p:sp>
      <p:pic>
        <p:nvPicPr>
          <p:cNvPr id="4" name="Picture 3" descr="The_Lord_of_the_Rings_2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6" t="11330" r="13658" b="13316"/>
          <a:stretch/>
        </p:blipFill>
        <p:spPr>
          <a:xfrm>
            <a:off x="2032702" y="1772816"/>
            <a:ext cx="5275602" cy="404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574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field – 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2083" y="1447799"/>
            <a:ext cx="4342674" cy="5197753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1989</a:t>
            </a:r>
            <a:r>
              <a:rPr lang="en-US" dirty="0" smtClean="0"/>
              <a:t> – A.  </a:t>
            </a:r>
            <a:r>
              <a:rPr lang="en-US" dirty="0" err="1" smtClean="0"/>
              <a:t>Asner</a:t>
            </a:r>
            <a:r>
              <a:rPr lang="en-US" dirty="0" smtClean="0"/>
              <a:t> built with </a:t>
            </a:r>
            <a:r>
              <a:rPr lang="en-US" dirty="0" err="1" smtClean="0"/>
              <a:t>Elin</a:t>
            </a:r>
            <a:r>
              <a:rPr lang="en-US" dirty="0" smtClean="0"/>
              <a:t> (AT) a 1 m single aperture model using a 17 mm cable and the </a:t>
            </a:r>
            <a:r>
              <a:rPr lang="en-US" i="1" dirty="0" smtClean="0"/>
              <a:t>wind-and-react </a:t>
            </a:r>
            <a:r>
              <a:rPr lang="en-US" dirty="0" smtClean="0"/>
              <a:t>technique</a:t>
            </a:r>
          </a:p>
          <a:p>
            <a:r>
              <a:rPr lang="en-US" dirty="0" smtClean="0"/>
              <a:t>The magnet reached 9.5 T at 4.3 K, and was re-tested after 8 months, reaching 9.5 T after two quenches</a:t>
            </a:r>
          </a:p>
          <a:p>
            <a:r>
              <a:rPr lang="en-US" dirty="0" smtClean="0"/>
              <a:t>A single coil in mirror configuration reached 10.1 T, breaking the barrier of 100 </a:t>
            </a:r>
            <a:r>
              <a:rPr lang="en-US" dirty="0" err="1" smtClean="0"/>
              <a:t>kGauss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220072" y="6081256"/>
            <a:ext cx="3716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S. Wenger, F. </a:t>
            </a:r>
            <a:r>
              <a:rPr lang="en-US" dirty="0" err="1" smtClean="0"/>
              <a:t>Zerobin</a:t>
            </a:r>
            <a:r>
              <a:rPr lang="en-US" dirty="0" smtClean="0"/>
              <a:t>, A. </a:t>
            </a:r>
            <a:r>
              <a:rPr lang="en-US" dirty="0" err="1" smtClean="0"/>
              <a:t>Asner</a:t>
            </a:r>
            <a:r>
              <a:rPr lang="en-US" dirty="0" smtClean="0"/>
              <a:t>,, IEEE Trans. Mag. 25(2), 1989, pp. 1636-1639</a:t>
            </a:r>
            <a:endParaRPr lang="en-US" dirty="0"/>
          </a:p>
        </p:txBody>
      </p:sp>
      <p:pic>
        <p:nvPicPr>
          <p:cNvPr id="6" name="Picture 5" descr="Screen shot 2011-12-05 at 11.37.1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008" y="873767"/>
            <a:ext cx="1452835" cy="15976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62484" y="237346"/>
            <a:ext cx="1806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Cable edge </a:t>
            </a:r>
          </a:p>
          <a:p>
            <a:pPr algn="r"/>
            <a:r>
              <a:rPr lang="en-US" dirty="0" smtClean="0"/>
              <a:t>VAC bronze wire</a:t>
            </a:r>
            <a:endParaRPr lang="en-US" dirty="0"/>
          </a:p>
        </p:txBody>
      </p:sp>
      <p:pic>
        <p:nvPicPr>
          <p:cNvPr id="5" name="Picture 4" descr="Screen shot 2011-12-05 at 11.34.28 PM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024919"/>
            <a:ext cx="1697756" cy="1682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IMG_4424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0" t="1834" r="25836" b="16415"/>
          <a:stretch/>
        </p:blipFill>
        <p:spPr>
          <a:xfrm>
            <a:off x="5554574" y="2537451"/>
            <a:ext cx="3379114" cy="354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223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Commit 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7" y="1447800"/>
            <a:ext cx="4423317" cy="4933528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1991</a:t>
            </a:r>
            <a:r>
              <a:rPr lang="en-US" dirty="0" smtClean="0"/>
              <a:t> – LHC Pink Book the decision was taken to use the </a:t>
            </a:r>
            <a:r>
              <a:rPr lang="en-US" i="1" dirty="0" smtClean="0"/>
              <a:t>more</a:t>
            </a:r>
            <a:r>
              <a:rPr lang="en-US" dirty="0" smtClean="0"/>
              <a:t> </a:t>
            </a:r>
            <a:r>
              <a:rPr lang="en-US" i="1" dirty="0" smtClean="0"/>
              <a:t>conservative</a:t>
            </a:r>
            <a:r>
              <a:rPr lang="en-US" dirty="0" smtClean="0"/>
              <a:t> technology:</a:t>
            </a:r>
          </a:p>
          <a:p>
            <a:pPr lvl="1"/>
            <a:r>
              <a:rPr lang="en-US" dirty="0" err="1" smtClean="0"/>
              <a:t>NbTi</a:t>
            </a:r>
            <a:r>
              <a:rPr lang="en-US" dirty="0" smtClean="0"/>
              <a:t> twin aperture, </a:t>
            </a:r>
            <a:r>
              <a:rPr lang="en-US" dirty="0" smtClean="0">
                <a:solidFill>
                  <a:srgbClr val="FF0000"/>
                </a:solidFill>
              </a:rPr>
              <a:t>fully coupled </a:t>
            </a:r>
            <a:r>
              <a:rPr lang="en-US" dirty="0" smtClean="0"/>
              <a:t>magnets</a:t>
            </a:r>
          </a:p>
          <a:p>
            <a:pPr lvl="1"/>
            <a:r>
              <a:rPr lang="en-US" dirty="0" smtClean="0"/>
              <a:t>Cooled </a:t>
            </a:r>
            <a:r>
              <a:rPr lang="en-US" dirty="0" smtClean="0">
                <a:solidFill>
                  <a:srgbClr val="FF0000"/>
                </a:solidFill>
              </a:rPr>
              <a:t>over the whole length </a:t>
            </a:r>
            <a:r>
              <a:rPr lang="en-US" dirty="0" smtClean="0"/>
              <a:t>by superfluid helium at 1.9 K</a:t>
            </a:r>
          </a:p>
          <a:p>
            <a:r>
              <a:rPr lang="en-US" dirty="0" smtClean="0"/>
              <a:t>1-m Models Twin Aperture (MTA) program addressing </a:t>
            </a:r>
            <a:r>
              <a:rPr lang="en-US" i="1" dirty="0">
                <a:solidFill>
                  <a:srgbClr val="FF0000"/>
                </a:solidFill>
              </a:rPr>
              <a:t>twin </a:t>
            </a:r>
            <a:r>
              <a:rPr lang="en-US" i="1" dirty="0" smtClean="0">
                <a:solidFill>
                  <a:srgbClr val="FF0000"/>
                </a:solidFill>
              </a:rPr>
              <a:t>aperture </a:t>
            </a:r>
            <a:r>
              <a:rPr lang="en-US" dirty="0" smtClean="0"/>
              <a:t>features</a:t>
            </a:r>
          </a:p>
          <a:p>
            <a:r>
              <a:rPr lang="en-US" dirty="0" smtClean="0"/>
              <a:t>Twin Aperture (long) Prototype (TAP) program addressing </a:t>
            </a:r>
            <a:r>
              <a:rPr lang="en-US" i="1" dirty="0" smtClean="0">
                <a:solidFill>
                  <a:srgbClr val="FF0000"/>
                </a:solidFill>
              </a:rPr>
              <a:t>cooling of long </a:t>
            </a:r>
            <a:r>
              <a:rPr lang="en-US" i="1" dirty="0">
                <a:solidFill>
                  <a:srgbClr val="FF0000"/>
                </a:solidFill>
              </a:rPr>
              <a:t>magnets </a:t>
            </a:r>
            <a:r>
              <a:rPr lang="en-US" i="1" dirty="0" smtClean="0">
                <a:solidFill>
                  <a:srgbClr val="FF0000"/>
                </a:solidFill>
              </a:rPr>
              <a:t>at </a:t>
            </a:r>
            <a:r>
              <a:rPr lang="en-US" i="1" dirty="0">
                <a:solidFill>
                  <a:srgbClr val="FF0000"/>
                </a:solidFill>
              </a:rPr>
              <a:t>1.9 </a:t>
            </a:r>
            <a:r>
              <a:rPr lang="en-US" i="1" dirty="0" smtClean="0">
                <a:solidFill>
                  <a:srgbClr val="FF0000"/>
                </a:solidFill>
              </a:rPr>
              <a:t>K</a:t>
            </a:r>
          </a:p>
        </p:txBody>
      </p:sp>
      <p:pic>
        <p:nvPicPr>
          <p:cNvPr id="4" name="Picture 3" descr="CERN-91-03-first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4" t="2467" r="2233" b="2821"/>
          <a:stretch/>
        </p:blipFill>
        <p:spPr>
          <a:xfrm>
            <a:off x="5394888" y="1052736"/>
            <a:ext cx="3641608" cy="551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232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5" y="1447800"/>
            <a:ext cx="4259942" cy="52215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Construction at ABB (cold mass) and FBM-Hudson (cryostat) of a twin aperture magnet using HERA-style coils (ABB cable) under the leadership of J. </a:t>
            </a:r>
            <a:r>
              <a:rPr lang="en-US" dirty="0" err="1" smtClean="0"/>
              <a:t>Vlogaert</a:t>
            </a:r>
            <a:r>
              <a:rPr lang="en-US" dirty="0" smtClean="0"/>
              <a:t> and Ph. Lebrun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1992</a:t>
            </a:r>
            <a:r>
              <a:rPr lang="en-US" dirty="0" smtClean="0"/>
              <a:t> – Tests at CEN </a:t>
            </a:r>
            <a:r>
              <a:rPr lang="en-US" dirty="0" err="1" smtClean="0"/>
              <a:t>Saclay</a:t>
            </a:r>
            <a:r>
              <a:rPr lang="en-US" dirty="0" smtClean="0"/>
              <a:t>, the magnet reaches 5.8 T at 4.3 K and </a:t>
            </a:r>
            <a:r>
              <a:rPr lang="en-US" b="1" dirty="0" smtClean="0">
                <a:solidFill>
                  <a:srgbClr val="FF0000"/>
                </a:solidFill>
              </a:rPr>
              <a:t>8.3 T at 1.8 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20072" y="3429000"/>
            <a:ext cx="37684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D. </a:t>
            </a:r>
            <a:r>
              <a:rPr lang="en-US" dirty="0" err="1" smtClean="0"/>
              <a:t>Granier</a:t>
            </a:r>
            <a:r>
              <a:rPr lang="en-US" dirty="0" smtClean="0"/>
              <a:t>, et al., </a:t>
            </a:r>
            <a:r>
              <a:rPr lang="en-US" i="1" dirty="0"/>
              <a:t>Performance of the Twin-Aperture Dipole for the CERN LHC</a:t>
            </a:r>
            <a:r>
              <a:rPr lang="en-US" dirty="0" smtClean="0"/>
              <a:t>, Proc. EPAC 1992, pp. 1414-1416</a:t>
            </a:r>
            <a:endParaRPr lang="en-US" dirty="0"/>
          </a:p>
        </p:txBody>
      </p:sp>
      <p:pic>
        <p:nvPicPr>
          <p:cNvPr id="5" name="Picture 4" descr="Screen shot 2011-12-06 at 9.36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88640"/>
            <a:ext cx="3648467" cy="3274745"/>
          </a:xfrm>
          <a:prstGeom prst="rect">
            <a:avLst/>
          </a:prstGeom>
        </p:spPr>
      </p:pic>
      <p:pic>
        <p:nvPicPr>
          <p:cNvPr id="4" name="Picture 3" descr="Screen shot 2011-12-07 at 7.55.4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207" y="4352330"/>
            <a:ext cx="3733289" cy="239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085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MTA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24744"/>
            <a:ext cx="4536503" cy="5544616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1993</a:t>
            </a:r>
            <a:r>
              <a:rPr lang="en-US" dirty="0" smtClean="0"/>
              <a:t> – All models (including KEK models) reached </a:t>
            </a:r>
            <a:r>
              <a:rPr lang="en-US" dirty="0"/>
              <a:t>rapidly the expected </a:t>
            </a:r>
            <a:r>
              <a:rPr lang="en-US" dirty="0" smtClean="0"/>
              <a:t>8 T range </a:t>
            </a:r>
            <a:r>
              <a:rPr lang="en-US" dirty="0"/>
              <a:t>at 4.3 K</a:t>
            </a:r>
          </a:p>
          <a:p>
            <a:r>
              <a:rPr lang="en-US" dirty="0" smtClean="0"/>
              <a:t>However, at 1.9 K they </a:t>
            </a:r>
            <a:r>
              <a:rPr lang="en-US" dirty="0" smtClean="0">
                <a:solidFill>
                  <a:srgbClr val="FF0000"/>
                </a:solidFill>
              </a:rPr>
              <a:t>fell short of the </a:t>
            </a:r>
            <a:r>
              <a:rPr lang="en-US" i="1" dirty="0" smtClean="0">
                <a:solidFill>
                  <a:srgbClr val="FF0000"/>
                </a:solidFill>
              </a:rPr>
              <a:t>promised 10 T land</a:t>
            </a:r>
            <a:r>
              <a:rPr lang="en-US" dirty="0" smtClean="0"/>
              <a:t>, requiring long training to exceed the 9 T mark</a:t>
            </a:r>
          </a:p>
          <a:p>
            <a:r>
              <a:rPr lang="en-US" dirty="0" smtClean="0"/>
              <a:t>In perspective, this was still 90 % to 95 % of the </a:t>
            </a:r>
            <a:r>
              <a:rPr lang="en-US" i="1" dirty="0" smtClean="0"/>
              <a:t>short sample limit</a:t>
            </a:r>
            <a:r>
              <a:rPr lang="en-US" dirty="0" smtClean="0"/>
              <a:t>, well above the practical operating point of 80 % of short sample, i.e. a </a:t>
            </a:r>
            <a:r>
              <a:rPr lang="en-US" b="1" dirty="0" smtClean="0">
                <a:solidFill>
                  <a:srgbClr val="FF0000"/>
                </a:solidFill>
              </a:rPr>
              <a:t>badly sold success</a:t>
            </a:r>
          </a:p>
        </p:txBody>
      </p:sp>
      <p:pic>
        <p:nvPicPr>
          <p:cNvPr id="10" name="Picture 9" descr="Screen shot 2011-12-05 at 10.33.19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124744"/>
            <a:ext cx="3633309" cy="424847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75557" y="5301208"/>
            <a:ext cx="3588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D. Leroy and R. </a:t>
            </a:r>
            <a:r>
              <a:rPr lang="en-US" dirty="0" err="1" smtClean="0"/>
              <a:t>Perin</a:t>
            </a:r>
            <a:r>
              <a:rPr lang="en-US" dirty="0" smtClean="0"/>
              <a:t>, </a:t>
            </a:r>
            <a:r>
              <a:rPr lang="en-US" i="1" dirty="0" smtClean="0"/>
              <a:t>Development of High-Field Superconducting Magnets for the Large Hadron Collider</a:t>
            </a:r>
            <a:r>
              <a:rPr lang="en-US" dirty="0" smtClean="0"/>
              <a:t>, Proc. EPAC 1990, pp. 326-328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772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prototypes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2348880"/>
            <a:ext cx="7956376" cy="3096344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1988</a:t>
            </a:r>
            <a:r>
              <a:rPr lang="en-US" dirty="0" smtClean="0"/>
              <a:t> – CERN-INFN Agreement for the development of full-size (10 m), twin aperture prototypes (G. Bellini,  E.  </a:t>
            </a:r>
            <a:r>
              <a:rPr lang="en-US" dirty="0" err="1" smtClean="0"/>
              <a:t>Acerbi</a:t>
            </a:r>
            <a:r>
              <a:rPr lang="en-US" dirty="0" smtClean="0"/>
              <a:t>, L. Rossi at INFN, M. Bona at CERN)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1989</a:t>
            </a:r>
            <a:r>
              <a:rPr lang="en-US" dirty="0" smtClean="0"/>
              <a:t> – Order placed by INFN to </a:t>
            </a:r>
            <a:r>
              <a:rPr lang="en-US" dirty="0" err="1" smtClean="0"/>
              <a:t>Ansaldo</a:t>
            </a:r>
            <a:r>
              <a:rPr lang="en-US" dirty="0" smtClean="0"/>
              <a:t> </a:t>
            </a:r>
            <a:r>
              <a:rPr lang="en-US" dirty="0" err="1" smtClean="0"/>
              <a:t>Componenti</a:t>
            </a:r>
            <a:r>
              <a:rPr lang="en-US" dirty="0" smtClean="0"/>
              <a:t> (IT) for the production of two prototypes (MTP1Ax, aka CERN-</a:t>
            </a:r>
            <a:r>
              <a:rPr lang="en-US" dirty="0" err="1" smtClean="0"/>
              <a:t>INFNx</a:t>
            </a:r>
            <a:r>
              <a:rPr lang="en-US" dirty="0" smtClean="0"/>
              <a:t>), </a:t>
            </a:r>
            <a:r>
              <a:rPr lang="en-US" dirty="0"/>
              <a:t>f</a:t>
            </a:r>
            <a:r>
              <a:rPr lang="en-US" dirty="0" smtClean="0"/>
              <a:t>ollowed by a CERN order for a third prototype (MTP1A3)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1990</a:t>
            </a:r>
            <a:r>
              <a:rPr lang="en-US" dirty="0" smtClean="0"/>
              <a:t> – Orders placed by CERN at three more EU producers (</a:t>
            </a:r>
            <a:r>
              <a:rPr lang="en-US" dirty="0" err="1" smtClean="0"/>
              <a:t>Noell</a:t>
            </a:r>
            <a:r>
              <a:rPr lang="en-US" dirty="0" smtClean="0"/>
              <a:t>,  Alstom-</a:t>
            </a:r>
            <a:r>
              <a:rPr lang="en-US" dirty="0" err="1" smtClean="0"/>
              <a:t>Jeumont</a:t>
            </a:r>
            <a:r>
              <a:rPr lang="en-US" dirty="0" smtClean="0"/>
              <a:t>, </a:t>
            </a:r>
            <a:r>
              <a:rPr lang="en-US" dirty="0" err="1" smtClean="0"/>
              <a:t>Elin-Holec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pic>
        <p:nvPicPr>
          <p:cNvPr id="7" name="Picture 6" descr="customevent_regis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07880"/>
            <a:ext cx="3275856" cy="2204072"/>
          </a:xfrm>
          <a:prstGeom prst="rect">
            <a:avLst/>
          </a:prstGeom>
        </p:spPr>
      </p:pic>
      <p:pic>
        <p:nvPicPr>
          <p:cNvPr id="8" name="Picture 7" descr="babcocknoe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040" y="5487805"/>
            <a:ext cx="2752230" cy="6054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66266" y="1388622"/>
            <a:ext cx="33298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17 mm </a:t>
            </a:r>
            <a:r>
              <a:rPr lang="en-US" dirty="0" err="1" smtClean="0"/>
              <a:t>Nb</a:t>
            </a:r>
            <a:r>
              <a:rPr lang="en-US" dirty="0" smtClean="0"/>
              <a:t>-Ti cable in two grades</a:t>
            </a:r>
          </a:p>
          <a:p>
            <a:pPr algn="r"/>
            <a:r>
              <a:rPr lang="en-US" dirty="0" smtClean="0"/>
              <a:t>6 blocks design</a:t>
            </a:r>
          </a:p>
          <a:p>
            <a:pPr algn="r"/>
            <a:r>
              <a:rPr lang="en-US" dirty="0" smtClean="0"/>
              <a:t>Al collars</a:t>
            </a:r>
            <a:endParaRPr lang="en-US" dirty="0"/>
          </a:p>
        </p:txBody>
      </p:sp>
      <p:pic>
        <p:nvPicPr>
          <p:cNvPr id="10" name="Picture 9" descr="210px-Elin_Austria_Logo.sv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871" y="5877272"/>
            <a:ext cx="1871122" cy="846460"/>
          </a:xfrm>
          <a:prstGeom prst="rect">
            <a:avLst/>
          </a:prstGeom>
        </p:spPr>
      </p:pic>
      <p:pic>
        <p:nvPicPr>
          <p:cNvPr id="11" name="Picture 10" descr="logo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570" y="6191390"/>
            <a:ext cx="2057400" cy="419100"/>
          </a:xfrm>
          <a:prstGeom prst="rect">
            <a:avLst/>
          </a:prstGeom>
        </p:spPr>
      </p:pic>
      <p:pic>
        <p:nvPicPr>
          <p:cNvPr id="12" name="Picture 11" descr="Screen shot 2011-12-06 at 10.24.27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555" y="5373216"/>
            <a:ext cx="2522880" cy="73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29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SSC to </a:t>
            </a:r>
            <a:r>
              <a:rPr lang="en-US" i="1" dirty="0" err="1" smtClean="0"/>
              <a:t>Desertron</a:t>
            </a:r>
            <a:r>
              <a:rPr lang="en-US" dirty="0" smtClean="0"/>
              <a:t> to oblivion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5663" y="1340768"/>
            <a:ext cx="5180513" cy="5328592"/>
          </a:xfrm>
        </p:spPr>
        <p:txBody>
          <a:bodyPr>
            <a:normAutofit fontScale="92500"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1989</a:t>
            </a:r>
            <a:r>
              <a:rPr lang="en-US" sz="2400" dirty="0">
                <a:solidFill>
                  <a:srgbClr val="FF0000"/>
                </a:solidFill>
              </a:rPr>
              <a:t> – Superconducting Super Collider (SSC) Laboratory established in Texas </a:t>
            </a:r>
          </a:p>
          <a:p>
            <a:r>
              <a:rPr lang="en-US" sz="2400" b="1" dirty="0"/>
              <a:t>1991</a:t>
            </a:r>
            <a:r>
              <a:rPr lang="en-US" sz="2400" dirty="0"/>
              <a:t> – Major construction start. Seventeen shafts sunk and 23.5 km (14.6 mi) of tunnel by late 1993</a:t>
            </a:r>
          </a:p>
          <a:p>
            <a:r>
              <a:rPr lang="en-US" sz="2400" b="1" dirty="0" smtClean="0"/>
              <a:t>1987</a:t>
            </a:r>
            <a:r>
              <a:rPr lang="en-US" sz="2400" dirty="0" smtClean="0"/>
              <a:t> – Heated debate on cost. </a:t>
            </a:r>
            <a:r>
              <a:rPr lang="en-US" sz="2400" dirty="0"/>
              <a:t>E</a:t>
            </a:r>
            <a:r>
              <a:rPr lang="en-US" sz="2400" dirty="0" smtClean="0"/>
              <a:t>stimate of 4.4 B$ strongly supported by the Texas representative at Congress</a:t>
            </a:r>
          </a:p>
          <a:p>
            <a:r>
              <a:rPr lang="en-US" sz="2400" b="1" dirty="0" smtClean="0"/>
              <a:t>1993</a:t>
            </a:r>
            <a:r>
              <a:rPr lang="en-US" sz="2400" dirty="0" smtClean="0"/>
              <a:t> – Cost projection reaches 12 B$, similar to the ISS. Strong criticism triggered an audit from DOE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October 1993 </a:t>
            </a:r>
            <a:r>
              <a:rPr lang="en-US" sz="2400" dirty="0" smtClean="0">
                <a:solidFill>
                  <a:srgbClr val="FF0000"/>
                </a:solidFill>
              </a:rPr>
              <a:t>– Congress cancels the project, after 2 B$ were spent in the program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6" name="Picture 5" descr="Screen shot 2011-04-01 at 1.56.39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3746519"/>
            <a:ext cx="2519565" cy="1194649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5921309" y="4745820"/>
            <a:ext cx="3115187" cy="1995548"/>
            <a:chOff x="5868144" y="4385780"/>
            <a:chExt cx="3115187" cy="1995548"/>
          </a:xfrm>
        </p:grpSpPr>
        <p:pic>
          <p:nvPicPr>
            <p:cNvPr id="4" name="Picture 3" descr="Screen shot 2011-04-01 at 1.53.51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8144" y="4385780"/>
              <a:ext cx="3115187" cy="339364"/>
            </a:xfrm>
            <a:prstGeom prst="rect">
              <a:avLst/>
            </a:prstGeom>
          </p:spPr>
        </p:pic>
        <p:pic>
          <p:nvPicPr>
            <p:cNvPr id="5" name="Picture 4" descr="Screen shot 2011-04-01 at 1.53.35 PM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61884" y="4725144"/>
              <a:ext cx="2927706" cy="1656184"/>
            </a:xfrm>
            <a:prstGeom prst="rect">
              <a:avLst/>
            </a:prstGeom>
          </p:spPr>
        </p:pic>
      </p:grpSp>
      <p:pic>
        <p:nvPicPr>
          <p:cNvPr id="14" name="Picture 13" descr="Screen shot 2011-04-01 at 3.47.25 PM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9594" y="1916832"/>
            <a:ext cx="1814774" cy="2088232"/>
          </a:xfrm>
          <a:prstGeom prst="rect">
            <a:avLst/>
          </a:prstGeom>
        </p:spPr>
      </p:pic>
      <p:pic>
        <p:nvPicPr>
          <p:cNvPr id="15" name="Picture 14" descr="Screen shot 2011-04-01 at 3.47.19 PM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0640" y="1196752"/>
            <a:ext cx="1685856" cy="169266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508638" y="888975"/>
            <a:ext cx="1521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Construction site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993522" y="1628800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Main shaft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885770" y="3438742"/>
            <a:ext cx="1150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SSC buildings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41951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Science, policy and politics</a:t>
            </a:r>
            <a:endParaRPr lang="en-US" dirty="0"/>
          </a:p>
        </p:txBody>
      </p:sp>
      <p:pic>
        <p:nvPicPr>
          <p:cNvPr id="4" name="Picture 3" descr="29b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0" b="9848"/>
          <a:stretch/>
        </p:blipFill>
        <p:spPr>
          <a:xfrm>
            <a:off x="4407674" y="1052736"/>
            <a:ext cx="4640573" cy="25041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91655" y="1079397"/>
            <a:ext cx="31923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FF0000"/>
                </a:solidFill>
              </a:rPr>
              <a:t>1995</a:t>
            </a:r>
            <a:r>
              <a:rPr lang="en-US" sz="2000" dirty="0" smtClean="0"/>
              <a:t> – The CERN-INFN 2 in the background (String-1) of Italian president O. Luigi </a:t>
            </a:r>
            <a:r>
              <a:rPr lang="en-US" sz="2000" dirty="0" err="1" smtClean="0"/>
              <a:t>Scalfaro</a:t>
            </a:r>
            <a:r>
              <a:rPr lang="en-US" sz="2000" dirty="0" smtClean="0"/>
              <a:t>, between R. </a:t>
            </a:r>
            <a:r>
              <a:rPr lang="en-US" sz="2000" dirty="0" err="1" smtClean="0"/>
              <a:t>Perin</a:t>
            </a:r>
            <a:r>
              <a:rPr lang="en-US" sz="2000" dirty="0" smtClean="0"/>
              <a:t> (left) and L. </a:t>
            </a:r>
            <a:r>
              <a:rPr lang="en-US" sz="2000" dirty="0" err="1" smtClean="0"/>
              <a:t>Maiani</a:t>
            </a:r>
            <a:r>
              <a:rPr lang="en-US" sz="2000" dirty="0" smtClean="0"/>
              <a:t> (right)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019646" y="5180999"/>
            <a:ext cx="33880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Training of the first MTP prototypes, from: R. </a:t>
            </a:r>
            <a:r>
              <a:rPr lang="en-US" sz="2000" dirty="0" err="1" smtClean="0"/>
              <a:t>Perin</a:t>
            </a:r>
            <a:r>
              <a:rPr lang="en-US" sz="2000" dirty="0" smtClean="0"/>
              <a:t>, </a:t>
            </a:r>
            <a:r>
              <a:rPr lang="en-US" sz="2000" i="1" dirty="0" smtClean="0"/>
              <a:t>Superconducting Magnets</a:t>
            </a:r>
            <a:r>
              <a:rPr lang="en-US" sz="2000" dirty="0" smtClean="0"/>
              <a:t>, Proc. PAC 1995, pp. 1282-1287</a:t>
            </a:r>
            <a:endParaRPr lang="en-US" sz="2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1091655" y="3020759"/>
            <a:ext cx="3902369" cy="2160240"/>
            <a:chOff x="1043608" y="2636912"/>
            <a:chExt cx="3902369" cy="2160240"/>
          </a:xfrm>
        </p:grpSpPr>
        <p:grpSp>
          <p:nvGrpSpPr>
            <p:cNvPr id="15" name="Group 14"/>
            <p:cNvGrpSpPr/>
            <p:nvPr/>
          </p:nvGrpSpPr>
          <p:grpSpPr>
            <a:xfrm>
              <a:off x="1043608" y="2636912"/>
              <a:ext cx="3902369" cy="2160240"/>
              <a:chOff x="1043608" y="2636912"/>
              <a:chExt cx="3902369" cy="216024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043608" y="2636912"/>
                <a:ext cx="3902369" cy="2160240"/>
                <a:chOff x="1043608" y="2636912"/>
                <a:chExt cx="3902369" cy="2160240"/>
              </a:xfrm>
            </p:grpSpPr>
            <p:pic>
              <p:nvPicPr>
                <p:cNvPr id="8" name="Picture 7" descr="Screen shot 2011-12-06 at 10.49.17 PM.pn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43608" y="2636912"/>
                  <a:ext cx="3902369" cy="2160240"/>
                </a:xfrm>
                <a:prstGeom prst="rect">
                  <a:avLst/>
                </a:prstGeom>
              </p:spPr>
            </p:pic>
            <p:pic>
              <p:nvPicPr>
                <p:cNvPr id="12" name="Picture 11" descr="Screen shot 2011-12-06 at 11.01.43 PM.png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7685" y="4500908"/>
                  <a:ext cx="2916000" cy="139367"/>
                </a:xfrm>
                <a:prstGeom prst="rect">
                  <a:avLst/>
                </a:prstGeom>
              </p:spPr>
            </p:pic>
          </p:grpSp>
          <p:sp>
            <p:nvSpPr>
              <p:cNvPr id="14" name="Rectangle 13"/>
              <p:cNvSpPr/>
              <p:nvPr/>
            </p:nvSpPr>
            <p:spPr>
              <a:xfrm>
                <a:off x="4037042" y="4330699"/>
                <a:ext cx="493852" cy="1349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1" name="Picture 10" descr="CClhc7_09_11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3725" y="3341982"/>
              <a:ext cx="2536227" cy="1134962"/>
            </a:xfrm>
            <a:prstGeom prst="rect">
              <a:avLst/>
            </a:prstGeom>
          </p:spPr>
        </p:pic>
      </p:grpSp>
      <p:grpSp>
        <p:nvGrpSpPr>
          <p:cNvPr id="5" name="Group 4"/>
          <p:cNvGrpSpPr/>
          <p:nvPr/>
        </p:nvGrpSpPr>
        <p:grpSpPr>
          <a:xfrm>
            <a:off x="4413493" y="3750592"/>
            <a:ext cx="4634754" cy="3019047"/>
            <a:chOff x="4413493" y="3750592"/>
            <a:chExt cx="4634754" cy="3019047"/>
          </a:xfrm>
        </p:grpSpPr>
        <p:pic>
          <p:nvPicPr>
            <p:cNvPr id="7" name="Picture 6" descr="cast1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3493" y="3750592"/>
              <a:ext cx="4634754" cy="301904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228184" y="3768838"/>
              <a:ext cx="27828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>
                  <a:solidFill>
                    <a:schemeClr val="bg1"/>
                  </a:solidFill>
                </a:rPr>
                <a:t>MTP1A1 re-born as CAST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389098" y="44624"/>
            <a:ext cx="7719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>
                <a:solidFill>
                  <a:srgbClr val="FF0000"/>
                </a:solidFill>
              </a:rPr>
              <a:t>December </a:t>
            </a:r>
            <a:r>
              <a:rPr lang="en-US" sz="2000" b="1" dirty="0" smtClean="0">
                <a:solidFill>
                  <a:srgbClr val="FF0000"/>
                </a:solidFill>
              </a:rPr>
              <a:t>1994 –  LHC project approved by the CERN Council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491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 m prototypes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435608" y="5368322"/>
            <a:ext cx="7498080" cy="130103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1998</a:t>
            </a:r>
            <a:r>
              <a:rPr lang="en-US" dirty="0" smtClean="0"/>
              <a:t> –  The first 15-m long prototype reaches the LHC nominal operating field</a:t>
            </a:r>
            <a:endParaRPr lang="en-US" dirty="0"/>
          </a:p>
        </p:txBody>
      </p:sp>
      <p:pic>
        <p:nvPicPr>
          <p:cNvPr id="6" name="Content Placeholder 3" descr="15m in tes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80" b="15214"/>
          <a:stretch/>
        </p:blipFill>
        <p:spPr>
          <a:xfrm>
            <a:off x="1475656" y="2137750"/>
            <a:ext cx="7118504" cy="3235466"/>
          </a:xfrm>
          <a:prstGeom prst="rect">
            <a:avLst/>
          </a:prstGeom>
        </p:spPr>
      </p:pic>
      <p:pic>
        <p:nvPicPr>
          <p:cNvPr id="7" name="Picture 6" descr="9806023_21-A5-at-72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60648"/>
            <a:ext cx="2777999" cy="2295128"/>
          </a:xfrm>
          <a:prstGeom prst="rect">
            <a:avLst/>
          </a:prstGeom>
        </p:spPr>
      </p:pic>
      <p:pic>
        <p:nvPicPr>
          <p:cNvPr id="10" name="Picture 9" descr="9806023_28-A5-at-72-dpi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930" y="1124744"/>
            <a:ext cx="2840379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07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The LHC pre-history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The making of the LHC</a:t>
            </a:r>
          </a:p>
          <a:p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Long live the LHC !</a:t>
            </a:r>
          </a:p>
          <a:p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Is there life after the LHC ?</a:t>
            </a:r>
            <a:endParaRPr lang="en-US" sz="4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354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LHC twin-aperture dipole magnets</a:t>
            </a:r>
            <a:endParaRPr lang="en-US" dirty="0"/>
          </a:p>
        </p:txBody>
      </p:sp>
      <p:pic>
        <p:nvPicPr>
          <p:cNvPr id="3706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8352" y="3447548"/>
            <a:ext cx="4543768" cy="3293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4382065" y="1095127"/>
            <a:ext cx="1441549" cy="2405881"/>
            <a:chOff x="3706515" y="836712"/>
            <a:chExt cx="1441549" cy="2405881"/>
          </a:xfrm>
        </p:grpSpPr>
        <p:pic>
          <p:nvPicPr>
            <p:cNvPr id="11" name="Picture 9" descr="0109010_25-A4-at-144-dpi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92838" y="836712"/>
              <a:ext cx="1355226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3706515" y="2780928"/>
              <a:ext cx="1441549" cy="46166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dirty="0" smtClean="0">
                  <a:latin typeface="Tahoma" charset="0"/>
                </a:rPr>
                <a:t>R. Perin</a:t>
              </a:r>
              <a:endParaRPr lang="en-US" dirty="0">
                <a:latin typeface="Tahoma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66241" y="1095127"/>
            <a:ext cx="1356272" cy="2405881"/>
            <a:chOff x="5485724" y="836712"/>
            <a:chExt cx="1356272" cy="2405881"/>
          </a:xfrm>
        </p:grpSpPr>
        <p:pic>
          <p:nvPicPr>
            <p:cNvPr id="14" name="Picture 10" descr="0106020_03-A4-at-144-dpi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485724" y="836712"/>
              <a:ext cx="1351164" cy="1961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5580112" y="2780928"/>
              <a:ext cx="12618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dirty="0" smtClean="0">
                  <a:latin typeface="Tahoma" charset="0"/>
                </a:rPr>
                <a:t>C. Wyss</a:t>
              </a:r>
              <a:endParaRPr lang="fr-CH" dirty="0">
                <a:latin typeface="Tahoma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406401" y="1095127"/>
            <a:ext cx="1414071" cy="2405881"/>
            <a:chOff x="7164288" y="836712"/>
            <a:chExt cx="1414071" cy="2405881"/>
          </a:xfrm>
        </p:grpSpPr>
        <p:pic>
          <p:nvPicPr>
            <p:cNvPr id="17" name="Picture 11" descr="0708001_03-A4-at-144-dpi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164288" y="836712"/>
              <a:ext cx="1414071" cy="19641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/>
          </p:nvSpPr>
          <p:spPr>
            <a:xfrm>
              <a:off x="7289118" y="2780928"/>
              <a:ext cx="12247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dirty="0" smtClean="0">
                  <a:latin typeface="Tahoma" charset="0"/>
                </a:rPr>
                <a:t>L. Rossi</a:t>
              </a:r>
              <a:endParaRPr lang="fr-CH" dirty="0">
                <a:latin typeface="Tahoma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043608" y="1478394"/>
            <a:ext cx="33600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dirty="0" smtClean="0"/>
              <a:t>Concept perfected (design), demonstrated (models and prototypes) and realized on a </a:t>
            </a:r>
            <a:r>
              <a:rPr lang="en-US" sz="2200" b="1" dirty="0" smtClean="0">
                <a:solidFill>
                  <a:srgbClr val="FF0000"/>
                </a:solidFill>
              </a:rPr>
              <a:t>large industrial scale</a:t>
            </a:r>
            <a:endParaRPr lang="en-US" sz="2200" b="1" dirty="0">
              <a:solidFill>
                <a:srgbClr val="FF0000"/>
              </a:solidFill>
            </a:endParaRPr>
          </a:p>
        </p:txBody>
      </p:sp>
      <p:pic>
        <p:nvPicPr>
          <p:cNvPr id="370692" name="Picture 4" descr="apparatus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12"/>
          <a:stretch>
            <a:fillRect/>
          </a:stretch>
        </p:blipFill>
        <p:spPr bwMode="auto">
          <a:xfrm flipH="1" flipV="1">
            <a:off x="5220072" y="3429000"/>
            <a:ext cx="355924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844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The LHC pre-history</a:t>
            </a:r>
          </a:p>
          <a:p>
            <a:r>
              <a:rPr lang="en-US" sz="4800" dirty="0" smtClean="0"/>
              <a:t>The making of the LHC</a:t>
            </a:r>
          </a:p>
          <a:p>
            <a:r>
              <a:rPr lang="en-US" sz="4800" dirty="0" smtClean="0"/>
              <a:t>Long live the LHC !</a:t>
            </a:r>
          </a:p>
          <a:p>
            <a:r>
              <a:rPr lang="en-US" sz="4800" dirty="0" smtClean="0"/>
              <a:t>Is there life after the LHC 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033560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403045_01.t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2273" y="332656"/>
            <a:ext cx="4032448" cy="26880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Fine cables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122258" y="2273842"/>
            <a:ext cx="2948706" cy="2157984"/>
            <a:chOff x="1429653" y="4406365"/>
            <a:chExt cx="2948706" cy="2157984"/>
          </a:xfrm>
        </p:grpSpPr>
        <p:graphicFrame>
          <p:nvGraphicFramePr>
            <p:cNvPr id="4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80629070"/>
                </p:ext>
              </p:extLst>
            </p:nvPr>
          </p:nvGraphicFramePr>
          <p:xfrm>
            <a:off x="1429653" y="4406365"/>
            <a:ext cx="2948706" cy="21579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8" name="Photo Editor Photo" r:id="rId4" imgW="5047619" imgH="3696216" progId="MSPhotoEd.3">
                    <p:embed/>
                  </p:oleObj>
                </mc:Choice>
                <mc:Fallback>
                  <p:oleObj name="Photo Editor Photo" r:id="rId4" imgW="5047619" imgH="3696216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9653" y="4406365"/>
                          <a:ext cx="2948706" cy="21579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1939316" y="4555294"/>
              <a:ext cx="2376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rgbClr val="FFFFFF"/>
                  </a:solidFill>
                </a:rPr>
                <a:t>7 </a:t>
              </a:r>
              <a:r>
                <a:rPr lang="en-US" sz="2000" dirty="0" smtClean="0">
                  <a:solidFill>
                    <a:srgbClr val="FFFFFF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sz="2000" dirty="0" smtClean="0">
                  <a:solidFill>
                    <a:srgbClr val="FFFFFF"/>
                  </a:solidFill>
                </a:rPr>
                <a:t>m filaments</a:t>
              </a:r>
              <a:endParaRPr lang="en-US" sz="2000" dirty="0">
                <a:solidFill>
                  <a:srgbClr val="FFFFFF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358282" y="476672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LHC </a:t>
            </a:r>
            <a:r>
              <a:rPr lang="en-US" sz="2000" i="1" dirty="0" smtClean="0">
                <a:solidFill>
                  <a:schemeClr val="bg1"/>
                </a:solidFill>
              </a:rPr>
              <a:t>inner</a:t>
            </a:r>
            <a:r>
              <a:rPr lang="en-US" sz="2000" dirty="0" smtClean="0">
                <a:solidFill>
                  <a:schemeClr val="bg1"/>
                </a:solidFill>
              </a:rPr>
              <a:t> cable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966" y="1075994"/>
            <a:ext cx="5053344" cy="746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22258" y="1822511"/>
            <a:ext cx="3377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LHC outer cable cross section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310710" y="3086467"/>
            <a:ext cx="4667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6000 billets, 7500 </a:t>
            </a:r>
            <a:r>
              <a:rPr lang="en-US" dirty="0"/>
              <a:t>km of superconducting </a:t>
            </a:r>
            <a:r>
              <a:rPr lang="en-US" dirty="0" smtClean="0"/>
              <a:t>cables with extremely tight property control</a:t>
            </a:r>
          </a:p>
        </p:txBody>
      </p:sp>
      <p:pic>
        <p:nvPicPr>
          <p:cNvPr id="13" name="Picture 12" descr="Screen shot 2011-12-07 at 8.49.24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047" y="4454193"/>
            <a:ext cx="3096344" cy="2403807"/>
          </a:xfrm>
          <a:prstGeom prst="rect">
            <a:avLst/>
          </a:prstGeom>
        </p:spPr>
      </p:pic>
      <p:pic>
        <p:nvPicPr>
          <p:cNvPr id="14" name="Picture 13" descr="Screen shot 2011-12-07 at 8.54.17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375" y="3717032"/>
            <a:ext cx="2868071" cy="2417304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3131840" y="5229200"/>
            <a:ext cx="1165876" cy="1556792"/>
          </a:xfrm>
          <a:prstGeom prst="roundRect">
            <a:avLst>
              <a:gd name="adj" fmla="val 11529"/>
            </a:avLst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355976" y="6416660"/>
            <a:ext cx="2739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This is why we can ramp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524328" y="4329498"/>
            <a:ext cx="504056" cy="1804837"/>
          </a:xfrm>
          <a:prstGeom prst="roundRect">
            <a:avLst>
              <a:gd name="adj" fmla="val 11529"/>
            </a:avLst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404621" y="6040610"/>
            <a:ext cx="2631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Stumbling bock for SSC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20" name="Picture 19" descr="daniel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717032"/>
            <a:ext cx="1648258" cy="2426174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5109311" y="6143206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Leroy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577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Dipole_head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956" b="9956"/>
          <a:stretch>
            <a:fillRect/>
          </a:stretch>
        </p:blipFill>
        <p:spPr>
          <a:xfrm>
            <a:off x="5148063" y="116632"/>
            <a:ext cx="3854381" cy="24677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winding</a:t>
            </a:r>
            <a:endParaRPr lang="en-US" dirty="0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495028"/>
            <a:ext cx="41148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" name="Picture 3" descr="Screen shot 2011-12-06 at 11.32.04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0"/>
          <a:stretch/>
        </p:blipFill>
        <p:spPr>
          <a:xfrm>
            <a:off x="5447426" y="4365104"/>
            <a:ext cx="3589070" cy="2112390"/>
          </a:xfrm>
          <a:prstGeom prst="rect">
            <a:avLst/>
          </a:prstGeom>
        </p:spPr>
      </p:pic>
      <p:pic>
        <p:nvPicPr>
          <p:cNvPr id="5" name="Picture 4" descr="Screen shot 2011-12-06 at 11.32.23 PM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611445"/>
            <a:ext cx="3494340" cy="1897675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123034" y="4653136"/>
            <a:ext cx="4324391" cy="218720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Tight controls on</a:t>
            </a:r>
          </a:p>
          <a:p>
            <a:pPr lvl="1"/>
            <a:r>
              <a:rPr lang="en-US" dirty="0" smtClean="0"/>
              <a:t>Winding quality</a:t>
            </a:r>
          </a:p>
          <a:p>
            <a:pPr lvl="1"/>
            <a:r>
              <a:rPr lang="en-US" dirty="0" smtClean="0"/>
              <a:t>Dimensions (field quality)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Spectacular precision </a:t>
            </a:r>
            <a:r>
              <a:rPr lang="en-US" dirty="0" smtClean="0"/>
              <a:t>(typical waviness in the range of 20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24128" y="6444044"/>
            <a:ext cx="3378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courtesy of E. </a:t>
            </a:r>
            <a:r>
              <a:rPr lang="en-US" dirty="0" err="1" smtClean="0"/>
              <a:t>Todesco</a:t>
            </a:r>
            <a:r>
              <a:rPr lang="en-US" dirty="0"/>
              <a:t> </a:t>
            </a:r>
            <a:r>
              <a:rPr lang="en-US" dirty="0" smtClean="0"/>
              <a:t>(CERN)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939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assembly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7884" y="1052736"/>
            <a:ext cx="2960788" cy="222163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3928" y="4221088"/>
            <a:ext cx="5137582" cy="252028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Industrial process challenges (e.g. welding) </a:t>
            </a:r>
          </a:p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ight geometric tolerances</a:t>
            </a:r>
          </a:p>
          <a:p>
            <a:pPr lvl="1"/>
            <a:r>
              <a:rPr lang="en-US" dirty="0" err="1" smtClean="0"/>
              <a:t>Sagitta</a:t>
            </a:r>
            <a:r>
              <a:rPr lang="en-US" dirty="0" smtClean="0"/>
              <a:t>: 1 mm</a:t>
            </a:r>
          </a:p>
          <a:p>
            <a:pPr lvl="1"/>
            <a:r>
              <a:rPr lang="en-US" dirty="0" smtClean="0"/>
              <a:t>IC flanges: 0.7 mm</a:t>
            </a:r>
          </a:p>
          <a:p>
            <a:pPr lvl="1"/>
            <a:r>
              <a:rPr lang="en-US" dirty="0" smtClean="0"/>
              <a:t>Correctors: 0.3 mm</a:t>
            </a:r>
            <a:endParaRPr lang="en-US" dirty="0"/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4678063"/>
              </p:ext>
            </p:extLst>
          </p:nvPr>
        </p:nvGraphicFramePr>
        <p:xfrm>
          <a:off x="5831517" y="145435"/>
          <a:ext cx="3204984" cy="3139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" name="Photo Editor Photo" r:id="rId4" imgW="11666667" imgH="11428571" progId="MSPhotoEd.3">
                  <p:embed/>
                </p:oleObj>
              </mc:Choice>
              <mc:Fallback>
                <p:oleObj name="Photo Editor Photo" r:id="rId4" imgW="11666667" imgH="11428571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1517" y="145435"/>
                        <a:ext cx="3204984" cy="31395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440004"/>
            <a:ext cx="345638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24" descr="Pictur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4"/>
          <a:stretch>
            <a:fillRect/>
          </a:stretch>
        </p:blipFill>
        <p:spPr bwMode="auto">
          <a:xfrm>
            <a:off x="1089614" y="3889147"/>
            <a:ext cx="2739115" cy="286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25"/>
          <p:cNvSpPr>
            <a:spLocks noChangeAspect="1" noChangeArrowheads="1"/>
          </p:cNvSpPr>
          <p:nvPr/>
        </p:nvSpPr>
        <p:spPr bwMode="auto">
          <a:xfrm>
            <a:off x="1117903" y="3522434"/>
            <a:ext cx="21326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dirty="0"/>
              <a:t>Geometry </a:t>
            </a:r>
            <a:r>
              <a:rPr lang="en-US" sz="1800" dirty="0" smtClean="0"/>
              <a:t>of dipoles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33279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Cryo</a:t>
            </a:r>
            <a:r>
              <a:rPr lang="en-US" dirty="0" smtClean="0"/>
              <a:t>-magnets and tests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43608" y="4653136"/>
            <a:ext cx="2664296" cy="17773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An </a:t>
            </a:r>
            <a:r>
              <a:rPr lang="en-US" dirty="0" smtClean="0">
                <a:solidFill>
                  <a:srgbClr val="FF0000"/>
                </a:solidFill>
              </a:rPr>
              <a:t>industrial approach </a:t>
            </a:r>
            <a:r>
              <a:rPr lang="en-US" dirty="0" smtClean="0"/>
              <a:t>to the laboratory work</a:t>
            </a:r>
            <a:endParaRPr lang="en-US" dirty="0"/>
          </a:p>
        </p:txBody>
      </p:sp>
      <p:pic>
        <p:nvPicPr>
          <p:cNvPr id="10" name="Picture 3" descr="2001-11-29_SMA18_view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0487" y="1268760"/>
            <a:ext cx="5027697" cy="320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0403011_0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783173"/>
            <a:ext cx="5400600" cy="26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28185" y="1277597"/>
            <a:ext cx="2915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Magnet reception, </a:t>
            </a:r>
            <a:r>
              <a:rPr lang="en-US" dirty="0" err="1" smtClean="0"/>
              <a:t>cryostating</a:t>
            </a:r>
            <a:r>
              <a:rPr lang="en-US" dirty="0" smtClean="0"/>
              <a:t>, preparation for cold test and “stripping” for installation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00193" y="3140968"/>
            <a:ext cx="2843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Magnet powering tests and magnetic measurements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10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installation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58485" y="1447800"/>
            <a:ext cx="5256213" cy="1010493"/>
          </a:xfrm>
        </p:spPr>
        <p:txBody>
          <a:bodyPr/>
          <a:lstStyle/>
          <a:p>
            <a:r>
              <a:rPr lang="en-US" dirty="0" smtClean="0"/>
              <a:t>Logistic and planning</a:t>
            </a:r>
            <a:endParaRPr lang="en-US" dirty="0"/>
          </a:p>
        </p:txBody>
      </p:sp>
      <p:pic>
        <p:nvPicPr>
          <p:cNvPr id="5" name="Picture 4" descr="0704009_02-A5-at-72-d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28043"/>
            <a:ext cx="3360738" cy="501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0283" y="2458293"/>
            <a:ext cx="5256213" cy="428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630932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Descent in the tunnel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6661" y="630932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Magnet transport and installation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14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Interconnection</a:t>
            </a:r>
            <a:endParaRPr lang="en-US" dirty="0"/>
          </a:p>
        </p:txBody>
      </p:sp>
      <p:pic>
        <p:nvPicPr>
          <p:cNvPr id="8" name="Picture 3" descr="0704007_01-A5-at-72-d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068960"/>
            <a:ext cx="4249738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0505004_0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794" y="3933056"/>
            <a:ext cx="4324350" cy="282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115616" y="1124744"/>
            <a:ext cx="3529012" cy="18462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CH" sz="1800" dirty="0">
                <a:latin typeface="Tahoma" charset="0"/>
              </a:rPr>
              <a:t>65’000 electrical joints</a:t>
            </a:r>
          </a:p>
          <a:p>
            <a:pPr algn="ctr" eaLnBrk="0" hangingPunct="0">
              <a:spcBef>
                <a:spcPct val="50000"/>
              </a:spcBef>
            </a:pPr>
            <a:r>
              <a:rPr lang="fr-CH" sz="1600" dirty="0">
                <a:latin typeface="Tahoma" charset="0"/>
              </a:rPr>
              <a:t>Induction-heated soldering</a:t>
            </a:r>
          </a:p>
          <a:p>
            <a:pPr algn="ctr" eaLnBrk="0" hangingPunct="0">
              <a:spcBef>
                <a:spcPct val="50000"/>
              </a:spcBef>
            </a:pPr>
            <a:r>
              <a:rPr lang="fr-CH" sz="1600" dirty="0">
                <a:latin typeface="Tahoma" charset="0"/>
              </a:rPr>
              <a:t>Ultrasonic welding</a:t>
            </a:r>
            <a:endParaRPr lang="fr-CH" sz="1800" dirty="0">
              <a:latin typeface="Tahoma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fr-CH" sz="1600" i="1" dirty="0">
                <a:solidFill>
                  <a:srgbClr val="FF0000"/>
                </a:solidFill>
                <a:latin typeface="Tahoma" charset="0"/>
              </a:rPr>
              <a:t>Very low </a:t>
            </a:r>
            <a:r>
              <a:rPr lang="fr-CH" sz="1600" i="1" dirty="0" smtClean="0">
                <a:solidFill>
                  <a:srgbClr val="FF0000"/>
                </a:solidFill>
                <a:latin typeface="Tahoma" charset="0"/>
              </a:rPr>
              <a:t>resistance</a:t>
            </a:r>
            <a:endParaRPr lang="fr-CH" sz="1600" i="1" dirty="0">
              <a:solidFill>
                <a:srgbClr val="FF0000"/>
              </a:solidFill>
              <a:latin typeface="Tahoma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fr-CH" sz="1600" i="1" dirty="0">
                <a:solidFill>
                  <a:srgbClr val="FF0000"/>
                </a:solidFill>
                <a:latin typeface="Tahoma" charset="0"/>
              </a:rPr>
              <a:t>HV electrical insulation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144516" y="2047875"/>
            <a:ext cx="3529013" cy="18462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CH" sz="1800">
                <a:latin typeface="Tahoma" charset="0"/>
              </a:rPr>
              <a:t>40’000 cryogenic junctions</a:t>
            </a:r>
          </a:p>
          <a:p>
            <a:pPr algn="ctr" eaLnBrk="0" hangingPunct="0">
              <a:spcBef>
                <a:spcPct val="50000"/>
              </a:spcBef>
            </a:pPr>
            <a:r>
              <a:rPr lang="fr-CH" sz="1600">
                <a:latin typeface="Tahoma" charset="0"/>
              </a:rPr>
              <a:t>Orbital TIG welding</a:t>
            </a:r>
          </a:p>
          <a:p>
            <a:pPr algn="ctr" eaLnBrk="0" hangingPunct="0">
              <a:spcBef>
                <a:spcPct val="50000"/>
              </a:spcBef>
            </a:pPr>
            <a:endParaRPr lang="fr-CH" sz="1600">
              <a:latin typeface="Tahoma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1600" i="1">
                <a:solidFill>
                  <a:srgbClr val="FF0000"/>
                </a:solidFill>
                <a:latin typeface="Tahoma" charset="0"/>
              </a:rPr>
              <a:t>Weld quality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1600" i="1">
                <a:solidFill>
                  <a:srgbClr val="FF0000"/>
                </a:solidFill>
                <a:latin typeface="Tahoma" charset="0"/>
              </a:rPr>
              <a:t>Helium leaktightness</a:t>
            </a:r>
          </a:p>
        </p:txBody>
      </p:sp>
      <p:pic>
        <p:nvPicPr>
          <p:cNvPr id="3" name="Picture 2" descr="9814217-red-devil-with-trident-in-cartoon-style-running-on-lan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904" y="94029"/>
            <a:ext cx="2160240" cy="1841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321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scale use of HTS</a:t>
            </a:r>
            <a:endParaRPr lang="en-US" dirty="0"/>
          </a:p>
        </p:txBody>
      </p:sp>
      <p:pic>
        <p:nvPicPr>
          <p:cNvPr id="4" name="Picture 3" descr="DFBAO_0608018_1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115616" y="1334534"/>
            <a:ext cx="6696075" cy="448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6196" y="980728"/>
            <a:ext cx="2206625" cy="48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280"/>
          <a:stretch/>
        </p:blipFill>
        <p:spPr bwMode="auto">
          <a:xfrm flipH="1">
            <a:off x="8177990" y="2774967"/>
            <a:ext cx="858506" cy="324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5895994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3250 current leads</a:t>
            </a:r>
          </a:p>
          <a:p>
            <a:r>
              <a:rPr lang="en-US" sz="2400" dirty="0" smtClean="0"/>
              <a:t>31 km of BSCCO-2223 tape</a:t>
            </a:r>
            <a:endParaRPr lang="en-US" sz="2400" dirty="0"/>
          </a:p>
        </p:txBody>
      </p:sp>
      <p:grpSp>
        <p:nvGrpSpPr>
          <p:cNvPr id="18" name="Group 17"/>
          <p:cNvGrpSpPr/>
          <p:nvPr/>
        </p:nvGrpSpPr>
        <p:grpSpPr>
          <a:xfrm flipH="1">
            <a:off x="7398324" y="2791710"/>
            <a:ext cx="1512168" cy="3024336"/>
            <a:chOff x="1043608" y="3429000"/>
            <a:chExt cx="1512168" cy="3024336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1835696" y="3429000"/>
              <a:ext cx="720080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9" name="Straight Connector 8"/>
            <p:cNvCxnSpPr/>
            <p:nvPr/>
          </p:nvCxnSpPr>
          <p:spPr bwMode="auto">
            <a:xfrm flipV="1">
              <a:off x="1835696" y="6093296"/>
              <a:ext cx="720080" cy="36004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3" name="Rectangle 12"/>
            <p:cNvSpPr/>
            <p:nvPr/>
          </p:nvSpPr>
          <p:spPr bwMode="auto">
            <a:xfrm>
              <a:off x="1043608" y="3429000"/>
              <a:ext cx="792088" cy="3024336"/>
            </a:xfrm>
            <a:prstGeom prst="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 flipH="1">
            <a:off x="6246196" y="1153863"/>
            <a:ext cx="1656184" cy="4752529"/>
            <a:chOff x="2339752" y="1988840"/>
            <a:chExt cx="1656184" cy="4752529"/>
          </a:xfrm>
        </p:grpSpPr>
        <p:cxnSp>
          <p:nvCxnSpPr>
            <p:cNvPr id="20" name="Straight Connector 19"/>
            <p:cNvCxnSpPr/>
            <p:nvPr/>
          </p:nvCxnSpPr>
          <p:spPr bwMode="auto">
            <a:xfrm>
              <a:off x="3320432" y="1988840"/>
              <a:ext cx="675504" cy="93610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3320432" y="6237312"/>
              <a:ext cx="675504" cy="50405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2" name="Rectangle 21"/>
            <p:cNvSpPr/>
            <p:nvPr/>
          </p:nvSpPr>
          <p:spPr bwMode="auto">
            <a:xfrm>
              <a:off x="2339752" y="1988840"/>
              <a:ext cx="980680" cy="4752528"/>
            </a:xfrm>
            <a:prstGeom prst="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8981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70980" y="44624"/>
            <a:ext cx="7921500" cy="792833"/>
          </a:xfrm>
        </p:spPr>
        <p:txBody>
          <a:bodyPr>
            <a:normAutofit/>
          </a:bodyPr>
          <a:lstStyle/>
          <a:p>
            <a:r>
              <a:rPr lang="en-US" sz="3600" dirty="0"/>
              <a:t>The LHC superconducting magnet </a:t>
            </a:r>
            <a:r>
              <a:rPr lang="en-US" sz="3600" i="1" dirty="0"/>
              <a:t>zoo</a:t>
            </a:r>
          </a:p>
        </p:txBody>
      </p:sp>
      <p:pic>
        <p:nvPicPr>
          <p:cNvPr id="534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240" y="692696"/>
            <a:ext cx="2133600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345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0989" y="728414"/>
            <a:ext cx="1997075" cy="202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3453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996" y="748258"/>
            <a:ext cx="1979613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3453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6888" y="2785120"/>
            <a:ext cx="205740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3453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2804" y="2904182"/>
            <a:ext cx="1801813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3453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1881" y="2739082"/>
            <a:ext cx="1914525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3453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2424" y="4795540"/>
            <a:ext cx="3200400" cy="180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3453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328" y="4920952"/>
            <a:ext cx="2895600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34539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5328" y="4844752"/>
            <a:ext cx="1828800" cy="153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34540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0224" y="796677"/>
            <a:ext cx="1941513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34541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1116" y="2823220"/>
            <a:ext cx="1957388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34542" name="Text Box 14"/>
          <p:cNvSpPr txBox="1">
            <a:spLocks noChangeArrowheads="1"/>
          </p:cNvSpPr>
          <p:nvPr/>
        </p:nvSpPr>
        <p:spPr bwMode="auto">
          <a:xfrm>
            <a:off x="1043608" y="6453336"/>
            <a:ext cx="388843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solidFill>
                  <a:srgbClr val="0066CC"/>
                </a:solidFill>
                <a:latin typeface="Tahoma" charset="0"/>
              </a:rPr>
              <a:t>B</a:t>
            </a:r>
            <a:r>
              <a:rPr lang="fr-CH" sz="1600" dirty="0" smtClean="0">
                <a:solidFill>
                  <a:srgbClr val="0066CC"/>
                </a:solidFill>
                <a:latin typeface="Tahoma" charset="0"/>
              </a:rPr>
              <a:t>y courtesy of S</a:t>
            </a:r>
            <a:r>
              <a:rPr lang="fr-CH" sz="1600" dirty="0">
                <a:solidFill>
                  <a:srgbClr val="0066CC"/>
                </a:solidFill>
                <a:latin typeface="Tahoma" charset="0"/>
              </a:rPr>
              <a:t>. </a:t>
            </a:r>
            <a:r>
              <a:rPr lang="fr-CH" sz="1600" dirty="0" smtClean="0">
                <a:solidFill>
                  <a:srgbClr val="0066CC"/>
                </a:solidFill>
                <a:latin typeface="Tahoma" charset="0"/>
              </a:rPr>
              <a:t>Russenschuck (CERN)</a:t>
            </a:r>
            <a:endParaRPr lang="en-US" sz="1600" dirty="0">
              <a:solidFill>
                <a:srgbClr val="0066CC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808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Straight 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24744"/>
            <a:ext cx="3816424" cy="5472608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1994</a:t>
            </a:r>
            <a:r>
              <a:rPr lang="en-US" dirty="0" smtClean="0"/>
              <a:t> – </a:t>
            </a:r>
            <a:r>
              <a:rPr lang="en-US" dirty="0"/>
              <a:t>CEA </a:t>
            </a:r>
            <a:r>
              <a:rPr lang="en-US" dirty="0" smtClean="0"/>
              <a:t>short straight sections </a:t>
            </a:r>
            <a:r>
              <a:rPr lang="en-US" dirty="0"/>
              <a:t>(SSS) prototypes </a:t>
            </a:r>
            <a:r>
              <a:rPr lang="en-US" dirty="0" smtClean="0"/>
              <a:t>reach CERN and are assembled in String-I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14 February 1996 </a:t>
            </a:r>
            <a:r>
              <a:rPr lang="en-US" dirty="0" smtClean="0"/>
              <a:t>– CNRS-CEA-CERN collaboration protocol signed for the procurement of 392 main </a:t>
            </a:r>
            <a:r>
              <a:rPr lang="en-US" dirty="0" err="1" smtClean="0"/>
              <a:t>quadrupoles</a:t>
            </a:r>
            <a:r>
              <a:rPr lang="en-US" dirty="0" smtClean="0"/>
              <a:t> and assembly in the LHC-SSS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2006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– production completed</a:t>
            </a:r>
            <a:endParaRPr lang="en-US" dirty="0"/>
          </a:p>
        </p:txBody>
      </p:sp>
      <p:pic>
        <p:nvPicPr>
          <p:cNvPr id="4" name="Picture 3" descr="2411_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04759" y="3493412"/>
            <a:ext cx="2575237" cy="3920675"/>
          </a:xfrm>
          <a:prstGeom prst="rect">
            <a:avLst/>
          </a:prstGeom>
        </p:spPr>
      </p:pic>
      <p:pic>
        <p:nvPicPr>
          <p:cNvPr id="6" name="Picture 5" descr="2411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742" y="1108704"/>
            <a:ext cx="4273754" cy="3328408"/>
          </a:xfrm>
          <a:prstGeom prst="rect">
            <a:avLst/>
          </a:prstGeom>
        </p:spPr>
      </p:pic>
      <p:pic>
        <p:nvPicPr>
          <p:cNvPr id="7" name="Picture 6" descr="logo_ce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708" y="125760"/>
            <a:ext cx="940497" cy="906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734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luminosity insertion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9025" y="1556792"/>
            <a:ext cx="6919913" cy="518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84168" y="6165304"/>
            <a:ext cx="1809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point 5</a:t>
            </a:r>
            <a:endParaRPr lang="en-US" dirty="0"/>
          </a:p>
        </p:txBody>
      </p:sp>
      <p:pic>
        <p:nvPicPr>
          <p:cNvPr id="4" name="Picture 3" descr="Screen shot 2011-12-07 at 11.34.1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490"/>
          <a:stretch/>
        </p:blipFill>
        <p:spPr>
          <a:xfrm>
            <a:off x="5580112" y="1814736"/>
            <a:ext cx="3419872" cy="588521"/>
          </a:xfrm>
          <a:prstGeom prst="rect">
            <a:avLst/>
          </a:prstGeom>
        </p:spPr>
      </p:pic>
      <p:pic>
        <p:nvPicPr>
          <p:cNvPr id="5" name="Picture 4" descr="header_logo_02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36"/>
          <a:stretch/>
        </p:blipFill>
        <p:spPr>
          <a:xfrm>
            <a:off x="5580112" y="1052736"/>
            <a:ext cx="3154322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374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The LHC pre-history</a:t>
            </a:r>
          </a:p>
          <a:p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The making of the LHC</a:t>
            </a:r>
          </a:p>
          <a:p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Long live the LHC !</a:t>
            </a:r>
          </a:p>
          <a:p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Is there life after the LHC ?</a:t>
            </a:r>
            <a:endParaRPr lang="en-US" sz="48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" name="Picture 3" descr="cov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772" y="3892252"/>
            <a:ext cx="2044700" cy="2705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39" y="5951021"/>
            <a:ext cx="5400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L. Rossi, </a:t>
            </a:r>
            <a:r>
              <a:rPr lang="en-US" i="1" dirty="0" smtClean="0"/>
              <a:t>Superconductivity and the LHC: the early days</a:t>
            </a:r>
            <a:r>
              <a:rPr lang="en-US" dirty="0" smtClean="0"/>
              <a:t>, CERN Courier, </a:t>
            </a:r>
            <a:r>
              <a:rPr lang="en-US" b="1" dirty="0" smtClean="0"/>
              <a:t>51</a:t>
            </a:r>
            <a:r>
              <a:rPr lang="en-US" dirty="0" smtClean="0"/>
              <a:t>(9), November 2011, pp.21-27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20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435608" y="125760"/>
            <a:ext cx="7498080" cy="1143000"/>
            <a:chOff x="1435608" y="125760"/>
            <a:chExt cx="7498080" cy="1143000"/>
          </a:xfrm>
        </p:grpSpPr>
        <p:pic>
          <p:nvPicPr>
            <p:cNvPr id="8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260648"/>
              <a:ext cx="864096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itle 1"/>
            <p:cNvSpPr txBox="1">
              <a:spLocks/>
            </p:cNvSpPr>
            <p:nvPr/>
          </p:nvSpPr>
          <p:spPr>
            <a:xfrm>
              <a:off x="1435608" y="125760"/>
              <a:ext cx="7498080" cy="1143000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300" kern="1200">
                  <a:solidFill>
                    <a:schemeClr val="tx2">
                      <a:satMod val="130000"/>
                    </a:schemeClr>
                  </a:solidFill>
                  <a:effectLst>
                    <a:outerShdw blurRad="50000" dist="30000" dir="5400000" algn="tl" rotWithShape="0">
                      <a:srgbClr val="000000">
                        <a:alpha val="30000"/>
                      </a:srgbClr>
                    </a:outerShdw>
                  </a:effectLst>
                  <a:latin typeface="+mj-lt"/>
                  <a:ea typeface="+mj-ea"/>
                  <a:cs typeface="+mj-cs"/>
                </a:defRPr>
              </a:lvl1pPr>
              <a:extLst/>
            </a:lstStyle>
            <a:p>
              <a:r>
                <a:rPr lang="en-US" dirty="0" smtClean="0">
                  <a:solidFill>
                    <a:srgbClr val="FF0000"/>
                  </a:solidFill>
                </a:rPr>
                <a:t>W</a:t>
              </a:r>
              <a:r>
                <a:rPr lang="en-US" dirty="0" smtClean="0">
                  <a:solidFill>
                    <a:schemeClr val="bg1"/>
                  </a:solidFill>
                  <a:effectLst/>
                </a:rPr>
                <a:t>orld</a:t>
              </a:r>
              <a:r>
                <a:rPr lang="en-US" dirty="0" smtClean="0">
                  <a:solidFill>
                    <a:srgbClr val="FFFFFF"/>
                  </a:solidFill>
                  <a:effectLst/>
                </a:rPr>
                <a:t>-</a:t>
              </a:r>
              <a:r>
                <a:rPr lang="en-US" dirty="0" smtClean="0">
                  <a:solidFill>
                    <a:srgbClr val="FF0000"/>
                  </a:solidFill>
                </a:rPr>
                <a:t>W</a:t>
              </a:r>
              <a:r>
                <a:rPr lang="en-US" dirty="0" smtClean="0">
                  <a:solidFill>
                    <a:srgbClr val="FFFFFF"/>
                  </a:solidFill>
                  <a:effectLst/>
                </a:rPr>
                <a:t>ide</a:t>
              </a:r>
              <a:r>
                <a:rPr lang="en-US" dirty="0" smtClean="0"/>
                <a:t> </a:t>
              </a:r>
              <a:r>
                <a:rPr lang="en-US" dirty="0" smtClean="0">
                  <a:solidFill>
                    <a:srgbClr val="FF0000"/>
                  </a:solidFill>
                </a:rPr>
                <a:t>W</a:t>
              </a:r>
              <a:r>
                <a:rPr lang="en-US" dirty="0" smtClean="0">
                  <a:solidFill>
                    <a:srgbClr val="FFFFFF"/>
                  </a:solidFill>
                  <a:effectLst/>
                </a:rPr>
                <a:t>orks</a:t>
              </a:r>
              <a:endParaRPr lang="en-US" dirty="0">
                <a:solidFill>
                  <a:srgbClr val="FFFFFF"/>
                </a:solidFill>
                <a:effectLst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25760"/>
            <a:ext cx="749808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</a:t>
            </a:r>
            <a:r>
              <a:rPr lang="en-US" dirty="0" smtClean="0"/>
              <a:t>orld-</a:t>
            </a:r>
            <a:r>
              <a:rPr lang="en-US" dirty="0" smtClean="0">
                <a:solidFill>
                  <a:srgbClr val="FF0000"/>
                </a:solidFill>
              </a:rPr>
              <a:t>W</a:t>
            </a:r>
            <a:r>
              <a:rPr lang="en-US" dirty="0" smtClean="0"/>
              <a:t>ide </a:t>
            </a:r>
            <a:r>
              <a:rPr lang="en-US" dirty="0" smtClean="0">
                <a:solidFill>
                  <a:srgbClr val="FF0000"/>
                </a:solidFill>
              </a:rPr>
              <a:t>W</a:t>
            </a:r>
            <a:r>
              <a:rPr lang="en-US" dirty="0" smtClean="0"/>
              <a:t>orks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081608" y="1196752"/>
            <a:ext cx="7954889" cy="5179250"/>
            <a:chOff x="1081608" y="1196752"/>
            <a:chExt cx="7954889" cy="517925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1608" y="1729383"/>
              <a:ext cx="7162800" cy="4579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3791552"/>
              <a:ext cx="4104457" cy="2584450"/>
            </a:xfrm>
            <a:prstGeom prst="rect">
              <a:avLst/>
            </a:prstGeom>
            <a:noFill/>
            <a:ln w="25400">
              <a:solidFill>
                <a:srgbClr val="3399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081608" y="1196752"/>
              <a:ext cx="79548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Approximately 100 contracts and international contributions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22035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!</a:t>
            </a:r>
            <a:endParaRPr lang="en-US" dirty="0"/>
          </a:p>
        </p:txBody>
      </p:sp>
      <p:pic>
        <p:nvPicPr>
          <p:cNvPr id="5" name="Content Placeholder 4" descr="Tunne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86" r="3186"/>
          <a:stretch>
            <a:fillRect/>
          </a:stretch>
        </p:blipFill>
        <p:spPr>
          <a:xfrm>
            <a:off x="1043608" y="1196752"/>
            <a:ext cx="8057254" cy="515860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957752"/>
              </p:ext>
            </p:extLst>
          </p:nvPr>
        </p:nvGraphicFramePr>
        <p:xfrm>
          <a:off x="5178864" y="3717032"/>
          <a:ext cx="3857632" cy="2560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83961"/>
                <a:gridCol w="848528"/>
                <a:gridCol w="1125143"/>
              </a:tblGrid>
              <a:tr h="300033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FFFFFF"/>
                          </a:solidFill>
                        </a:rPr>
                        <a:t>Injection</a:t>
                      </a:r>
                      <a:endParaRPr lang="en-US" sz="2400" b="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FFFFFF"/>
                          </a:solidFill>
                        </a:rPr>
                        <a:t>(</a:t>
                      </a:r>
                      <a:r>
                        <a:rPr lang="en-US" sz="2400" b="0" dirty="0" err="1" smtClean="0">
                          <a:solidFill>
                            <a:srgbClr val="FFFFFF"/>
                          </a:solidFill>
                        </a:rPr>
                        <a:t>GeV</a:t>
                      </a:r>
                      <a:r>
                        <a:rPr lang="en-US" sz="2400" b="0" dirty="0" smtClean="0">
                          <a:solidFill>
                            <a:srgbClr val="FFFFFF"/>
                          </a:solidFill>
                        </a:rPr>
                        <a:t>)</a:t>
                      </a:r>
                      <a:endParaRPr lang="en-US" sz="2400" b="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FFFFFF"/>
                          </a:solidFill>
                        </a:rPr>
                        <a:t>450</a:t>
                      </a:r>
                      <a:endParaRPr lang="en-US" sz="2400" b="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Flat-top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(</a:t>
                      </a:r>
                      <a:r>
                        <a:rPr lang="en-US" sz="2400" dirty="0" err="1" smtClean="0">
                          <a:solidFill>
                            <a:srgbClr val="FFFFFF"/>
                          </a:solidFill>
                        </a:rPr>
                        <a:t>TeV</a:t>
                      </a:r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)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7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Length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(km)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26.7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Dipole</a:t>
                      </a:r>
                      <a:r>
                        <a:rPr lang="en-US" sz="2400" baseline="0" dirty="0" smtClean="0">
                          <a:solidFill>
                            <a:srgbClr val="FFFFFF"/>
                          </a:solidFill>
                        </a:rPr>
                        <a:t> field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(T)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8.3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Aperture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(mm)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56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Temperature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(K)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1.9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033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FFFFFF"/>
                          </a:solidFill>
                        </a:rPr>
                        <a:t>Commisioned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FFFF"/>
                          </a:solidFill>
                        </a:rPr>
                        <a:t>2008</a:t>
                      </a:r>
                      <a:endParaRPr lang="en-US" sz="2400" dirty="0">
                        <a:solidFill>
                          <a:srgbClr val="FFFFFF"/>
                        </a:solidFill>
                      </a:endParaRPr>
                    </a:p>
                  </a:txBody>
                  <a:tcPr marL="45720" marR="4572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4803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898" name="Picture 4" descr="Barrel yoke rings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28800"/>
            <a:ext cx="4572000" cy="28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0888" name="Rectangle 8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Oh, of course, some of the most impressive detectors ever built</a:t>
            </a:r>
            <a:endParaRPr lang="en-US" dirty="0"/>
          </a:p>
        </p:txBody>
      </p:sp>
      <p:pic>
        <p:nvPicPr>
          <p:cNvPr id="891907" name="Picture 3" descr="ATLAS_res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35150"/>
            <a:ext cx="4419600" cy="327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0883" name="Picture 3" descr="cms_experiment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91000"/>
            <a:ext cx="3886200" cy="247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0893" name="Rectangle 13"/>
          <p:cNvSpPr>
            <a:spLocks noChangeArrowheads="1"/>
          </p:cNvSpPr>
          <p:nvPr/>
        </p:nvSpPr>
        <p:spPr bwMode="auto">
          <a:xfrm>
            <a:off x="1666875" y="6172200"/>
            <a:ext cx="771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CMS</a:t>
            </a:r>
          </a:p>
        </p:txBody>
      </p:sp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81600" y="4114800"/>
            <a:ext cx="3657600" cy="241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0892" name="Rectangle 12"/>
          <p:cNvSpPr>
            <a:spLocks noChangeArrowheads="1"/>
          </p:cNvSpPr>
          <p:nvPr/>
        </p:nvSpPr>
        <p:spPr bwMode="auto">
          <a:xfrm>
            <a:off x="6342063" y="6172200"/>
            <a:ext cx="1049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ATLAS</a:t>
            </a:r>
          </a:p>
        </p:txBody>
      </p:sp>
    </p:spTree>
    <p:extLst>
      <p:ext uri="{BB962C8B-B14F-4D97-AF65-F5344CB8AC3E}">
        <p14:creationId xmlns:p14="http://schemas.microsoft.com/office/powerpoint/2010/main" val="1648522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September 10</a:t>
            </a:r>
            <a:r>
              <a:rPr lang="en-US" baseline="30000" dirty="0" smtClean="0"/>
              <a:t>th</a:t>
            </a:r>
            <a:r>
              <a:rPr lang="en-US" dirty="0" smtClean="0"/>
              <a:t>, 2008…</a:t>
            </a:r>
            <a:endParaRPr lang="en-US" dirty="0"/>
          </a:p>
        </p:txBody>
      </p:sp>
      <p:pic>
        <p:nvPicPr>
          <p:cNvPr id="6" name="Picture 3" descr="0809002_42-A4-at-144-dpi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2708" y="1700808"/>
            <a:ext cx="7251700" cy="482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1" descr="CMS first bea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3505200"/>
            <a:ext cx="29718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0" descr="first-turn-trajectory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4724400"/>
            <a:ext cx="3886200" cy="155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CC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4038600" cy="268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13"/>
          <p:cNvGrpSpPr>
            <a:grpSpLocks/>
          </p:cNvGrpSpPr>
          <p:nvPr/>
        </p:nvGrpSpPr>
        <p:grpSpPr bwMode="auto">
          <a:xfrm>
            <a:off x="6172200" y="1371600"/>
            <a:ext cx="2603500" cy="1987550"/>
            <a:chOff x="3888" y="864"/>
            <a:chExt cx="1640" cy="1252"/>
          </a:xfrm>
        </p:grpSpPr>
        <p:pic>
          <p:nvPicPr>
            <p:cNvPr id="11" name="Picture 8" descr="first beam IR7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864"/>
              <a:ext cx="1640" cy="1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5040" y="960"/>
              <a:ext cx="41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IR7</a:t>
              </a: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4343400" y="1828800"/>
            <a:ext cx="3048000" cy="2063750"/>
            <a:chOff x="1488" y="1344"/>
            <a:chExt cx="1920" cy="1300"/>
          </a:xfrm>
        </p:grpSpPr>
        <p:pic>
          <p:nvPicPr>
            <p:cNvPr id="14" name="Picture 9" descr="firstBeam_ip3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1344"/>
              <a:ext cx="1920" cy="1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2880" y="1488"/>
              <a:ext cx="41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IR3</a:t>
              </a:r>
              <a:endParaRPr lang="en-US"/>
            </a:p>
          </p:txBody>
        </p:sp>
      </p:grpSp>
      <p:grpSp>
        <p:nvGrpSpPr>
          <p:cNvPr id="16" name="Group 16"/>
          <p:cNvGrpSpPr>
            <a:grpSpLocks/>
          </p:cNvGrpSpPr>
          <p:nvPr/>
        </p:nvGrpSpPr>
        <p:grpSpPr bwMode="auto">
          <a:xfrm>
            <a:off x="2438400" y="2819400"/>
            <a:ext cx="3071813" cy="2019300"/>
            <a:chOff x="1536" y="1920"/>
            <a:chExt cx="1935" cy="1272"/>
          </a:xfrm>
        </p:grpSpPr>
        <p:pic>
          <p:nvPicPr>
            <p:cNvPr id="17" name="Picture 14" descr="first shot point 6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50" t="31650" b="5180"/>
            <a:stretch>
              <a:fillRect/>
            </a:stretch>
          </p:blipFill>
          <p:spPr bwMode="auto">
            <a:xfrm>
              <a:off x="1536" y="1920"/>
              <a:ext cx="1935" cy="1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2880" y="2016"/>
              <a:ext cx="41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IR6</a:t>
              </a:r>
            </a:p>
          </p:txBody>
        </p:sp>
      </p:grpSp>
      <p:grpSp>
        <p:nvGrpSpPr>
          <p:cNvPr id="19" name="Group 19"/>
          <p:cNvGrpSpPr>
            <a:grpSpLocks/>
          </p:cNvGrpSpPr>
          <p:nvPr/>
        </p:nvGrpSpPr>
        <p:grpSpPr bwMode="auto">
          <a:xfrm>
            <a:off x="152400" y="3505200"/>
            <a:ext cx="2992438" cy="3200400"/>
            <a:chOff x="96" y="2208"/>
            <a:chExt cx="1885" cy="2016"/>
          </a:xfrm>
        </p:grpSpPr>
        <p:pic>
          <p:nvPicPr>
            <p:cNvPr id="20" name="Picture 17" descr="first-turn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208"/>
              <a:ext cx="1885" cy="20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912" y="2448"/>
              <a:ext cx="9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First turn 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5905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…September 19</a:t>
            </a:r>
            <a:r>
              <a:rPr lang="en-US" baseline="30000" dirty="0" smtClean="0"/>
              <a:t>th</a:t>
            </a:r>
            <a:r>
              <a:rPr lang="en-US" dirty="0" smtClean="0"/>
              <a:t>, 2008…</a:t>
            </a:r>
            <a:endParaRPr lang="en-US" dirty="0"/>
          </a:p>
        </p:txBody>
      </p:sp>
      <p:grpSp>
        <p:nvGrpSpPr>
          <p:cNvPr id="22" name="Group 6"/>
          <p:cNvGrpSpPr>
            <a:grpSpLocks/>
          </p:cNvGrpSpPr>
          <p:nvPr/>
        </p:nvGrpSpPr>
        <p:grpSpPr bwMode="auto">
          <a:xfrm>
            <a:off x="2388443" y="1628800"/>
            <a:ext cx="5495925" cy="631825"/>
            <a:chOff x="1338" y="1390"/>
            <a:chExt cx="3462" cy="398"/>
          </a:xfrm>
        </p:grpSpPr>
        <p:pic>
          <p:nvPicPr>
            <p:cNvPr id="23" name="Picture 7" descr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45" y="1390"/>
              <a:ext cx="423" cy="3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8" descr="Picture 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1392"/>
              <a:ext cx="2640" cy="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9" descr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" y="1390"/>
              <a:ext cx="413" cy="3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2157740" y="1228690"/>
            <a:ext cx="5942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Initiated by an </a:t>
            </a:r>
            <a:r>
              <a:rPr lang="en-US" sz="2000" b="1" dirty="0" smtClean="0">
                <a:solidFill>
                  <a:srgbClr val="FF0000"/>
                </a:solidFill>
              </a:rPr>
              <a:t>unprotected quench </a:t>
            </a:r>
            <a:r>
              <a:rPr lang="en-US" sz="2000" dirty="0" smtClean="0"/>
              <a:t>of defective joint</a:t>
            </a:r>
            <a:endParaRPr lang="en-US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35496" y="2628230"/>
            <a:ext cx="4084637" cy="3321050"/>
            <a:chOff x="179512" y="2924944"/>
            <a:chExt cx="4084637" cy="3321050"/>
          </a:xfrm>
        </p:grpSpPr>
        <p:pic>
          <p:nvPicPr>
            <p:cNvPr id="27" name="Picture 4" descr="QBQI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924944"/>
              <a:ext cx="4084637" cy="3321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179512" y="2924944"/>
              <a:ext cx="31379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FFFF"/>
                  </a:solidFill>
                </a:rPr>
                <a:t>Arcing in an interconnection</a:t>
              </a:r>
              <a:endParaRPr lang="en-US" sz="20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961384" y="3026246"/>
            <a:ext cx="4075112" cy="3539168"/>
            <a:chOff x="4961384" y="3026246"/>
            <a:chExt cx="4075112" cy="3539168"/>
          </a:xfrm>
        </p:grpSpPr>
        <p:sp>
          <p:nvSpPr>
            <p:cNvPr id="31" name="TextBox 30"/>
            <p:cNvSpPr txBox="1"/>
            <p:nvPr/>
          </p:nvSpPr>
          <p:spPr>
            <a:xfrm>
              <a:off x="5724128" y="6165304"/>
              <a:ext cx="23647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Magnet displacement</a:t>
              </a:r>
              <a:endParaRPr lang="en-US" sz="2000" dirty="0"/>
            </a:p>
          </p:txBody>
        </p:sp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1384" y="3026246"/>
              <a:ext cx="4075112" cy="306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6"/>
          <p:cNvGrpSpPr/>
          <p:nvPr/>
        </p:nvGrpSpPr>
        <p:grpSpPr>
          <a:xfrm>
            <a:off x="3007118" y="3207717"/>
            <a:ext cx="2645002" cy="3533651"/>
            <a:chOff x="3007118" y="3207717"/>
            <a:chExt cx="2645002" cy="3533651"/>
          </a:xfrm>
        </p:grpSpPr>
        <p:pic>
          <p:nvPicPr>
            <p:cNvPr id="30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7118" y="3207717"/>
              <a:ext cx="2645002" cy="3533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203848" y="3356992"/>
              <a:ext cx="168222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FFFFFF"/>
                  </a:solidFill>
                </a:rPr>
                <a:t>Over-pressure</a:t>
              </a:r>
              <a:endParaRPr lang="en-US" sz="2000" dirty="0">
                <a:solidFill>
                  <a:srgbClr val="FFFFFF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253603" y="2204864"/>
            <a:ext cx="579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this is an intentional defect built for testing purposes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87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…back to work in 2009…</a:t>
            </a:r>
            <a:endParaRPr lang="en-US" dirty="0"/>
          </a:p>
        </p:txBody>
      </p:sp>
      <p:pic>
        <p:nvPicPr>
          <p:cNvPr id="15" name="Picture 6" descr="bul-pho-2009-058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631205"/>
            <a:ext cx="8353425" cy="511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834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…November 30</a:t>
            </a:r>
            <a:r>
              <a:rPr lang="en-US" baseline="30000" dirty="0" smtClean="0"/>
              <a:t>th</a:t>
            </a:r>
            <a:r>
              <a:rPr lang="en-US" dirty="0" smtClean="0"/>
              <a:t>, 2009…</a:t>
            </a:r>
            <a:endParaRPr lang="en-US" dirty="0"/>
          </a:p>
        </p:txBody>
      </p:sp>
      <p:pic>
        <p:nvPicPr>
          <p:cNvPr id="3" name="Picture 2" descr="first ramp-at-144-dpi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732915"/>
            <a:ext cx="7524328" cy="500845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07904" y="1700808"/>
            <a:ext cx="4896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 smtClean="0">
                <a:solidFill>
                  <a:srgbClr val="3366FF"/>
                </a:solidFill>
              </a:rPr>
              <a:t>LHC surpasses a proton beam energy of 1 </a:t>
            </a:r>
            <a:r>
              <a:rPr lang="en-US" sz="2800" dirty="0" err="1" smtClean="0">
                <a:solidFill>
                  <a:srgbClr val="3366FF"/>
                </a:solidFill>
              </a:rPr>
              <a:t>TeV</a:t>
            </a:r>
            <a:endParaRPr lang="en-US" sz="28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748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March 30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en-US" dirty="0"/>
          </a:p>
        </p:txBody>
      </p:sp>
      <p:pic>
        <p:nvPicPr>
          <p:cNvPr id="7" name="Picture 2" descr="http://elogbook.cern.ch/eLogbook/attach_reader?attach_id=106810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0072" y="1556792"/>
            <a:ext cx="6546304" cy="5104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979712" y="5589240"/>
            <a:ext cx="3024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3.5 </a:t>
            </a:r>
            <a:r>
              <a:rPr lang="en-US" sz="2800" dirty="0" err="1" smtClean="0">
                <a:solidFill>
                  <a:schemeClr val="bg1"/>
                </a:solidFill>
              </a:rPr>
              <a:t>TeV</a:t>
            </a:r>
            <a:r>
              <a:rPr lang="en-US" sz="2800" dirty="0" smtClean="0">
                <a:solidFill>
                  <a:schemeClr val="bg1"/>
                </a:solidFill>
              </a:rPr>
              <a:t> operation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691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The LHC pre-history</a:t>
            </a:r>
          </a:p>
          <a:p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The making of the LHC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Long live the LHC !</a:t>
            </a:r>
          </a:p>
          <a:p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Is there life after the LHC ?</a:t>
            </a:r>
            <a:endParaRPr lang="en-US" sz="4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8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LHC luminosity in the future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17870" y="2223880"/>
            <a:ext cx="3018625" cy="4024519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0000"/>
                </a:solidFill>
              </a:rPr>
              <a:t>The target for the projected LHC lifetime  is </a:t>
            </a:r>
            <a:r>
              <a:rPr lang="en-US" b="1" dirty="0">
                <a:solidFill>
                  <a:srgbClr val="FF0000"/>
                </a:solidFill>
              </a:rPr>
              <a:t>3000 fb</a:t>
            </a:r>
            <a:r>
              <a:rPr lang="en-US" b="1" baseline="30000" dirty="0">
                <a:solidFill>
                  <a:srgbClr val="FF0000"/>
                </a:solidFill>
              </a:rPr>
              <a:t>-1 </a:t>
            </a:r>
          </a:p>
          <a:p>
            <a:r>
              <a:rPr lang="en-US" dirty="0"/>
              <a:t>We will need an upgrade by </a:t>
            </a:r>
            <a:r>
              <a:rPr lang="en-US" dirty="0">
                <a:latin typeface="ＭＳ ゴシック"/>
                <a:ea typeface="ＭＳ ゴシック"/>
                <a:cs typeface="ＭＳ ゴシック"/>
              </a:rPr>
              <a:t>≈</a:t>
            </a:r>
            <a:r>
              <a:rPr lang="en-US" dirty="0"/>
              <a:t>2021: </a:t>
            </a:r>
            <a:endParaRPr lang="en-US" dirty="0" smtClean="0"/>
          </a:p>
          <a:p>
            <a:pPr marL="82296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HL</a:t>
            </a:r>
            <a:r>
              <a:rPr lang="en-US" b="1" dirty="0">
                <a:solidFill>
                  <a:srgbClr val="FF0000"/>
                </a:solidFill>
              </a:rPr>
              <a:t>-</a:t>
            </a:r>
            <a:r>
              <a:rPr lang="en-US" b="1" dirty="0" smtClean="0">
                <a:solidFill>
                  <a:srgbClr val="FF0000"/>
                </a:solidFill>
              </a:rPr>
              <a:t>LHC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1" name="Picture 10" descr="2011-10-04_logoHiLumi561p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083" y="1052736"/>
            <a:ext cx="2606973" cy="125665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08823" y="1360945"/>
            <a:ext cx="7847553" cy="5020383"/>
            <a:chOff x="108823" y="1360945"/>
            <a:chExt cx="7847553" cy="5020383"/>
          </a:xfrm>
        </p:grpSpPr>
        <p:sp>
          <p:nvSpPr>
            <p:cNvPr id="8" name="TextBox 7"/>
            <p:cNvSpPr txBox="1"/>
            <p:nvPr/>
          </p:nvSpPr>
          <p:spPr>
            <a:xfrm>
              <a:off x="1054628" y="5734997"/>
              <a:ext cx="6901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2000" dirty="0" smtClean="0">
                  <a:solidFill>
                    <a:srgbClr val="000090"/>
                  </a:solidFill>
                </a:rPr>
                <a:t>M. Lamont (CERN), Private communication</a:t>
              </a:r>
              <a:endParaRPr lang="fr-CH" sz="2000" dirty="0">
                <a:solidFill>
                  <a:srgbClr val="000090"/>
                </a:solidFill>
              </a:endParaRPr>
            </a:p>
            <a:p>
              <a:r>
                <a:rPr lang="fr-CH" sz="1600" dirty="0">
                  <a:solidFill>
                    <a:srgbClr val="000090"/>
                  </a:solidFill>
                </a:rPr>
                <a:t>A</a:t>
              </a:r>
              <a:r>
                <a:rPr lang="en-US" sz="1600" dirty="0" err="1" smtClean="0">
                  <a:solidFill>
                    <a:srgbClr val="000090"/>
                  </a:solidFill>
                </a:rPr>
                <a:t>ny</a:t>
              </a:r>
              <a:r>
                <a:rPr lang="en-US" sz="1600" dirty="0" smtClean="0">
                  <a:solidFill>
                    <a:srgbClr val="000090"/>
                  </a:solidFill>
                </a:rPr>
                <a:t> reference to existing accelerators and physical quantities is purely accidental </a:t>
              </a:r>
              <a:endParaRPr lang="en-US" sz="1600" dirty="0">
                <a:solidFill>
                  <a:srgbClr val="000090"/>
                </a:solidFill>
              </a:endParaRPr>
            </a:p>
          </p:txBody>
        </p:sp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823" y="1411680"/>
              <a:ext cx="5776043" cy="43535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954856" y="1360945"/>
              <a:ext cx="2501280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fr-CH" sz="2000" b="1" dirty="0" smtClean="0">
                  <a:solidFill>
                    <a:srgbClr val="000090"/>
                  </a:solidFill>
                </a:rPr>
                <a:t>≈ 300 fb</a:t>
              </a:r>
              <a:r>
                <a:rPr lang="fr-CH" sz="2000" b="1" baseline="30000" dirty="0" smtClean="0">
                  <a:solidFill>
                    <a:srgbClr val="000090"/>
                  </a:solidFill>
                </a:rPr>
                <a:t>-1</a:t>
              </a:r>
              <a:r>
                <a:rPr lang="fr-CH" sz="2000" b="1" dirty="0" smtClean="0">
                  <a:solidFill>
                    <a:srgbClr val="000090"/>
                  </a:solidFill>
                </a:rPr>
                <a:t> by 2020</a:t>
              </a:r>
              <a:endParaRPr lang="en-US" sz="2000" b="1" dirty="0">
                <a:solidFill>
                  <a:srgbClr val="000090"/>
                </a:solidFill>
              </a:endParaRPr>
            </a:p>
          </p:txBody>
        </p:sp>
      </p:grpSp>
      <p:pic>
        <p:nvPicPr>
          <p:cNvPr id="13" name="Picture 12" descr="lui_days_liny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9" y="3645024"/>
            <a:ext cx="1000100" cy="2129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989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1984…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87624" y="4860582"/>
            <a:ext cx="7776864" cy="1736770"/>
            <a:chOff x="1187624" y="4860582"/>
            <a:chExt cx="7776864" cy="1736770"/>
          </a:xfrm>
        </p:grpSpPr>
        <p:pic>
          <p:nvPicPr>
            <p:cNvPr id="5" name="Picture 4" descr="diego-maradona-escorpio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71" t="5704" r="22506" b="47230"/>
            <a:stretch/>
          </p:blipFill>
          <p:spPr>
            <a:xfrm>
              <a:off x="7432848" y="4860582"/>
              <a:ext cx="1531640" cy="1736770"/>
            </a:xfrm>
            <a:prstGeom prst="rect">
              <a:avLst/>
            </a:prstGeom>
          </p:spPr>
        </p:pic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1187624" y="4870168"/>
              <a:ext cx="6120680" cy="1515617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365760" indent="-283464" algn="l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/>
                <a:buChar char=""/>
                <a:defRPr kumimoji="0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40080" indent="-237744" algn="l" rtl="0" eaLnBrk="1" latinLnBrk="0" hangingPunct="1">
                <a:lnSpc>
                  <a:spcPct val="100000"/>
                </a:lnSpc>
                <a:spcBef>
                  <a:spcPts val="550"/>
                </a:spcBef>
                <a:buClr>
                  <a:schemeClr val="accent1"/>
                </a:buClr>
                <a:buFont typeface="Verdana"/>
                <a:buChar char="◦"/>
                <a:defRPr kumimoji="0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86968" indent="-22860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2"/>
                </a:buClr>
                <a:buFont typeface="Wingdings 2"/>
                <a:buChar char="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97280" indent="-173736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3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298448" indent="-18288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4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508760" indent="-18288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5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719072" indent="-18288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6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920240" indent="-18288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6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130552" indent="-18288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6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  <a:extLst/>
            </a:lstStyle>
            <a:p>
              <a:pPr marL="82296" indent="0" algn="r">
                <a:buNone/>
              </a:pPr>
              <a:r>
                <a:rPr lang="en-US" sz="2800" dirty="0" smtClean="0"/>
                <a:t>Diego </a:t>
              </a:r>
              <a:r>
                <a:rPr lang="en-US" sz="2800" dirty="0" err="1" smtClean="0"/>
                <a:t>Maradona</a:t>
              </a:r>
              <a:r>
                <a:rPr lang="en-US" sz="2800" dirty="0" smtClean="0"/>
                <a:t> goes to </a:t>
              </a:r>
              <a:r>
                <a:rPr lang="en-US" sz="2800" b="1" dirty="0" smtClean="0">
                  <a:solidFill>
                    <a:srgbClr val="FF0000"/>
                  </a:solidFill>
                </a:rPr>
                <a:t>SSC </a:t>
              </a:r>
            </a:p>
            <a:p>
              <a:pPr marL="82296" indent="0" algn="r">
                <a:buNone/>
              </a:pPr>
              <a:r>
                <a:rPr lang="en-US" sz="1400" dirty="0" smtClean="0"/>
                <a:t>(</a:t>
              </a:r>
              <a:r>
                <a:rPr lang="en-US" sz="1400" dirty="0" err="1" smtClean="0"/>
                <a:t>Societa</a:t>
              </a:r>
              <a:r>
                <a:rPr lang="en-US" sz="1400" dirty="0" smtClean="0"/>
                <a:t>’ </a:t>
              </a:r>
              <a:r>
                <a:rPr lang="en-US" sz="1400" dirty="0" err="1" smtClean="0"/>
                <a:t>Sportiva</a:t>
              </a:r>
              <a:r>
                <a:rPr lang="en-US" sz="1400" dirty="0" smtClean="0"/>
                <a:t> </a:t>
              </a:r>
              <a:r>
                <a:rPr lang="en-US" sz="1400" dirty="0" err="1" smtClean="0"/>
                <a:t>Calcio</a:t>
              </a:r>
              <a:r>
                <a:rPr lang="en-US" sz="1400" dirty="0" smtClean="0"/>
                <a:t>) </a:t>
              </a:r>
              <a:r>
                <a:rPr lang="en-US" sz="2800" dirty="0" smtClean="0"/>
                <a:t>Napoli from FC Barcelona for a ridiculous13.5 billions Lire</a:t>
              </a:r>
              <a:endParaRPr lang="en-US" sz="28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82936" y="1988840"/>
            <a:ext cx="8125568" cy="2742019"/>
            <a:chOff x="982936" y="1988840"/>
            <a:chExt cx="8125568" cy="2742019"/>
          </a:xfrm>
        </p:grpSpPr>
        <p:sp>
          <p:nvSpPr>
            <p:cNvPr id="7" name="Content Placeholder 2"/>
            <p:cNvSpPr txBox="1">
              <a:spLocks/>
            </p:cNvSpPr>
            <p:nvPr/>
          </p:nvSpPr>
          <p:spPr>
            <a:xfrm>
              <a:off x="4139952" y="1988840"/>
              <a:ext cx="4968552" cy="271016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65760" indent="-283464" algn="l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/>
                <a:buChar char=""/>
                <a:defRPr kumimoji="0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40080" indent="-237744" algn="l" rtl="0" eaLnBrk="1" latinLnBrk="0" hangingPunct="1">
                <a:lnSpc>
                  <a:spcPct val="100000"/>
                </a:lnSpc>
                <a:spcBef>
                  <a:spcPts val="550"/>
                </a:spcBef>
                <a:buClr>
                  <a:schemeClr val="accent1"/>
                </a:buClr>
                <a:buFont typeface="Verdana"/>
                <a:buChar char="◦"/>
                <a:defRPr kumimoji="0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86968" indent="-22860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2"/>
                </a:buClr>
                <a:buFont typeface="Wingdings 2"/>
                <a:buChar char="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97280" indent="-173736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3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298448" indent="-18288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4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508760" indent="-18288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5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719072" indent="-18288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6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920240" indent="-18288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6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130552" indent="-18288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6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  <a:extLst/>
            </a:lstStyle>
            <a:p>
              <a:pPr marL="82296" indent="0">
                <a:buNone/>
              </a:pPr>
              <a:r>
                <a:rPr lang="en-US" sz="2800" dirty="0" smtClean="0"/>
                <a:t>The National </a:t>
              </a:r>
              <a:r>
                <a:rPr lang="en-US" sz="2800" dirty="0"/>
                <a:t>Reference </a:t>
              </a:r>
              <a:r>
                <a:rPr lang="en-US" sz="2800" dirty="0" smtClean="0"/>
                <a:t>Design </a:t>
              </a:r>
              <a:r>
                <a:rPr lang="en-US" sz="2800" dirty="0"/>
                <a:t>Study (RDS) for a 20 </a:t>
              </a:r>
              <a:r>
                <a:rPr lang="en-US" sz="2800" dirty="0" err="1"/>
                <a:t>TeV</a:t>
              </a:r>
              <a:r>
                <a:rPr lang="en-US" sz="2800" dirty="0"/>
                <a:t> proton machine, hosted by LBNL, DOE recommends proceeding with R&amp;</a:t>
              </a:r>
              <a:r>
                <a:rPr lang="en-US" sz="2800" dirty="0" smtClean="0"/>
                <a:t>D for a </a:t>
              </a:r>
              <a:r>
                <a:rPr lang="en-US" sz="2800" b="1" dirty="0" smtClean="0">
                  <a:solidFill>
                    <a:srgbClr val="FF0000"/>
                  </a:solidFill>
                </a:rPr>
                <a:t>Sine-qua-non Accelerator </a:t>
              </a:r>
              <a:r>
                <a:rPr lang="en-US" sz="2800" dirty="0" smtClean="0"/>
                <a:t>(the </a:t>
              </a:r>
              <a:r>
                <a:rPr lang="en-US" sz="2800" b="1" dirty="0" smtClean="0">
                  <a:solidFill>
                    <a:srgbClr val="FF0000"/>
                  </a:solidFill>
                </a:rPr>
                <a:t>SSC</a:t>
              </a:r>
              <a:r>
                <a:rPr lang="en-US" sz="2800" dirty="0" smtClean="0"/>
                <a:t>)</a:t>
              </a:r>
              <a:endParaRPr lang="en-US" sz="2800" dirty="0"/>
            </a:p>
          </p:txBody>
        </p:sp>
        <p:pic>
          <p:nvPicPr>
            <p:cNvPr id="8" name="Picture 7" descr="Screen shot 2011-12-04 at 8.03.56 PM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2936" y="2060848"/>
              <a:ext cx="3373040" cy="2670011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1479264" y="476672"/>
            <a:ext cx="7341208" cy="1440160"/>
            <a:chOff x="1435608" y="476672"/>
            <a:chExt cx="7341208" cy="1440160"/>
          </a:xfrm>
        </p:grpSpPr>
        <p:pic>
          <p:nvPicPr>
            <p:cNvPr id="4" name="Picture 3" descr="400px-Flag_of_INGSOC.sv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8264" y="476672"/>
              <a:ext cx="1828552" cy="1234272"/>
            </a:xfrm>
            <a:prstGeom prst="rect">
              <a:avLst/>
            </a:prstGeom>
          </p:spPr>
        </p:pic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1435608" y="1231776"/>
              <a:ext cx="5872696" cy="685056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365760" indent="-283464" algn="l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/>
                <a:buChar char=""/>
                <a:defRPr kumimoji="0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40080" indent="-237744" algn="l" rtl="0" eaLnBrk="1" latinLnBrk="0" hangingPunct="1">
                <a:lnSpc>
                  <a:spcPct val="100000"/>
                </a:lnSpc>
                <a:spcBef>
                  <a:spcPts val="550"/>
                </a:spcBef>
                <a:buClr>
                  <a:schemeClr val="accent1"/>
                </a:buClr>
                <a:buFont typeface="Verdana"/>
                <a:buChar char="◦"/>
                <a:defRPr kumimoji="0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86968" indent="-22860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2"/>
                </a:buClr>
                <a:buFont typeface="Wingdings 2"/>
                <a:buChar char="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97280" indent="-173736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3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298448" indent="-18288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4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508760" indent="-18288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5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719072" indent="-18288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6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920240" indent="-18288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6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130552" indent="-182880" algn="l" rtl="0" eaLnBrk="1" latinLnBrk="0" hangingPunct="1">
                <a:lnSpc>
                  <a:spcPct val="100000"/>
                </a:lnSpc>
                <a:spcBef>
                  <a:spcPct val="20000"/>
                </a:spcBef>
                <a:buClr>
                  <a:schemeClr val="accent6"/>
                </a:buClr>
                <a:buFont typeface="Wingdings 2"/>
                <a:buChar char="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  <a:extLst/>
            </a:lstStyle>
            <a:p>
              <a:pPr marL="82296" indent="0">
                <a:buFont typeface="Wingdings 2"/>
                <a:buNone/>
              </a:pPr>
              <a:r>
                <a:rPr lang="en-US" sz="2800" i="1" dirty="0" smtClean="0"/>
                <a:t>Big Brother </a:t>
              </a:r>
              <a:r>
                <a:rPr lang="en-US" sz="2800" dirty="0" smtClean="0"/>
                <a:t>is in full control and rules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9486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4624"/>
            <a:ext cx="7331440" cy="864096"/>
          </a:xfrm>
        </p:spPr>
        <p:txBody>
          <a:bodyPr>
            <a:normAutofit/>
          </a:bodyPr>
          <a:lstStyle/>
          <a:p>
            <a:r>
              <a:rPr lang="en-US" dirty="0" smtClean="0"/>
              <a:t>Scope of HL-LHC</a:t>
            </a:r>
            <a:endParaRPr lang="en-US" dirty="0"/>
          </a:p>
        </p:txBody>
      </p:sp>
      <p:pic>
        <p:nvPicPr>
          <p:cNvPr id="18435" name="Object 1"/>
          <p:cNvPicPr>
            <a:picLocks noChangeAspect="1" noChangeArrowheads="1"/>
          </p:cNvPicPr>
          <p:nvPr/>
        </p:nvPicPr>
        <p:blipFill>
          <a:blip r:embed="rId2" cstate="print"/>
          <a:srcRect b="180"/>
          <a:stretch>
            <a:fillRect/>
          </a:stretch>
        </p:blipFill>
        <p:spPr bwMode="auto">
          <a:xfrm>
            <a:off x="2483768" y="1044288"/>
            <a:ext cx="5472608" cy="5686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" name="Group 25"/>
          <p:cNvGrpSpPr/>
          <p:nvPr/>
        </p:nvGrpSpPr>
        <p:grpSpPr>
          <a:xfrm>
            <a:off x="1973671" y="1021378"/>
            <a:ext cx="2618928" cy="5709531"/>
            <a:chOff x="1541623" y="1021378"/>
            <a:chExt cx="2618928" cy="5709531"/>
          </a:xfrm>
        </p:grpSpPr>
        <p:pic>
          <p:nvPicPr>
            <p:cNvPr id="39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5641982"/>
              <a:ext cx="812687" cy="10889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453" y="1021378"/>
              <a:ext cx="789645" cy="10572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1541623" y="1027731"/>
              <a:ext cx="1806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0000FF"/>
                  </a:solidFill>
                </a:rPr>
                <a:t>Cryoplant</a:t>
              </a:r>
              <a:r>
                <a:rPr lang="en-US" dirty="0" smtClean="0">
                  <a:solidFill>
                    <a:srgbClr val="0000FF"/>
                  </a:solidFill>
                </a:rPr>
                <a:t> for IR’s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259632" y="2359806"/>
            <a:ext cx="2051067" cy="1057210"/>
            <a:chOff x="827584" y="2359806"/>
            <a:chExt cx="2051067" cy="1057210"/>
          </a:xfrm>
        </p:grpSpPr>
        <p:pic>
          <p:nvPicPr>
            <p:cNvPr id="44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9006" y="2359806"/>
              <a:ext cx="789645" cy="10572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Rectangle 27"/>
            <p:cNvSpPr/>
            <p:nvPr/>
          </p:nvSpPr>
          <p:spPr>
            <a:xfrm>
              <a:off x="827584" y="2387320"/>
              <a:ext cx="122413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err="1">
                  <a:solidFill>
                    <a:srgbClr val="0000FF"/>
                  </a:solidFill>
                </a:rPr>
                <a:t>Cryoplant</a:t>
              </a:r>
              <a:r>
                <a:rPr lang="en-US" dirty="0">
                  <a:solidFill>
                    <a:srgbClr val="0000FF"/>
                  </a:solidFill>
                </a:rPr>
                <a:t> for </a:t>
              </a:r>
              <a:r>
                <a:rPr lang="en-US" dirty="0" smtClean="0">
                  <a:solidFill>
                    <a:srgbClr val="0000FF"/>
                  </a:solidFill>
                </a:rPr>
                <a:t>RF cavities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058" name="Group 2057"/>
          <p:cNvGrpSpPr/>
          <p:nvPr/>
        </p:nvGrpSpPr>
        <p:grpSpPr>
          <a:xfrm>
            <a:off x="4073602" y="1765739"/>
            <a:ext cx="2132346" cy="4359640"/>
            <a:chOff x="3641554" y="1765739"/>
            <a:chExt cx="2132346" cy="4359640"/>
          </a:xfrm>
        </p:grpSpPr>
        <p:pic>
          <p:nvPicPr>
            <p:cNvPr id="2055" name="Picture 2054" descr="Screen shot 2011-11-04 at 7.29.57 PM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5760" y="1765739"/>
              <a:ext cx="644232" cy="594067"/>
            </a:xfrm>
            <a:prstGeom prst="rect">
              <a:avLst/>
            </a:prstGeom>
          </p:spPr>
        </p:pic>
        <p:pic>
          <p:nvPicPr>
            <p:cNvPr id="67" name="Picture 66" descr="Screen shot 2011-11-04 at 7.29.57 PM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9865" y="2302973"/>
              <a:ext cx="644232" cy="594067"/>
            </a:xfrm>
            <a:prstGeom prst="rect">
              <a:avLst/>
            </a:prstGeom>
          </p:spPr>
        </p:pic>
        <p:pic>
          <p:nvPicPr>
            <p:cNvPr id="2056" name="Picture 2055" descr="Screen shot 2011-11-04 at 7.30.03 PM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4365" y="5040563"/>
              <a:ext cx="555627" cy="525209"/>
            </a:xfrm>
            <a:prstGeom prst="rect">
              <a:avLst/>
            </a:prstGeom>
          </p:spPr>
        </p:pic>
        <p:pic>
          <p:nvPicPr>
            <p:cNvPr id="69" name="Picture 68" descr="Screen shot 2011-11-04 at 7.30.03 PM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8273" y="5600170"/>
              <a:ext cx="555627" cy="525209"/>
            </a:xfrm>
            <a:prstGeom prst="rect">
              <a:avLst/>
            </a:prstGeom>
          </p:spPr>
        </p:pic>
        <p:sp>
          <p:nvSpPr>
            <p:cNvPr id="2057" name="TextBox 2056"/>
            <p:cNvSpPr txBox="1"/>
            <p:nvPr/>
          </p:nvSpPr>
          <p:spPr>
            <a:xfrm>
              <a:off x="3641554" y="2387320"/>
              <a:ext cx="1377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Crab cavities</a:t>
              </a:r>
              <a:endParaRPr lang="en-US" dirty="0"/>
            </a:p>
          </p:txBody>
        </p:sp>
      </p:grpSp>
      <p:pic>
        <p:nvPicPr>
          <p:cNvPr id="5" name="Picture 4" descr="SmallHiLumiLogo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C"/>
              </a:clrFrom>
              <a:clrTo>
                <a:srgbClr val="FFFF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066" y="0"/>
            <a:ext cx="1894973" cy="9144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187624" y="1967409"/>
            <a:ext cx="7827376" cy="3831461"/>
            <a:chOff x="1187624" y="1967409"/>
            <a:chExt cx="7827376" cy="3831461"/>
          </a:xfrm>
        </p:grpSpPr>
        <p:grpSp>
          <p:nvGrpSpPr>
            <p:cNvPr id="2061" name="Group 2060"/>
            <p:cNvGrpSpPr/>
            <p:nvPr/>
          </p:nvGrpSpPr>
          <p:grpSpPr>
            <a:xfrm>
              <a:off x="3320849" y="1967409"/>
              <a:ext cx="5054272" cy="3831461"/>
              <a:chOff x="2888801" y="1967409"/>
              <a:chExt cx="5054272" cy="3831461"/>
            </a:xfrm>
          </p:grpSpPr>
          <p:sp>
            <p:nvSpPr>
              <p:cNvPr id="74" name="Oval 73"/>
              <p:cNvSpPr/>
              <p:nvPr/>
            </p:nvSpPr>
            <p:spPr>
              <a:xfrm rot="20483837">
                <a:off x="4995721" y="5464834"/>
                <a:ext cx="333178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 rot="816634" flipH="1">
                <a:off x="4263348" y="5452687"/>
                <a:ext cx="302675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/>
              <p:nvPr/>
            </p:nvSpPr>
            <p:spPr>
              <a:xfrm rot="2498725" flipH="1">
                <a:off x="3609010" y="5153347"/>
                <a:ext cx="294837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/>
              <p:cNvSpPr/>
              <p:nvPr/>
            </p:nvSpPr>
            <p:spPr>
              <a:xfrm rot="1116163" flipV="1">
                <a:off x="4985397" y="1979556"/>
                <a:ext cx="333178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 rot="20783366" flipH="1" flipV="1">
                <a:off x="4253024" y="1967409"/>
                <a:ext cx="302675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 rot="3828857" flipH="1">
                <a:off x="3172931" y="4693678"/>
                <a:ext cx="294837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 rot="5400000" flipH="1">
                <a:off x="2908400" y="3499343"/>
                <a:ext cx="294837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 rot="5400000" flipH="1">
                <a:off x="2914591" y="4003451"/>
                <a:ext cx="294837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 rot="5400000" flipH="1">
                <a:off x="6392947" y="3417871"/>
                <a:ext cx="294837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/>
              <p:nvPr/>
            </p:nvSpPr>
            <p:spPr>
              <a:xfrm rot="5400000" flipH="1">
                <a:off x="6399138" y="3921979"/>
                <a:ext cx="294837" cy="334036"/>
              </a:xfrm>
              <a:prstGeom prst="ellipse">
                <a:avLst/>
              </a:prstGeom>
              <a:solidFill>
                <a:srgbClr val="008000">
                  <a:alpha val="50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0" name="Rectangle 2059"/>
              <p:cNvSpPr/>
              <p:nvPr/>
            </p:nvSpPr>
            <p:spPr>
              <a:xfrm>
                <a:off x="6713575" y="3232350"/>
                <a:ext cx="1229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008000"/>
                    </a:solidFill>
                  </a:rPr>
                  <a:t>collimation</a:t>
                </a:r>
                <a:endParaRPr lang="en-US" dirty="0">
                  <a:solidFill>
                    <a:srgbClr val="008000"/>
                  </a:solidFill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1187624" y="4023051"/>
              <a:ext cx="2123075" cy="1206149"/>
              <a:chOff x="1187624" y="4023051"/>
              <a:chExt cx="2123075" cy="1206149"/>
            </a:xfrm>
          </p:grpSpPr>
          <p:pic>
            <p:nvPicPr>
              <p:cNvPr id="49" name="Picture 48" descr="CryoCollAxon.tiff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2163103" y="4023051"/>
                <a:ext cx="1147596" cy="682254"/>
              </a:xfrm>
              <a:prstGeom prst="rect">
                <a:avLst/>
              </a:prstGeom>
            </p:spPr>
          </p:pic>
          <p:pic>
            <p:nvPicPr>
              <p:cNvPr id="50" name="Picture 49" descr="Unknown.png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87624" y="4458127"/>
                <a:ext cx="958277" cy="771073"/>
              </a:xfrm>
              <a:prstGeom prst="rect">
                <a:avLst/>
              </a:prstGeom>
            </p:spPr>
          </p:pic>
        </p:grpSp>
        <p:grpSp>
          <p:nvGrpSpPr>
            <p:cNvPr id="51" name="Group 50"/>
            <p:cNvGrpSpPr/>
            <p:nvPr/>
          </p:nvGrpSpPr>
          <p:grpSpPr>
            <a:xfrm>
              <a:off x="6969823" y="2255292"/>
              <a:ext cx="2045177" cy="1021649"/>
              <a:chOff x="1265522" y="4075945"/>
              <a:chExt cx="2045177" cy="1021649"/>
            </a:xfrm>
          </p:grpSpPr>
          <p:pic>
            <p:nvPicPr>
              <p:cNvPr id="52" name="Picture 51" descr="CryoCollAxon.tiff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2252075" y="4075945"/>
                <a:ext cx="1058624" cy="629359"/>
              </a:xfrm>
              <a:prstGeom prst="rect">
                <a:avLst/>
              </a:prstGeom>
            </p:spPr>
          </p:pic>
          <p:pic>
            <p:nvPicPr>
              <p:cNvPr id="53" name="Picture 52" descr="Unknown.png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5522" y="4303769"/>
                <a:ext cx="986553" cy="793825"/>
              </a:xfrm>
              <a:prstGeom prst="rect">
                <a:avLst/>
              </a:prstGeom>
            </p:spPr>
          </p:pic>
        </p:grpSp>
      </p:grpSp>
      <p:grpSp>
        <p:nvGrpSpPr>
          <p:cNvPr id="8" name="Group 7"/>
          <p:cNvGrpSpPr/>
          <p:nvPr/>
        </p:nvGrpSpPr>
        <p:grpSpPr>
          <a:xfrm>
            <a:off x="5076054" y="476672"/>
            <a:ext cx="2016287" cy="5409728"/>
            <a:chOff x="5076054" y="476672"/>
            <a:chExt cx="2016287" cy="5409728"/>
          </a:xfrm>
        </p:grpSpPr>
        <p:grpSp>
          <p:nvGrpSpPr>
            <p:cNvPr id="24" name="Group 23"/>
            <p:cNvGrpSpPr/>
            <p:nvPr/>
          </p:nvGrpSpPr>
          <p:grpSpPr>
            <a:xfrm>
              <a:off x="5076054" y="1732166"/>
              <a:ext cx="2016287" cy="4154234"/>
              <a:chOff x="4644006" y="1732166"/>
              <a:chExt cx="2016287" cy="4154234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4644007" y="1916832"/>
                <a:ext cx="288033" cy="441176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644006" y="5445224"/>
                <a:ext cx="288033" cy="441176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062680" y="1732166"/>
                <a:ext cx="15976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IR </a:t>
                </a:r>
                <a:r>
                  <a:rPr lang="en-US" dirty="0" err="1" smtClean="0">
                    <a:solidFill>
                      <a:srgbClr val="FF0000"/>
                    </a:solidFill>
                  </a:rPr>
                  <a:t>quadrupoles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56" name="Picture 2" descr="C:\Documents and Settings\caspi\Desktop\Reviews-Talks-conference\LARP-meetings\CM-12-April-NAPA_2009\hq_struct_assy_xsect-end-wht.jp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35" t="10588" r="24545" b="9412"/>
            <a:stretch>
              <a:fillRect/>
            </a:stretch>
          </p:blipFill>
          <p:spPr bwMode="auto">
            <a:xfrm>
              <a:off x="5136591" y="476672"/>
              <a:ext cx="1337864" cy="1317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>
            <a:off x="5509749" y="1103588"/>
            <a:ext cx="3552638" cy="5588002"/>
            <a:chOff x="5509749" y="1103588"/>
            <a:chExt cx="3552638" cy="5588002"/>
          </a:xfrm>
        </p:grpSpPr>
        <p:grpSp>
          <p:nvGrpSpPr>
            <p:cNvPr id="7" name="Group 6"/>
            <p:cNvGrpSpPr/>
            <p:nvPr/>
          </p:nvGrpSpPr>
          <p:grpSpPr>
            <a:xfrm>
              <a:off x="5509749" y="1103588"/>
              <a:ext cx="3552638" cy="5588002"/>
              <a:chOff x="5509749" y="1103588"/>
              <a:chExt cx="3552638" cy="5588002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8172400" y="4141855"/>
                <a:ext cx="8899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660066"/>
                    </a:solidFill>
                  </a:rPr>
                  <a:t>SC links</a:t>
                </a:r>
                <a:endParaRPr lang="en-US" dirty="0">
                  <a:solidFill>
                    <a:srgbClr val="660066"/>
                  </a:solidFill>
                </a:endParaRPr>
              </a:p>
            </p:txBody>
          </p:sp>
          <p:grpSp>
            <p:nvGrpSpPr>
              <p:cNvPr id="4" name="Group 3"/>
              <p:cNvGrpSpPr/>
              <p:nvPr/>
            </p:nvGrpSpPr>
            <p:grpSpPr>
              <a:xfrm>
                <a:off x="5509749" y="1103588"/>
                <a:ext cx="3225339" cy="5588002"/>
                <a:chOff x="5077701" y="1103588"/>
                <a:chExt cx="3225339" cy="5588002"/>
              </a:xfrm>
            </p:grpSpPr>
            <p:grpSp>
              <p:nvGrpSpPr>
                <p:cNvPr id="2052" name="Group 2051"/>
                <p:cNvGrpSpPr/>
                <p:nvPr/>
              </p:nvGrpSpPr>
              <p:grpSpPr>
                <a:xfrm>
                  <a:off x="6455067" y="3212976"/>
                  <a:ext cx="1847973" cy="1113545"/>
                  <a:chOff x="6455067" y="3212976"/>
                  <a:chExt cx="1847973" cy="1113545"/>
                </a:xfrm>
              </p:grpSpPr>
              <p:sp>
                <p:nvSpPr>
                  <p:cNvPr id="2048" name="Freeform 2047"/>
                  <p:cNvSpPr/>
                  <p:nvPr/>
                </p:nvSpPr>
                <p:spPr>
                  <a:xfrm>
                    <a:off x="6455067" y="3666361"/>
                    <a:ext cx="1628093" cy="660160"/>
                  </a:xfrm>
                  <a:custGeom>
                    <a:avLst/>
                    <a:gdLst>
                      <a:gd name="connsiteX0" fmla="*/ 13835 w 1628093"/>
                      <a:gd name="connsiteY0" fmla="*/ 345762 h 660160"/>
                      <a:gd name="connsiteX1" fmla="*/ 37574 w 1628093"/>
                      <a:gd name="connsiteY1" fmla="*/ 571295 h 660160"/>
                      <a:gd name="connsiteX2" fmla="*/ 334312 w 1628093"/>
                      <a:gd name="connsiteY2" fmla="*/ 618776 h 660160"/>
                      <a:gd name="connsiteX3" fmla="*/ 1153311 w 1628093"/>
                      <a:gd name="connsiteY3" fmla="*/ 618776 h 660160"/>
                      <a:gd name="connsiteX4" fmla="*/ 1283876 w 1628093"/>
                      <a:gd name="connsiteY4" fmla="*/ 84618 h 660160"/>
                      <a:gd name="connsiteX5" fmla="*/ 1628093 w 1628093"/>
                      <a:gd name="connsiteY5" fmla="*/ 1526 h 660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28093" h="660160">
                        <a:moveTo>
                          <a:pt x="13835" y="345762"/>
                        </a:moveTo>
                        <a:cubicBezTo>
                          <a:pt x="-1002" y="435777"/>
                          <a:pt x="-15839" y="525793"/>
                          <a:pt x="37574" y="571295"/>
                        </a:cubicBezTo>
                        <a:cubicBezTo>
                          <a:pt x="90987" y="616797"/>
                          <a:pt x="148356" y="610863"/>
                          <a:pt x="334312" y="618776"/>
                        </a:cubicBezTo>
                        <a:cubicBezTo>
                          <a:pt x="520268" y="626689"/>
                          <a:pt x="995050" y="707802"/>
                          <a:pt x="1153311" y="618776"/>
                        </a:cubicBezTo>
                        <a:cubicBezTo>
                          <a:pt x="1311572" y="529750"/>
                          <a:pt x="1204746" y="187493"/>
                          <a:pt x="1283876" y="84618"/>
                        </a:cubicBezTo>
                        <a:cubicBezTo>
                          <a:pt x="1363006" y="-18257"/>
                          <a:pt x="1628093" y="1526"/>
                          <a:pt x="1628093" y="1526"/>
                        </a:cubicBezTo>
                      </a:path>
                    </a:pathLst>
                  </a:custGeom>
                  <a:ln w="19050" cmpd="sng">
                    <a:solidFill>
                      <a:srgbClr val="66006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" name="Freeform 47"/>
                  <p:cNvSpPr/>
                  <p:nvPr/>
                </p:nvSpPr>
                <p:spPr>
                  <a:xfrm>
                    <a:off x="6660233" y="3573016"/>
                    <a:ext cx="1422928" cy="660160"/>
                  </a:xfrm>
                  <a:custGeom>
                    <a:avLst/>
                    <a:gdLst>
                      <a:gd name="connsiteX0" fmla="*/ 13835 w 1628093"/>
                      <a:gd name="connsiteY0" fmla="*/ 345762 h 660160"/>
                      <a:gd name="connsiteX1" fmla="*/ 37574 w 1628093"/>
                      <a:gd name="connsiteY1" fmla="*/ 571295 h 660160"/>
                      <a:gd name="connsiteX2" fmla="*/ 334312 w 1628093"/>
                      <a:gd name="connsiteY2" fmla="*/ 618776 h 660160"/>
                      <a:gd name="connsiteX3" fmla="*/ 1153311 w 1628093"/>
                      <a:gd name="connsiteY3" fmla="*/ 618776 h 660160"/>
                      <a:gd name="connsiteX4" fmla="*/ 1283876 w 1628093"/>
                      <a:gd name="connsiteY4" fmla="*/ 84618 h 660160"/>
                      <a:gd name="connsiteX5" fmla="*/ 1628093 w 1628093"/>
                      <a:gd name="connsiteY5" fmla="*/ 1526 h 660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28093" h="660160">
                        <a:moveTo>
                          <a:pt x="13835" y="345762"/>
                        </a:moveTo>
                        <a:cubicBezTo>
                          <a:pt x="-1002" y="435777"/>
                          <a:pt x="-15839" y="525793"/>
                          <a:pt x="37574" y="571295"/>
                        </a:cubicBezTo>
                        <a:cubicBezTo>
                          <a:pt x="90987" y="616797"/>
                          <a:pt x="148356" y="610863"/>
                          <a:pt x="334312" y="618776"/>
                        </a:cubicBezTo>
                        <a:cubicBezTo>
                          <a:pt x="520268" y="626689"/>
                          <a:pt x="995050" y="707802"/>
                          <a:pt x="1153311" y="618776"/>
                        </a:cubicBezTo>
                        <a:cubicBezTo>
                          <a:pt x="1311572" y="529750"/>
                          <a:pt x="1204746" y="187493"/>
                          <a:pt x="1283876" y="84618"/>
                        </a:cubicBezTo>
                        <a:cubicBezTo>
                          <a:pt x="1363006" y="-18257"/>
                          <a:pt x="1628093" y="1526"/>
                          <a:pt x="1628093" y="1526"/>
                        </a:cubicBezTo>
                      </a:path>
                    </a:pathLst>
                  </a:custGeom>
                  <a:ln w="19050" cmpd="sng">
                    <a:solidFill>
                      <a:srgbClr val="66006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49" name="Rounded Rectangle 2048"/>
                  <p:cNvSpPr/>
                  <p:nvPr/>
                </p:nvSpPr>
                <p:spPr>
                  <a:xfrm>
                    <a:off x="8083161" y="3212976"/>
                    <a:ext cx="219879" cy="648072"/>
                  </a:xfrm>
                  <a:prstGeom prst="roundRect">
                    <a:avLst/>
                  </a:prstGeom>
                  <a:solidFill>
                    <a:srgbClr val="660066">
                      <a:alpha val="50000"/>
                    </a:srgbClr>
                  </a:solidFill>
                  <a:ln>
                    <a:solidFill>
                      <a:srgbClr val="660066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053" name="Group 2052"/>
                <p:cNvGrpSpPr/>
                <p:nvPr/>
              </p:nvGrpSpPr>
              <p:grpSpPr>
                <a:xfrm>
                  <a:off x="5148064" y="1103588"/>
                  <a:ext cx="1307003" cy="1605332"/>
                  <a:chOff x="5148064" y="1103588"/>
                  <a:chExt cx="1307003" cy="1605332"/>
                </a:xfrm>
              </p:grpSpPr>
              <p:sp>
                <p:nvSpPr>
                  <p:cNvPr id="57" name="Freeform 56"/>
                  <p:cNvSpPr/>
                  <p:nvPr/>
                </p:nvSpPr>
                <p:spPr>
                  <a:xfrm>
                    <a:off x="5265443" y="1556792"/>
                    <a:ext cx="966861" cy="1152128"/>
                  </a:xfrm>
                  <a:custGeom>
                    <a:avLst/>
                    <a:gdLst>
                      <a:gd name="connsiteX0" fmla="*/ 13835 w 1628093"/>
                      <a:gd name="connsiteY0" fmla="*/ 345762 h 660160"/>
                      <a:gd name="connsiteX1" fmla="*/ 37574 w 1628093"/>
                      <a:gd name="connsiteY1" fmla="*/ 571295 h 660160"/>
                      <a:gd name="connsiteX2" fmla="*/ 334312 w 1628093"/>
                      <a:gd name="connsiteY2" fmla="*/ 618776 h 660160"/>
                      <a:gd name="connsiteX3" fmla="*/ 1153311 w 1628093"/>
                      <a:gd name="connsiteY3" fmla="*/ 618776 h 660160"/>
                      <a:gd name="connsiteX4" fmla="*/ 1283876 w 1628093"/>
                      <a:gd name="connsiteY4" fmla="*/ 84618 h 660160"/>
                      <a:gd name="connsiteX5" fmla="*/ 1628093 w 1628093"/>
                      <a:gd name="connsiteY5" fmla="*/ 1526 h 660160"/>
                      <a:gd name="connsiteX0" fmla="*/ 4789 w 1659800"/>
                      <a:gd name="connsiteY0" fmla="*/ 420579 h 660160"/>
                      <a:gd name="connsiteX1" fmla="*/ 69281 w 1659800"/>
                      <a:gd name="connsiteY1" fmla="*/ 571295 h 660160"/>
                      <a:gd name="connsiteX2" fmla="*/ 366019 w 1659800"/>
                      <a:gd name="connsiteY2" fmla="*/ 618776 h 660160"/>
                      <a:gd name="connsiteX3" fmla="*/ 1185018 w 1659800"/>
                      <a:gd name="connsiteY3" fmla="*/ 618776 h 660160"/>
                      <a:gd name="connsiteX4" fmla="*/ 1315583 w 1659800"/>
                      <a:gd name="connsiteY4" fmla="*/ 84618 h 660160"/>
                      <a:gd name="connsiteX5" fmla="*/ 1659800 w 1659800"/>
                      <a:gd name="connsiteY5" fmla="*/ 1526 h 660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59800" h="660160">
                        <a:moveTo>
                          <a:pt x="4789" y="420579"/>
                        </a:moveTo>
                        <a:cubicBezTo>
                          <a:pt x="-10048" y="510594"/>
                          <a:pt x="9076" y="538262"/>
                          <a:pt x="69281" y="571295"/>
                        </a:cubicBezTo>
                        <a:cubicBezTo>
                          <a:pt x="129486" y="604328"/>
                          <a:pt x="180063" y="610863"/>
                          <a:pt x="366019" y="618776"/>
                        </a:cubicBezTo>
                        <a:cubicBezTo>
                          <a:pt x="551975" y="626689"/>
                          <a:pt x="1026757" y="707802"/>
                          <a:pt x="1185018" y="618776"/>
                        </a:cubicBezTo>
                        <a:cubicBezTo>
                          <a:pt x="1343279" y="529750"/>
                          <a:pt x="1236453" y="187493"/>
                          <a:pt x="1315583" y="84618"/>
                        </a:cubicBezTo>
                        <a:cubicBezTo>
                          <a:pt x="1394713" y="-18257"/>
                          <a:pt x="1659800" y="1526"/>
                          <a:pt x="1659800" y="1526"/>
                        </a:cubicBezTo>
                      </a:path>
                    </a:pathLst>
                  </a:custGeom>
                  <a:ln w="19050" cmpd="sng">
                    <a:solidFill>
                      <a:srgbClr val="66006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" name="Rounded Rectangle 57"/>
                  <p:cNvSpPr/>
                  <p:nvPr/>
                </p:nvSpPr>
                <p:spPr>
                  <a:xfrm>
                    <a:off x="6232304" y="1103588"/>
                    <a:ext cx="222763" cy="597019"/>
                  </a:xfrm>
                  <a:prstGeom prst="roundRect">
                    <a:avLst/>
                  </a:prstGeom>
                  <a:solidFill>
                    <a:srgbClr val="660066">
                      <a:alpha val="50000"/>
                    </a:srgbClr>
                  </a:solidFill>
                  <a:ln>
                    <a:solidFill>
                      <a:srgbClr val="660066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" name="Freeform 58"/>
                  <p:cNvSpPr/>
                  <p:nvPr/>
                </p:nvSpPr>
                <p:spPr>
                  <a:xfrm>
                    <a:off x="5148064" y="1397063"/>
                    <a:ext cx="1084240" cy="1311857"/>
                  </a:xfrm>
                  <a:custGeom>
                    <a:avLst/>
                    <a:gdLst>
                      <a:gd name="connsiteX0" fmla="*/ 13835 w 1628093"/>
                      <a:gd name="connsiteY0" fmla="*/ 345762 h 660160"/>
                      <a:gd name="connsiteX1" fmla="*/ 37574 w 1628093"/>
                      <a:gd name="connsiteY1" fmla="*/ 571295 h 660160"/>
                      <a:gd name="connsiteX2" fmla="*/ 334312 w 1628093"/>
                      <a:gd name="connsiteY2" fmla="*/ 618776 h 660160"/>
                      <a:gd name="connsiteX3" fmla="*/ 1153311 w 1628093"/>
                      <a:gd name="connsiteY3" fmla="*/ 618776 h 660160"/>
                      <a:gd name="connsiteX4" fmla="*/ 1283876 w 1628093"/>
                      <a:gd name="connsiteY4" fmla="*/ 84618 h 660160"/>
                      <a:gd name="connsiteX5" fmla="*/ 1628093 w 1628093"/>
                      <a:gd name="connsiteY5" fmla="*/ 1526 h 660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28093" h="660160">
                        <a:moveTo>
                          <a:pt x="13835" y="345762"/>
                        </a:moveTo>
                        <a:cubicBezTo>
                          <a:pt x="-1002" y="435777"/>
                          <a:pt x="-15839" y="525793"/>
                          <a:pt x="37574" y="571295"/>
                        </a:cubicBezTo>
                        <a:cubicBezTo>
                          <a:pt x="90987" y="616797"/>
                          <a:pt x="148356" y="610863"/>
                          <a:pt x="334312" y="618776"/>
                        </a:cubicBezTo>
                        <a:cubicBezTo>
                          <a:pt x="520268" y="626689"/>
                          <a:pt x="995050" y="707802"/>
                          <a:pt x="1153311" y="618776"/>
                        </a:cubicBezTo>
                        <a:cubicBezTo>
                          <a:pt x="1311572" y="529750"/>
                          <a:pt x="1204746" y="187493"/>
                          <a:pt x="1283876" y="84618"/>
                        </a:cubicBezTo>
                        <a:cubicBezTo>
                          <a:pt x="1363006" y="-18257"/>
                          <a:pt x="1628093" y="1526"/>
                          <a:pt x="1628093" y="1526"/>
                        </a:cubicBezTo>
                      </a:path>
                    </a:pathLst>
                  </a:custGeom>
                  <a:ln w="19050" cmpd="sng">
                    <a:solidFill>
                      <a:srgbClr val="66006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1" name="Group 60"/>
                <p:cNvGrpSpPr/>
                <p:nvPr/>
              </p:nvGrpSpPr>
              <p:grpSpPr>
                <a:xfrm flipV="1">
                  <a:off x="5077701" y="5085184"/>
                  <a:ext cx="1307003" cy="1606406"/>
                  <a:chOff x="5148064" y="1103588"/>
                  <a:chExt cx="1307003" cy="1605332"/>
                </a:xfrm>
              </p:grpSpPr>
              <p:sp>
                <p:nvSpPr>
                  <p:cNvPr id="62" name="Freeform 61"/>
                  <p:cNvSpPr/>
                  <p:nvPr/>
                </p:nvSpPr>
                <p:spPr>
                  <a:xfrm>
                    <a:off x="5265443" y="1556792"/>
                    <a:ext cx="966861" cy="1152128"/>
                  </a:xfrm>
                  <a:custGeom>
                    <a:avLst/>
                    <a:gdLst>
                      <a:gd name="connsiteX0" fmla="*/ 13835 w 1628093"/>
                      <a:gd name="connsiteY0" fmla="*/ 345762 h 660160"/>
                      <a:gd name="connsiteX1" fmla="*/ 37574 w 1628093"/>
                      <a:gd name="connsiteY1" fmla="*/ 571295 h 660160"/>
                      <a:gd name="connsiteX2" fmla="*/ 334312 w 1628093"/>
                      <a:gd name="connsiteY2" fmla="*/ 618776 h 660160"/>
                      <a:gd name="connsiteX3" fmla="*/ 1153311 w 1628093"/>
                      <a:gd name="connsiteY3" fmla="*/ 618776 h 660160"/>
                      <a:gd name="connsiteX4" fmla="*/ 1283876 w 1628093"/>
                      <a:gd name="connsiteY4" fmla="*/ 84618 h 660160"/>
                      <a:gd name="connsiteX5" fmla="*/ 1628093 w 1628093"/>
                      <a:gd name="connsiteY5" fmla="*/ 1526 h 660160"/>
                      <a:gd name="connsiteX0" fmla="*/ 4789 w 1659800"/>
                      <a:gd name="connsiteY0" fmla="*/ 420579 h 660160"/>
                      <a:gd name="connsiteX1" fmla="*/ 69281 w 1659800"/>
                      <a:gd name="connsiteY1" fmla="*/ 571295 h 660160"/>
                      <a:gd name="connsiteX2" fmla="*/ 366019 w 1659800"/>
                      <a:gd name="connsiteY2" fmla="*/ 618776 h 660160"/>
                      <a:gd name="connsiteX3" fmla="*/ 1185018 w 1659800"/>
                      <a:gd name="connsiteY3" fmla="*/ 618776 h 660160"/>
                      <a:gd name="connsiteX4" fmla="*/ 1315583 w 1659800"/>
                      <a:gd name="connsiteY4" fmla="*/ 84618 h 660160"/>
                      <a:gd name="connsiteX5" fmla="*/ 1659800 w 1659800"/>
                      <a:gd name="connsiteY5" fmla="*/ 1526 h 660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59800" h="660160">
                        <a:moveTo>
                          <a:pt x="4789" y="420579"/>
                        </a:moveTo>
                        <a:cubicBezTo>
                          <a:pt x="-10048" y="510594"/>
                          <a:pt x="9076" y="538262"/>
                          <a:pt x="69281" y="571295"/>
                        </a:cubicBezTo>
                        <a:cubicBezTo>
                          <a:pt x="129486" y="604328"/>
                          <a:pt x="180063" y="610863"/>
                          <a:pt x="366019" y="618776"/>
                        </a:cubicBezTo>
                        <a:cubicBezTo>
                          <a:pt x="551975" y="626689"/>
                          <a:pt x="1026757" y="707802"/>
                          <a:pt x="1185018" y="618776"/>
                        </a:cubicBezTo>
                        <a:cubicBezTo>
                          <a:pt x="1343279" y="529750"/>
                          <a:pt x="1236453" y="187493"/>
                          <a:pt x="1315583" y="84618"/>
                        </a:cubicBezTo>
                        <a:cubicBezTo>
                          <a:pt x="1394713" y="-18257"/>
                          <a:pt x="1659800" y="1526"/>
                          <a:pt x="1659800" y="1526"/>
                        </a:cubicBezTo>
                      </a:path>
                    </a:pathLst>
                  </a:custGeom>
                  <a:ln w="19050" cmpd="sng">
                    <a:solidFill>
                      <a:srgbClr val="66006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3" name="Rounded Rectangle 62"/>
                  <p:cNvSpPr/>
                  <p:nvPr/>
                </p:nvSpPr>
                <p:spPr>
                  <a:xfrm>
                    <a:off x="6232304" y="1103588"/>
                    <a:ext cx="222763" cy="597019"/>
                  </a:xfrm>
                  <a:prstGeom prst="roundRect">
                    <a:avLst/>
                  </a:prstGeom>
                  <a:solidFill>
                    <a:srgbClr val="660066">
                      <a:alpha val="50000"/>
                    </a:srgbClr>
                  </a:solidFill>
                  <a:ln>
                    <a:solidFill>
                      <a:srgbClr val="660066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4" name="Freeform 63"/>
                  <p:cNvSpPr/>
                  <p:nvPr/>
                </p:nvSpPr>
                <p:spPr>
                  <a:xfrm>
                    <a:off x="5148064" y="1397063"/>
                    <a:ext cx="1084240" cy="1311857"/>
                  </a:xfrm>
                  <a:custGeom>
                    <a:avLst/>
                    <a:gdLst>
                      <a:gd name="connsiteX0" fmla="*/ 13835 w 1628093"/>
                      <a:gd name="connsiteY0" fmla="*/ 345762 h 660160"/>
                      <a:gd name="connsiteX1" fmla="*/ 37574 w 1628093"/>
                      <a:gd name="connsiteY1" fmla="*/ 571295 h 660160"/>
                      <a:gd name="connsiteX2" fmla="*/ 334312 w 1628093"/>
                      <a:gd name="connsiteY2" fmla="*/ 618776 h 660160"/>
                      <a:gd name="connsiteX3" fmla="*/ 1153311 w 1628093"/>
                      <a:gd name="connsiteY3" fmla="*/ 618776 h 660160"/>
                      <a:gd name="connsiteX4" fmla="*/ 1283876 w 1628093"/>
                      <a:gd name="connsiteY4" fmla="*/ 84618 h 660160"/>
                      <a:gd name="connsiteX5" fmla="*/ 1628093 w 1628093"/>
                      <a:gd name="connsiteY5" fmla="*/ 1526 h 660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28093" h="660160">
                        <a:moveTo>
                          <a:pt x="13835" y="345762"/>
                        </a:moveTo>
                        <a:cubicBezTo>
                          <a:pt x="-1002" y="435777"/>
                          <a:pt x="-15839" y="525793"/>
                          <a:pt x="37574" y="571295"/>
                        </a:cubicBezTo>
                        <a:cubicBezTo>
                          <a:pt x="90987" y="616797"/>
                          <a:pt x="148356" y="610863"/>
                          <a:pt x="334312" y="618776"/>
                        </a:cubicBezTo>
                        <a:cubicBezTo>
                          <a:pt x="520268" y="626689"/>
                          <a:pt x="995050" y="707802"/>
                          <a:pt x="1153311" y="618776"/>
                        </a:cubicBezTo>
                        <a:cubicBezTo>
                          <a:pt x="1311572" y="529750"/>
                          <a:pt x="1204746" y="187493"/>
                          <a:pt x="1283876" y="84618"/>
                        </a:cubicBezTo>
                        <a:cubicBezTo>
                          <a:pt x="1363006" y="-18257"/>
                          <a:pt x="1628093" y="1526"/>
                          <a:pt x="1628093" y="1526"/>
                        </a:cubicBezTo>
                      </a:path>
                    </a:pathLst>
                  </a:custGeom>
                  <a:ln w="19050" cmpd="sng">
                    <a:solidFill>
                      <a:srgbClr val="660066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pic>
          <p:nvPicPr>
            <p:cNvPr id="60" name="Picture 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243067" y="4560570"/>
              <a:ext cx="1788664" cy="901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914451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knocks at the door</a:t>
            </a:r>
            <a:endParaRPr lang="en-US" dirty="0"/>
          </a:p>
        </p:txBody>
      </p:sp>
      <p:pic>
        <p:nvPicPr>
          <p:cNvPr id="4" name="Picture 3" descr="Screen shot 2011-12-05 at 10.14.0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20" y="1543914"/>
            <a:ext cx="7956376" cy="476540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V="1">
            <a:off x="7162800" y="2425700"/>
            <a:ext cx="676275" cy="41276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674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QXC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9058" y="3339472"/>
            <a:ext cx="1475824" cy="1479608"/>
          </a:xfrm>
          <a:prstGeom prst="rect">
            <a:avLst/>
          </a:prstGeom>
        </p:spPr>
      </p:pic>
      <p:pic>
        <p:nvPicPr>
          <p:cNvPr id="7" name="Picture 6" descr="DIPOLE11T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1880" y="3324277"/>
            <a:ext cx="1512168" cy="15780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53752"/>
            <a:ext cx="7498080" cy="1143000"/>
          </a:xfrm>
        </p:spPr>
        <p:txBody>
          <a:bodyPr/>
          <a:lstStyle/>
          <a:p>
            <a:r>
              <a:rPr lang="en-US" dirty="0" smtClean="0"/>
              <a:t>New magnets for HL-LHC</a:t>
            </a:r>
            <a:endParaRPr lang="en-US" dirty="0"/>
          </a:p>
        </p:txBody>
      </p:sp>
      <p:pic>
        <p:nvPicPr>
          <p:cNvPr id="5" name="Picture 4" descr="SMC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1336" y="1654616"/>
            <a:ext cx="1224000" cy="1180800"/>
          </a:xfrm>
          <a:prstGeom prst="rect">
            <a:avLst/>
          </a:prstGeom>
        </p:spPr>
      </p:pic>
      <p:cxnSp>
        <p:nvCxnSpPr>
          <p:cNvPr id="10" name="Straight Connector 9"/>
          <p:cNvCxnSpPr>
            <a:stCxn id="5" idx="2"/>
          </p:cNvCxnSpPr>
          <p:nvPr/>
        </p:nvCxnSpPr>
        <p:spPr bwMode="auto">
          <a:xfrm flipH="1">
            <a:off x="2290936" y="2835416"/>
            <a:ext cx="2400" cy="31434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824336" y="1920798"/>
            <a:ext cx="1701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Short Model Coil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15273" y="5130960"/>
            <a:ext cx="1412700" cy="5847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FReSCa2 </a:t>
            </a:r>
          </a:p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Nb</a:t>
            </a:r>
            <a:r>
              <a:rPr lang="en-US" sz="1600" baseline="-25000" dirty="0" smtClean="0">
                <a:solidFill>
                  <a:srgbClr val="000090"/>
                </a:solidFill>
                <a:latin typeface="Arial"/>
                <a:cs typeface="Arial"/>
              </a:rPr>
              <a:t>3</a:t>
            </a:r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Sn</a:t>
            </a:r>
            <a:r>
              <a:rPr lang="en-US" sz="16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Dipole</a:t>
            </a:r>
            <a:endParaRPr lang="en-US" sz="1600" b="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54321" y="5130960"/>
            <a:ext cx="1412700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11 T DS </a:t>
            </a:r>
          </a:p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Nb</a:t>
            </a:r>
            <a:r>
              <a:rPr lang="en-US" sz="1600" baseline="-25000" dirty="0" smtClean="0">
                <a:solidFill>
                  <a:srgbClr val="000090"/>
                </a:solidFill>
                <a:latin typeface="Arial"/>
                <a:cs typeface="Arial"/>
              </a:rPr>
              <a:t>3</a:t>
            </a:r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Sn</a:t>
            </a:r>
            <a:r>
              <a:rPr lang="en-US" sz="16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Dipole</a:t>
            </a:r>
            <a:endParaRPr lang="en-US" sz="1600" b="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96917" y="5130960"/>
            <a:ext cx="1739579" cy="5847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MQXC </a:t>
            </a:r>
          </a:p>
          <a:p>
            <a:pPr algn="ctr"/>
            <a:r>
              <a:rPr lang="en-US" sz="1600" dirty="0" err="1" smtClean="0">
                <a:solidFill>
                  <a:srgbClr val="000090"/>
                </a:solidFill>
                <a:latin typeface="Arial"/>
                <a:cs typeface="Arial"/>
              </a:rPr>
              <a:t>NbTi</a:t>
            </a:r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1600" dirty="0" err="1" smtClean="0">
                <a:solidFill>
                  <a:srgbClr val="000090"/>
                </a:solidFill>
                <a:latin typeface="Arial"/>
                <a:cs typeface="Arial"/>
              </a:rPr>
              <a:t>Quadrupole</a:t>
            </a:r>
            <a:endParaRPr lang="en-US" sz="1600" b="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2874003" y="2259352"/>
            <a:ext cx="1409965" cy="890408"/>
          </a:xfrm>
          <a:custGeom>
            <a:avLst/>
            <a:gdLst>
              <a:gd name="connsiteX0" fmla="*/ 0 w 1982213"/>
              <a:gd name="connsiteY0" fmla="*/ 0 h 1270110"/>
              <a:gd name="connsiteX1" fmla="*/ 1982213 w 1982213"/>
              <a:gd name="connsiteY1" fmla="*/ 11870 h 1270110"/>
              <a:gd name="connsiteX2" fmla="*/ 1982213 w 1982213"/>
              <a:gd name="connsiteY2" fmla="*/ 1270110 h 127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2213" h="1270110">
                <a:moveTo>
                  <a:pt x="0" y="0"/>
                </a:moveTo>
                <a:lnTo>
                  <a:pt x="1982213" y="11870"/>
                </a:lnTo>
                <a:lnTo>
                  <a:pt x="1982213" y="1270110"/>
                </a:lnTo>
              </a:path>
            </a:pathLst>
          </a:custGeom>
          <a:noFill/>
          <a:ln>
            <a:solidFill>
              <a:schemeClr val="tx1"/>
            </a:solidFill>
            <a:tailEnd type="triangle" w="sm" len="lg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267757" y="3073560"/>
            <a:ext cx="2057400" cy="2057400"/>
            <a:chOff x="76200" y="2895600"/>
            <a:chExt cx="2057400" cy="2057400"/>
          </a:xfrm>
        </p:grpSpPr>
        <p:pic>
          <p:nvPicPr>
            <p:cNvPr id="6" name="Picture 5" descr="FRESCA2.jp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6200" y="2970858"/>
              <a:ext cx="2016224" cy="1982142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auto">
            <a:xfrm>
              <a:off x="1600200" y="2895600"/>
              <a:ext cx="533400" cy="2286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pic>
        <p:nvPicPr>
          <p:cNvPr id="21" name="Picture 2" descr="C:\Documents and Settings\caspi\Desktop\Reviews-Talks-conference\LARP-meetings\CM-12-April-NAPA_2009\hq_struct_assy_xsect-end-wh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5" t="10588" r="24545" b="9412"/>
          <a:stretch>
            <a:fillRect/>
          </a:stretch>
        </p:blipFill>
        <p:spPr bwMode="auto">
          <a:xfrm>
            <a:off x="5362454" y="3368628"/>
            <a:ext cx="1472905" cy="145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148064" y="5130960"/>
            <a:ext cx="1903319" cy="5847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HQ/LHQ</a:t>
            </a:r>
          </a:p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Nb</a:t>
            </a:r>
            <a:r>
              <a:rPr lang="en-US" sz="1600" baseline="-25000" dirty="0" smtClean="0">
                <a:solidFill>
                  <a:srgbClr val="000090"/>
                </a:solidFill>
                <a:latin typeface="Arial"/>
                <a:cs typeface="Arial"/>
              </a:rPr>
              <a:t>3</a:t>
            </a:r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Sn </a:t>
            </a:r>
            <a:r>
              <a:rPr lang="en-US" sz="1600" dirty="0" err="1" smtClean="0">
                <a:solidFill>
                  <a:srgbClr val="000090"/>
                </a:solidFill>
                <a:latin typeface="Arial"/>
                <a:cs typeface="Arial"/>
              </a:rPr>
              <a:t>Quadrupole</a:t>
            </a:r>
            <a:endParaRPr lang="en-US" sz="1600" b="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24" name="Picture 34" descr="DOE_OffOfScienc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263" y="5715736"/>
            <a:ext cx="2344041" cy="473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2" descr="Rev_Logo_Smal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936" y="6267215"/>
            <a:ext cx="838200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705" y="6235526"/>
            <a:ext cx="54292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1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142140"/>
            <a:ext cx="99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096645" y="2348053"/>
            <a:ext cx="19547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US-LARP program</a:t>
            </a:r>
            <a:endParaRPr lang="en-US" sz="2800" dirty="0"/>
          </a:p>
        </p:txBody>
      </p:sp>
      <p:pic>
        <p:nvPicPr>
          <p:cNvPr id="12" name="Picture 11" descr="logoHomepage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715736"/>
            <a:ext cx="1285875" cy="609600"/>
          </a:xfrm>
          <a:prstGeom prst="rect">
            <a:avLst/>
          </a:prstGeom>
        </p:spPr>
      </p:pic>
      <p:pic>
        <p:nvPicPr>
          <p:cNvPr id="13" name="Picture 12" descr="SLHC-PP_Logo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787744"/>
            <a:ext cx="792088" cy="725385"/>
          </a:xfrm>
          <a:prstGeom prst="rect">
            <a:avLst/>
          </a:prstGeom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927" y="5806566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099" y="5787744"/>
            <a:ext cx="54292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Left Brace 35"/>
          <p:cNvSpPr/>
          <p:nvPr/>
        </p:nvSpPr>
        <p:spPr>
          <a:xfrm rot="5400000" flipV="1">
            <a:off x="4063836" y="-1327636"/>
            <a:ext cx="273262" cy="5783626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3707904" y="908720"/>
            <a:ext cx="976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Nb</a:t>
            </a:r>
            <a:r>
              <a:rPr lang="en-US" sz="2400" baseline="-250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>
                <a:solidFill>
                  <a:srgbClr val="FF0000"/>
                </a:solidFill>
              </a:rPr>
              <a:t>Sn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8" name="Left Brace 37"/>
          <p:cNvSpPr/>
          <p:nvPr/>
        </p:nvSpPr>
        <p:spPr>
          <a:xfrm rot="5400000" flipV="1">
            <a:off x="8048860" y="747662"/>
            <a:ext cx="273262" cy="1664568"/>
          </a:xfrm>
          <a:prstGeom prst="leftBrace">
            <a:avLst/>
          </a:prstGeom>
          <a:ln w="19050" cmpd="sng">
            <a:solidFill>
              <a:srgbClr val="0000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789949" y="908720"/>
            <a:ext cx="832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00FF"/>
                </a:solidFill>
              </a:rPr>
              <a:t>NbTi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202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0432" y="116632"/>
            <a:ext cx="487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79512" y="1124744"/>
            <a:ext cx="8754176" cy="5616624"/>
            <a:chOff x="453106" y="1138238"/>
            <a:chExt cx="8224169" cy="5192712"/>
          </a:xfrm>
        </p:grpSpPr>
        <p:pic>
          <p:nvPicPr>
            <p:cNvPr id="7174" name="Picture 21" descr="assembly"/>
            <p:cNvPicPr>
              <a:picLocks noChangeAspect="1" noChangeArrowheads="1"/>
            </p:cNvPicPr>
            <p:nvPr/>
          </p:nvPicPr>
          <p:blipFill>
            <a:blip r:embed="rId4" cstate="screen">
              <a:lum brigh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6775" y="4335463"/>
              <a:ext cx="3014663" cy="1995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5" name="Picture 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1143000"/>
              <a:ext cx="2124075" cy="51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6" name="Picture 4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313" y="2881313"/>
              <a:ext cx="5965825" cy="13700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7177" name="Picture 5" descr="Complete Assembly - NL"/>
            <p:cNvPicPr>
              <a:picLocks noChangeAspect="1" noChangeArrowheads="1"/>
            </p:cNvPicPr>
            <p:nvPr/>
          </p:nvPicPr>
          <p:blipFill>
            <a:blip r:embed="rId7" cstate="screen">
              <a:lum bright="-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143000"/>
              <a:ext cx="1762125" cy="1646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8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114800" y="1143000"/>
              <a:ext cx="2322513" cy="16462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7179" name="Picture 9" descr="P0005119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200" y="1143000"/>
              <a:ext cx="1600200" cy="1647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80" name="Text Box 10"/>
            <p:cNvSpPr txBox="1">
              <a:spLocks noChangeArrowheads="1"/>
            </p:cNvSpPr>
            <p:nvPr/>
          </p:nvSpPr>
          <p:spPr bwMode="auto">
            <a:xfrm>
              <a:off x="2362200" y="1143920"/>
              <a:ext cx="271463" cy="244475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SQ</a:t>
              </a:r>
            </a:p>
          </p:txBody>
        </p:sp>
        <p:sp>
          <p:nvSpPr>
            <p:cNvPr id="7181" name="Text Box 11"/>
            <p:cNvSpPr txBox="1">
              <a:spLocks noChangeArrowheads="1"/>
            </p:cNvSpPr>
            <p:nvPr/>
          </p:nvSpPr>
          <p:spPr bwMode="auto">
            <a:xfrm>
              <a:off x="453106" y="1147095"/>
              <a:ext cx="304800" cy="244475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SM</a:t>
              </a:r>
            </a:p>
          </p:txBody>
        </p:sp>
        <p:sp>
          <p:nvSpPr>
            <p:cNvPr id="7182" name="Text Box 12"/>
            <p:cNvSpPr txBox="1">
              <a:spLocks noChangeArrowheads="1"/>
            </p:cNvSpPr>
            <p:nvPr/>
          </p:nvSpPr>
          <p:spPr bwMode="auto">
            <a:xfrm>
              <a:off x="4125913" y="1138238"/>
              <a:ext cx="411162" cy="246062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TQS</a:t>
              </a:r>
            </a:p>
          </p:txBody>
        </p:sp>
        <p:sp>
          <p:nvSpPr>
            <p:cNvPr id="7183" name="Text Box 13"/>
            <p:cNvSpPr txBox="1">
              <a:spLocks noChangeArrowheads="1"/>
            </p:cNvSpPr>
            <p:nvPr/>
          </p:nvSpPr>
          <p:spPr bwMode="auto">
            <a:xfrm>
              <a:off x="468313" y="2873375"/>
              <a:ext cx="280987" cy="244475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LR</a:t>
              </a:r>
            </a:p>
          </p:txBody>
        </p:sp>
        <p:sp>
          <p:nvSpPr>
            <p:cNvPr id="7184" name="Text Box 15"/>
            <p:cNvSpPr txBox="1">
              <a:spLocks noChangeArrowheads="1"/>
            </p:cNvSpPr>
            <p:nvPr/>
          </p:nvSpPr>
          <p:spPr bwMode="auto">
            <a:xfrm>
              <a:off x="6553200" y="1143000"/>
              <a:ext cx="754063" cy="246063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LQS-4m</a:t>
              </a:r>
            </a:p>
          </p:txBody>
        </p:sp>
        <p:sp>
          <p:nvSpPr>
            <p:cNvPr id="7185" name="Text Box 16"/>
            <p:cNvSpPr txBox="1">
              <a:spLocks noChangeArrowheads="1"/>
            </p:cNvSpPr>
            <p:nvPr/>
          </p:nvSpPr>
          <p:spPr bwMode="auto">
            <a:xfrm>
              <a:off x="3417888" y="4332288"/>
              <a:ext cx="317500" cy="244475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HQ</a:t>
              </a:r>
            </a:p>
          </p:txBody>
        </p:sp>
        <p:pic>
          <p:nvPicPr>
            <p:cNvPr id="7186" name="Picture 7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50" y="4343400"/>
              <a:ext cx="2773363" cy="19812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87" name="Text Box 12"/>
            <p:cNvSpPr txBox="1">
              <a:spLocks noChangeArrowheads="1"/>
            </p:cNvSpPr>
            <p:nvPr/>
          </p:nvSpPr>
          <p:spPr bwMode="auto">
            <a:xfrm>
              <a:off x="490538" y="4337050"/>
              <a:ext cx="444500" cy="246063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TQC</a:t>
              </a: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US-LARP magnets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554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cables poised to break limits</a:t>
            </a:r>
            <a:endParaRPr lang="en-US" dirty="0"/>
          </a:p>
        </p:txBody>
      </p:sp>
      <p:pic>
        <p:nvPicPr>
          <p:cNvPr id="24" name="Picture 23" descr="02082011-_DSC487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6" r="19171" b="13806"/>
          <a:stretch/>
        </p:blipFill>
        <p:spPr>
          <a:xfrm>
            <a:off x="1703965" y="1259632"/>
            <a:ext cx="6660662" cy="515400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703965" y="6411498"/>
            <a:ext cx="3220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SMC cable, 1.25 PIT Nb</a:t>
            </a:r>
            <a:r>
              <a:rPr lang="en-US" baseline="-25000" dirty="0" smtClean="0"/>
              <a:t>3</a:t>
            </a:r>
            <a:r>
              <a:rPr lang="en-US" dirty="0" smtClean="0"/>
              <a:t>Sn wire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03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Screen shot 2011-12-07 at 10.53.0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00" y="1473072"/>
            <a:ext cx="8089900" cy="5372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SMC-3 at CERN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047605" y="2812485"/>
            <a:ext cx="1723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12.6±0.1 T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7" name="Picture 2" descr="\\cern.ch\dfs\Users\j\jperez\Public\SMC\Docs Paolo\Picture1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27952" y="4332523"/>
            <a:ext cx="2133013" cy="1292633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 rot="16200000">
            <a:off x="6136733" y="2415273"/>
            <a:ext cx="149718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Thermal cycle</a:t>
            </a:r>
            <a:endParaRPr lang="en-US" dirty="0"/>
          </a:p>
        </p:txBody>
      </p:sp>
      <p:pic>
        <p:nvPicPr>
          <p:cNvPr id="23" name="Picture 11" descr="http://mediaarchive.cern.ch/MediaArchive/Photo/Public/2011/1104123/1104123_11/1104123_11-A5-at-72-dpi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24724" y="129460"/>
            <a:ext cx="3590181" cy="1769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76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The LHC pre-history</a:t>
            </a:r>
          </a:p>
          <a:p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The making of the LHC</a:t>
            </a:r>
          </a:p>
          <a:p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Long live the LHC !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Is there life after the LHC ?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55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HE-LHC – (33 TeV cms)</a:t>
            </a:r>
            <a:endParaRPr lang="en-US" dirty="0" smtClean="0"/>
          </a:p>
        </p:txBody>
      </p:sp>
      <p:pic>
        <p:nvPicPr>
          <p:cNvPr id="121859" name="Picture 3" descr="CERNcomplex-croppe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640" y="1104516"/>
            <a:ext cx="84867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202281" y="5066916"/>
            <a:ext cx="8382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1861" name="TextBox 5"/>
          <p:cNvSpPr txBox="1">
            <a:spLocks noChangeArrowheads="1"/>
          </p:cNvSpPr>
          <p:nvPr/>
        </p:nvSpPr>
        <p:spPr bwMode="auto">
          <a:xfrm>
            <a:off x="5116682" y="4609716"/>
            <a:ext cx="17235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>
                <a:solidFill>
                  <a:srgbClr val="FF0000"/>
                </a:solidFill>
                <a:latin typeface="Calibri"/>
                <a:ea typeface="ＭＳ Ｐゴシック" pitchFamily="-112" charset="-128"/>
              </a:rPr>
              <a:t>2-GeV Booster</a:t>
            </a:r>
          </a:p>
        </p:txBody>
      </p:sp>
      <p:sp>
        <p:nvSpPr>
          <p:cNvPr id="121862" name="TextBox 6"/>
          <p:cNvSpPr txBox="1">
            <a:spLocks noChangeArrowheads="1"/>
          </p:cNvSpPr>
          <p:nvPr/>
        </p:nvSpPr>
        <p:spPr bwMode="auto">
          <a:xfrm>
            <a:off x="2906881" y="5371716"/>
            <a:ext cx="85767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>
                <a:solidFill>
                  <a:srgbClr val="FF0000"/>
                </a:solidFill>
                <a:latin typeface="Calibri"/>
                <a:ea typeface="ＭＳ Ｐゴシック" pitchFamily="-112" charset="-128"/>
              </a:rPr>
              <a:t>Linac4</a:t>
            </a:r>
          </a:p>
        </p:txBody>
      </p:sp>
      <p:sp>
        <p:nvSpPr>
          <p:cNvPr id="8" name="Oval 7"/>
          <p:cNvSpPr/>
          <p:nvPr/>
        </p:nvSpPr>
        <p:spPr>
          <a:xfrm>
            <a:off x="2525881" y="3009516"/>
            <a:ext cx="3886200" cy="1143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116682" y="2095118"/>
            <a:ext cx="230596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FF0000"/>
                </a:solidFill>
                <a:latin typeface="Calibri"/>
                <a:ea typeface="ＭＳ Ｐゴシック" pitchFamily="-112" charset="-128"/>
              </a:rPr>
              <a:t>SPS+,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FF0000"/>
                </a:solidFill>
                <a:latin typeface="Calibri"/>
                <a:ea typeface="ＭＳ Ｐゴシック" pitchFamily="-112" charset="-128"/>
              </a:rPr>
              <a:t>1.3 </a:t>
            </a:r>
            <a:r>
              <a:rPr lang="en-US" sz="2800" b="1" dirty="0" err="1">
                <a:solidFill>
                  <a:srgbClr val="FF0000"/>
                </a:solidFill>
                <a:latin typeface="Calibri"/>
                <a:ea typeface="ＭＳ Ｐゴシック" pitchFamily="-112" charset="-128"/>
              </a:rPr>
              <a:t>TeV</a:t>
            </a:r>
            <a:r>
              <a:rPr lang="en-US" sz="2800" b="1" dirty="0">
                <a:solidFill>
                  <a:srgbClr val="FF0000"/>
                </a:solidFill>
                <a:latin typeface="Calibri"/>
                <a:ea typeface="ＭＳ Ｐゴシック" pitchFamily="-112" charset="-128"/>
              </a:rPr>
              <a:t>, 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ea typeface="ＭＳ Ｐゴシック" pitchFamily="-112" charset="-128"/>
              </a:rPr>
              <a:t>2030?</a:t>
            </a:r>
            <a:endParaRPr lang="en-US" sz="2800" b="1" dirty="0">
              <a:solidFill>
                <a:srgbClr val="FF0000"/>
              </a:solidFill>
              <a:latin typeface="Calibri"/>
              <a:ea typeface="ＭＳ Ｐゴシック" pitchFamily="-112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16481" y="1485516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68881" y="3847716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452982" y="5319329"/>
            <a:ext cx="785813" cy="850900"/>
          </a:xfrm>
          <a:custGeom>
            <a:avLst/>
            <a:gdLst>
              <a:gd name="connsiteX0" fmla="*/ 786063 w 786063"/>
              <a:gd name="connsiteY0" fmla="*/ 0 h 850232"/>
              <a:gd name="connsiteX1" fmla="*/ 545431 w 786063"/>
              <a:gd name="connsiteY1" fmla="*/ 176463 h 850232"/>
              <a:gd name="connsiteX2" fmla="*/ 208547 w 786063"/>
              <a:gd name="connsiteY2" fmla="*/ 577516 h 850232"/>
              <a:gd name="connsiteX3" fmla="*/ 0 w 786063"/>
              <a:gd name="connsiteY3" fmla="*/ 850232 h 850232"/>
              <a:gd name="connsiteX4" fmla="*/ 0 w 786063"/>
              <a:gd name="connsiteY4" fmla="*/ 850232 h 85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6063" h="850232">
                <a:moveTo>
                  <a:pt x="786063" y="0"/>
                </a:moveTo>
                <a:cubicBezTo>
                  <a:pt x="713873" y="40105"/>
                  <a:pt x="641684" y="80210"/>
                  <a:pt x="545431" y="176463"/>
                </a:cubicBezTo>
                <a:cubicBezTo>
                  <a:pt x="449178" y="272716"/>
                  <a:pt x="299452" y="465221"/>
                  <a:pt x="208547" y="577516"/>
                </a:cubicBezTo>
                <a:cubicBezTo>
                  <a:pt x="117642" y="689811"/>
                  <a:pt x="0" y="850232"/>
                  <a:pt x="0" y="850232"/>
                </a:cubicBezTo>
                <a:lnTo>
                  <a:pt x="0" y="85023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16081" y="1561716"/>
            <a:ext cx="7467600" cy="2362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716881" y="1180718"/>
            <a:ext cx="13225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FF0000"/>
                </a:solidFill>
                <a:latin typeface="Calibri"/>
                <a:ea typeface="ＭＳ Ｐゴシック" pitchFamily="-112" charset="-128"/>
              </a:rPr>
              <a:t>HE-LHC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FF0000"/>
                </a:solidFill>
                <a:latin typeface="Calibri"/>
                <a:ea typeface="ＭＳ Ｐゴシック" pitchFamily="-112" charset="-128"/>
              </a:rPr>
              <a:t>   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ea typeface="ＭＳ Ｐゴシック" pitchFamily="-112" charset="-128"/>
              </a:rPr>
              <a:t>2030?</a:t>
            </a:r>
            <a:endParaRPr lang="en-US" sz="2800" b="1" dirty="0">
              <a:solidFill>
                <a:srgbClr val="FF0000"/>
              </a:solidFill>
              <a:latin typeface="Calibri"/>
              <a:ea typeface="ＭＳ Ｐゴシック" pitchFamily="-11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62834" y="6450184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courtesy of R. </a:t>
            </a:r>
            <a:r>
              <a:rPr lang="en-US" dirty="0" err="1" smtClean="0"/>
              <a:t>Heuer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68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4" grpId="0" animBg="1"/>
      <p:bldP spid="1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path to 20 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96424" y="6460341"/>
            <a:ext cx="6662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By courtesy of P. Lee,  Applied Superconductivity Center, NHMFL</a:t>
            </a:r>
            <a:endParaRPr lang="en-US" dirty="0"/>
          </a:p>
        </p:txBody>
      </p:sp>
      <p:pic>
        <p:nvPicPr>
          <p:cNvPr id="6" name="Picture 5" descr="jcprog-08-061808b-1257x774_256c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040" y="1590464"/>
            <a:ext cx="7897456" cy="486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63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7466" y="990600"/>
            <a:ext cx="4706534" cy="268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Magnets for HE-LHC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25456" y="1154156"/>
            <a:ext cx="3438266" cy="2514600"/>
          </a:xfrm>
        </p:spPr>
        <p:txBody>
          <a:bodyPr>
            <a:normAutofit fontScale="92500" lnSpcReduction="20000"/>
          </a:bodyPr>
          <a:lstStyle/>
          <a:p>
            <a:pPr marL="342900" indent="-342900"/>
            <a:r>
              <a:rPr lang="en-GB" sz="2400" dirty="0" smtClean="0"/>
              <a:t>For a 17 + 17 </a:t>
            </a:r>
            <a:r>
              <a:rPr lang="en-GB" sz="2400" dirty="0" err="1" smtClean="0"/>
              <a:t>TeV</a:t>
            </a:r>
            <a:r>
              <a:rPr lang="en-GB" sz="2400" dirty="0" smtClean="0"/>
              <a:t> collider in the LHC tunnel: 20 T dipoles </a:t>
            </a:r>
          </a:p>
          <a:p>
            <a:pPr marL="342900" indent="-342900"/>
            <a:r>
              <a:rPr lang="en-GB" sz="2400" dirty="0" smtClean="0"/>
              <a:t>Present idea:</a:t>
            </a:r>
            <a:r>
              <a:rPr lang="en-GB" sz="2400" dirty="0"/>
              <a:t> </a:t>
            </a:r>
            <a:r>
              <a:rPr lang="en-GB" sz="2400" dirty="0" smtClean="0"/>
              <a:t>HTS/Nb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Sn/</a:t>
            </a:r>
            <a:r>
              <a:rPr lang="en-GB" sz="2400" dirty="0" err="1" smtClean="0"/>
              <a:t>Nb</a:t>
            </a:r>
            <a:r>
              <a:rPr lang="en-GB" sz="2400" dirty="0" smtClean="0"/>
              <a:t>-Ti nested coil magnet</a:t>
            </a:r>
            <a:endParaRPr lang="en-GB" sz="2800" dirty="0" smtClean="0"/>
          </a:p>
          <a:p>
            <a:pPr marL="342900" indent="-342900"/>
            <a:r>
              <a:rPr lang="en-GB" sz="2400" b="1" dirty="0" smtClean="0">
                <a:solidFill>
                  <a:srgbClr val="FF0000"/>
                </a:solidFill>
              </a:rPr>
              <a:t>Scenario set during the Malta workshop in Oct 2010</a:t>
            </a:r>
          </a:p>
        </p:txBody>
      </p:sp>
      <p:sp>
        <p:nvSpPr>
          <p:cNvPr id="9" name="Rectangle 1030"/>
          <p:cNvSpPr>
            <a:spLocks noChangeArrowheads="1"/>
          </p:cNvSpPr>
          <p:nvPr/>
        </p:nvSpPr>
        <p:spPr bwMode="auto">
          <a:xfrm>
            <a:off x="1102430" y="6400800"/>
            <a:ext cx="4010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>
                <a:solidFill>
                  <a:srgbClr val="0000FF"/>
                </a:solidFill>
              </a:rPr>
              <a:t>By courtesy of E. Todesco, CERN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" t="1283" r="920"/>
          <a:stretch>
            <a:fillRect/>
          </a:stretch>
        </p:blipFill>
        <p:spPr bwMode="auto">
          <a:xfrm>
            <a:off x="1164343" y="4191000"/>
            <a:ext cx="3276600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41"/>
          <p:cNvSpPr>
            <a:spLocks noChangeArrowheads="1"/>
          </p:cNvSpPr>
          <p:nvPr/>
        </p:nvSpPr>
        <p:spPr bwMode="auto">
          <a:xfrm>
            <a:off x="3145543" y="3581400"/>
            <a:ext cx="125268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i="1" dirty="0">
                <a:solidFill>
                  <a:srgbClr val="0000FF"/>
                </a:solidFill>
              </a:rPr>
              <a:t>low-grade</a:t>
            </a:r>
          </a:p>
          <a:p>
            <a:pPr algn="l"/>
            <a:r>
              <a:rPr lang="en-US" dirty="0">
                <a:solidFill>
                  <a:srgbClr val="0000FF"/>
                </a:solidFill>
              </a:rPr>
              <a:t>Nb</a:t>
            </a:r>
            <a:r>
              <a:rPr lang="en-US" baseline="-25000" dirty="0">
                <a:solidFill>
                  <a:srgbClr val="0000FF"/>
                </a:solidFill>
              </a:rPr>
              <a:t>3</a:t>
            </a:r>
            <a:r>
              <a:rPr lang="en-US" dirty="0">
                <a:solidFill>
                  <a:srgbClr val="0000FF"/>
                </a:solidFill>
              </a:rPr>
              <a:t>Sn</a:t>
            </a:r>
          </a:p>
        </p:txBody>
      </p:sp>
      <p:sp>
        <p:nvSpPr>
          <p:cNvPr id="12" name="Rectangle 1042"/>
          <p:cNvSpPr>
            <a:spLocks noChangeArrowheads="1"/>
          </p:cNvSpPr>
          <p:nvPr/>
        </p:nvSpPr>
        <p:spPr bwMode="auto">
          <a:xfrm>
            <a:off x="1485018" y="3581400"/>
            <a:ext cx="16414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i="1">
                <a:solidFill>
                  <a:srgbClr val="008040"/>
                </a:solidFill>
              </a:rPr>
              <a:t>high-grade</a:t>
            </a:r>
            <a:endParaRPr lang="en-US">
              <a:solidFill>
                <a:srgbClr val="008040"/>
              </a:solidFill>
            </a:endParaRPr>
          </a:p>
          <a:p>
            <a:pPr algn="r"/>
            <a:r>
              <a:rPr lang="en-US">
                <a:solidFill>
                  <a:srgbClr val="008040"/>
                </a:solidFill>
              </a:rPr>
              <a:t>Nb</a:t>
            </a:r>
            <a:r>
              <a:rPr lang="en-US" baseline="-25000">
                <a:solidFill>
                  <a:srgbClr val="008040"/>
                </a:solidFill>
              </a:rPr>
              <a:t>3</a:t>
            </a:r>
            <a:r>
              <a:rPr lang="en-US">
                <a:solidFill>
                  <a:srgbClr val="008040"/>
                </a:solidFill>
              </a:rPr>
              <a:t>Sn</a:t>
            </a:r>
          </a:p>
        </p:txBody>
      </p:sp>
      <p:sp>
        <p:nvSpPr>
          <p:cNvPr id="13" name="Rectangle 1043"/>
          <p:cNvSpPr>
            <a:spLocks noChangeArrowheads="1"/>
          </p:cNvSpPr>
          <p:nvPr/>
        </p:nvSpPr>
        <p:spPr bwMode="auto">
          <a:xfrm>
            <a:off x="1621543" y="44958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E93600"/>
                </a:solidFill>
              </a:rPr>
              <a:t>HTS</a:t>
            </a:r>
          </a:p>
        </p:txBody>
      </p:sp>
      <p:sp>
        <p:nvSpPr>
          <p:cNvPr id="14" name="Rectangle 1040"/>
          <p:cNvSpPr>
            <a:spLocks noChangeArrowheads="1"/>
          </p:cNvSpPr>
          <p:nvPr/>
        </p:nvSpPr>
        <p:spPr bwMode="auto">
          <a:xfrm>
            <a:off x="4136143" y="5486400"/>
            <a:ext cx="928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dirty="0" err="1"/>
              <a:t>Nb</a:t>
            </a:r>
            <a:r>
              <a:rPr lang="en-US" dirty="0"/>
              <a:t>-Ti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5307052" y="3761083"/>
            <a:ext cx="2910717" cy="2862923"/>
            <a:chOff x="4487033" y="3917968"/>
            <a:chExt cx="2910717" cy="2862923"/>
          </a:xfrm>
        </p:grpSpPr>
        <p:pic>
          <p:nvPicPr>
            <p:cNvPr id="5" name="Picture 4" descr="20T_iron.JPG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487033" y="3917968"/>
              <a:ext cx="2910717" cy="2862923"/>
            </a:xfrm>
            <a:prstGeom prst="rect">
              <a:avLst/>
            </a:prstGeom>
          </p:spPr>
        </p:pic>
        <p:pic>
          <p:nvPicPr>
            <p:cNvPr id="15" name="Picture 9" descr="20T_coil_v3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45" t="9981" r="15546" b="26137"/>
            <a:stretch/>
          </p:blipFill>
          <p:spPr bwMode="auto">
            <a:xfrm>
              <a:off x="5036456" y="5123542"/>
              <a:ext cx="749297" cy="249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9" descr="20T_coil_v3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45" t="9981" r="15546" b="26137"/>
            <a:stretch/>
          </p:blipFill>
          <p:spPr bwMode="auto">
            <a:xfrm>
              <a:off x="6052456" y="5119308"/>
              <a:ext cx="749297" cy="249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9" descr="20T_coil_v3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45" t="9981" r="15546" b="26137"/>
            <a:stretch/>
          </p:blipFill>
          <p:spPr bwMode="auto">
            <a:xfrm flipV="1">
              <a:off x="5036456" y="5373308"/>
              <a:ext cx="749297" cy="249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9" descr="20T_coil_v3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45" t="9981" r="15546" b="26137"/>
            <a:stretch/>
          </p:blipFill>
          <p:spPr bwMode="auto">
            <a:xfrm flipV="1">
              <a:off x="6052456" y="5369074"/>
              <a:ext cx="749297" cy="249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Picture 2" descr="\\cern.ch\dfs\Users\e\etodesco\Desktop\coil_scale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461" y="3792809"/>
            <a:ext cx="698500" cy="2876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8298647" y="3598683"/>
            <a:ext cx="56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</a:t>
            </a:r>
            <a:r>
              <a:rPr lang="en-US" baseline="-25000" dirty="0" err="1" smtClean="0"/>
              <a:t>coil</a:t>
            </a:r>
            <a:endParaRPr lang="en-US" baseline="-25000" dirty="0"/>
          </a:p>
        </p:txBody>
      </p:sp>
      <p:grpSp>
        <p:nvGrpSpPr>
          <p:cNvPr id="8" name="Group 7"/>
          <p:cNvGrpSpPr/>
          <p:nvPr/>
        </p:nvGrpSpPr>
        <p:grpSpPr>
          <a:xfrm>
            <a:off x="1547664" y="44624"/>
            <a:ext cx="7555456" cy="2808312"/>
            <a:chOff x="1547664" y="44624"/>
            <a:chExt cx="7555456" cy="2808312"/>
          </a:xfrm>
        </p:grpSpPr>
        <p:pic>
          <p:nvPicPr>
            <p:cNvPr id="2" name="Picture 1" descr="DNA_orbit_animated_static_thumb.pn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6336" y="52775"/>
              <a:ext cx="1506784" cy="2800161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547664" y="44624"/>
              <a:ext cx="6287499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Time for a genetic mutation ?!?</a:t>
              </a:r>
              <a:endParaRPr lang="en-US" sz="3200" b="1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3952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1-04-05 at 9.49.2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485" y="1238762"/>
            <a:ext cx="3816424" cy="1442196"/>
          </a:xfrm>
          <a:prstGeom prst="rect">
            <a:avLst/>
          </a:prstGeom>
        </p:spPr>
      </p:pic>
      <p:pic>
        <p:nvPicPr>
          <p:cNvPr id="3" name="Picture 2" descr="Screen shot 2011-04-05 at 9.49.4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8920" y="1094746"/>
            <a:ext cx="1403071" cy="6360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1984 ECFA – Lausanne</a:t>
            </a:r>
            <a:endParaRPr lang="en-US" dirty="0"/>
          </a:p>
        </p:txBody>
      </p:sp>
      <p:pic>
        <p:nvPicPr>
          <p:cNvPr id="549890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369" b="11451"/>
          <a:stretch/>
        </p:blipFill>
        <p:spPr bwMode="auto">
          <a:xfrm>
            <a:off x="1338776" y="2708920"/>
            <a:ext cx="3953304" cy="361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9892" name="Picture 4" descr="790640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260648"/>
            <a:ext cx="1734890" cy="229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9897" name="Oval 9"/>
          <p:cNvSpPr>
            <a:spLocks noChangeArrowheads="1"/>
          </p:cNvSpPr>
          <p:nvPr/>
        </p:nvSpPr>
        <p:spPr bwMode="auto">
          <a:xfrm rot="-908448">
            <a:off x="2350247" y="3543526"/>
            <a:ext cx="1152525" cy="2881312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359701" y="2535287"/>
            <a:ext cx="14674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G. </a:t>
            </a:r>
            <a:r>
              <a:rPr lang="fi-FI" dirty="0" err="1" smtClean="0"/>
              <a:t>Brianti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999687" y="2996952"/>
            <a:ext cx="4108817" cy="3528392"/>
            <a:chOff x="4999687" y="2996952"/>
            <a:chExt cx="4108817" cy="3528392"/>
          </a:xfrm>
        </p:grpSpPr>
        <p:pic>
          <p:nvPicPr>
            <p:cNvPr id="5" name="Picture 4" descr="Screen shot 2011-12-05 at 10.49.46 PM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4088" y="2996952"/>
              <a:ext cx="3569600" cy="312739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999687" y="6156012"/>
              <a:ext cx="41088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CERN 87-05, G. </a:t>
              </a:r>
              <a:r>
                <a:rPr lang="en-US" dirty="0" err="1" smtClean="0"/>
                <a:t>Brianti</a:t>
              </a:r>
              <a:r>
                <a:rPr lang="en-US" dirty="0" smtClean="0"/>
                <a:t> and K. </a:t>
              </a:r>
              <a:r>
                <a:rPr lang="en-US" dirty="0" err="1" smtClean="0"/>
                <a:t>Hubner</a:t>
              </a:r>
              <a:r>
                <a:rPr lang="en-US" dirty="0" smtClean="0"/>
                <a:t> Ed.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11152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989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(maybe) 20 T cable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788" y="1196752"/>
            <a:ext cx="4770372" cy="4800600"/>
          </a:xfrm>
        </p:spPr>
        <p:txBody>
          <a:bodyPr/>
          <a:lstStyle/>
          <a:p>
            <a:r>
              <a:rPr lang="en-US" dirty="0" err="1" smtClean="0"/>
              <a:t>Roebel</a:t>
            </a:r>
            <a:r>
              <a:rPr lang="en-US" dirty="0" smtClean="0"/>
              <a:t> cables of punched HTS tapes after an idea of W. </a:t>
            </a:r>
            <a:r>
              <a:rPr lang="en-US" smtClean="0"/>
              <a:t>Goldacker</a:t>
            </a:r>
            <a:r>
              <a:rPr lang="en-US" dirty="0" smtClean="0"/>
              <a:t> (KIT)</a:t>
            </a:r>
          </a:p>
          <a:p>
            <a:r>
              <a:rPr lang="en-US" dirty="0" smtClean="0"/>
              <a:t>Manufacturing by IRL Ltd.</a:t>
            </a:r>
          </a:p>
          <a:p>
            <a:r>
              <a:rPr lang="en-US" dirty="0" smtClean="0"/>
              <a:t>First test at liquid helium (4.3 K) and in high field (10 T) show a current carrying capacity of </a:t>
            </a:r>
            <a:r>
              <a:rPr lang="en-US" b="1" dirty="0" smtClean="0">
                <a:solidFill>
                  <a:srgbClr val="FF0000"/>
                </a:solidFill>
              </a:rPr>
              <a:t>4 to 10 kA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Picture 4" descr="Roebel on sample hol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996" y="701824"/>
            <a:ext cx="2758508" cy="58235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96424" y="6460341"/>
            <a:ext cx="6662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By courtesy of J. </a:t>
            </a:r>
            <a:r>
              <a:rPr lang="en-US" dirty="0" err="1" smtClean="0"/>
              <a:t>Fleiter</a:t>
            </a:r>
            <a:r>
              <a:rPr lang="en-US" dirty="0" smtClean="0"/>
              <a:t>, Ph. Denis, G. </a:t>
            </a:r>
            <a:r>
              <a:rPr lang="en-US" dirty="0" err="1" smtClean="0"/>
              <a:t>Peiro</a:t>
            </a:r>
            <a:r>
              <a:rPr lang="en-US" dirty="0" smtClean="0"/>
              <a:t>,  A. </a:t>
            </a:r>
            <a:r>
              <a:rPr lang="en-US" dirty="0" err="1" smtClean="0"/>
              <a:t>Ballarino</a:t>
            </a:r>
            <a:r>
              <a:rPr lang="en-US" dirty="0" smtClean="0"/>
              <a:t> (CERN)</a:t>
            </a:r>
            <a:endParaRPr lang="en-US" dirty="0"/>
          </a:p>
        </p:txBody>
      </p:sp>
      <p:pic>
        <p:nvPicPr>
          <p:cNvPr id="9" name="Picture 8" descr="banner-logo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187"/>
          <a:stretch/>
        </p:blipFill>
        <p:spPr>
          <a:xfrm>
            <a:off x="3419872" y="5619071"/>
            <a:ext cx="3091833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366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– 1/2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history of LHC is a history of applied superconductivity. </a:t>
            </a:r>
          </a:p>
          <a:p>
            <a:r>
              <a:rPr lang="en-US" dirty="0" smtClean="0"/>
              <a:t>A history that started 100 years ago…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043608" y="3073683"/>
            <a:ext cx="2995768" cy="3320164"/>
            <a:chOff x="3164644" y="3347455"/>
            <a:chExt cx="2995768" cy="3320164"/>
          </a:xfrm>
        </p:grpSpPr>
        <p:sp>
          <p:nvSpPr>
            <p:cNvPr id="10" name="TextBox 9"/>
            <p:cNvSpPr txBox="1"/>
            <p:nvPr/>
          </p:nvSpPr>
          <p:spPr>
            <a:xfrm>
              <a:off x="3164644" y="6021288"/>
              <a:ext cx="29957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March </a:t>
              </a:r>
              <a:r>
                <a:rPr lang="en-US" dirty="0" smtClean="0"/>
                <a:t>19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– First </a:t>
              </a:r>
              <a:r>
                <a:rPr lang="en-US" dirty="0"/>
                <a:t>International Women’s </a:t>
              </a:r>
              <a:r>
                <a:rPr lang="en-US" dirty="0" smtClean="0"/>
                <a:t>Day</a:t>
              </a:r>
              <a:endParaRPr lang="en-US" dirty="0"/>
            </a:p>
          </p:txBody>
        </p:sp>
        <p:pic>
          <p:nvPicPr>
            <p:cNvPr id="11" name="Picture 10" descr="386px-Frauentag_1914_Heraus_mit_dem_Frauenwahlrecht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912" y="3347455"/>
              <a:ext cx="1764792" cy="2738628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2248160" y="3907316"/>
            <a:ext cx="3035675" cy="2958480"/>
            <a:chOff x="2248160" y="3899520"/>
            <a:chExt cx="3035675" cy="2958480"/>
          </a:xfrm>
        </p:grpSpPr>
        <p:pic>
          <p:nvPicPr>
            <p:cNvPr id="16" name="Picture 15" descr="Screen shot 2011-12-07 at 11.47.02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3579" y="3899520"/>
              <a:ext cx="1804838" cy="234888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248160" y="6211669"/>
              <a:ext cx="30356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April 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– K. </a:t>
              </a:r>
              <a:r>
                <a:rPr lang="en-US" dirty="0" err="1" smtClean="0"/>
                <a:t>Onnes</a:t>
              </a:r>
              <a:r>
                <a:rPr lang="en-US" dirty="0" smtClean="0"/>
                <a:t> discovers </a:t>
              </a:r>
              <a:r>
                <a:rPr lang="en-US" i="1" dirty="0" err="1" smtClean="0"/>
                <a:t>supraconductivity</a:t>
              </a:r>
              <a:endParaRPr lang="en-US" i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752729" y="3068960"/>
            <a:ext cx="2204958" cy="2920211"/>
            <a:chOff x="1175710" y="3165872"/>
            <a:chExt cx="2204958" cy="2920211"/>
          </a:xfrm>
        </p:grpSpPr>
        <p:pic>
          <p:nvPicPr>
            <p:cNvPr id="5" name="Picture 4" descr="486px-Pancho_villa_horseback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9726" y="3165872"/>
              <a:ext cx="1844918" cy="227388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175710" y="5439752"/>
              <a:ext cx="22049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May 25</a:t>
              </a:r>
              <a:r>
                <a:rPr lang="en-US" baseline="30000" dirty="0"/>
                <a:t>th</a:t>
              </a:r>
              <a:r>
                <a:rPr lang="en-US" dirty="0"/>
                <a:t>: </a:t>
              </a:r>
              <a:r>
                <a:rPr lang="en-US" dirty="0" err="1"/>
                <a:t>Pancho</a:t>
              </a:r>
              <a:r>
                <a:rPr lang="en-US" dirty="0"/>
                <a:t> Villa raging in </a:t>
              </a:r>
              <a:r>
                <a:rPr lang="en-US" dirty="0" smtClean="0"/>
                <a:t>Mexico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777590" y="4429991"/>
            <a:ext cx="2946164" cy="2429918"/>
            <a:chOff x="2483768" y="4005064"/>
            <a:chExt cx="2946164" cy="2429918"/>
          </a:xfrm>
        </p:grpSpPr>
        <p:pic>
          <p:nvPicPr>
            <p:cNvPr id="6" name="Picture 5" descr="Mona_Lisa_stolen-1911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5816" y="4005064"/>
              <a:ext cx="2211360" cy="2060586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2483768" y="6065650"/>
              <a:ext cx="2946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August 22</a:t>
              </a:r>
              <a:r>
                <a:rPr lang="en-US" baseline="30000" dirty="0"/>
                <a:t>nd</a:t>
              </a:r>
              <a:r>
                <a:rPr lang="en-US" dirty="0"/>
                <a:t>: Mona Lisa </a:t>
              </a:r>
              <a:r>
                <a:rPr lang="en-US" dirty="0" smtClean="0"/>
                <a:t>stolen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65771" y="3073683"/>
            <a:ext cx="3379807" cy="2171229"/>
            <a:chOff x="5754134" y="4680884"/>
            <a:chExt cx="3379807" cy="2171229"/>
          </a:xfrm>
        </p:grpSpPr>
        <p:sp>
          <p:nvSpPr>
            <p:cNvPr id="13" name="TextBox 12"/>
            <p:cNvSpPr txBox="1"/>
            <p:nvPr/>
          </p:nvSpPr>
          <p:spPr>
            <a:xfrm>
              <a:off x="5754134" y="6205782"/>
              <a:ext cx="33798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December 14</a:t>
              </a:r>
              <a:r>
                <a:rPr lang="en-US" baseline="30000" dirty="0"/>
                <a:t>th</a:t>
              </a:r>
              <a:r>
                <a:rPr lang="en-US" dirty="0"/>
                <a:t>: Roald Amundsen reaches the South </a:t>
              </a:r>
              <a:r>
                <a:rPr lang="en-US" dirty="0" smtClean="0"/>
                <a:t>Pole</a:t>
              </a:r>
              <a:endParaRPr lang="en-US" dirty="0"/>
            </a:p>
          </p:txBody>
        </p:sp>
        <p:pic>
          <p:nvPicPr>
            <p:cNvPr id="14" name="Picture 13" descr="Aan_de_Zuidpool_-_p1913-160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2891" y="4680884"/>
              <a:ext cx="2422294" cy="15999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7563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– 2/2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history of LHC is also, and foremost, a history of people…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… our supporting sponsors, the DG’s in the period 1984-2010 that defined, defended and did the job</a:t>
            </a:r>
          </a:p>
          <a:p>
            <a:pPr lvl="1"/>
            <a:r>
              <a:rPr lang="en-US" dirty="0" err="1" smtClean="0"/>
              <a:t>Herwig</a:t>
            </a:r>
            <a:r>
              <a:rPr lang="en-US" dirty="0" smtClean="0"/>
              <a:t> </a:t>
            </a:r>
            <a:r>
              <a:rPr lang="en-US" dirty="0" err="1" smtClean="0"/>
              <a:t>Schopper</a:t>
            </a:r>
            <a:endParaRPr lang="en-US" dirty="0" smtClean="0"/>
          </a:p>
          <a:p>
            <a:pPr lvl="1"/>
            <a:r>
              <a:rPr lang="en-US" dirty="0" smtClean="0"/>
              <a:t>Carlo Rubbia</a:t>
            </a:r>
          </a:p>
          <a:p>
            <a:pPr lvl="1"/>
            <a:r>
              <a:rPr lang="en-US" dirty="0" smtClean="0"/>
              <a:t>Christopher </a:t>
            </a:r>
            <a:r>
              <a:rPr lang="en-US" dirty="0" err="1" smtClean="0"/>
              <a:t>Llevellyn</a:t>
            </a:r>
            <a:r>
              <a:rPr lang="en-US" dirty="0" smtClean="0"/>
              <a:t> Smith</a:t>
            </a:r>
          </a:p>
          <a:p>
            <a:pPr lvl="1"/>
            <a:r>
              <a:rPr lang="en-US" dirty="0" smtClean="0"/>
              <a:t>Luciano </a:t>
            </a:r>
            <a:r>
              <a:rPr lang="en-US" dirty="0" err="1" smtClean="0"/>
              <a:t>Maiani</a:t>
            </a:r>
            <a:endParaRPr lang="en-US" dirty="0" smtClean="0"/>
          </a:p>
          <a:p>
            <a:pPr lvl="1"/>
            <a:r>
              <a:rPr lang="en-US" dirty="0" smtClean="0"/>
              <a:t>Robert </a:t>
            </a:r>
            <a:r>
              <a:rPr lang="en-US" dirty="0" err="1" smtClean="0"/>
              <a:t>Aymar</a:t>
            </a:r>
            <a:endParaRPr lang="en-US" dirty="0" smtClean="0"/>
          </a:p>
          <a:p>
            <a:pPr lvl="1"/>
            <a:r>
              <a:rPr lang="en-US" dirty="0" smtClean="0"/>
              <a:t>Rolf-Dieter </a:t>
            </a:r>
            <a:r>
              <a:rPr lang="en-US" dirty="0" err="1" smtClean="0"/>
              <a:t>Heuer</a:t>
            </a:r>
            <a:endParaRPr lang="en-US" dirty="0" smtClean="0"/>
          </a:p>
          <a:p>
            <a:r>
              <a:rPr lang="en-US" dirty="0" smtClean="0"/>
              <a:t>… two strong project leader of remarkable fiber that navigated very rough seas </a:t>
            </a:r>
          </a:p>
          <a:p>
            <a:pPr lvl="1"/>
            <a:r>
              <a:rPr lang="en-US" dirty="0" smtClean="0"/>
              <a:t>Giorgio </a:t>
            </a:r>
            <a:r>
              <a:rPr lang="en-US" dirty="0" err="1" smtClean="0"/>
              <a:t>Brianti</a:t>
            </a:r>
            <a:endParaRPr lang="en-US" dirty="0" smtClean="0"/>
          </a:p>
          <a:p>
            <a:pPr lvl="1"/>
            <a:r>
              <a:rPr lang="en-US" dirty="0" smtClean="0"/>
              <a:t>Lyn Evans</a:t>
            </a:r>
          </a:p>
        </p:txBody>
      </p:sp>
    </p:spTree>
    <p:extLst>
      <p:ext uri="{BB962C8B-B14F-4D97-AF65-F5344CB8AC3E}">
        <p14:creationId xmlns:p14="http://schemas.microsoft.com/office/powerpoint/2010/main" val="1167626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ast dipo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84" y="1226679"/>
            <a:ext cx="8023716" cy="5370673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and those who made it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453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02024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Earlier traces of the </a:t>
            </a:r>
            <a:r>
              <a:rPr lang="en-US" i="1" dirty="0" smtClean="0"/>
              <a:t>two-in-one </a:t>
            </a:r>
            <a:r>
              <a:rPr lang="en-US" dirty="0" smtClean="0"/>
              <a:t>concept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239659" y="1686719"/>
            <a:ext cx="2972301" cy="2185362"/>
            <a:chOff x="1205442" y="1686719"/>
            <a:chExt cx="2972301" cy="2185362"/>
          </a:xfrm>
        </p:grpSpPr>
        <p:pic>
          <p:nvPicPr>
            <p:cNvPr id="9" name="Picture 8" descr="Screen shot 2011-04-05 at 10.33.26 AM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445693">
              <a:off x="2730407" y="1732496"/>
              <a:ext cx="1447336" cy="155761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205442" y="3502749"/>
              <a:ext cx="25024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John P</a:t>
              </a:r>
              <a:r>
                <a:rPr lang="pl-PL" dirty="0"/>
                <a:t>. </a:t>
              </a:r>
              <a:r>
                <a:rPr lang="pl-PL" dirty="0" err="1" smtClean="0"/>
                <a:t>Blewett</a:t>
              </a:r>
              <a:r>
                <a:rPr lang="pl-PL" dirty="0" smtClean="0"/>
                <a:t>, 1971</a:t>
              </a:r>
              <a:endParaRPr lang="en-US" dirty="0"/>
            </a:p>
          </p:txBody>
        </p:sp>
        <p:pic>
          <p:nvPicPr>
            <p:cNvPr id="3" name="Picture 2" descr="blewett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5443" y="1686719"/>
              <a:ext cx="1431685" cy="1816030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1187624" y="1395288"/>
            <a:ext cx="7770726" cy="5172368"/>
            <a:chOff x="1187624" y="1395288"/>
            <a:chExt cx="7770726" cy="5172368"/>
          </a:xfrm>
        </p:grpSpPr>
        <p:pic>
          <p:nvPicPr>
            <p:cNvPr id="6" name="Picture 5" descr="Screen shot 2011-04-06 at 7.29.59 AM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45852" y="1395288"/>
              <a:ext cx="1908364" cy="2534369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241478" y="4039850"/>
              <a:ext cx="24735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Assembly work at BNL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556421" y="4077072"/>
              <a:ext cx="22931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SSC high field option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90195" y="5786680"/>
              <a:ext cx="306815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Robert B. Palmer</a:t>
              </a:r>
              <a:r>
                <a:rPr lang="en-US" sz="1600" dirty="0" smtClean="0"/>
                <a:t>, </a:t>
              </a:r>
              <a:r>
                <a:rPr lang="en-US" sz="1200" dirty="0" smtClean="0"/>
                <a:t>Superconducting Accelerator Magnets: A Review of their Design and Training, ICHEP 92, SLAC-PUB-5899, 1992</a:t>
              </a:r>
              <a:endParaRPr lang="en-US" sz="1200" dirty="0"/>
            </a:p>
          </p:txBody>
        </p:sp>
        <p:pic>
          <p:nvPicPr>
            <p:cNvPr id="15" name="Picture 14" descr="palmer-300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99992" y="4531378"/>
              <a:ext cx="1329311" cy="1993966"/>
            </a:xfrm>
            <a:prstGeom prst="rect">
              <a:avLst/>
            </a:prstGeom>
          </p:spPr>
        </p:pic>
        <p:pic>
          <p:nvPicPr>
            <p:cNvPr id="16" name="Picture 15" descr="Screen shot 2011-03-31 at 10.53.42 AM.png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87624" y="4446404"/>
              <a:ext cx="3043667" cy="2121252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6572322" y="1070202"/>
            <a:ext cx="2427251" cy="4716478"/>
            <a:chOff x="6572322" y="1070202"/>
            <a:chExt cx="2427251" cy="4716478"/>
          </a:xfrm>
        </p:grpSpPr>
        <p:sp>
          <p:nvSpPr>
            <p:cNvPr id="7" name="TextBox 6"/>
            <p:cNvSpPr txBox="1"/>
            <p:nvPr/>
          </p:nvSpPr>
          <p:spPr>
            <a:xfrm>
              <a:off x="6628005" y="5048016"/>
              <a:ext cx="23715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Per F. Dahl</a:t>
              </a:r>
              <a:r>
                <a:rPr lang="en-US" sz="1600" dirty="0" smtClean="0"/>
                <a:t>, </a:t>
              </a:r>
              <a:r>
                <a:rPr lang="en-US" sz="1200" dirty="0"/>
                <a:t>The SSC Dipole: Its Conceptual Origin and Early Design History</a:t>
              </a:r>
              <a:r>
                <a:rPr lang="en-US" sz="1200" dirty="0" smtClean="0"/>
                <a:t>, SSCL-320, 1990</a:t>
              </a:r>
              <a:endParaRPr lang="en-US" sz="1200" dirty="0"/>
            </a:p>
          </p:txBody>
        </p:sp>
        <p:pic>
          <p:nvPicPr>
            <p:cNvPr id="8" name="Picture 7" descr="Screen shot 2011-04-06 at 7.29.46 AM.png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9061"/>
            <a:stretch/>
          </p:blipFill>
          <p:spPr>
            <a:xfrm>
              <a:off x="6572322" y="1070202"/>
              <a:ext cx="2199981" cy="2279313"/>
            </a:xfrm>
            <a:prstGeom prst="rect">
              <a:avLst/>
            </a:prstGeom>
          </p:spPr>
        </p:pic>
        <p:pic>
          <p:nvPicPr>
            <p:cNvPr id="4" name="Picture 3" descr="Dahl-150px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6336" y="3429000"/>
              <a:ext cx="1255510" cy="16740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1584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SSC vs.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796752"/>
            <a:ext cx="8064896" cy="49446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G. </a:t>
            </a:r>
            <a:r>
              <a:rPr lang="en-US" dirty="0" err="1" smtClean="0"/>
              <a:t>Brianti</a:t>
            </a:r>
            <a:r>
              <a:rPr lang="en-US" dirty="0" smtClean="0"/>
              <a:t> had various reasons for </a:t>
            </a:r>
            <a:r>
              <a:rPr lang="en-US" i="1" dirty="0" smtClean="0"/>
              <a:t>headaches</a:t>
            </a:r>
            <a:r>
              <a:rPr lang="en-US" dirty="0" smtClean="0"/>
              <a:t> in the race of the two projects:</a:t>
            </a:r>
          </a:p>
          <a:p>
            <a:pPr lvl="1"/>
            <a:r>
              <a:rPr lang="en-US" dirty="0" smtClean="0"/>
              <a:t>The existing LEP tunnel imposed a given radius and cross sectional space to the new accelerator </a:t>
            </a:r>
            <a:r>
              <a:rPr lang="en-US" dirty="0" smtClean="0">
                <a:solidFill>
                  <a:srgbClr val="FF0000"/>
                </a:solidFill>
              </a:rPr>
              <a:t>– Field !</a:t>
            </a:r>
          </a:p>
          <a:p>
            <a:pPr lvl="1"/>
            <a:r>
              <a:rPr lang="en-US" dirty="0" smtClean="0"/>
              <a:t>The missing factor in energy (</a:t>
            </a:r>
            <a:r>
              <a:rPr lang="en-US" dirty="0" smtClean="0">
                <a:solidFill>
                  <a:srgbClr val="FF0000"/>
                </a:solidFill>
              </a:rPr>
              <a:t>8.5+8.5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for LHC vs. </a:t>
            </a:r>
            <a:r>
              <a:rPr lang="en-US" dirty="0" smtClean="0">
                <a:solidFill>
                  <a:srgbClr val="FF0000"/>
                </a:solidFill>
              </a:rPr>
              <a:t>20+20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for SSC) needed to be compensated by a higher luminosity (design value of </a:t>
            </a:r>
            <a:r>
              <a:rPr lang="en-US" dirty="0" smtClean="0">
                <a:solidFill>
                  <a:srgbClr val="FF0000"/>
                </a:solidFill>
              </a:rPr>
              <a:t>10</a:t>
            </a:r>
            <a:r>
              <a:rPr lang="en-US" baseline="30000" dirty="0" smtClean="0">
                <a:solidFill>
                  <a:srgbClr val="FF0000"/>
                </a:solidFill>
              </a:rPr>
              <a:t>34</a:t>
            </a:r>
            <a:r>
              <a:rPr lang="en-US" dirty="0" smtClean="0">
                <a:solidFill>
                  <a:srgbClr val="FF0000"/>
                </a:solidFill>
              </a:rPr>
              <a:t> 1/cm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s </a:t>
            </a:r>
            <a:r>
              <a:rPr lang="en-US" dirty="0" smtClean="0"/>
              <a:t>for LHC vs. </a:t>
            </a:r>
            <a:r>
              <a:rPr lang="en-US" dirty="0" smtClean="0">
                <a:solidFill>
                  <a:srgbClr val="FF0000"/>
                </a:solidFill>
              </a:rPr>
              <a:t>10</a:t>
            </a:r>
            <a:r>
              <a:rPr lang="en-US" baseline="30000" dirty="0" smtClean="0">
                <a:solidFill>
                  <a:srgbClr val="FF0000"/>
                </a:solidFill>
              </a:rPr>
              <a:t>33</a:t>
            </a:r>
            <a:r>
              <a:rPr lang="en-US" dirty="0" smtClean="0">
                <a:solidFill>
                  <a:srgbClr val="FF0000"/>
                </a:solidFill>
              </a:rPr>
              <a:t> 1/cm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s </a:t>
            </a:r>
            <a:r>
              <a:rPr lang="en-US" dirty="0" smtClean="0"/>
              <a:t>for SSC) </a:t>
            </a:r>
            <a:r>
              <a:rPr lang="en-US" dirty="0" smtClean="0">
                <a:solidFill>
                  <a:srgbClr val="FF0000"/>
                </a:solidFill>
              </a:rPr>
              <a:t>– Aperture and quality !</a:t>
            </a:r>
          </a:p>
          <a:p>
            <a:r>
              <a:rPr lang="en-US" dirty="0" smtClean="0"/>
              <a:t>R&amp;D focus was the key !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High field</a:t>
            </a:r>
            <a:r>
              <a:rPr lang="en-US" dirty="0" smtClean="0"/>
              <a:t>: aim at </a:t>
            </a:r>
            <a:r>
              <a:rPr lang="en-US" dirty="0" smtClean="0">
                <a:solidFill>
                  <a:srgbClr val="FF0000"/>
                </a:solidFill>
              </a:rPr>
              <a:t>8 to 10 T </a:t>
            </a:r>
            <a:r>
              <a:rPr lang="en-US" dirty="0" smtClean="0"/>
              <a:t>bore field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Two-in-one</a:t>
            </a:r>
            <a:r>
              <a:rPr lang="en-US" dirty="0" smtClean="0"/>
              <a:t>: to gain space in the crammed tunnel space for the widest possible magnet bore</a:t>
            </a:r>
          </a:p>
        </p:txBody>
      </p:sp>
      <p:pic>
        <p:nvPicPr>
          <p:cNvPr id="11" name="Picture 10" descr="Screen shot 2011-03-23 at 8.47.4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78583"/>
            <a:ext cx="2016224" cy="1779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467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field – </a:t>
            </a:r>
            <a:r>
              <a:rPr lang="en-US" dirty="0" err="1" smtClean="0"/>
              <a:t>NbTi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7" y="1447800"/>
            <a:ext cx="4104457" cy="5221560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1987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–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R. </a:t>
            </a:r>
            <a:r>
              <a:rPr lang="en-US" dirty="0" err="1" smtClean="0"/>
              <a:t>Perin</a:t>
            </a:r>
            <a:r>
              <a:rPr lang="en-US" dirty="0" smtClean="0"/>
              <a:t> and D. Leroy built with </a:t>
            </a:r>
            <a:r>
              <a:rPr lang="en-US" dirty="0" err="1" smtClean="0"/>
              <a:t>Ansaldo</a:t>
            </a:r>
            <a:r>
              <a:rPr lang="en-US" dirty="0" smtClean="0"/>
              <a:t> </a:t>
            </a:r>
            <a:r>
              <a:rPr lang="en-US" dirty="0" err="1" smtClean="0"/>
              <a:t>Componenti</a:t>
            </a:r>
            <a:r>
              <a:rPr lang="en-US" dirty="0" smtClean="0"/>
              <a:t> a 1-m single aperture model </a:t>
            </a:r>
            <a:r>
              <a:rPr lang="en-US" dirty="0"/>
              <a:t>using a </a:t>
            </a:r>
            <a:r>
              <a:rPr lang="en-US" dirty="0" smtClean="0"/>
              <a:t>12.6 </a:t>
            </a:r>
            <a:r>
              <a:rPr lang="en-US" dirty="0"/>
              <a:t>mm wide </a:t>
            </a:r>
            <a:r>
              <a:rPr lang="en-US" dirty="0" err="1"/>
              <a:t>Nb</a:t>
            </a:r>
            <a:r>
              <a:rPr lang="en-US" dirty="0"/>
              <a:t>-Ti </a:t>
            </a:r>
            <a:r>
              <a:rPr lang="en-US" dirty="0" smtClean="0"/>
              <a:t>cable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1988</a:t>
            </a:r>
            <a:r>
              <a:rPr lang="en-US" dirty="0" smtClean="0"/>
              <a:t> – The model magnet reached 8.55 T at the first quench and 9.3 T at 1.6 K in 4 quenches</a:t>
            </a:r>
          </a:p>
        </p:txBody>
      </p:sp>
      <p:pic>
        <p:nvPicPr>
          <p:cNvPr id="4" name="Picture 3" descr="Luca_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5" b="10916"/>
          <a:stretch/>
        </p:blipFill>
        <p:spPr>
          <a:xfrm>
            <a:off x="5220072" y="4077072"/>
            <a:ext cx="3825451" cy="2301955"/>
          </a:xfrm>
          <a:prstGeom prst="rect">
            <a:avLst/>
          </a:prstGeom>
        </p:spPr>
      </p:pic>
      <p:pic>
        <p:nvPicPr>
          <p:cNvPr id="5" name="Picture 4" descr="Luca_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521853"/>
            <a:ext cx="3425584" cy="341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72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NbTi</a:t>
            </a:r>
            <a:r>
              <a:rPr lang="en-US" dirty="0" smtClean="0"/>
              <a:t> and superfluid helium</a:t>
            </a:r>
            <a:endParaRPr lang="en-US" dirty="0"/>
          </a:p>
        </p:txBody>
      </p:sp>
      <p:pic>
        <p:nvPicPr>
          <p:cNvPr id="5" name="Picture 4" descr="Screen shot 2011-12-05 at 11.43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34508"/>
            <a:ext cx="5550996" cy="3528392"/>
          </a:xfrm>
          <a:prstGeom prst="rect">
            <a:avLst/>
          </a:prstGeom>
        </p:spPr>
      </p:pic>
      <p:pic>
        <p:nvPicPr>
          <p:cNvPr id="4" name="Picture 3" descr="CClhc4_09_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812" y="2018325"/>
            <a:ext cx="3456034" cy="47779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4581128"/>
            <a:ext cx="463003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LHC largely profited from the SSC R&amp;D on </a:t>
            </a:r>
            <a:r>
              <a:rPr lang="en-US" sz="2400" dirty="0" err="1" smtClean="0"/>
              <a:t>NbTi</a:t>
            </a:r>
            <a:r>
              <a:rPr lang="en-US" sz="2400" dirty="0" smtClean="0"/>
              <a:t> for both the critical current (3000 A/mm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 and the filament diameter (5 to 10 </a:t>
            </a:r>
            <a:r>
              <a:rPr lang="en-US" sz="2400" dirty="0" smtClean="0">
                <a:latin typeface="Symbol" charset="2"/>
                <a:cs typeface="Symbol" charset="2"/>
              </a:rPr>
              <a:t>m</a:t>
            </a:r>
            <a:r>
              <a:rPr lang="en-US" sz="2400" dirty="0" smtClean="0"/>
              <a:t>m)</a:t>
            </a:r>
          </a:p>
          <a:p>
            <a:endParaRPr lang="en-US" sz="1600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Still, superfluid He was a must !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64302" y="1087558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Measurement of </a:t>
            </a:r>
            <a:r>
              <a:rPr lang="en-US" dirty="0" err="1" smtClean="0"/>
              <a:t>Ic</a:t>
            </a:r>
            <a:r>
              <a:rPr lang="en-US" dirty="0" smtClean="0"/>
              <a:t> of an LHC cable by M. Garber (BNL), 1992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8087734" y="6333060"/>
            <a:ext cx="792088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071196" y="4789109"/>
            <a:ext cx="681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4.2 K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071510" y="3740772"/>
            <a:ext cx="1872208" cy="24482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577750" y="2999773"/>
            <a:ext cx="1181100" cy="141816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634531" y="2815107"/>
            <a:ext cx="681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1.8 K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151094" y="3860041"/>
            <a:ext cx="2165046" cy="0"/>
          </a:xfrm>
          <a:prstGeom prst="straightConnector1">
            <a:avLst/>
          </a:prstGeom>
          <a:ln>
            <a:solidFill>
              <a:srgbClr val="660066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968163" y="3490709"/>
            <a:ext cx="609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+3 T</a:t>
            </a:r>
            <a:endParaRPr lang="en-US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069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3364</TotalTime>
  <Words>2144</Words>
  <Application>Microsoft Macintosh PowerPoint</Application>
  <PresentationFormat>On-screen Show (4:3)</PresentationFormat>
  <Paragraphs>300</Paragraphs>
  <Slides>53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5" baseType="lpstr">
      <vt:lpstr>Solstice</vt:lpstr>
      <vt:lpstr>Photo Editor Photo</vt:lpstr>
      <vt:lpstr>Largest of the Rings LHC Past, Present and Future</vt:lpstr>
      <vt:lpstr>Outline</vt:lpstr>
      <vt:lpstr>Outline</vt:lpstr>
      <vt:lpstr>1984…</vt:lpstr>
      <vt:lpstr>1984 ECFA – Lausanne</vt:lpstr>
      <vt:lpstr>Earlier traces of the two-in-one concept</vt:lpstr>
      <vt:lpstr>SSC vs. LHC</vt:lpstr>
      <vt:lpstr>High field – NbTi</vt:lpstr>
      <vt:lpstr>NbTi and superfluid helium</vt:lpstr>
      <vt:lpstr>High field – Nb3Sn</vt:lpstr>
      <vt:lpstr>Commit !</vt:lpstr>
      <vt:lpstr>TAP program</vt:lpstr>
      <vt:lpstr>MTA program</vt:lpstr>
      <vt:lpstr>LHC prototypes</vt:lpstr>
      <vt:lpstr>From SSC to Desertron to oblivion</vt:lpstr>
      <vt:lpstr>Science, policy and politics</vt:lpstr>
      <vt:lpstr>15 m prototypes</vt:lpstr>
      <vt:lpstr>Outline</vt:lpstr>
      <vt:lpstr>LHC twin-aperture dipole magnets</vt:lpstr>
      <vt:lpstr>Fine cables</vt:lpstr>
      <vt:lpstr>Coil winding</vt:lpstr>
      <vt:lpstr>Magnet assembly</vt:lpstr>
      <vt:lpstr>Cryo-magnets and tests</vt:lpstr>
      <vt:lpstr>Magnet installation</vt:lpstr>
      <vt:lpstr>Interconnection</vt:lpstr>
      <vt:lpstr>Large scale use of HTS</vt:lpstr>
      <vt:lpstr>The LHC superconducting magnet zoo</vt:lpstr>
      <vt:lpstr>Short Straight Sections</vt:lpstr>
      <vt:lpstr>High luminosity insertion</vt:lpstr>
      <vt:lpstr>World-Wide Works</vt:lpstr>
      <vt:lpstr>LHC !</vt:lpstr>
      <vt:lpstr>Oh, of course, some of the most impressive detectors ever built</vt:lpstr>
      <vt:lpstr>September 10th, 2008…</vt:lpstr>
      <vt:lpstr>…September 19th, 2008…</vt:lpstr>
      <vt:lpstr>…back to work in 2009…</vt:lpstr>
      <vt:lpstr>…November 30th, 2009…</vt:lpstr>
      <vt:lpstr>… March 30th, 2010</vt:lpstr>
      <vt:lpstr>Outline</vt:lpstr>
      <vt:lpstr>LHC luminosity in the future</vt:lpstr>
      <vt:lpstr>Scope of HL-LHC</vt:lpstr>
      <vt:lpstr>Nb3Sn knocks at the door</vt:lpstr>
      <vt:lpstr>New magnets for HL-LHC</vt:lpstr>
      <vt:lpstr>US-LARP magnets</vt:lpstr>
      <vt:lpstr>Nb3Sn cables poised to break limits</vt:lpstr>
      <vt:lpstr>SMC-3 at CERN</vt:lpstr>
      <vt:lpstr>Outline</vt:lpstr>
      <vt:lpstr>HE-LHC – (33 TeV cms)</vt:lpstr>
      <vt:lpstr>The path to 20 T</vt:lpstr>
      <vt:lpstr>Magnets for HE-LHC</vt:lpstr>
      <vt:lpstr>A (maybe) 20 T cable</vt:lpstr>
      <vt:lpstr>Conclusions – 1/2</vt:lpstr>
      <vt:lpstr>Conclusions – 2/2</vt:lpstr>
      <vt:lpstr>… and those who made it 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 Bottura</dc:creator>
  <cp:lastModifiedBy>Luca Bottura</cp:lastModifiedBy>
  <cp:revision>102</cp:revision>
  <dcterms:created xsi:type="dcterms:W3CDTF">2011-12-02T20:07:19Z</dcterms:created>
  <dcterms:modified xsi:type="dcterms:W3CDTF">2011-12-08T16:02:53Z</dcterms:modified>
</cp:coreProperties>
</file>