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56" r:id="rId2"/>
    <p:sldId id="260" r:id="rId3"/>
    <p:sldId id="261" r:id="rId4"/>
    <p:sldId id="263" r:id="rId5"/>
    <p:sldId id="279" r:id="rId6"/>
    <p:sldId id="264" r:id="rId7"/>
    <p:sldId id="280" r:id="rId8"/>
    <p:sldId id="265" r:id="rId9"/>
    <p:sldId id="266" r:id="rId10"/>
    <p:sldId id="267" r:id="rId11"/>
    <p:sldId id="268" r:id="rId12"/>
    <p:sldId id="271" r:id="rId13"/>
    <p:sldId id="278" r:id="rId14"/>
    <p:sldId id="275" r:id="rId15"/>
    <p:sldId id="277" r:id="rId16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u" initials="c" lastIdx="1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382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41E1E0-2386-47EB-BF47-46EFCBC784A7}" type="datetimeFigureOut">
              <a:rPr lang="de-AT" smtClean="0"/>
              <a:pPr/>
              <a:t>05.02.2012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CE4FAB-2F75-41FC-AE27-04263F5B677B}" type="slidenum">
              <a:rPr lang="de-AT" smtClean="0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M. Friedl: Welcome to the SVD-PXD Meeting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M. Friedl: Welcome to the SVD-PXD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M. Friedl: Welcome to the SVD-PXD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85800"/>
          </a:xfrm>
        </p:spPr>
        <p:txBody>
          <a:bodyPr/>
          <a:lstStyle>
            <a:extLst/>
          </a:lstStyle>
          <a:p>
            <a:r>
              <a:rPr kumimoji="0" lang="en-US" noProof="0" smtClean="0"/>
              <a:t>Click to edit Master title style</a:t>
            </a:r>
            <a:endParaRPr kumimoji="0"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7916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noProof="0" dirty="0" smtClean="0"/>
              <a:t>Click to edit Master text styles</a:t>
            </a:r>
          </a:p>
          <a:p>
            <a:pPr lvl="1" eaLnBrk="1" latinLnBrk="0" hangingPunct="1"/>
            <a:r>
              <a:rPr lang="en-US" noProof="0" dirty="0" smtClean="0"/>
              <a:t>Second level</a:t>
            </a:r>
          </a:p>
          <a:p>
            <a:pPr lvl="2" eaLnBrk="1" latinLnBrk="0" hangingPunct="1"/>
            <a:r>
              <a:rPr lang="en-US" noProof="0" dirty="0" smtClean="0"/>
              <a:t>Third level</a:t>
            </a:r>
          </a:p>
          <a:p>
            <a:pPr lvl="3" eaLnBrk="1" latinLnBrk="0" hangingPunct="1"/>
            <a:r>
              <a:rPr lang="en-US" noProof="0" dirty="0" smtClean="0"/>
              <a:t>Fourth level</a:t>
            </a:r>
          </a:p>
          <a:p>
            <a:pPr lvl="4" eaLnBrk="1" latinLnBrk="0" hangingPunct="1"/>
            <a:r>
              <a:rPr lang="en-US" noProof="0" dirty="0" smtClean="0"/>
              <a:t>Fifth level</a:t>
            </a:r>
            <a:endParaRPr kumimoji="0"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05400" y="6416675"/>
            <a:ext cx="2133600" cy="365125"/>
          </a:xfrm>
        </p:spPr>
        <p:txBody>
          <a:bodyPr/>
          <a:lstStyle>
            <a:lvl1pPr>
              <a:defRPr sz="1600"/>
            </a:lvl1pPr>
            <a:extLst/>
          </a:lstStyle>
          <a:p>
            <a:r>
              <a:rPr lang="de-DE" noProof="0" smtClean="0"/>
              <a:t>6 February 2012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16675"/>
            <a:ext cx="4114800" cy="365125"/>
          </a:xfrm>
        </p:spPr>
        <p:txBody>
          <a:bodyPr/>
          <a:lstStyle>
            <a:lvl1pPr algn="l">
              <a:defRPr sz="1600"/>
            </a:lvl1pPr>
            <a:extLst/>
          </a:lstStyle>
          <a:p>
            <a:r>
              <a:rPr lang="en-US" noProof="0" smtClean="0"/>
              <a:t>M. Friedl: Welcome to the SVD-PXD Meeting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71088" cy="365125"/>
          </a:xfrm>
        </p:spPr>
        <p:txBody>
          <a:bodyPr/>
          <a:lstStyle>
            <a:lvl1pPr algn="r">
              <a:defRPr sz="1600"/>
            </a:lvl1pPr>
            <a:extLst/>
          </a:lstStyle>
          <a:p>
            <a:fld id="{B6F15528-21DE-4FAA-801E-634DDDAF4B2B}" type="slidenum">
              <a:rPr lang="en-US" noProof="0" smtClean="0"/>
              <a:pPr/>
              <a:t>‹#›</a:t>
            </a:fld>
            <a:endParaRPr lang="en-US" noProof="0"/>
          </a:p>
        </p:txBody>
      </p:sp>
      <p:pic>
        <p:nvPicPr>
          <p:cNvPr id="7" name="Picture 26" descr="LOGO_top-banner_en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683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M. Friedl: Welcome to the SVD-PXD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M. Friedl: Welcome to the SVD-PXD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M. Friedl: Welcome to the SVD-PXD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M. Friedl: Welcome to the SVD-PXD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M. Friedl: Welcome to the SVD-PXD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M. Friedl: Welcome to the SVD-PXD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r>
              <a:rPr lang="en-US" smtClean="0"/>
              <a:t>M. Friedl: Welcome to the SVD-PXD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858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521256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16675"/>
            <a:ext cx="60198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r>
              <a:rPr lang="en-US" smtClean="0"/>
              <a:t>M. Friedl: Welcome to the SVD-PXD Meeting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svdpxd" TargetMode="External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svdpxd.hephy.at/travel-hotel/public-transportation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uk.weather.com/weather/10day-Vienna-AUXX0025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vdpxd.hephy.at/" TargetMode="External"/><Relationship Id="rId4" Type="http://schemas.openxmlformats.org/officeDocument/2006/relationships/hyperlink" Target="http://g.co/maps/xktzy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17" Type="http://schemas.openxmlformats.org/officeDocument/2006/relationships/image" Target="../media/image30.jpeg"/><Relationship Id="rId2" Type="http://schemas.openxmlformats.org/officeDocument/2006/relationships/image" Target="../media/image15.jpeg"/><Relationship Id="rId16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5" Type="http://schemas.openxmlformats.org/officeDocument/2006/relationships/image" Target="../media/image2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Relationship Id="rId1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belle2\svdpxd\banner\tu_laptops\svdpxd_bgr_1366x768.jpg"/>
          <p:cNvPicPr>
            <a:picLocks noChangeAspect="1" noChangeArrowheads="1"/>
          </p:cNvPicPr>
          <p:nvPr/>
        </p:nvPicPr>
        <p:blipFill>
          <a:blip r:embed="rId2" cstate="print"/>
          <a:srcRect l="12494" r="1254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990390" y="2590800"/>
            <a:ext cx="3848810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600" b="1" dirty="0" smtClean="0">
                <a:solidFill>
                  <a:schemeClr val="bg1"/>
                </a:solidFill>
              </a:rPr>
              <a:t>Welcome to the </a:t>
            </a:r>
            <a:br>
              <a:rPr lang="en-US" sz="3600" b="1" dirty="0" smtClean="0">
                <a:solidFill>
                  <a:schemeClr val="bg1"/>
                </a:solidFill>
              </a:rPr>
            </a:br>
            <a:r>
              <a:rPr lang="en-US" sz="3600" b="1" dirty="0" smtClean="0">
                <a:solidFill>
                  <a:schemeClr val="bg1"/>
                </a:solidFill>
              </a:rPr>
              <a:t>SVD-PXD Meeting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36006" y="3886200"/>
            <a:ext cx="19672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Markus </a:t>
            </a:r>
            <a:r>
              <a:rPr lang="en-US" sz="2400" dirty="0" err="1" smtClean="0">
                <a:solidFill>
                  <a:schemeClr val="bg1"/>
                </a:solidFill>
              </a:rPr>
              <a:t>Friedl</a:t>
            </a:r>
            <a:r>
              <a:rPr lang="en-US" sz="2400" dirty="0" smtClean="0">
                <a:solidFill>
                  <a:schemeClr val="bg1"/>
                </a:solidFill>
              </a:rPr>
              <a:t/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(HEPHY Vienna)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upload your talk to </a:t>
            </a:r>
            <a:r>
              <a:rPr lang="en-US" dirty="0" err="1" smtClean="0"/>
              <a:t>Indico</a:t>
            </a:r>
            <a:r>
              <a:rPr lang="en-US" dirty="0" smtClean="0"/>
              <a:t> </a:t>
            </a:r>
            <a:r>
              <a:rPr lang="en-US" b="1" dirty="0" smtClean="0"/>
              <a:t>well before </a:t>
            </a:r>
            <a:r>
              <a:rPr lang="en-US" dirty="0" smtClean="0"/>
              <a:t>your session starts</a:t>
            </a:r>
          </a:p>
          <a:p>
            <a:r>
              <a:rPr lang="en-US" dirty="0" smtClean="0"/>
              <a:t>If that fails, you may bring it on a USB stick to the reception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Friedl: Welcome to the SVD-PXD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4427538" y="196334"/>
            <a:ext cx="3600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smtClean="0"/>
              <a:t>Schedule</a:t>
            </a: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Timetable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Friedl: Welcome to the SVD-PXD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4427538" y="196334"/>
            <a:ext cx="3600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smtClean="0"/>
              <a:t>Schedule</a:t>
            </a:r>
            <a:endParaRPr lang="en-US" b="1"/>
          </a:p>
        </p:txBody>
      </p:sp>
      <p:pic>
        <p:nvPicPr>
          <p:cNvPr id="1026" name="Picture 2" descr="C:\Users\friedl\Desktop\svdpxd_program_hi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7268" y="1600200"/>
            <a:ext cx="5868239" cy="4669200"/>
          </a:xfrm>
          <a:prstGeom prst="rect">
            <a:avLst/>
          </a:prstGeom>
          <a:noFill/>
        </p:spPr>
      </p:pic>
      <p:sp>
        <p:nvSpPr>
          <p:cNvPr id="9" name="Content Placeholder 11"/>
          <p:cNvSpPr>
            <a:spLocks noGrp="1"/>
          </p:cNvSpPr>
          <p:nvPr>
            <p:ph idx="1"/>
          </p:nvPr>
        </p:nvSpPr>
        <p:spPr>
          <a:xfrm>
            <a:off x="6477000" y="1600200"/>
            <a:ext cx="2133600" cy="4755360"/>
          </a:xfrm>
        </p:spPr>
        <p:txBody>
          <a:bodyPr>
            <a:normAutofit/>
          </a:bodyPr>
          <a:lstStyle/>
          <a:p>
            <a:r>
              <a:rPr lang="de-AT" dirty="0" err="1" smtClean="0"/>
              <a:t>Please</a:t>
            </a:r>
            <a:r>
              <a:rPr lang="de-AT" dirty="0" smtClean="0"/>
              <a:t> </a:t>
            </a:r>
            <a:r>
              <a:rPr lang="de-AT" dirty="0" err="1" smtClean="0"/>
              <a:t>look</a:t>
            </a:r>
            <a:r>
              <a:rPr lang="de-AT" dirty="0" smtClean="0"/>
              <a:t> </a:t>
            </a:r>
            <a:r>
              <a:rPr lang="de-AT" dirty="0" err="1" smtClean="0"/>
              <a:t>at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Indico</a:t>
            </a:r>
            <a:r>
              <a:rPr lang="de-AT" dirty="0" smtClean="0"/>
              <a:t> </a:t>
            </a:r>
            <a:r>
              <a:rPr lang="de-AT" dirty="0" err="1" smtClean="0"/>
              <a:t>timetable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details</a:t>
            </a:r>
            <a:r>
              <a:rPr lang="de-AT" dirty="0" smtClean="0"/>
              <a:t>: </a:t>
            </a:r>
            <a:r>
              <a:rPr lang="de-AT" sz="1600" dirty="0" smtClean="0">
                <a:hlinkClick r:id="rId3"/>
              </a:rPr>
              <a:t>http://indico.cern.ch/event/svdpxd</a:t>
            </a:r>
            <a:r>
              <a:rPr lang="de-AT" sz="1600" dirty="0" smtClean="0"/>
              <a:t> </a:t>
            </a:r>
          </a:p>
          <a:p>
            <a:r>
              <a:rPr lang="de-AT" dirty="0" smtClean="0"/>
              <a:t>Group </a:t>
            </a:r>
            <a:r>
              <a:rPr lang="de-AT" dirty="0" err="1" smtClean="0"/>
              <a:t>photo</a:t>
            </a:r>
            <a:r>
              <a:rPr lang="de-AT" dirty="0" smtClean="0"/>
              <a:t> </a:t>
            </a:r>
            <a:r>
              <a:rPr lang="de-AT" dirty="0" err="1" smtClean="0"/>
              <a:t>taken</a:t>
            </a:r>
            <a:r>
              <a:rPr lang="de-AT" dirty="0" smtClean="0"/>
              <a:t> </a:t>
            </a:r>
            <a:r>
              <a:rPr lang="de-AT" dirty="0" err="1" smtClean="0"/>
              <a:t>Tuesday</a:t>
            </a:r>
            <a:r>
              <a:rPr lang="de-AT" dirty="0" smtClean="0"/>
              <a:t> 16:00 (</a:t>
            </a:r>
            <a:r>
              <a:rPr lang="de-AT" dirty="0" err="1" smtClean="0"/>
              <a:t>coffee</a:t>
            </a:r>
            <a:r>
              <a:rPr lang="de-AT" dirty="0" smtClean="0"/>
              <a:t> break)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Internet Access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WLAN</a:t>
            </a:r>
          </a:p>
          <a:p>
            <a:pPr lvl="1"/>
            <a:r>
              <a:rPr lang="en-US" dirty="0" smtClean="0"/>
              <a:t>Use „</a:t>
            </a:r>
            <a:r>
              <a:rPr lang="en-US" dirty="0" err="1" smtClean="0"/>
              <a:t>tunet</a:t>
            </a:r>
            <a:r>
              <a:rPr lang="en-US" dirty="0" smtClean="0"/>
              <a:t>“ (open)</a:t>
            </a:r>
          </a:p>
          <a:p>
            <a:pPr lvl="1"/>
            <a:r>
              <a:rPr lang="en-US" dirty="0" smtClean="0"/>
              <a:t>Open any website in browser and enter personalized access codes according to the sheet in your folder</a:t>
            </a:r>
          </a:p>
          <a:p>
            <a:pPr lvl="1"/>
            <a:r>
              <a:rPr lang="en-US" dirty="0" smtClean="0"/>
              <a:t>Then you have full internet access (Web, SSH, Mail,…)</a:t>
            </a:r>
          </a:p>
          <a:p>
            <a:pPr lvl="1"/>
            <a:r>
              <a:rPr lang="en-US" dirty="0" err="1" smtClean="0"/>
              <a:t>Eduroam</a:t>
            </a:r>
            <a:r>
              <a:rPr lang="en-US" dirty="0" smtClean="0"/>
              <a:t> is also available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Friedl: Welcome to the SVD-PXD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4427538" y="196334"/>
            <a:ext cx="3600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smtClean="0"/>
              <a:t>Practical Issues</a:t>
            </a: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Public Transportation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Sorry, but we do not provide tickets at the registration desk</a:t>
            </a:r>
          </a:p>
          <a:p>
            <a:r>
              <a:rPr lang="en-US" dirty="0" smtClean="0"/>
              <a:t>Tickets are available from</a:t>
            </a:r>
          </a:p>
          <a:p>
            <a:pPr lvl="1"/>
            <a:r>
              <a:rPr lang="en-US" dirty="0" smtClean="0"/>
              <a:t>Tobacconists</a:t>
            </a:r>
          </a:p>
          <a:p>
            <a:pPr lvl="1"/>
            <a:r>
              <a:rPr lang="en-US" dirty="0" smtClean="0"/>
              <a:t>Vending machines in underground stations</a:t>
            </a:r>
          </a:p>
          <a:p>
            <a:r>
              <a:rPr lang="en-US" dirty="0" smtClean="0"/>
              <a:t>Ticket types:</a:t>
            </a:r>
          </a:p>
          <a:p>
            <a:pPr lvl="1"/>
            <a:r>
              <a:rPr lang="en-US" dirty="0" smtClean="0"/>
              <a:t>Single trip (including changes) € 1.80 (short distance: € 0.90)</a:t>
            </a:r>
          </a:p>
          <a:p>
            <a:pPr lvl="1"/>
            <a:r>
              <a:rPr lang="en-US" dirty="0" smtClean="0"/>
              <a:t>4 strips (each valid for a single trip) € 7.20</a:t>
            </a:r>
          </a:p>
          <a:p>
            <a:pPr lvl="1"/>
            <a:r>
              <a:rPr lang="en-US" dirty="0" smtClean="0"/>
              <a:t>Various tickets valid for one or more days</a:t>
            </a:r>
          </a:p>
          <a:p>
            <a:r>
              <a:rPr lang="en-US" dirty="0" smtClean="0"/>
              <a:t>Please consult </a:t>
            </a:r>
            <a:r>
              <a:rPr lang="en-US" dirty="0" smtClean="0">
                <a:hlinkClick r:id="rId2"/>
              </a:rPr>
              <a:t>http://svdpxd.hephy.at/travel-hotel/public-transportation</a:t>
            </a:r>
            <a:r>
              <a:rPr lang="en-US" dirty="0" smtClean="0"/>
              <a:t> for additional information</a:t>
            </a:r>
          </a:p>
          <a:p>
            <a:r>
              <a:rPr lang="en-US" dirty="0" smtClean="0"/>
              <a:t>Entering platform of underground requires punched ticket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Friedl: Welcome to the SVD-PXD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4427538" y="196334"/>
            <a:ext cx="3600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smtClean="0"/>
              <a:t>Practical Issues</a:t>
            </a: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Weather Forecast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Friedl: Welcome to the SVD-PXD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4427538" y="196334"/>
            <a:ext cx="3600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smtClean="0"/>
              <a:t>Finally…</a:t>
            </a:r>
            <a:endParaRPr lang="en-US" b="1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 smtClean="0"/>
              <a:t>Beware</a:t>
            </a:r>
            <a:r>
              <a:rPr lang="de-AT" dirty="0" smtClean="0"/>
              <a:t> – </a:t>
            </a:r>
            <a:r>
              <a:rPr lang="de-AT" dirty="0" err="1" smtClean="0"/>
              <a:t>it‘s</a:t>
            </a:r>
            <a:r>
              <a:rPr lang="de-AT" dirty="0" smtClean="0"/>
              <a:t> </a:t>
            </a:r>
            <a:r>
              <a:rPr lang="de-AT" dirty="0" err="1" smtClean="0"/>
              <a:t>cold</a:t>
            </a:r>
            <a:r>
              <a:rPr lang="de-AT" dirty="0" smtClean="0"/>
              <a:t> in winter… </a:t>
            </a:r>
            <a:r>
              <a:rPr lang="de-AT" dirty="0" smtClean="0">
                <a:sym typeface="Wingdings" pitchFamily="2" charset="2"/>
              </a:rPr>
              <a:t></a:t>
            </a:r>
          </a:p>
          <a:p>
            <a:endParaRPr lang="de-AT" dirty="0" smtClean="0">
              <a:sym typeface="Wingdings" pitchFamily="2" charset="2"/>
            </a:endParaRPr>
          </a:p>
          <a:p>
            <a:endParaRPr lang="de-AT" dirty="0" smtClean="0">
              <a:sym typeface="Wingdings" pitchFamily="2" charset="2"/>
            </a:endParaRPr>
          </a:p>
          <a:p>
            <a:endParaRPr lang="de-AT" dirty="0" smtClean="0">
              <a:sym typeface="Wingdings" pitchFamily="2" charset="2"/>
            </a:endParaRPr>
          </a:p>
          <a:p>
            <a:endParaRPr lang="de-AT" dirty="0" smtClean="0">
              <a:sym typeface="Wingdings" pitchFamily="2" charset="2"/>
            </a:endParaRPr>
          </a:p>
          <a:p>
            <a:endParaRPr lang="de-AT" dirty="0" smtClean="0">
              <a:sym typeface="Wingdings" pitchFamily="2" charset="2"/>
            </a:endParaRPr>
          </a:p>
          <a:p>
            <a:endParaRPr lang="de-AT" sz="3000" dirty="0" smtClean="0">
              <a:sym typeface="Wingdings" pitchFamily="2" charset="2"/>
            </a:endParaRPr>
          </a:p>
          <a:p>
            <a:r>
              <a:rPr lang="de-AT" dirty="0" err="1" smtClean="0">
                <a:sym typeface="Wingdings" pitchFamily="2" charset="2"/>
              </a:rPr>
              <a:t>There</a:t>
            </a:r>
            <a:r>
              <a:rPr lang="de-AT" dirty="0" smtClean="0">
                <a:sym typeface="Wingdings" pitchFamily="2" charset="2"/>
              </a:rPr>
              <a:t> </a:t>
            </a:r>
            <a:r>
              <a:rPr lang="de-AT" dirty="0" err="1" smtClean="0">
                <a:sym typeface="Wingdings" pitchFamily="2" charset="2"/>
              </a:rPr>
              <a:t>might</a:t>
            </a:r>
            <a:r>
              <a:rPr lang="de-AT" dirty="0" smtClean="0">
                <a:sym typeface="Wingdings" pitchFamily="2" charset="2"/>
              </a:rPr>
              <a:t> </a:t>
            </a:r>
            <a:r>
              <a:rPr lang="de-AT" dirty="0" err="1" smtClean="0">
                <a:sym typeface="Wingdings" pitchFamily="2" charset="2"/>
              </a:rPr>
              <a:t>be</a:t>
            </a:r>
            <a:r>
              <a:rPr lang="de-AT" dirty="0" smtClean="0">
                <a:sym typeface="Wingdings" pitchFamily="2" charset="2"/>
              </a:rPr>
              <a:t> </a:t>
            </a:r>
            <a:r>
              <a:rPr lang="de-AT" dirty="0" err="1" smtClean="0">
                <a:sym typeface="Wingdings" pitchFamily="2" charset="2"/>
              </a:rPr>
              <a:t>snow</a:t>
            </a:r>
            <a:r>
              <a:rPr lang="de-AT" dirty="0" smtClean="0">
                <a:sym typeface="Wingdings" pitchFamily="2" charset="2"/>
              </a:rPr>
              <a:t> on </a:t>
            </a:r>
            <a:r>
              <a:rPr lang="de-AT" dirty="0" err="1" smtClean="0">
                <a:sym typeface="Wingdings" pitchFamily="2" charset="2"/>
              </a:rPr>
              <a:t>Tuesday</a:t>
            </a:r>
            <a:r>
              <a:rPr lang="de-AT" dirty="0" smtClean="0">
                <a:sym typeface="Wingdings" pitchFamily="2" charset="2"/>
              </a:rPr>
              <a:t> (</a:t>
            </a:r>
            <a:r>
              <a:rPr lang="de-AT" dirty="0" err="1" smtClean="0">
                <a:sym typeface="Wingdings" pitchFamily="2" charset="2"/>
              </a:rPr>
              <a:t>meeting</a:t>
            </a:r>
            <a:r>
              <a:rPr lang="de-AT" dirty="0" smtClean="0">
                <a:sym typeface="Wingdings" pitchFamily="2" charset="2"/>
              </a:rPr>
              <a:t> </a:t>
            </a:r>
            <a:r>
              <a:rPr lang="de-AT" dirty="0" err="1" smtClean="0">
                <a:sym typeface="Wingdings" pitchFamily="2" charset="2"/>
              </a:rPr>
              <a:t>dinner</a:t>
            </a:r>
            <a:r>
              <a:rPr lang="de-AT" dirty="0" smtClean="0">
                <a:sym typeface="Wingdings" pitchFamily="2" charset="2"/>
              </a:rPr>
              <a:t>)</a:t>
            </a:r>
          </a:p>
          <a:p>
            <a:r>
              <a:rPr lang="de-AT" dirty="0" smtClean="0">
                <a:sym typeface="Wingdings" pitchFamily="2" charset="2"/>
              </a:rPr>
              <a:t>Source: </a:t>
            </a:r>
            <a:r>
              <a:rPr lang="de-AT" dirty="0" smtClean="0">
                <a:sym typeface="Wingdings" pitchFamily="2" charset="2"/>
                <a:hlinkClick r:id="rId2"/>
              </a:rPr>
              <a:t>http://uk.weather.com/weather/10day-Vienna-AUXX0025</a:t>
            </a:r>
            <a:r>
              <a:rPr lang="de-AT" dirty="0" smtClean="0">
                <a:sym typeface="Wingdings" pitchFamily="2" charset="2"/>
              </a:rPr>
              <a:t> </a:t>
            </a:r>
            <a:endParaRPr lang="de-AT" dirty="0"/>
          </a:p>
        </p:txBody>
      </p:sp>
      <p:pic>
        <p:nvPicPr>
          <p:cNvPr id="1026" name="Picture 2" descr="C:\Users\friedl\Desktop\weath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03930"/>
            <a:ext cx="9144000" cy="25101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Friedl: Welcome to the SVD-PXD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2050" name="Picture 2" descr="E:\hephy\twepp2011\twepp-11_first_sketch\lehre1_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7952"/>
            <a:ext cx="9144000" cy="609004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0" y="3810000"/>
            <a:ext cx="3962400" cy="685800"/>
          </a:xfrm>
        </p:spPr>
        <p:txBody>
          <a:bodyPr/>
          <a:lstStyle/>
          <a:p>
            <a:r>
              <a:rPr lang="en-US" dirty="0" smtClean="0"/>
              <a:t>Enjoy the meeting!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TU Vienna – University of Technology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0400"/>
            <a:ext cx="4953000" cy="3155160"/>
          </a:xfrm>
        </p:spPr>
        <p:txBody>
          <a:bodyPr>
            <a:normAutofit/>
          </a:bodyPr>
          <a:lstStyle/>
          <a:p>
            <a:r>
              <a:rPr lang="en-US" dirty="0" smtClean="0"/>
              <a:t>Founded in 1815</a:t>
            </a:r>
          </a:p>
          <a:p>
            <a:r>
              <a:rPr lang="en-US" dirty="0" smtClean="0"/>
              <a:t>Large university: 26,000 students, 4,000 staff</a:t>
            </a:r>
          </a:p>
          <a:p>
            <a:r>
              <a:rPr lang="en-US" dirty="0" smtClean="0"/>
              <a:t>8 faculties</a:t>
            </a:r>
          </a:p>
          <a:p>
            <a:r>
              <a:rPr lang="en-US" dirty="0" smtClean="0"/>
              <a:t>70 different study courses offered</a:t>
            </a:r>
          </a:p>
          <a:p>
            <a:r>
              <a:rPr lang="en-US" dirty="0" smtClean="0"/>
              <a:t>We are now in the main building constructed 1816-1820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Friedl: Welcome to the SVD-PXD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4427538" y="196334"/>
            <a:ext cx="3600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smtClean="0">
                <a:solidFill>
                  <a:schemeClr val="tx1"/>
                </a:solidFill>
              </a:rPr>
              <a:t>Location</a:t>
            </a:r>
            <a:endParaRPr lang="en-US" b="1">
              <a:solidFill>
                <a:schemeClr val="tx1"/>
              </a:solidFill>
            </a:endParaRPr>
          </a:p>
        </p:txBody>
      </p:sp>
      <p:pic>
        <p:nvPicPr>
          <p:cNvPr id="8" name="Picture 7" descr="E:\graphics\logos\1000px-TU_Wien-Logo.svg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365" y="1694330"/>
            <a:ext cx="4715435" cy="120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friedl\Desktop\art_history_vienna\materials\TU-Wien-Hauptgebäude_edit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1714500"/>
            <a:ext cx="3022600" cy="4533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TU Alumni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Friedl: Welcome to the SVD-PXD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Text Box 25"/>
          <p:cNvSpPr txBox="1">
            <a:spLocks noChangeArrowheads="1"/>
          </p:cNvSpPr>
          <p:nvPr/>
        </p:nvSpPr>
        <p:spPr bwMode="auto">
          <a:xfrm>
            <a:off x="4427538" y="196334"/>
            <a:ext cx="3600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smtClean="0">
                <a:solidFill>
                  <a:schemeClr val="tx1"/>
                </a:solidFill>
              </a:rPr>
              <a:t>Location</a:t>
            </a:r>
            <a:endParaRPr lang="en-US" b="1">
              <a:solidFill>
                <a:schemeClr val="tx1"/>
              </a:solidFill>
            </a:endParaRPr>
          </a:p>
        </p:txBody>
      </p:sp>
      <p:sp>
        <p:nvSpPr>
          <p:cNvPr id="12" name="Content Placeholder 18"/>
          <p:cNvSpPr>
            <a:spLocks noGrp="1"/>
          </p:cNvSpPr>
          <p:nvPr>
            <p:ph idx="1"/>
          </p:nvPr>
        </p:nvSpPr>
        <p:spPr>
          <a:xfrm>
            <a:off x="3276600" y="5074440"/>
            <a:ext cx="2667000" cy="13263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AT" dirty="0" smtClean="0"/>
              <a:t>Johann </a:t>
            </a:r>
            <a:r>
              <a:rPr lang="de-AT" dirty="0" err="1" smtClean="0"/>
              <a:t>Strauss</a:t>
            </a:r>
            <a:r>
              <a:rPr lang="de-AT" dirty="0" smtClean="0"/>
              <a:t> jun. (1825-1899),</a:t>
            </a:r>
            <a:br>
              <a:rPr lang="de-AT" dirty="0" smtClean="0"/>
            </a:br>
            <a:r>
              <a:rPr lang="de-AT" dirty="0" err="1" smtClean="0"/>
              <a:t>composer</a:t>
            </a:r>
            <a:endParaRPr lang="de-AT" dirty="0"/>
          </a:p>
        </p:txBody>
      </p:sp>
      <p:pic>
        <p:nvPicPr>
          <p:cNvPr id="13" name="Picture 3" descr="C:\Users\friedl\Desktop\Cdoppl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1" y="1654191"/>
            <a:ext cx="2701565" cy="3400426"/>
          </a:xfrm>
          <a:prstGeom prst="rect">
            <a:avLst/>
          </a:prstGeom>
          <a:noFill/>
        </p:spPr>
      </p:pic>
      <p:sp>
        <p:nvSpPr>
          <p:cNvPr id="14" name="Content Placeholder 18"/>
          <p:cNvSpPr txBox="1">
            <a:spLocks/>
          </p:cNvSpPr>
          <p:nvPr/>
        </p:nvSpPr>
        <p:spPr>
          <a:xfrm>
            <a:off x="600635" y="5074440"/>
            <a:ext cx="2590800" cy="13263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None/>
              <a:tabLst/>
              <a:defRPr/>
            </a:pPr>
            <a:r>
              <a:rPr kumimoji="0" lang="de-A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Christian Doppler (1803-1853), Doppler</a:t>
            </a:r>
            <a:r>
              <a:rPr kumimoji="0" lang="de-AT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AT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effect</a:t>
            </a:r>
            <a:endParaRPr kumimoji="0" lang="de-AT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5" name="Picture 4" descr="C:\Users\friedl\Desktop\Viktor_kaplan.jpg"/>
          <p:cNvPicPr>
            <a:picLocks noChangeAspect="1" noChangeArrowheads="1"/>
          </p:cNvPicPr>
          <p:nvPr/>
        </p:nvPicPr>
        <p:blipFill>
          <a:blip r:embed="rId3" cstate="print"/>
          <a:srcRect l="9481" r="3467"/>
          <a:stretch>
            <a:fillRect/>
          </a:stretch>
        </p:blipFill>
        <p:spPr bwMode="auto">
          <a:xfrm flipH="1">
            <a:off x="5983940" y="1654404"/>
            <a:ext cx="2590800" cy="3400425"/>
          </a:xfrm>
          <a:prstGeom prst="rect">
            <a:avLst/>
          </a:prstGeom>
          <a:noFill/>
        </p:spPr>
      </p:pic>
      <p:sp>
        <p:nvSpPr>
          <p:cNvPr id="16" name="Content Placeholder 18"/>
          <p:cNvSpPr txBox="1">
            <a:spLocks/>
          </p:cNvSpPr>
          <p:nvPr/>
        </p:nvSpPr>
        <p:spPr>
          <a:xfrm>
            <a:off x="5957045" y="5074440"/>
            <a:ext cx="2590800" cy="13263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None/>
              <a:tabLst/>
              <a:defRPr/>
            </a:pPr>
            <a:r>
              <a:rPr kumimoji="0" lang="de-A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Viktor Kaplan (1876-1934),</a:t>
            </a:r>
            <a:br>
              <a:rPr kumimoji="0" lang="de-A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A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Kaplan</a:t>
            </a:r>
            <a:r>
              <a:rPr kumimoji="0" lang="de-AT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AT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turbine</a:t>
            </a:r>
            <a:endParaRPr kumimoji="0" lang="de-AT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7" name="Picture 2" descr="C:\Users\friedl\Desktop\art_history_vienna\twepp_web\straus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01278" y="1654405"/>
            <a:ext cx="2619912" cy="339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6 February 2012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M. Friedl: Welcome to the SVD-PXD Meeting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noProof="0" smtClean="0"/>
              <a:pPr/>
              <a:t>4</a:t>
            </a:fld>
            <a:endParaRPr lang="en-US" noProof="0"/>
          </a:p>
        </p:txBody>
      </p:sp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4427538" y="196334"/>
            <a:ext cx="3600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de-DE" b="1" dirty="0" err="1" smtClean="0">
                <a:solidFill>
                  <a:schemeClr val="tx1"/>
                </a:solidFill>
              </a:rPr>
              <a:t>Location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friedl\Desktop\floorplan_102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467" y="1056831"/>
            <a:ext cx="9144000" cy="51702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belle2\svdpxd\talks\materials\map_lege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03534" y="4555066"/>
            <a:ext cx="1476375" cy="1743075"/>
          </a:xfrm>
          <a:prstGeom prst="rect">
            <a:avLst/>
          </a:prstGeom>
          <a:noFill/>
        </p:spPr>
      </p:pic>
      <p:pic>
        <p:nvPicPr>
          <p:cNvPr id="1026" name="Picture 2" descr="C:\Users\friedl\Desktop\locatio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334" y="1600200"/>
            <a:ext cx="5729268" cy="469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Neighborhood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Friedl: Welcome to the SVD-PXD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4" name="Text Box 25"/>
          <p:cNvSpPr txBox="1">
            <a:spLocks noChangeArrowheads="1"/>
          </p:cNvSpPr>
          <p:nvPr/>
        </p:nvSpPr>
        <p:spPr bwMode="auto">
          <a:xfrm>
            <a:off x="4427538" y="196334"/>
            <a:ext cx="3600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smtClean="0">
                <a:solidFill>
                  <a:schemeClr val="tx1"/>
                </a:solidFill>
              </a:rPr>
              <a:t>Location</a:t>
            </a:r>
            <a:endParaRPr lang="en-US" b="1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19400" y="3231064"/>
            <a:ext cx="817853" cy="369332"/>
          </a:xfrm>
          <a:prstGeom prst="rect">
            <a:avLst/>
          </a:prstGeom>
          <a:solidFill>
            <a:srgbClr val="FFC000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bg1"/>
                </a:solidFill>
              </a:rPr>
              <a:t>Mensa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13199" y="3212068"/>
            <a:ext cx="1325556" cy="369332"/>
          </a:xfrm>
          <a:prstGeom prst="rect">
            <a:avLst/>
          </a:prstGeom>
          <a:solidFill>
            <a:srgbClr val="00B050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We are here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486400" y="1524000"/>
            <a:ext cx="1371600" cy="106680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5410200" y="990600"/>
            <a:ext cx="3276600" cy="1676400"/>
          </a:xfrm>
        </p:spPr>
        <p:txBody>
          <a:bodyPr>
            <a:normAutofit/>
          </a:bodyPr>
          <a:lstStyle/>
          <a:p>
            <a:pPr marL="0" indent="0" algn="r">
              <a:spcBef>
                <a:spcPts val="0"/>
              </a:spcBef>
              <a:buNone/>
            </a:pPr>
            <a:r>
              <a:rPr lang="en-US" dirty="0" smtClean="0">
                <a:hlinkClick r:id="rId4"/>
              </a:rPr>
              <a:t>http://g.co/maps/xktzy</a:t>
            </a:r>
            <a:r>
              <a:rPr lang="en-US" dirty="0" smtClean="0"/>
              <a:t> or</a:t>
            </a:r>
            <a:br>
              <a:rPr lang="en-US" dirty="0" smtClean="0"/>
            </a:br>
            <a:r>
              <a:rPr lang="en-US" dirty="0" smtClean="0">
                <a:hlinkClick r:id="rId5"/>
              </a:rPr>
              <a:t>http://svdpxd.hephy.at</a:t>
            </a:r>
            <a:r>
              <a:rPr lang="en-US" dirty="0" smtClean="0"/>
              <a:t>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en-US" dirty="0" smtClean="0"/>
              <a:t>Travel &amp; Hotel </a:t>
            </a:r>
            <a:r>
              <a:rPr lang="en-US" dirty="0" smtClean="0">
                <a:sym typeface="Symbol"/>
              </a:rPr>
              <a:t> </a:t>
            </a:r>
            <a:r>
              <a:rPr lang="en-US" dirty="0" smtClean="0"/>
              <a:t>Maps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4021666" y="3920068"/>
            <a:ext cx="457200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530892" y="3962400"/>
            <a:ext cx="989373" cy="369332"/>
          </a:xfrm>
          <a:prstGeom prst="rect">
            <a:avLst/>
          </a:prstGeom>
          <a:solidFill>
            <a:srgbClr val="FF0000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Nelson’s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Content Placeholder 11"/>
          <p:cNvSpPr txBox="1">
            <a:spLocks/>
          </p:cNvSpPr>
          <p:nvPr/>
        </p:nvSpPr>
        <p:spPr>
          <a:xfrm>
            <a:off x="6900335" y="2971800"/>
            <a:ext cx="1676400" cy="129540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None/>
              <a:tabLst/>
              <a:defRPr/>
            </a:pPr>
            <a:r>
              <a:rPr lang="en-US" sz="2400" dirty="0" smtClean="0"/>
              <a:t>Lunch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reservation</a:t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possible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2" name="Straight Connector 21"/>
          <p:cNvCxnSpPr>
            <a:stCxn id="18" idx="3"/>
            <a:endCxn id="20" idx="1"/>
          </p:cNvCxnSpPr>
          <p:nvPr/>
        </p:nvCxnSpPr>
        <p:spPr>
          <a:xfrm flipV="1">
            <a:off x="5520265" y="3619500"/>
            <a:ext cx="1380070" cy="52756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6553200" y="1600200"/>
            <a:ext cx="2209800" cy="4755360"/>
          </a:xfrm>
        </p:spPr>
        <p:txBody>
          <a:bodyPr>
            <a:normAutofit/>
          </a:bodyPr>
          <a:lstStyle/>
          <a:p>
            <a:r>
              <a:rPr lang="de-AT" dirty="0" err="1" smtClean="0"/>
              <a:t>Tonight</a:t>
            </a:r>
            <a:r>
              <a:rPr lang="de-AT" dirty="0" smtClean="0"/>
              <a:t>:</a:t>
            </a:r>
            <a:br>
              <a:rPr lang="de-AT" dirty="0" smtClean="0"/>
            </a:br>
            <a:r>
              <a:rPr lang="de-AT" dirty="0" err="1" smtClean="0"/>
              <a:t>Reception</a:t>
            </a:r>
            <a:r>
              <a:rPr lang="de-AT" dirty="0" smtClean="0"/>
              <a:t> &amp; Concert </a:t>
            </a:r>
            <a:r>
              <a:rPr lang="de-AT" dirty="0" err="1" smtClean="0"/>
              <a:t>right</a:t>
            </a:r>
            <a:r>
              <a:rPr lang="de-AT" dirty="0" smtClean="0"/>
              <a:t> </a:t>
            </a:r>
            <a:r>
              <a:rPr lang="de-AT" dirty="0" err="1" smtClean="0"/>
              <a:t>here</a:t>
            </a:r>
            <a:endParaRPr lang="de-AT" dirty="0" smtClean="0"/>
          </a:p>
          <a:p>
            <a:r>
              <a:rPr lang="de-AT" dirty="0" smtClean="0"/>
              <a:t>Tomorrow </a:t>
            </a:r>
            <a:r>
              <a:rPr lang="de-AT" dirty="0" err="1" smtClean="0"/>
              <a:t>evening</a:t>
            </a:r>
            <a:r>
              <a:rPr lang="de-AT" dirty="0" smtClean="0"/>
              <a:t>: Dinner </a:t>
            </a:r>
            <a:r>
              <a:rPr lang="de-AT" dirty="0" err="1" smtClean="0"/>
              <a:t>at</a:t>
            </a:r>
            <a:r>
              <a:rPr lang="de-AT" dirty="0" smtClean="0"/>
              <a:t> </a:t>
            </a:r>
            <a:r>
              <a:rPr lang="de-AT" dirty="0" smtClean="0">
                <a:solidFill>
                  <a:srgbClr val="FF0000"/>
                </a:solidFill>
              </a:rPr>
              <a:t>Restaurant Waldviert-</a:t>
            </a:r>
            <a:r>
              <a:rPr lang="de-AT" dirty="0" err="1" smtClean="0">
                <a:solidFill>
                  <a:srgbClr val="FF0000"/>
                </a:solidFill>
              </a:rPr>
              <a:t>lerhof</a:t>
            </a:r>
            <a:endParaRPr lang="de-AT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Friedl: Welcome to the SVD-PXD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4427538" y="196334"/>
            <a:ext cx="3600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smtClean="0">
                <a:solidFill>
                  <a:schemeClr val="tx1"/>
                </a:solidFill>
              </a:rPr>
              <a:t>Location</a:t>
            </a:r>
            <a:endParaRPr lang="en-US" b="1">
              <a:solidFill>
                <a:schemeClr val="tx1"/>
              </a:solidFill>
            </a:endParaRPr>
          </a:p>
        </p:txBody>
      </p:sp>
      <p:pic>
        <p:nvPicPr>
          <p:cNvPr id="4098" name="Picture 2" descr="C:\Users\friedl\Desktop\conf_dinn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800" y="1596413"/>
            <a:ext cx="6018299" cy="4698000"/>
          </a:xfrm>
          <a:prstGeom prst="rect">
            <a:avLst/>
          </a:prstGeom>
          <a:noFill/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85800"/>
          </a:xfrm>
        </p:spPr>
        <p:txBody>
          <a:bodyPr/>
          <a:lstStyle/>
          <a:p>
            <a:r>
              <a:rPr lang="en-US" dirty="0" smtClean="0"/>
              <a:t>Social Events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190067" y="1815069"/>
            <a:ext cx="1325556" cy="369332"/>
          </a:xfrm>
          <a:prstGeom prst="rect">
            <a:avLst/>
          </a:prstGeom>
          <a:solidFill>
            <a:srgbClr val="00B050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We are here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1219200" y="5029200"/>
            <a:ext cx="533400" cy="533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>
            <a:stCxn id="14" idx="6"/>
          </p:cNvCxnSpPr>
          <p:nvPr/>
        </p:nvCxnSpPr>
        <p:spPr>
          <a:xfrm flipV="1">
            <a:off x="1752600" y="4834467"/>
            <a:ext cx="5181600" cy="46143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58798" y="5647267"/>
            <a:ext cx="2558201" cy="646331"/>
          </a:xfrm>
          <a:prstGeom prst="rect">
            <a:avLst/>
          </a:prstGeom>
          <a:solidFill>
            <a:srgbClr val="FF0000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de-AT" dirty="0" smtClean="0">
                <a:solidFill>
                  <a:schemeClr val="bg1"/>
                </a:solidFill>
              </a:rPr>
              <a:t>Schönbrunner Straße 20 </a:t>
            </a:r>
            <a:br>
              <a:rPr lang="de-AT" dirty="0" smtClean="0">
                <a:solidFill>
                  <a:schemeClr val="bg1"/>
                </a:solidFill>
              </a:rPr>
            </a:br>
            <a:r>
              <a:rPr lang="de-AT" dirty="0" smtClean="0">
                <a:solidFill>
                  <a:schemeClr val="bg1"/>
                </a:solidFill>
              </a:rPr>
              <a:t>A-1050 Wien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Local Organizer: HEPHY Vienna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5020"/>
            <a:ext cx="3733800" cy="4576065"/>
          </a:xfrm>
        </p:spPr>
        <p:txBody>
          <a:bodyPr/>
          <a:lstStyle/>
          <a:p>
            <a:r>
              <a:rPr lang="en-US" dirty="0" smtClean="0"/>
              <a:t>Large institute of the Austrian Academy of Sciences</a:t>
            </a:r>
          </a:p>
          <a:p>
            <a:r>
              <a:rPr lang="en-US" dirty="0" smtClean="0"/>
              <a:t>Located at </a:t>
            </a:r>
            <a:r>
              <a:rPr lang="en-US" dirty="0" err="1" smtClean="0"/>
              <a:t>Nikolsdorfer</a:t>
            </a:r>
            <a:r>
              <a:rPr lang="en-US" dirty="0" smtClean="0"/>
              <a:t> </a:t>
            </a:r>
            <a:r>
              <a:rPr lang="en-US" dirty="0" err="1" smtClean="0"/>
              <a:t>Gasse</a:t>
            </a:r>
            <a:r>
              <a:rPr lang="en-US" dirty="0" smtClean="0"/>
              <a:t> 18, 1050 Vienna</a:t>
            </a:r>
          </a:p>
          <a:p>
            <a:r>
              <a:rPr lang="en-US" dirty="0" smtClean="0"/>
              <a:t>Staff &amp; students: ~70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Friedl: Welcome to the SVD-PXD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4" name="Text Box 25"/>
          <p:cNvSpPr txBox="1">
            <a:spLocks noChangeArrowheads="1"/>
          </p:cNvSpPr>
          <p:nvPr/>
        </p:nvSpPr>
        <p:spPr bwMode="auto">
          <a:xfrm>
            <a:off x="4427538" y="196334"/>
            <a:ext cx="3600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smtClean="0">
                <a:solidFill>
                  <a:schemeClr val="tx1"/>
                </a:solidFill>
              </a:rPr>
              <a:t>Local Organization</a:t>
            </a:r>
            <a:endParaRPr lang="en-US" b="1">
              <a:solidFill>
                <a:schemeClr val="tx1"/>
              </a:solidFill>
            </a:endParaRPr>
          </a:p>
        </p:txBody>
      </p:sp>
      <p:pic>
        <p:nvPicPr>
          <p:cNvPr id="2050" name="Picture 2" descr="C:\Users\friedl\Desktop\hephy_hou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64597" y="1764762"/>
            <a:ext cx="4237038" cy="4483638"/>
          </a:xfrm>
          <a:prstGeom prst="rect">
            <a:avLst/>
          </a:prstGeom>
          <a:noFill/>
        </p:spPr>
      </p:pic>
      <p:pic>
        <p:nvPicPr>
          <p:cNvPr id="2052" name="Picture 4" descr="C:\Users\friedl\Desktop\LOGO_HEPHY_NEGATIV_ENGLISCH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5385296"/>
            <a:ext cx="3406270" cy="889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 Are Here to Assist You!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1" y="4842935"/>
            <a:ext cx="2362200" cy="1524000"/>
          </a:xfrm>
        </p:spPr>
        <p:txBody>
          <a:bodyPr>
            <a:normAutofit lnSpcReduction="1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US" dirty="0" smtClean="0"/>
              <a:t>Local Organizing Committee </a:t>
            </a:r>
            <a:br>
              <a:rPr lang="en-US" dirty="0" smtClean="0"/>
            </a:br>
            <a:r>
              <a:rPr lang="en-US" dirty="0" smtClean="0"/>
              <a:t>&amp; </a:t>
            </a:r>
            <a:br>
              <a:rPr lang="en-US" dirty="0" smtClean="0"/>
            </a:br>
            <a:r>
              <a:rPr lang="en-US" dirty="0" smtClean="0"/>
              <a:t>Helping Hands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Friedl: Welcome to the SVD-PXD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4427538" y="196334"/>
            <a:ext cx="3600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smtClean="0">
                <a:solidFill>
                  <a:schemeClr val="tx1"/>
                </a:solidFill>
              </a:rPr>
              <a:t>Local Organization</a:t>
            </a:r>
            <a:endParaRPr lang="en-US" b="1">
              <a:solidFill>
                <a:schemeClr val="tx1"/>
              </a:solidFill>
            </a:endParaRPr>
          </a:p>
        </p:txBody>
      </p:sp>
      <p:pic>
        <p:nvPicPr>
          <p:cNvPr id="2058" name="Picture 10" descr="E:\hephy\twepp2011\talks\welcome\people\09_annekathrin.jpg"/>
          <p:cNvPicPr>
            <a:picLocks noChangeAspect="1" noChangeArrowheads="1"/>
          </p:cNvPicPr>
          <p:nvPr/>
        </p:nvPicPr>
        <p:blipFill>
          <a:blip r:embed="rId2" cstate="print"/>
          <a:srcRect l="13598" r="18190"/>
          <a:stretch>
            <a:fillRect/>
          </a:stretch>
        </p:blipFill>
        <p:spPr bwMode="auto">
          <a:xfrm>
            <a:off x="2893688" y="3242732"/>
            <a:ext cx="1143000" cy="1440000"/>
          </a:xfrm>
          <a:prstGeom prst="rect">
            <a:avLst/>
          </a:prstGeom>
          <a:noFill/>
        </p:spPr>
      </p:pic>
      <p:pic>
        <p:nvPicPr>
          <p:cNvPr id="2059" name="Picture 11" descr="E:\hephy\twepp2011\talks\welcome\people\15_paul.jpg"/>
          <p:cNvPicPr>
            <a:picLocks noChangeAspect="1" noChangeArrowheads="1"/>
          </p:cNvPicPr>
          <p:nvPr/>
        </p:nvPicPr>
        <p:blipFill>
          <a:blip r:embed="rId3" cstate="print"/>
          <a:srcRect l="11359" r="19332" b="9524"/>
          <a:stretch>
            <a:fillRect/>
          </a:stretch>
        </p:blipFill>
        <p:spPr bwMode="auto">
          <a:xfrm>
            <a:off x="541867" y="3238500"/>
            <a:ext cx="1038225" cy="1440000"/>
          </a:xfrm>
          <a:prstGeom prst="rect">
            <a:avLst/>
          </a:prstGeom>
          <a:noFill/>
        </p:spPr>
      </p:pic>
      <p:pic>
        <p:nvPicPr>
          <p:cNvPr id="2066" name="Picture 18" descr="E:\hephy\twepp2011\talks\welcome\people\patricia.jpg"/>
          <p:cNvPicPr>
            <a:picLocks noChangeAspect="1" noChangeArrowheads="1"/>
          </p:cNvPicPr>
          <p:nvPr/>
        </p:nvPicPr>
        <p:blipFill>
          <a:blip r:embed="rId4" cstate="print"/>
          <a:srcRect l="-1838" r="-1095"/>
          <a:stretch>
            <a:fillRect/>
          </a:stretch>
        </p:blipFill>
        <p:spPr bwMode="auto">
          <a:xfrm>
            <a:off x="1703490" y="3238500"/>
            <a:ext cx="1066800" cy="1440000"/>
          </a:xfrm>
          <a:prstGeom prst="rect">
            <a:avLst/>
          </a:prstGeom>
          <a:noFill/>
        </p:spPr>
      </p:pic>
      <p:pic>
        <p:nvPicPr>
          <p:cNvPr id="5122" name="Picture 2" descr="C:\Users\friedl\Desktop\jako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60087" y="3242735"/>
            <a:ext cx="1173913" cy="1440000"/>
          </a:xfrm>
          <a:prstGeom prst="rect">
            <a:avLst/>
          </a:prstGeom>
          <a:noFill/>
        </p:spPr>
      </p:pic>
      <p:grpSp>
        <p:nvGrpSpPr>
          <p:cNvPr id="35" name="Group 34"/>
          <p:cNvGrpSpPr/>
          <p:nvPr/>
        </p:nvGrpSpPr>
        <p:grpSpPr>
          <a:xfrm>
            <a:off x="552450" y="1676400"/>
            <a:ext cx="8049683" cy="1440000"/>
            <a:chOff x="552450" y="1676400"/>
            <a:chExt cx="8049683" cy="1440000"/>
          </a:xfrm>
        </p:grpSpPr>
        <p:pic>
          <p:nvPicPr>
            <p:cNvPr id="2052" name="Picture 4" descr="E:\hephy\twepp2011\talks\welcome\people\bergauer_th2_01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683484" y="1676400"/>
              <a:ext cx="1024443" cy="1440000"/>
            </a:xfrm>
            <a:prstGeom prst="rect">
              <a:avLst/>
            </a:prstGeom>
            <a:noFill/>
          </p:spPr>
        </p:pic>
        <p:pic>
          <p:nvPicPr>
            <p:cNvPr id="2053" name="Picture 5" descr="E:\hephy\twepp2011\talks\welcome\people\friedl_01.jpg"/>
            <p:cNvPicPr>
              <a:picLocks noChangeAspect="1" noChangeArrowheads="1"/>
            </p:cNvPicPr>
            <p:nvPr/>
          </p:nvPicPr>
          <p:blipFill>
            <a:blip r:embed="rId7" cstate="print"/>
            <a:srcRect l="1808" t="2520" r="2356" b="3616"/>
            <a:stretch>
              <a:fillRect/>
            </a:stretch>
          </p:blipFill>
          <p:spPr bwMode="auto">
            <a:xfrm>
              <a:off x="552450" y="1676400"/>
              <a:ext cx="1024430" cy="1440000"/>
            </a:xfrm>
            <a:prstGeom prst="rect">
              <a:avLst/>
            </a:prstGeom>
            <a:noFill/>
          </p:spPr>
        </p:pic>
        <p:pic>
          <p:nvPicPr>
            <p:cNvPr id="2054" name="Picture 6" descr="E:\hephy\twepp2011\talks\welcome\people\irmler_01.jpg"/>
            <p:cNvPicPr>
              <a:picLocks noChangeAspect="1" noChangeArrowheads="1"/>
            </p:cNvPicPr>
            <p:nvPr/>
          </p:nvPicPr>
          <p:blipFill>
            <a:blip r:embed="rId8" cstate="print"/>
            <a:srcRect l="2598" t="1231" r="3009" b="2166"/>
            <a:stretch>
              <a:fillRect/>
            </a:stretch>
          </p:blipFill>
          <p:spPr bwMode="auto">
            <a:xfrm>
              <a:off x="3967385" y="1676400"/>
              <a:ext cx="999745" cy="1440000"/>
            </a:xfrm>
            <a:prstGeom prst="rect">
              <a:avLst/>
            </a:prstGeom>
            <a:noFill/>
          </p:spPr>
        </p:pic>
        <p:pic>
          <p:nvPicPr>
            <p:cNvPr id="2055" name="Picture 7" descr="E:\hephy\twepp2011\talks\welcome\people\demonte.JPG"/>
            <p:cNvPicPr>
              <a:picLocks noChangeAspect="1" noChangeArrowheads="1"/>
            </p:cNvPicPr>
            <p:nvPr/>
          </p:nvPicPr>
          <p:blipFill>
            <a:blip r:embed="rId9" cstate="print"/>
            <a:srcRect l="2013" r="1342" b="19163"/>
            <a:stretch>
              <a:fillRect/>
            </a:stretch>
          </p:blipFill>
          <p:spPr bwMode="auto">
            <a:xfrm>
              <a:off x="7472103" y="1676400"/>
              <a:ext cx="1130030" cy="1440000"/>
            </a:xfrm>
            <a:prstGeom prst="rect">
              <a:avLst/>
            </a:prstGeom>
            <a:noFill/>
          </p:spPr>
        </p:pic>
        <p:pic>
          <p:nvPicPr>
            <p:cNvPr id="2063" name="Picture 15" descr="E:\hephy\twepp2011\talks\welcome\people\manni.jpg"/>
            <p:cNvPicPr>
              <a:picLocks noChangeAspect="1" noChangeArrowheads="1"/>
            </p:cNvPicPr>
            <p:nvPr/>
          </p:nvPicPr>
          <p:blipFill>
            <a:blip r:embed="rId10" cstate="print"/>
            <a:srcRect b="14648"/>
            <a:stretch>
              <a:fillRect/>
            </a:stretch>
          </p:blipFill>
          <p:spPr bwMode="auto">
            <a:xfrm>
              <a:off x="6228658" y="1676400"/>
              <a:ext cx="1136841" cy="1440000"/>
            </a:xfrm>
            <a:prstGeom prst="rect">
              <a:avLst/>
            </a:prstGeom>
            <a:noFill/>
          </p:spPr>
        </p:pic>
        <p:pic>
          <p:nvPicPr>
            <p:cNvPr id="5124" name="Picture 4" descr="C:\Users\friedl\Desktop\gfall_lores_01.jp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814531" y="1676400"/>
              <a:ext cx="1046250" cy="1440000"/>
            </a:xfrm>
            <a:prstGeom prst="rect">
              <a:avLst/>
            </a:prstGeom>
            <a:noFill/>
          </p:spPr>
        </p:pic>
        <p:pic>
          <p:nvPicPr>
            <p:cNvPr id="5125" name="Picture 5" descr="C:\Users\friedl\Desktop\schwanda.jp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5073734" y="1676400"/>
              <a:ext cx="1048320" cy="1440000"/>
            </a:xfrm>
            <a:prstGeom prst="rect">
              <a:avLst/>
            </a:prstGeom>
            <a:noFill/>
          </p:spPr>
        </p:pic>
      </p:grpSp>
      <p:pic>
        <p:nvPicPr>
          <p:cNvPr id="2061" name="Picture 13" descr="E:\hephy\twepp2011\talks\welcome\people\dusko_small.jpg"/>
          <p:cNvPicPr>
            <a:picLocks noChangeAspect="1" noChangeArrowheads="1"/>
          </p:cNvPicPr>
          <p:nvPr/>
        </p:nvPicPr>
        <p:blipFill>
          <a:blip r:embed="rId13" cstate="print">
            <a:lum bright="20000" contrast="20000"/>
          </a:blip>
          <a:srcRect/>
          <a:stretch>
            <a:fillRect/>
          </a:stretch>
        </p:blipFill>
        <p:spPr bwMode="auto">
          <a:xfrm>
            <a:off x="1730708" y="4800600"/>
            <a:ext cx="914400" cy="1440000"/>
          </a:xfrm>
          <a:prstGeom prst="rect">
            <a:avLst/>
          </a:prstGeom>
          <a:noFill/>
        </p:spPr>
      </p:pic>
      <p:pic>
        <p:nvPicPr>
          <p:cNvPr id="2065" name="Picture 17" descr="E:\hephy\twepp2011\talks\welcome\people\obermayer_thomas_01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740973" y="4800600"/>
            <a:ext cx="960261" cy="1440000"/>
          </a:xfrm>
          <a:prstGeom prst="rect">
            <a:avLst/>
          </a:prstGeom>
          <a:noFill/>
        </p:spPr>
      </p:pic>
      <p:pic>
        <p:nvPicPr>
          <p:cNvPr id="5123" name="Picture 3" descr="C:\Users\friedl\Desktop\nadler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41864" y="4800600"/>
            <a:ext cx="1092979" cy="1440000"/>
          </a:xfrm>
          <a:prstGeom prst="rect">
            <a:avLst/>
          </a:prstGeom>
          <a:noFill/>
        </p:spPr>
      </p:pic>
      <p:pic>
        <p:nvPicPr>
          <p:cNvPr id="5126" name="Picture 6" descr="C:\Users\friedl\Desktop\felicitas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968033" y="4800600"/>
            <a:ext cx="1254972" cy="1440000"/>
          </a:xfrm>
          <a:prstGeom prst="rect">
            <a:avLst/>
          </a:prstGeom>
          <a:noFill/>
        </p:spPr>
      </p:pic>
      <p:pic>
        <p:nvPicPr>
          <p:cNvPr id="1027" name="Picture 3" descr="E:\belle2\svdpxd\talks\materials\fachi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797099" y="4800600"/>
            <a:ext cx="1075068" cy="14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Registration Desk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every day from 8:30 until end of scientific program</a:t>
            </a:r>
          </a:p>
          <a:p>
            <a:r>
              <a:rPr lang="en-US" dirty="0" smtClean="0"/>
              <a:t>First address for all kind of organizational issues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6 February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Friedl: Welcome to the SVD-PXD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4427538" y="196334"/>
            <a:ext cx="3600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smtClean="0"/>
              <a:t>Local Organization</a:t>
            </a:r>
            <a:endParaRPr lang="en-US" b="1"/>
          </a:p>
        </p:txBody>
      </p:sp>
      <p:pic>
        <p:nvPicPr>
          <p:cNvPr id="3074" name="Picture 2" descr="C:\Users\friedl\Desktop\registration_desk_small.jpg"/>
          <p:cNvPicPr>
            <a:picLocks noChangeAspect="1" noChangeArrowheads="1"/>
          </p:cNvPicPr>
          <p:nvPr/>
        </p:nvPicPr>
        <p:blipFill>
          <a:blip r:embed="rId2" cstate="print"/>
          <a:srcRect l="250" b="-530"/>
          <a:stretch>
            <a:fillRect/>
          </a:stretch>
        </p:blipFill>
        <p:spPr bwMode="auto">
          <a:xfrm>
            <a:off x="558801" y="2800111"/>
            <a:ext cx="8064000" cy="34762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0</TotalTime>
  <Words>538</Words>
  <Application>Microsoft Office PowerPoint</Application>
  <PresentationFormat>On-screen Show (4:3)</PresentationFormat>
  <Paragraphs>122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Metro</vt:lpstr>
      <vt:lpstr>Slide 1</vt:lpstr>
      <vt:lpstr>TU Vienna – University of Technology</vt:lpstr>
      <vt:lpstr>Famous TU Alumni</vt:lpstr>
      <vt:lpstr>Slide 4</vt:lpstr>
      <vt:lpstr>Neighborhood</vt:lpstr>
      <vt:lpstr>Social Events</vt:lpstr>
      <vt:lpstr>Local Organizer: HEPHY Vienna</vt:lpstr>
      <vt:lpstr>We Are Here to Assist You!</vt:lpstr>
      <vt:lpstr>Registration Desk</vt:lpstr>
      <vt:lpstr>Presentations</vt:lpstr>
      <vt:lpstr>Timetable</vt:lpstr>
      <vt:lpstr>Internet Access</vt:lpstr>
      <vt:lpstr>Public Transportation</vt:lpstr>
      <vt:lpstr>Weather Forecast</vt:lpstr>
      <vt:lpstr>Enjoy the meeting!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friedl</dc:creator>
  <cp:lastModifiedBy>MF</cp:lastModifiedBy>
  <cp:revision>265</cp:revision>
  <dcterms:created xsi:type="dcterms:W3CDTF">2006-08-16T00:00:00Z</dcterms:created>
  <dcterms:modified xsi:type="dcterms:W3CDTF">2012-02-05T14:49:03Z</dcterms:modified>
</cp:coreProperties>
</file>