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71" r:id="rId3"/>
    <p:sldId id="274" r:id="rId4"/>
    <p:sldId id="272" r:id="rId5"/>
    <p:sldId id="273" r:id="rId6"/>
    <p:sldId id="275" r:id="rId7"/>
    <p:sldId id="276" r:id="rId8"/>
    <p:sldId id="279" r:id="rId9"/>
    <p:sldId id="278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8F29"/>
    <a:srgbClr val="FFFF00"/>
    <a:srgbClr val="000000"/>
    <a:srgbClr val="FF0000"/>
    <a:srgbClr val="2D2DF3"/>
    <a:srgbClr val="990000"/>
    <a:srgbClr val="FF5050"/>
    <a:srgbClr val="1AB39F"/>
    <a:srgbClr val="835E01"/>
    <a:srgbClr val="FF96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1" autoAdjust="0"/>
  </p:normalViewPr>
  <p:slideViewPr>
    <p:cSldViewPr>
      <p:cViewPr varScale="1">
        <p:scale>
          <a:sx n="85" d="100"/>
          <a:sy n="85" d="100"/>
        </p:scale>
        <p:origin x="-123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1E1E0-2386-47EB-BF47-46EFCBC784A7}" type="datetimeFigureOut">
              <a:rPr lang="de-AT" smtClean="0"/>
              <a:pPr/>
              <a:t>04.02.2012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E4FAB-2F75-41FC-AE27-04263F5B677B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 (HEPHY Vienna): SVD Schedule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pic>
        <p:nvPicPr>
          <p:cNvPr id="7" name="Picture 6" descr="hephy_svd_title201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715"/>
            <a:ext cx="9144000" cy="68565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 (HEPHY Vienna): SVD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 (HEPHY Vienna): SVD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85800"/>
          </a:xfrm>
        </p:spPr>
        <p:txBody>
          <a:bodyPr/>
          <a:lstStyle>
            <a:extLst/>
          </a:lstStyle>
          <a:p>
            <a:r>
              <a:rPr kumimoji="0" lang="en-US" noProof="0" smtClean="0"/>
              <a:t>Click to edit Master title style</a:t>
            </a:r>
            <a:endParaRPr kumimoji="0"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536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10200" y="6416675"/>
            <a:ext cx="2133600" cy="365125"/>
          </a:xfrm>
        </p:spPr>
        <p:txBody>
          <a:bodyPr/>
          <a:lstStyle>
            <a:lvl1pPr>
              <a:defRPr sz="1600"/>
            </a:lvl1pPr>
            <a:extLst/>
          </a:lstStyle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16675"/>
            <a:ext cx="4114800" cy="365125"/>
          </a:xfrm>
        </p:spPr>
        <p:txBody>
          <a:bodyPr/>
          <a:lstStyle>
            <a:lvl1pPr algn="l">
              <a:defRPr sz="1600"/>
            </a:lvl1pPr>
            <a:extLst/>
          </a:lstStyle>
          <a:p>
            <a:r>
              <a:rPr lang="en-US" noProof="0" smtClean="0"/>
              <a:t>Markus Friedl (HEPHY Vienna): SVD Schedule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71088" cy="365125"/>
          </a:xfrm>
        </p:spPr>
        <p:txBody>
          <a:bodyPr/>
          <a:lstStyle>
            <a:lvl1pPr algn="r">
              <a:defRPr sz="1600"/>
            </a:lvl1pPr>
            <a:extLst/>
          </a:lstStyle>
          <a:p>
            <a:fld id="{B6F15528-21DE-4FAA-801E-634DDDAF4B2B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11" name="Picture 10" descr="hephy_svd_banner2011_en_vecto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605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 (HEPHY Vienna): SVD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 (HEPHY Vienna): SVD Schedule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 (HEPHY Vienna): SVD Schedule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 (HEPHY Vienna): SVD Schedule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 (HEPHY Vienna): SVD Schedule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 (HEPHY Vienna): SVD Schedule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en-US" smtClean="0"/>
              <a:t>Markus Friedl (HEPHY Vienna): SVD Schedule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52125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16675"/>
            <a:ext cx="6019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Markus Friedl (HEPHY Vienna): SVD Schedule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riedl\Desktop\svd_mirrored_trans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93695"/>
            <a:ext cx="8686800" cy="48948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03074" y="5050430"/>
            <a:ext cx="4059509" cy="665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de-AT" sz="5000" b="1" dirty="0" smtClean="0"/>
              <a:t>SVD Schedule</a:t>
            </a:r>
            <a:endParaRPr lang="de-AT" sz="5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55620" y="5695890"/>
            <a:ext cx="33795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2000" dirty="0" smtClean="0"/>
              <a:t>Markus Friedl (HEPHY Vienna)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38213" y="4480846"/>
            <a:ext cx="3005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2000" smtClean="0"/>
              <a:t>SVD-PXD, 6 </a:t>
            </a:r>
            <a:r>
              <a:rPr lang="de-AT" sz="2000" dirty="0" err="1" smtClean="0"/>
              <a:t>February</a:t>
            </a:r>
            <a:r>
              <a:rPr lang="de-AT" sz="2000" dirty="0" smtClean="0"/>
              <a:t> 2012</a:t>
            </a:r>
            <a:endParaRPr lang="de-A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riedl\Desktop\discu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2076" y="3810000"/>
            <a:ext cx="4153124" cy="257623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Detailed schedule and resource planning for HEPHY</a:t>
            </a:r>
          </a:p>
          <a:p>
            <a:r>
              <a:rPr lang="en-US" dirty="0" smtClean="0"/>
              <a:t>Most important topic now: SVD ladder geometry</a:t>
            </a:r>
          </a:p>
          <a:p>
            <a:pPr lvl="1"/>
            <a:r>
              <a:rPr lang="en-US" dirty="0" smtClean="0"/>
              <a:t>Hope to converge in this meeting</a:t>
            </a:r>
          </a:p>
          <a:p>
            <a:pPr lvl="1"/>
            <a:r>
              <a:rPr lang="en-US" dirty="0" smtClean="0"/>
              <a:t>Finally freeze by March B2GM at latest</a:t>
            </a:r>
          </a:p>
          <a:p>
            <a:pPr lvl="1"/>
            <a:r>
              <a:rPr lang="en-US" dirty="0" smtClean="0"/>
              <a:t>Otherwise overall schedule will not hold</a:t>
            </a:r>
          </a:p>
          <a:p>
            <a:r>
              <a:rPr lang="en-US" dirty="0" smtClean="0"/>
              <a:t>Proposal for ladder assembly</a:t>
            </a:r>
          </a:p>
          <a:p>
            <a:pPr lvl="1"/>
            <a:r>
              <a:rPr lang="en-US" dirty="0" smtClean="0"/>
              <a:t>Let’s discuss…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 (HEPHY Vienna): SVD Schedule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10</a:t>
            </a:fld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 (HEPHY Vienna): SVD Schedule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2</a:t>
            </a:fld>
            <a:endParaRPr lang="en-US" noProof="0"/>
          </a:p>
        </p:txBody>
      </p:sp>
      <p:pic>
        <p:nvPicPr>
          <p:cNvPr id="1027" name="Picture 3" descr="C:\Users\friedl\Desktop\toru_schedule.gif"/>
          <p:cNvPicPr>
            <a:picLocks noChangeAspect="1" noChangeArrowheads="1"/>
          </p:cNvPicPr>
          <p:nvPr/>
        </p:nvPicPr>
        <p:blipFill>
          <a:blip r:embed="rId2" cstate="print"/>
          <a:srcRect r="5932"/>
          <a:stretch>
            <a:fillRect/>
          </a:stretch>
        </p:blipFill>
        <p:spPr bwMode="auto">
          <a:xfrm>
            <a:off x="0" y="762000"/>
            <a:ext cx="9144000" cy="567269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772400" y="1752600"/>
            <a:ext cx="1212191" cy="132343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Overall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SVD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Schedule 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by Toru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Schedule with HEPHY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for HEPHY resource planning</a:t>
            </a:r>
          </a:p>
          <a:p>
            <a:r>
              <a:rPr lang="en-US" dirty="0" smtClean="0"/>
              <a:t>Starting from realistic assumptions,  not the overall schedule</a:t>
            </a:r>
          </a:p>
          <a:p>
            <a:r>
              <a:rPr lang="en-US" dirty="0" smtClean="0"/>
              <a:t>Realized important dependencies</a:t>
            </a:r>
          </a:p>
          <a:p>
            <a:r>
              <a:rPr lang="en-US" dirty="0" smtClean="0"/>
              <a:t>Comparison with overall schedule reveals some (minor) differences</a:t>
            </a:r>
          </a:p>
          <a:p>
            <a:endParaRPr lang="en-US" dirty="0" smtClean="0"/>
          </a:p>
          <a:p>
            <a:r>
              <a:rPr lang="en-US" dirty="0" smtClean="0"/>
              <a:t>Full schedule (10 pages) is available in </a:t>
            </a:r>
            <a:r>
              <a:rPr lang="en-US" dirty="0" err="1" smtClean="0"/>
              <a:t>Indico</a:t>
            </a:r>
            <a:r>
              <a:rPr lang="en-US" dirty="0" smtClean="0"/>
              <a:t> for download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 (HEPHY Vienna): SVD Schedule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3</a:t>
            </a:fld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Schedule with HEPHY focus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 (HEPHY Vienna): SVD Schedule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4</a:t>
            </a:fld>
            <a:endParaRPr lang="en-US" noProof="0"/>
          </a:p>
        </p:txBody>
      </p:sp>
      <p:pic>
        <p:nvPicPr>
          <p:cNvPr id="2051" name="Picture 3" descr="C:\Users\friedl\Desktop\fullschedule_tiled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268" y="1498599"/>
            <a:ext cx="7086600" cy="4894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 (HEPHY Vienna): SVD Schedule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5</a:t>
            </a:fld>
            <a:endParaRPr lang="en-US" noProof="0"/>
          </a:p>
        </p:txBody>
      </p:sp>
      <p:pic>
        <p:nvPicPr>
          <p:cNvPr id="2050" name="Picture 2" descr="C:\Users\friedl\Desktop\hephy_belle_II_svd_schedule_20120201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798" y="1539118"/>
            <a:ext cx="6781800" cy="4844748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3352800" y="914400"/>
            <a:ext cx="5575680" cy="1041399"/>
            <a:chOff x="3352800" y="914400"/>
            <a:chExt cx="5575680" cy="1041399"/>
          </a:xfrm>
        </p:grpSpPr>
        <p:sp>
          <p:nvSpPr>
            <p:cNvPr id="7" name="Oval 6"/>
            <p:cNvSpPr/>
            <p:nvPr/>
          </p:nvSpPr>
          <p:spPr>
            <a:xfrm>
              <a:off x="3352800" y="1574799"/>
              <a:ext cx="990600" cy="381000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5C8F29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05200" y="914400"/>
              <a:ext cx="54232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92D050"/>
                  </a:solidFill>
                </a:rPr>
                <a:t>Ladder configuration MUST be frozen by March B2GM, </a:t>
              </a:r>
              <a:br>
                <a:rPr lang="en-US" dirty="0" smtClean="0">
                  <a:solidFill>
                    <a:srgbClr val="92D050"/>
                  </a:solidFill>
                </a:rPr>
              </a:br>
              <a:r>
                <a:rPr lang="en-US" dirty="0" smtClean="0">
                  <a:solidFill>
                    <a:srgbClr val="92D050"/>
                  </a:solidFill>
                </a:rPr>
                <a:t>otherwise many other things will be delayed!</a:t>
              </a:r>
              <a:endParaRPr lang="en-US" dirty="0">
                <a:solidFill>
                  <a:srgbClr val="92D05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riedl\Desktop\fronte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735" y="1538266"/>
            <a:ext cx="5419447" cy="4845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Front-End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 (HEPHY Vienna): SVD Schedule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6</a:t>
            </a:fld>
            <a:endParaRPr lang="en-US" noProof="0"/>
          </a:p>
        </p:txBody>
      </p:sp>
      <p:grpSp>
        <p:nvGrpSpPr>
          <p:cNvPr id="3" name="Group 8"/>
          <p:cNvGrpSpPr/>
          <p:nvPr/>
        </p:nvGrpSpPr>
        <p:grpSpPr>
          <a:xfrm>
            <a:off x="2540001" y="914400"/>
            <a:ext cx="5804280" cy="914400"/>
            <a:chOff x="2514600" y="914400"/>
            <a:chExt cx="5804280" cy="914400"/>
          </a:xfrm>
        </p:grpSpPr>
        <p:sp>
          <p:nvSpPr>
            <p:cNvPr id="7" name="Oval 6"/>
            <p:cNvSpPr/>
            <p:nvPr/>
          </p:nvSpPr>
          <p:spPr>
            <a:xfrm>
              <a:off x="2514600" y="1524000"/>
              <a:ext cx="838200" cy="304800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5C8F29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95600" y="914400"/>
              <a:ext cx="54232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92D050"/>
                  </a:solidFill>
                </a:rPr>
                <a:t>Ladder configuration MUST be frozen by March B2GM, </a:t>
              </a:r>
              <a:br>
                <a:rPr lang="en-US" dirty="0" smtClean="0">
                  <a:solidFill>
                    <a:srgbClr val="92D050"/>
                  </a:solidFill>
                </a:rPr>
              </a:br>
              <a:r>
                <a:rPr lang="en-US" dirty="0" smtClean="0">
                  <a:solidFill>
                    <a:srgbClr val="92D050"/>
                  </a:solidFill>
                </a:rPr>
                <a:t>otherwise many other things will be delayed!</a:t>
              </a:r>
              <a:endParaRPr lang="en-US" dirty="0">
                <a:solidFill>
                  <a:srgbClr val="92D05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riedl\Desktop\sensor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265" y="1524000"/>
            <a:ext cx="8064000" cy="316512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 (HEPHY Vienna): SVD Schedule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828800"/>
          </a:xfrm>
        </p:spPr>
        <p:txBody>
          <a:bodyPr>
            <a:normAutofit/>
          </a:bodyPr>
          <a:lstStyle/>
          <a:p>
            <a:r>
              <a:rPr lang="en-US" sz="2300" dirty="0" smtClean="0"/>
              <a:t>Looks less complicated (fewer parts)</a:t>
            </a:r>
          </a:p>
          <a:p>
            <a:r>
              <a:rPr lang="en-US" sz="2300" dirty="0" smtClean="0"/>
              <a:t>Nonetheless: essential input to ladder production</a:t>
            </a:r>
          </a:p>
          <a:p>
            <a:r>
              <a:rPr lang="en-US" sz="2300" dirty="0" smtClean="0"/>
              <a:t>L3 geometry affects sensor specs (size, pitch)</a:t>
            </a:r>
          </a:p>
          <a:p>
            <a:r>
              <a:rPr lang="en-US" sz="2300" dirty="0" smtClean="0"/>
              <a:t>Production &amp; QA database needed </a:t>
            </a:r>
            <a:r>
              <a:rPr lang="en-US" sz="2300" dirty="0" smtClean="0">
                <a:sym typeface="Symbol"/>
              </a:rPr>
              <a:t> Thomas (Wednesday)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Back-end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 (HEPHY Vienna): SVD Schedule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1173960"/>
          </a:xfrm>
        </p:spPr>
        <p:txBody>
          <a:bodyPr/>
          <a:lstStyle/>
          <a:p>
            <a:r>
              <a:rPr lang="en-US" dirty="0" smtClean="0"/>
              <a:t>Relatively independent from others</a:t>
            </a:r>
          </a:p>
          <a:p>
            <a:r>
              <a:rPr lang="en-US" dirty="0" smtClean="0"/>
              <a:t>Firmware development will likely continue after Belle II start</a:t>
            </a:r>
          </a:p>
        </p:txBody>
      </p:sp>
      <p:pic>
        <p:nvPicPr>
          <p:cNvPr id="5122" name="Picture 2" descr="C:\Users\friedl\Desktop\backe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99" y="1524000"/>
            <a:ext cx="8064000" cy="3558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Ladder Assembly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Proposal for share:</a:t>
            </a:r>
          </a:p>
          <a:p>
            <a:pPr lvl="1"/>
            <a:r>
              <a:rPr lang="en-US" dirty="0" smtClean="0"/>
              <a:t>Layer 6 – KEK/Tokyo</a:t>
            </a:r>
          </a:p>
          <a:p>
            <a:pPr lvl="1"/>
            <a:r>
              <a:rPr lang="en-US" dirty="0" smtClean="0"/>
              <a:t>Layer 5 – Vienna</a:t>
            </a:r>
          </a:p>
          <a:p>
            <a:pPr lvl="1"/>
            <a:r>
              <a:rPr lang="en-US" dirty="0" smtClean="0"/>
              <a:t>Layer 4 – Melbourne</a:t>
            </a:r>
          </a:p>
          <a:p>
            <a:pPr lvl="1"/>
            <a:r>
              <a:rPr lang="en-US" dirty="0" smtClean="0"/>
              <a:t>Layer 3 – ?</a:t>
            </a:r>
          </a:p>
          <a:p>
            <a:endParaRPr lang="en-US" dirty="0" smtClean="0"/>
          </a:p>
          <a:p>
            <a:r>
              <a:rPr lang="en-US" dirty="0" smtClean="0"/>
              <a:t>Other potential sites:</a:t>
            </a:r>
          </a:p>
          <a:p>
            <a:pPr lvl="1">
              <a:defRPr/>
            </a:pPr>
            <a:r>
              <a:rPr lang="de-AT" dirty="0" smtClean="0"/>
              <a:t>Seoul – </a:t>
            </a:r>
            <a:r>
              <a:rPr lang="de-AT" dirty="0" err="1" smtClean="0"/>
              <a:t>likely</a:t>
            </a:r>
            <a:r>
              <a:rPr lang="de-AT" dirty="0" smtClean="0"/>
              <a:t> (</a:t>
            </a:r>
            <a:r>
              <a:rPr lang="de-AT" dirty="0" err="1" smtClean="0"/>
              <a:t>requires</a:t>
            </a:r>
            <a:r>
              <a:rPr lang="de-AT" dirty="0" smtClean="0"/>
              <a:t> </a:t>
            </a:r>
            <a:r>
              <a:rPr lang="de-AT" dirty="0" err="1" smtClean="0"/>
              <a:t>bonding</a:t>
            </a:r>
            <a:r>
              <a:rPr lang="de-AT" dirty="0" smtClean="0"/>
              <a:t> </a:t>
            </a:r>
            <a:r>
              <a:rPr lang="de-AT" dirty="0" err="1" smtClean="0"/>
              <a:t>station</a:t>
            </a:r>
            <a:r>
              <a:rPr lang="de-AT" dirty="0" smtClean="0"/>
              <a:t>)</a:t>
            </a:r>
          </a:p>
          <a:p>
            <a:pPr lvl="1">
              <a:defRPr/>
            </a:pPr>
            <a:r>
              <a:rPr lang="de-AT" dirty="0" smtClean="0"/>
              <a:t>Mumbai – </a:t>
            </a:r>
            <a:r>
              <a:rPr lang="de-AT" dirty="0" err="1" smtClean="0"/>
              <a:t>problematic</a:t>
            </a:r>
            <a:r>
              <a:rPr lang="de-AT" dirty="0" smtClean="0"/>
              <a:t> (APV25 </a:t>
            </a:r>
            <a:r>
              <a:rPr lang="de-AT" dirty="0" err="1" smtClean="0"/>
              <a:t>export</a:t>
            </a:r>
            <a:r>
              <a:rPr lang="de-AT" dirty="0" smtClean="0"/>
              <a:t> </a:t>
            </a:r>
            <a:r>
              <a:rPr lang="de-AT" dirty="0" err="1" smtClean="0"/>
              <a:t>restrictions</a:t>
            </a:r>
            <a:r>
              <a:rPr lang="de-AT" dirty="0" smtClean="0"/>
              <a:t>)</a:t>
            </a:r>
          </a:p>
          <a:p>
            <a:pPr lvl="1">
              <a:defRPr/>
            </a:pPr>
            <a:r>
              <a:rPr lang="de-AT" dirty="0" smtClean="0"/>
              <a:t>Karlsruhe – </a:t>
            </a:r>
            <a:r>
              <a:rPr lang="de-AT" dirty="0" err="1" smtClean="0"/>
              <a:t>unlikely</a:t>
            </a:r>
            <a:r>
              <a:rPr lang="de-AT" dirty="0" smtClean="0"/>
              <a:t> (</a:t>
            </a:r>
            <a:r>
              <a:rPr lang="de-AT" dirty="0" err="1" smtClean="0"/>
              <a:t>other</a:t>
            </a:r>
            <a:r>
              <a:rPr lang="de-AT" dirty="0" smtClean="0"/>
              <a:t> </a:t>
            </a:r>
            <a:r>
              <a:rPr lang="de-AT" dirty="0" err="1" smtClean="0"/>
              <a:t>priorities</a:t>
            </a:r>
            <a:r>
              <a:rPr lang="de-AT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 (HEPHY Vienna): SVD Schedule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9</a:t>
            </a:fld>
            <a:endParaRPr lang="en-US" noProof="0"/>
          </a:p>
        </p:txBody>
      </p:sp>
      <p:pic>
        <p:nvPicPr>
          <p:cNvPr id="8" name="Picture 2" descr="C:\Users\friedl\Desktop\ladder6_transpar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727199"/>
            <a:ext cx="4412388" cy="1684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333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Slide 1</vt:lpstr>
      <vt:lpstr>Slide 2</vt:lpstr>
      <vt:lpstr>Detailed Schedule with HEPHY focus</vt:lpstr>
      <vt:lpstr>Detailed Schedule with HEPHY focus</vt:lpstr>
      <vt:lpstr>Mechanics</vt:lpstr>
      <vt:lpstr>Front-End</vt:lpstr>
      <vt:lpstr>Sensors</vt:lpstr>
      <vt:lpstr>Back-end</vt:lpstr>
      <vt:lpstr>Ladder Assembly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friedl</dc:creator>
  <cp:lastModifiedBy>MF</cp:lastModifiedBy>
  <cp:revision>526</cp:revision>
  <dcterms:created xsi:type="dcterms:W3CDTF">2006-08-16T00:00:00Z</dcterms:created>
  <dcterms:modified xsi:type="dcterms:W3CDTF">2012-02-04T18:03:06Z</dcterms:modified>
</cp:coreProperties>
</file>