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9" r:id="rId2"/>
    <p:sldId id="260" r:id="rId3"/>
    <p:sldId id="267" r:id="rId4"/>
    <p:sldId id="261" r:id="rId5"/>
    <p:sldId id="262" r:id="rId6"/>
    <p:sldId id="263" r:id="rId7"/>
    <p:sldId id="264" r:id="rId8"/>
    <p:sldId id="269" r:id="rId9"/>
    <p:sldId id="270" r:id="rId10"/>
    <p:sldId id="271" r:id="rId11"/>
    <p:sldId id="272" r:id="rId12"/>
    <p:sldId id="268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1" r:id="rId21"/>
    <p:sldId id="283" r:id="rId22"/>
    <p:sldId id="282" r:id="rId23"/>
    <p:sldId id="266" r:id="rId24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B202B3-B8F6-4BF7-8424-DA741DC6AF3B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6746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189663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Conference on Nose-Picking</a:t>
            </a:r>
            <a:endParaRPr lang="de-AT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689600" y="6215063"/>
            <a:ext cx="2770188" cy="333375"/>
          </a:xfrm>
        </p:spPr>
        <p:txBody>
          <a:bodyPr anchor="t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124075" y="5613400"/>
            <a:ext cx="4895850" cy="477838"/>
          </a:xfrm>
        </p:spPr>
        <p:txBody>
          <a:bodyPr anchor="t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316413"/>
            <a:ext cx="7773988" cy="1223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AT" noProof="0" smtClean="0"/>
              <a:t>Title of my presentation</a:t>
            </a:r>
          </a:p>
        </p:txBody>
      </p:sp>
      <p:pic>
        <p:nvPicPr>
          <p:cNvPr id="3097" name="Picture 25" descr="apv_chip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063" y="1052513"/>
            <a:ext cx="4573587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LOGO_top-banner_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9F0845-32B8-43AF-A78B-B84C0FC21367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510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B103C5-8786-45EA-AB5F-9864801BD654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7913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84A1B7-E417-420E-954A-61FF119D2E8E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4888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A16379-2F0C-4B2F-9570-418FFDE77044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790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5B55B2-D5DA-4303-8D83-ED3EAF94CCB6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862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010641-3DC9-4162-BDF0-F56998A62886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960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4B08C7-E488-4DE2-A6F6-329B4C88658F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2369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E79DC7-2D7A-44A0-A94F-764F56EBA74A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805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FEFBA6-AE3D-451E-BB71-E7CCAB4FE2F1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171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A5B3A5-6392-4E48-9462-14947C2B7F00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263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LOGO_top-banner_e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</a:defRPr>
            </a:lvl1pPr>
          </a:lstStyle>
          <a:p>
            <a:fld id="{207EC2BF-5EC1-477F-A823-76CBF90AF8E4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/>
              <a:t>Immanuel Gfall (HEPHY Vienna)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DE" smtClean="0"/>
              <a:t>06 February 2011</a:t>
            </a:r>
            <a:endParaRPr lang="de-AT"/>
          </a:p>
        </p:txBody>
      </p:sp>
      <p:sp>
        <p:nvSpPr>
          <p:cNvPr id="1049" name="Text Box 25"/>
          <p:cNvSpPr txBox="1">
            <a:spLocks noChangeArrowheads="1"/>
          </p:cNvSpPr>
          <p:nvPr userDrawn="1"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SVD Mechanical Status</a:t>
            </a:r>
            <a:endParaRPr lang="en-US" b="1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 dirty="0"/>
              <a:t>Immanuel Gfall (HEPHY Vienna</a:t>
            </a:r>
            <a:r>
              <a:rPr lang="de-AT" dirty="0" smtClean="0"/>
              <a:t>)</a:t>
            </a:r>
          </a:p>
          <a:p>
            <a:r>
              <a:rPr lang="de-AT" dirty="0" smtClean="0"/>
              <a:t>Dusko Smiljic (HEPHY Vienna)</a:t>
            </a:r>
            <a:endParaRPr lang="de-AT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SVD Mechanical Status</a:t>
            </a:r>
            <a:endParaRPr lang="en-US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PXD-SVD Meeting, Vienna </a:t>
            </a:r>
            <a:endParaRPr lang="en-US" dirty="0"/>
          </a:p>
        </p:txBody>
      </p:sp>
      <p:pic>
        <p:nvPicPr>
          <p:cNvPr id="6" name="Picture 2" descr="F:\Dropbox\Hephy\My Documents\Scientific\Artwork_Graphix\Barrel\2012.01.11_Barr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5994797" cy="337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Iterations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Iteration 1 has too much overlap in layer 5 and 6, the connectors are difficult to access</a:t>
            </a:r>
          </a:p>
          <a:p>
            <a:r>
              <a:rPr lang="en-US" sz="2400" dirty="0" smtClean="0"/>
              <a:t>Iteration 2 has a better overlap in layer 6, connectors in layer 5 are still a problem</a:t>
            </a:r>
          </a:p>
          <a:p>
            <a:r>
              <a:rPr lang="en-US" sz="2400" dirty="0" smtClean="0"/>
              <a:t>Iteration 3: </a:t>
            </a:r>
            <a:r>
              <a:rPr lang="en-US" sz="2400" dirty="0" err="1"/>
              <a:t>N</a:t>
            </a:r>
            <a:r>
              <a:rPr lang="en-US" sz="2400" dirty="0" err="1" smtClean="0"/>
              <a:t>anonics</a:t>
            </a:r>
            <a:r>
              <a:rPr lang="en-US" sz="2400" dirty="0" smtClean="0"/>
              <a:t> connectors solve the overlap problem - expensive solution</a:t>
            </a:r>
          </a:p>
          <a:p>
            <a:r>
              <a:rPr lang="en-US" sz="2400" dirty="0" smtClean="0"/>
              <a:t>Iteration 2+3 have a odd number of ladders in layer 5</a:t>
            </a:r>
          </a:p>
          <a:p>
            <a:r>
              <a:rPr lang="en-US" sz="2400" dirty="0" smtClean="0"/>
              <a:t>Iteration 4 is the cheapest solution but the interference between layer 4 and 5 has to be solved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2297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between layer 5 and 6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Note: discussions regarding the distance from layer 5 to layer 6 should include the consideration that this distance is highly variable</a:t>
            </a:r>
          </a:p>
          <a:p>
            <a:r>
              <a:rPr lang="en-US" sz="2800" dirty="0" smtClean="0"/>
              <a:t>Thus a range should be defined, not a distance</a:t>
            </a:r>
            <a:endParaRPr lang="en-US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6146" name="Picture 2" descr="D:\Dropbox\CAD-Files\SiliconTracker\BarrelASM\Export_Formats\Radii_135-1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5" t="19800" r="3161" b="23900"/>
          <a:stretch/>
        </p:blipFill>
        <p:spPr bwMode="auto">
          <a:xfrm>
            <a:off x="1835696" y="3501008"/>
            <a:ext cx="5472608" cy="296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66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Analytical Method to Calculate Overlap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Due to many changes in geometry it was necessary to evaluate the overlap before drawing the actual configuration</a:t>
            </a:r>
          </a:p>
          <a:p>
            <a:r>
              <a:rPr lang="en-US" sz="2800" dirty="0" smtClean="0"/>
              <a:t>Formula is not interference </a:t>
            </a:r>
            <a:br>
              <a:rPr lang="en-US" sz="2800" dirty="0" smtClean="0"/>
            </a:br>
            <a:r>
              <a:rPr lang="en-US" sz="2800" dirty="0" smtClean="0"/>
              <a:t>sensitive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41" y="5763821"/>
            <a:ext cx="7158955" cy="40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1" r="12833"/>
          <a:stretch/>
        </p:blipFill>
        <p:spPr bwMode="auto">
          <a:xfrm>
            <a:off x="5382992" y="2969860"/>
            <a:ext cx="2501376" cy="269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" t="8932" r="4143" b="8312"/>
          <a:stretch/>
        </p:blipFill>
        <p:spPr bwMode="auto">
          <a:xfrm>
            <a:off x="971600" y="4309358"/>
            <a:ext cx="3168352" cy="114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398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Backward Cone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Length and outer diameter is fixed</a:t>
            </a:r>
          </a:p>
          <a:p>
            <a:r>
              <a:rPr lang="en-US" dirty="0" smtClean="0"/>
              <a:t>End ring connection points will only be changed if absolutely necessary</a:t>
            </a:r>
          </a:p>
          <a:p>
            <a:r>
              <a:rPr lang="en-US" dirty="0" smtClean="0"/>
              <a:t>Inner diameter will </a:t>
            </a:r>
            <a:br>
              <a:rPr lang="en-US" dirty="0" smtClean="0"/>
            </a:br>
            <a:r>
              <a:rPr lang="en-US" dirty="0" smtClean="0"/>
              <a:t>decrease a little</a:t>
            </a:r>
          </a:p>
          <a:p>
            <a:r>
              <a:rPr lang="en-US" dirty="0" smtClean="0"/>
              <a:t>Flange attachment</a:t>
            </a:r>
            <a:br>
              <a:rPr lang="en-US" dirty="0" smtClean="0"/>
            </a:br>
            <a:r>
              <a:rPr lang="en-US" dirty="0" smtClean="0"/>
              <a:t>point is designed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8194" name="Picture 2" descr="D:\Dropbox\CAD-Files\SiliconTracker\Support_Structure\drawings\CFRP_mask_bwd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0" t="8363" r="5728" b="39328"/>
          <a:stretch/>
        </p:blipFill>
        <p:spPr bwMode="auto">
          <a:xfrm>
            <a:off x="4644008" y="3212976"/>
            <a:ext cx="4320480" cy="335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937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Cone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Flange attachment area is stretched to accommodate PXD hardware</a:t>
            </a:r>
          </a:p>
          <a:p>
            <a:r>
              <a:rPr lang="en-US" sz="2800" dirty="0" smtClean="0"/>
              <a:t>Inner diameter will be reduced</a:t>
            </a:r>
          </a:p>
          <a:p>
            <a:r>
              <a:rPr lang="en-US" sz="2800" dirty="0" smtClean="0"/>
              <a:t>The shape is optimized for minimal deformation</a:t>
            </a:r>
          </a:p>
          <a:p>
            <a:r>
              <a:rPr lang="en-US" sz="2800" dirty="0" smtClean="0"/>
              <a:t>The connecting </a:t>
            </a:r>
            <a:br>
              <a:rPr lang="en-US" sz="2800" dirty="0" smtClean="0"/>
            </a:br>
            <a:r>
              <a:rPr lang="en-US" sz="2800" dirty="0" smtClean="0"/>
              <a:t>mechanism for the</a:t>
            </a:r>
            <a:br>
              <a:rPr lang="en-US" sz="2800" dirty="0" smtClean="0"/>
            </a:br>
            <a:r>
              <a:rPr lang="en-US" sz="2800" dirty="0" smtClean="0"/>
              <a:t>cone halves will sit</a:t>
            </a:r>
            <a:br>
              <a:rPr lang="en-US" sz="2800" dirty="0" smtClean="0"/>
            </a:br>
            <a:r>
              <a:rPr lang="en-US" sz="2800" dirty="0" smtClean="0"/>
              <a:t>on the end flange</a:t>
            </a:r>
            <a:br>
              <a:rPr lang="en-US" sz="2800" dirty="0" smtClean="0"/>
            </a:br>
            <a:r>
              <a:rPr lang="en-US" sz="2800" dirty="0" smtClean="0"/>
              <a:t>and the </a:t>
            </a:r>
            <a:r>
              <a:rPr lang="en-US" sz="2800" smtClean="0"/>
              <a:t>layer 4/5 </a:t>
            </a:r>
            <a:r>
              <a:rPr lang="en-US" sz="2800" dirty="0" smtClean="0"/>
              <a:t>end</a:t>
            </a:r>
            <a:br>
              <a:rPr lang="en-US" sz="2800" dirty="0" smtClean="0"/>
            </a:br>
            <a:r>
              <a:rPr lang="en-US" sz="2800" dirty="0" smtClean="0"/>
              <a:t>ring</a:t>
            </a:r>
          </a:p>
          <a:p>
            <a:endParaRPr lang="en-US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9218" name="Picture 2" descr="D:\Dropbox\CAD-Files\SiliconTracker\Support_Structure\drawings\CFRP_mask_fwd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7264" r="28129" b="43235"/>
          <a:stretch/>
        </p:blipFill>
        <p:spPr bwMode="auto">
          <a:xfrm>
            <a:off x="4283968" y="3721346"/>
            <a:ext cx="4680520" cy="254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686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Ring Separation/Positioning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Guide pins and bushings are included in every end ring</a:t>
            </a:r>
          </a:p>
          <a:p>
            <a:r>
              <a:rPr lang="en-US" dirty="0" smtClean="0"/>
              <a:t>Used to provide mechanical alignment between the detector halves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10242" name="Picture 2" descr="D:\Dropbox\CAD-Files\SiliconTracker\Prototyp\pictures\detail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5582214" cy="298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7"/>
          <p:cNvSpPr txBox="1"/>
          <p:nvPr/>
        </p:nvSpPr>
        <p:spPr>
          <a:xfrm>
            <a:off x="2339752" y="4857974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Bushing</a:t>
            </a:r>
          </a:p>
        </p:txBody>
      </p:sp>
      <p:cxnSp>
        <p:nvCxnSpPr>
          <p:cNvPr id="8" name="Gerade Verbindung mit Pfeil 14"/>
          <p:cNvCxnSpPr>
            <a:endCxn id="7" idx="0"/>
          </p:cNvCxnSpPr>
          <p:nvPr/>
        </p:nvCxnSpPr>
        <p:spPr>
          <a:xfrm flipH="1">
            <a:off x="2801578" y="4077072"/>
            <a:ext cx="1266366" cy="780902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7"/>
          <p:cNvSpPr txBox="1"/>
          <p:nvPr/>
        </p:nvSpPr>
        <p:spPr>
          <a:xfrm>
            <a:off x="5446179" y="4688697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Guide Pin</a:t>
            </a:r>
          </a:p>
        </p:txBody>
      </p:sp>
      <p:cxnSp>
        <p:nvCxnSpPr>
          <p:cNvPr id="11" name="Gerade Verbindung mit Pfeil 14"/>
          <p:cNvCxnSpPr>
            <a:endCxn id="10" idx="0"/>
          </p:cNvCxnSpPr>
          <p:nvPr/>
        </p:nvCxnSpPr>
        <p:spPr>
          <a:xfrm>
            <a:off x="4788024" y="4077072"/>
            <a:ext cx="1200131" cy="611625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684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Mechanism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Three types of remote locking mechanisms are under investigation</a:t>
            </a:r>
          </a:p>
          <a:p>
            <a:r>
              <a:rPr lang="en-US" sz="2800" dirty="0" smtClean="0"/>
              <a:t>Mechanism is needed to provide stability along the cone</a:t>
            </a:r>
          </a:p>
          <a:p>
            <a:r>
              <a:rPr lang="en-US" sz="2800" dirty="0" smtClean="0"/>
              <a:t>Can not be accessed directly</a:t>
            </a:r>
          </a:p>
          <a:p>
            <a:r>
              <a:rPr lang="en-US" sz="2800" dirty="0" smtClean="0"/>
              <a:t>Remote operation</a:t>
            </a:r>
            <a:br>
              <a:rPr lang="en-US" sz="2800" dirty="0" smtClean="0"/>
            </a:br>
            <a:r>
              <a:rPr lang="en-US" sz="2800" dirty="0" smtClean="0"/>
              <a:t>required</a:t>
            </a:r>
          </a:p>
          <a:p>
            <a:r>
              <a:rPr lang="en-US" sz="2800" dirty="0" smtClean="0"/>
              <a:t>Operation needs to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be repeatable and </a:t>
            </a:r>
            <a:br>
              <a:rPr lang="en-US" sz="2800" dirty="0" smtClean="0"/>
            </a:br>
            <a:r>
              <a:rPr lang="en-US" sz="2800" dirty="0" smtClean="0"/>
              <a:t>can not fail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11266" name="Picture 2" descr="D:\Dropbox\CAD-Files\SiliconTracker\Prototyp\pictures\chopping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475" y="4005064"/>
            <a:ext cx="471401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7"/>
          <p:cNvSpPr txBox="1"/>
          <p:nvPr/>
        </p:nvSpPr>
        <p:spPr>
          <a:xfrm>
            <a:off x="5002029" y="6165304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Joint</a:t>
            </a:r>
          </a:p>
        </p:txBody>
      </p:sp>
      <p:cxnSp>
        <p:nvCxnSpPr>
          <p:cNvPr id="8" name="Gerade Verbindung mit Pfeil 14"/>
          <p:cNvCxnSpPr/>
          <p:nvPr/>
        </p:nvCxnSpPr>
        <p:spPr>
          <a:xfrm flipH="1">
            <a:off x="5634188" y="5517232"/>
            <a:ext cx="521988" cy="81735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7"/>
          <p:cNvSpPr txBox="1"/>
          <p:nvPr/>
        </p:nvSpPr>
        <p:spPr>
          <a:xfrm>
            <a:off x="4528181" y="5671954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Pushrod</a:t>
            </a:r>
          </a:p>
        </p:txBody>
      </p:sp>
      <p:cxnSp>
        <p:nvCxnSpPr>
          <p:cNvPr id="12" name="Gerade Verbindung mit Pfeil 14"/>
          <p:cNvCxnSpPr/>
          <p:nvPr/>
        </p:nvCxnSpPr>
        <p:spPr>
          <a:xfrm flipH="1">
            <a:off x="5463167" y="5373216"/>
            <a:ext cx="308739" cy="504056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7"/>
          <p:cNvSpPr txBox="1"/>
          <p:nvPr/>
        </p:nvSpPr>
        <p:spPr>
          <a:xfrm>
            <a:off x="5751855" y="6216739"/>
            <a:ext cx="1316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“Snap-hook”</a:t>
            </a:r>
          </a:p>
        </p:txBody>
      </p:sp>
      <p:cxnSp>
        <p:nvCxnSpPr>
          <p:cNvPr id="16" name="Gerade Verbindung mit Pfeil 14"/>
          <p:cNvCxnSpPr>
            <a:endCxn id="15" idx="0"/>
          </p:cNvCxnSpPr>
          <p:nvPr/>
        </p:nvCxnSpPr>
        <p:spPr>
          <a:xfrm flipH="1">
            <a:off x="6410048" y="5517232"/>
            <a:ext cx="106174" cy="699507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867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“Snap-hook” Disengaged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Force required to lock the system can be varied easily by changing the cantilever length</a:t>
            </a:r>
          </a:p>
          <a:p>
            <a:r>
              <a:rPr lang="en-US" sz="2800" dirty="0" smtClean="0"/>
              <a:t>Locking force is larger than the engaging force</a:t>
            </a:r>
          </a:p>
          <a:p>
            <a:r>
              <a:rPr lang="en-US" sz="2800" dirty="0" smtClean="0"/>
              <a:t>Picture shows the experimental setup with a movable pin</a:t>
            </a:r>
          </a:p>
          <a:p>
            <a:r>
              <a:rPr lang="en-US" sz="2800" dirty="0" smtClean="0"/>
              <a:t>Prototype is expected</a:t>
            </a:r>
            <a:br>
              <a:rPr lang="en-US" sz="2800" dirty="0" smtClean="0"/>
            </a:br>
            <a:r>
              <a:rPr lang="en-US" sz="2800" dirty="0" smtClean="0"/>
              <a:t>to be finished until </a:t>
            </a:r>
            <a:br>
              <a:rPr lang="en-US" sz="2800" dirty="0" smtClean="0"/>
            </a:br>
            <a:r>
              <a:rPr lang="en-US" sz="2800" dirty="0" smtClean="0"/>
              <a:t>March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2050" name="Picture 2" descr="F:\Dropbox\CAD-Files\SiliconTracker\Prototyp\pictures\choppin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5" t="29777" r="40129" b="7368"/>
          <a:stretch/>
        </p:blipFill>
        <p:spPr bwMode="auto">
          <a:xfrm>
            <a:off x="4433499" y="3769727"/>
            <a:ext cx="2154725" cy="239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7"/>
          <p:cNvSpPr txBox="1"/>
          <p:nvPr/>
        </p:nvSpPr>
        <p:spPr>
          <a:xfrm>
            <a:off x="3844414" y="6165304"/>
            <a:ext cx="1811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Disengaged Hook</a:t>
            </a:r>
          </a:p>
        </p:txBody>
      </p:sp>
      <p:cxnSp>
        <p:nvCxnSpPr>
          <p:cNvPr id="8" name="Gerade Verbindung mit Pfeil 14"/>
          <p:cNvCxnSpPr>
            <a:endCxn id="7" idx="0"/>
          </p:cNvCxnSpPr>
          <p:nvPr/>
        </p:nvCxnSpPr>
        <p:spPr>
          <a:xfrm flipH="1">
            <a:off x="4750271" y="4967515"/>
            <a:ext cx="1063792" cy="1197789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Dropbox\Hephy\My Documents\Scientific\Vorträge\SVD_Meetings\PXD-SVD\chopping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9" t="29880" r="40937" b="52351"/>
          <a:stretch/>
        </p:blipFill>
        <p:spPr bwMode="auto">
          <a:xfrm>
            <a:off x="6598569" y="4182797"/>
            <a:ext cx="2509935" cy="138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221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Wedge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Wedge design is simple and effective</a:t>
            </a:r>
          </a:p>
          <a:p>
            <a:r>
              <a:rPr lang="en-US" dirty="0" smtClean="0"/>
              <a:t>Requires little space</a:t>
            </a:r>
          </a:p>
          <a:p>
            <a:r>
              <a:rPr lang="en-US" dirty="0" smtClean="0"/>
              <a:t>Pushrod needs to be blocked to avoid accidental unlocking</a:t>
            </a:r>
          </a:p>
          <a:p>
            <a:r>
              <a:rPr lang="en-US" dirty="0" smtClean="0"/>
              <a:t>Relatively large</a:t>
            </a:r>
            <a:br>
              <a:rPr lang="en-US" dirty="0" smtClean="0"/>
            </a:br>
            <a:r>
              <a:rPr lang="en-US" dirty="0" smtClean="0"/>
              <a:t>force required </a:t>
            </a:r>
            <a:br>
              <a:rPr lang="en-US" dirty="0" smtClean="0"/>
            </a:br>
            <a:r>
              <a:rPr lang="en-US" dirty="0" smtClean="0"/>
              <a:t>to lock the</a:t>
            </a:r>
            <a:br>
              <a:rPr lang="en-US" dirty="0" smtClean="0"/>
            </a:br>
            <a:r>
              <a:rPr lang="en-US" dirty="0" smtClean="0"/>
              <a:t>mechanism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3074" name="Picture 2" descr="F:\Dropbox\CAD-Files\SiliconTracker\Prototyp\pictures\wedg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17032"/>
            <a:ext cx="5184576" cy="277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7"/>
          <p:cNvSpPr txBox="1"/>
          <p:nvPr/>
        </p:nvSpPr>
        <p:spPr>
          <a:xfrm>
            <a:off x="3908730" y="3717032"/>
            <a:ext cx="830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Wedge</a:t>
            </a:r>
          </a:p>
        </p:txBody>
      </p:sp>
      <p:cxnSp>
        <p:nvCxnSpPr>
          <p:cNvPr id="8" name="Gerade Verbindung mit Pfeil 14"/>
          <p:cNvCxnSpPr>
            <a:endCxn id="7" idx="2"/>
          </p:cNvCxnSpPr>
          <p:nvPr/>
        </p:nvCxnSpPr>
        <p:spPr>
          <a:xfrm flipH="1" flipV="1">
            <a:off x="4323812" y="4055586"/>
            <a:ext cx="1400316" cy="1101606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33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 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complex construction</a:t>
            </a:r>
          </a:p>
          <a:p>
            <a:r>
              <a:rPr lang="en-US" dirty="0" smtClean="0"/>
              <a:t>Requires relatively low torque to lock up</a:t>
            </a:r>
          </a:p>
          <a:p>
            <a:r>
              <a:rPr lang="en-US" dirty="0" smtClean="0"/>
              <a:t>The system is closed via a steel wire</a:t>
            </a:r>
          </a:p>
          <a:p>
            <a:r>
              <a:rPr lang="en-US" dirty="0" smtClean="0"/>
              <a:t>Wire flexibility could cause the system to fail while unlocking</a:t>
            </a:r>
          </a:p>
          <a:p>
            <a:r>
              <a:rPr lang="en-US" dirty="0" smtClean="0"/>
              <a:t>Mechanism is relatively</a:t>
            </a:r>
            <a:br>
              <a:rPr lang="en-US" dirty="0" smtClean="0"/>
            </a:br>
            <a:r>
              <a:rPr lang="en-US" dirty="0" smtClean="0"/>
              <a:t>large</a:t>
            </a:r>
          </a:p>
          <a:p>
            <a:r>
              <a:rPr lang="en-US" dirty="0" smtClean="0"/>
              <a:t>“Snap-hook” design is</a:t>
            </a:r>
            <a:br>
              <a:rPr lang="en-US" dirty="0" smtClean="0"/>
            </a:br>
            <a:r>
              <a:rPr lang="en-US" dirty="0" smtClean="0"/>
              <a:t>currently preferred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4098" name="Picture 2" descr="F:\Dropbox\CAD-Files\SiliconTracker\Prototyp\pictures\rot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8" t="7890" r="6434" b="21026"/>
          <a:stretch/>
        </p:blipFill>
        <p:spPr bwMode="auto">
          <a:xfrm>
            <a:off x="4919174" y="3861048"/>
            <a:ext cx="4102967" cy="229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7"/>
          <p:cNvSpPr txBox="1"/>
          <p:nvPr/>
        </p:nvSpPr>
        <p:spPr>
          <a:xfrm>
            <a:off x="4886735" y="6198244"/>
            <a:ext cx="1996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Locking Mechanism</a:t>
            </a:r>
          </a:p>
        </p:txBody>
      </p:sp>
      <p:cxnSp>
        <p:nvCxnSpPr>
          <p:cNvPr id="8" name="Gerade Verbindung mit Pfeil 14"/>
          <p:cNvCxnSpPr>
            <a:endCxn id="7" idx="0"/>
          </p:cNvCxnSpPr>
          <p:nvPr/>
        </p:nvCxnSpPr>
        <p:spPr>
          <a:xfrm flipH="1">
            <a:off x="5884765" y="5284674"/>
            <a:ext cx="559444" cy="91357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7"/>
          <p:cNvSpPr txBox="1"/>
          <p:nvPr/>
        </p:nvSpPr>
        <p:spPr>
          <a:xfrm>
            <a:off x="7035194" y="6201179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Sheathed Wire</a:t>
            </a:r>
          </a:p>
        </p:txBody>
      </p:sp>
      <p:cxnSp>
        <p:nvCxnSpPr>
          <p:cNvPr id="14" name="Gerade Verbindung mit Pfeil 14"/>
          <p:cNvCxnSpPr>
            <a:endCxn id="13" idx="0"/>
          </p:cNvCxnSpPr>
          <p:nvPr/>
        </p:nvCxnSpPr>
        <p:spPr>
          <a:xfrm flipH="1">
            <a:off x="7805597" y="5589240"/>
            <a:ext cx="510819" cy="611939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127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TDR Layout</a:t>
            </a:r>
            <a:endParaRPr lang="de-AT" sz="28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The TDR version is no longer accurate</a:t>
            </a:r>
          </a:p>
          <a:p>
            <a:r>
              <a:rPr lang="en-US" sz="2800" dirty="0" smtClean="0"/>
              <a:t>The windmill angle is mirrored</a:t>
            </a:r>
          </a:p>
          <a:p>
            <a:r>
              <a:rPr lang="en-US" sz="2800" dirty="0" smtClean="0"/>
              <a:t>Mechanics had to be adapted to this change</a:t>
            </a:r>
          </a:p>
          <a:p>
            <a:r>
              <a:rPr lang="en-US" sz="2800" dirty="0" smtClean="0"/>
              <a:t>Constraints from the CDC require a smaller radius in layer 5 and 6</a:t>
            </a:r>
          </a:p>
          <a:p>
            <a:endParaRPr lang="en-US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702173"/>
              </p:ext>
            </p:extLst>
          </p:nvPr>
        </p:nvGraphicFramePr>
        <p:xfrm>
          <a:off x="1115616" y="4653136"/>
          <a:ext cx="698477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929814"/>
                <a:gridCol w="1396955"/>
                <a:gridCol w="1396955"/>
                <a:gridCol w="1396955"/>
              </a:tblGrid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Ladder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Windmill 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Overlap %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20.6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21.6</a:t>
                      </a:r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the Halve Shells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CAD drawing shows that it is possible to separate the halves without interferences</a:t>
            </a:r>
          </a:p>
          <a:p>
            <a:r>
              <a:rPr lang="en-US" sz="2800" dirty="0" smtClean="0"/>
              <a:t>Interferences seen in the picture in layer 3 result from the dummy mechanics </a:t>
            </a:r>
            <a:br>
              <a:rPr lang="en-US" sz="2800" dirty="0" smtClean="0"/>
            </a:br>
            <a:r>
              <a:rPr lang="en-US" sz="2800" dirty="0" smtClean="0"/>
              <a:t>representing the sensor as well </a:t>
            </a:r>
            <a:br>
              <a:rPr lang="en-US" sz="2800" dirty="0" smtClean="0"/>
            </a:br>
            <a:r>
              <a:rPr lang="en-US" sz="2800" dirty="0" smtClean="0"/>
              <a:t>as the electronics</a:t>
            </a:r>
          </a:p>
          <a:p>
            <a:r>
              <a:rPr lang="en-US" sz="2800" dirty="0" smtClean="0"/>
              <a:t>Mechanical mockup was built to </a:t>
            </a:r>
            <a:br>
              <a:rPr lang="en-US" sz="2800" dirty="0" smtClean="0"/>
            </a:br>
            <a:r>
              <a:rPr lang="en-US" sz="2800" dirty="0" smtClean="0"/>
              <a:t>proof the concept</a:t>
            </a:r>
          </a:p>
          <a:p>
            <a:r>
              <a:rPr lang="en-US" sz="2800" dirty="0" smtClean="0"/>
              <a:t>No interference discernible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9218" name="Picture 2" descr="F:\Dropbox\Hephy\My Documents\Scientific\Vorträge\JAPAN\2011_11_B2GM\svdsplit_sequenc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448272" cy="317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97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PXD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Concerns about interferences in the narrow support cone part</a:t>
            </a:r>
          </a:p>
          <a:p>
            <a:r>
              <a:rPr lang="en-US" sz="2400" dirty="0" smtClean="0"/>
              <a:t>Identified interferences only concern </a:t>
            </a:r>
            <a:r>
              <a:rPr lang="en-US" sz="2400" dirty="0" err="1" smtClean="0"/>
              <a:t>Kapton</a:t>
            </a:r>
            <a:r>
              <a:rPr lang="en-US" sz="2400" dirty="0" smtClean="0"/>
              <a:t> </a:t>
            </a:r>
            <a:r>
              <a:rPr lang="en-US" sz="2400" dirty="0" err="1" smtClean="0"/>
              <a:t>calbes</a:t>
            </a:r>
            <a:endParaRPr lang="en-US" sz="2400" dirty="0" smtClean="0"/>
          </a:p>
          <a:p>
            <a:r>
              <a:rPr lang="en-US" sz="2400" dirty="0" smtClean="0"/>
              <a:t>Unless a component sticks out further than the </a:t>
            </a:r>
            <a:r>
              <a:rPr lang="en-US" sz="2400" dirty="0" err="1" smtClean="0"/>
              <a:t>Kapton</a:t>
            </a:r>
            <a:r>
              <a:rPr lang="en-US" sz="2400" dirty="0" smtClean="0"/>
              <a:t> cables, there are no serious interferences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1026" name="Picture 2" descr="D:\Dropbox\CAD-Files\SiliconTracker\BarrelASM\Export_Formats\20.02.06-Barrel_asmd_comp_10-02a-sideview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4" t="29670" r="15635" b="40660"/>
          <a:stretch/>
        </p:blipFill>
        <p:spPr bwMode="auto">
          <a:xfrm>
            <a:off x="1043608" y="3789040"/>
            <a:ext cx="7128792" cy="261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7"/>
          <p:cNvSpPr txBox="1"/>
          <p:nvPr/>
        </p:nvSpPr>
        <p:spPr>
          <a:xfrm>
            <a:off x="3491880" y="6232377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Area of Interest</a:t>
            </a:r>
          </a:p>
        </p:txBody>
      </p:sp>
      <p:cxnSp>
        <p:nvCxnSpPr>
          <p:cNvPr id="8" name="Gerade Verbindung mit Pfeil 14"/>
          <p:cNvCxnSpPr>
            <a:endCxn id="7" idx="0"/>
          </p:cNvCxnSpPr>
          <p:nvPr/>
        </p:nvCxnSpPr>
        <p:spPr>
          <a:xfrm flipH="1">
            <a:off x="4287130" y="5301208"/>
            <a:ext cx="1200816" cy="931169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4"/>
          <p:cNvCxnSpPr>
            <a:endCxn id="7" idx="0"/>
          </p:cNvCxnSpPr>
          <p:nvPr/>
        </p:nvCxnSpPr>
        <p:spPr>
          <a:xfrm>
            <a:off x="3131840" y="5229200"/>
            <a:ext cx="1155290" cy="1003177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238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Ladder and End Ring 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Sensor edges are defined as distances from IP</a:t>
            </a:r>
          </a:p>
          <a:p>
            <a:r>
              <a:rPr lang="en-US" sz="2400" dirty="0" smtClean="0"/>
              <a:t>Anchor point is not fixed due to rapid changes in the design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1026" name="Picture 2" descr="D:\Dropbox\CAD-Files\SiliconTracker\BarrelASM\Export_Formats\2012.02.06-Barrel_asmd_comp_10-02a_with_shel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6" t="15022" r="7710" b="37459"/>
          <a:stretch/>
        </p:blipFill>
        <p:spPr bwMode="auto">
          <a:xfrm>
            <a:off x="971600" y="3132244"/>
            <a:ext cx="7416824" cy="345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740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concur on a design to push onwards to prototyping?</a:t>
            </a:r>
          </a:p>
          <a:p>
            <a:r>
              <a:rPr lang="en-US" dirty="0" smtClean="0"/>
              <a:t>Is KEK contributing to prototyping?</a:t>
            </a:r>
          </a:p>
          <a:p>
            <a:r>
              <a:rPr lang="en-US" dirty="0" smtClean="0"/>
              <a:t>Which components can be manufactured at KEK?</a:t>
            </a:r>
          </a:p>
          <a:p>
            <a:r>
              <a:rPr lang="en-US" dirty="0" smtClean="0"/>
              <a:t>Is manpower available at KEK for certain </a:t>
            </a:r>
            <a:r>
              <a:rPr lang="en-US" smtClean="0"/>
              <a:t>design details?</a:t>
            </a:r>
            <a:endParaRPr lang="en-US" dirty="0" smtClean="0"/>
          </a:p>
          <a:p>
            <a:r>
              <a:rPr lang="en-US" dirty="0" smtClean="0"/>
              <a:t>How much manpower/ budget is available for prototype production?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1834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New Layout</a:t>
            </a:r>
            <a:endParaRPr lang="de-AT" sz="28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End rings are mirrored</a:t>
            </a:r>
          </a:p>
          <a:p>
            <a:r>
              <a:rPr lang="en-US" dirty="0" smtClean="0"/>
              <a:t>Hybrid boards had to switch position</a:t>
            </a:r>
          </a:p>
          <a:p>
            <a:r>
              <a:rPr lang="en-US" dirty="0" smtClean="0"/>
              <a:t>Cooling tubes are merely shifted</a:t>
            </a:r>
          </a:p>
          <a:p>
            <a:r>
              <a:rPr lang="en-US" dirty="0" err="1" smtClean="0"/>
              <a:t>Origamis</a:t>
            </a:r>
            <a:r>
              <a:rPr lang="en-US" dirty="0" smtClean="0"/>
              <a:t> and sensors are mirrored</a:t>
            </a:r>
            <a:endParaRPr lang="en-US" dirty="0"/>
          </a:p>
        </p:txBody>
      </p:sp>
      <p:pic>
        <p:nvPicPr>
          <p:cNvPr id="1026" name="Picture 2" descr="C:\Users\Immanuel\Desktop\Barrel_12_9_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409645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ropbox\Hephy\My Documents\Scientific\Artwork_Graphix\Barrel\Barrel_2011.11.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97" y="4097600"/>
            <a:ext cx="4059959" cy="228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1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Immanuel Gfall (HEPHY Vienna)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Restrictions</a:t>
            </a:r>
            <a:endParaRPr lang="de-AT" sz="28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KEK requests a </a:t>
            </a:r>
            <a:r>
              <a:rPr lang="de-AT" sz="2400" dirty="0" err="1" smtClean="0"/>
              <a:t>dr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20 mm </a:t>
            </a:r>
            <a:r>
              <a:rPr lang="de-AT" sz="2400" dirty="0" err="1" smtClean="0"/>
              <a:t>between</a:t>
            </a:r>
            <a:r>
              <a:rPr lang="de-AT" sz="2400" dirty="0" smtClean="0"/>
              <a:t> </a:t>
            </a:r>
            <a:r>
              <a:rPr lang="de-AT" sz="2400" dirty="0" err="1" smtClean="0"/>
              <a:t>layer</a:t>
            </a:r>
            <a:r>
              <a:rPr lang="de-AT" sz="2400" dirty="0" smtClean="0"/>
              <a:t> 5 </a:t>
            </a:r>
            <a:r>
              <a:rPr lang="de-AT" sz="2400" dirty="0" err="1" smtClean="0"/>
              <a:t>and</a:t>
            </a:r>
            <a:r>
              <a:rPr lang="de-AT" sz="2400" dirty="0" smtClean="0"/>
              <a:t> 6</a:t>
            </a:r>
          </a:p>
          <a:p>
            <a:r>
              <a:rPr lang="de-AT" sz="2400" dirty="0" smtClean="0"/>
              <a:t>Support </a:t>
            </a:r>
            <a:r>
              <a:rPr lang="de-AT" sz="2400" dirty="0" err="1" smtClean="0"/>
              <a:t>shell</a:t>
            </a:r>
            <a:r>
              <a:rPr lang="de-AT" sz="2400" dirty="0" smtClean="0"/>
              <a:t> max. </a:t>
            </a:r>
            <a:r>
              <a:rPr lang="de-AT" sz="2400" dirty="0" err="1" smtClean="0"/>
              <a:t>radius</a:t>
            </a:r>
            <a:r>
              <a:rPr lang="de-AT" sz="2400" dirty="0" smtClean="0"/>
              <a:t> = 155 mm (</a:t>
            </a:r>
            <a:r>
              <a:rPr lang="de-AT" sz="2400" dirty="0" err="1" smtClean="0"/>
              <a:t>thickness</a:t>
            </a:r>
            <a:r>
              <a:rPr lang="de-AT" sz="2400" dirty="0" smtClean="0"/>
              <a:t> 6 mm)</a:t>
            </a:r>
          </a:p>
          <a:p>
            <a:r>
              <a:rPr lang="en-US" sz="2400" dirty="0" smtClean="0"/>
              <a:t>The reduction of the radii goes along with a reduction in ladders numbers</a:t>
            </a:r>
          </a:p>
          <a:p>
            <a:r>
              <a:rPr lang="en-US" sz="2400" dirty="0" smtClean="0"/>
              <a:t>KEK requests an even number of ladders in each layer</a:t>
            </a:r>
          </a:p>
          <a:p>
            <a:r>
              <a:rPr lang="en-US" sz="2400" dirty="0" smtClean="0"/>
              <a:t>Space restrictions require reevaluation of some components and concepts</a:t>
            </a:r>
          </a:p>
          <a:p>
            <a:r>
              <a:rPr lang="en-US" sz="2400" dirty="0" smtClean="0"/>
              <a:t>The following studies show pros and cons of different radii configurations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1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r>
              <a:rPr lang="en-US" sz="2400" dirty="0" smtClean="0"/>
              <a:t>Support </a:t>
            </a:r>
            <a:r>
              <a:rPr lang="en-US" sz="2400" dirty="0"/>
              <a:t>shell Inner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radius: 155 → 149 mm</a:t>
            </a:r>
          </a:p>
          <a:p>
            <a:r>
              <a:rPr lang="en-US" sz="2400" dirty="0" smtClean="0"/>
              <a:t>Layer </a:t>
            </a:r>
            <a:r>
              <a:rPr lang="en-US" sz="2400" dirty="0"/>
              <a:t>6 </a:t>
            </a:r>
            <a:r>
              <a:rPr lang="en-US" sz="2400" dirty="0" smtClean="0"/>
              <a:t>radius: </a:t>
            </a:r>
            <a:br>
              <a:rPr lang="en-US" sz="2400" dirty="0" smtClean="0"/>
            </a:br>
            <a:r>
              <a:rPr lang="en-US" sz="2400" dirty="0" smtClean="0"/>
              <a:t>140 → 134 mm</a:t>
            </a:r>
          </a:p>
          <a:p>
            <a:r>
              <a:rPr lang="en-US" sz="2400" dirty="0" smtClean="0"/>
              <a:t>Layer 5 radius: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115 </a:t>
            </a:r>
            <a:r>
              <a:rPr lang="en-US" sz="2400" dirty="0" smtClean="0"/>
              <a:t>→ 110 mm</a:t>
            </a:r>
          </a:p>
          <a:p>
            <a:r>
              <a:rPr lang="en-US" sz="2400" dirty="0" smtClean="0"/>
              <a:t>Too many ladders in layer 5</a:t>
            </a:r>
          </a:p>
          <a:p>
            <a:r>
              <a:rPr lang="en-US" sz="2400" dirty="0" smtClean="0"/>
              <a:t>Layer 6 can be pushed outwards by 1 mm</a:t>
            </a:r>
            <a:endParaRPr lang="en-US" sz="2400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315878"/>
              </p:ext>
            </p:extLst>
          </p:nvPr>
        </p:nvGraphicFramePr>
        <p:xfrm>
          <a:off x="863587" y="5373216"/>
          <a:ext cx="741682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274"/>
                <a:gridCol w="1737274"/>
                <a:gridCol w="1436917"/>
                <a:gridCol w="1584176"/>
                <a:gridCol w="1656184"/>
              </a:tblGrid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Ladder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Windmill 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Overlap %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16.5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28.6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D:\Dropbox\CAD-Files\SiliconTracker\BarrelASM\Export_Formats\Barrel_asmd_comp_10_134_1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" t="5632" r="9506"/>
          <a:stretch/>
        </p:blipFill>
        <p:spPr bwMode="auto">
          <a:xfrm>
            <a:off x="4955902" y="1628800"/>
            <a:ext cx="3648546" cy="280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16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r>
              <a:rPr lang="en-US" sz="2400" dirty="0" smtClean="0"/>
              <a:t>Layer 6 radius increase</a:t>
            </a:r>
          </a:p>
          <a:p>
            <a:r>
              <a:rPr lang="en-US" sz="2400" dirty="0" smtClean="0"/>
              <a:t>Layer 5 ladder count </a:t>
            </a:r>
            <a:br>
              <a:rPr lang="en-US" sz="2400" dirty="0" smtClean="0"/>
            </a:br>
            <a:r>
              <a:rPr lang="en-US" sz="2400" dirty="0" smtClean="0"/>
              <a:t>reduced</a:t>
            </a:r>
          </a:p>
          <a:p>
            <a:r>
              <a:rPr lang="en-US" sz="2400" dirty="0" smtClean="0"/>
              <a:t>Overlaps in layer 6 and 5 are</a:t>
            </a:r>
            <a:br>
              <a:rPr lang="en-US" sz="2400" dirty="0" smtClean="0"/>
            </a:br>
            <a:r>
              <a:rPr lang="en-US" sz="2400" dirty="0" smtClean="0"/>
              <a:t>a bit high</a:t>
            </a:r>
          </a:p>
          <a:p>
            <a:r>
              <a:rPr lang="en-US" sz="2400" dirty="0" smtClean="0"/>
              <a:t>Connectors in layer 5 are </a:t>
            </a:r>
            <a:br>
              <a:rPr lang="en-US" sz="2400" dirty="0" smtClean="0"/>
            </a:br>
            <a:r>
              <a:rPr lang="en-US" sz="2400" dirty="0" smtClean="0"/>
              <a:t>difficult to access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2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graphicFrame>
        <p:nvGraphicFramePr>
          <p:cNvPr id="7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694274"/>
              </p:ext>
            </p:extLst>
          </p:nvPr>
        </p:nvGraphicFramePr>
        <p:xfrm>
          <a:off x="863587" y="5373216"/>
          <a:ext cx="741682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274"/>
                <a:gridCol w="1737274"/>
                <a:gridCol w="1436917"/>
                <a:gridCol w="1584176"/>
                <a:gridCol w="1656184"/>
              </a:tblGrid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Ladder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Windmill 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Overlap %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15.2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14.7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D:\Dropbox\CAD-Files\SiliconTracker\BarrelASM\Export_Formats\Barrel_asmd_comp_10_135_1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887" y="1635788"/>
            <a:ext cx="4257617" cy="301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mit Pfeil 8"/>
          <p:cNvCxnSpPr/>
          <p:nvPr/>
        </p:nvCxnSpPr>
        <p:spPr>
          <a:xfrm flipH="1" flipV="1">
            <a:off x="5760077" y="2213550"/>
            <a:ext cx="925093" cy="207338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778879" y="1628775"/>
            <a:ext cx="1962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Connectors overlap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err="1">
                <a:solidFill>
                  <a:srgbClr val="FF0000"/>
                </a:solidFill>
              </a:rPr>
              <a:t>e</a:t>
            </a:r>
            <a:r>
              <a:rPr lang="en-US" sz="1600" dirty="0" err="1" smtClean="0">
                <a:solidFill>
                  <a:srgbClr val="FF0000"/>
                </a:solidFill>
              </a:rPr>
              <a:t>ndring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4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3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graphicFrame>
        <p:nvGraphicFramePr>
          <p:cNvPr id="6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268721"/>
              </p:ext>
            </p:extLst>
          </p:nvPr>
        </p:nvGraphicFramePr>
        <p:xfrm>
          <a:off x="863587" y="5373216"/>
          <a:ext cx="741682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274"/>
                <a:gridCol w="1737274"/>
                <a:gridCol w="1436917"/>
                <a:gridCol w="1584176"/>
                <a:gridCol w="1656184"/>
              </a:tblGrid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Ladder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Windmill 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Overlap %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15.2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14.7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D:\Dropbox\CAD-Files\SiliconTracker\BarrelASM\Export_Formats\Barrel_asmd_comp_10_backw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811" y="1556792"/>
            <a:ext cx="519396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 flipH="1">
            <a:off x="2013795" y="3359169"/>
            <a:ext cx="1584176" cy="218202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07504" y="3284984"/>
            <a:ext cx="2098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Nanonics</a:t>
            </a:r>
            <a:r>
              <a:rPr lang="en-US" sz="1600" dirty="0" smtClean="0">
                <a:solidFill>
                  <a:srgbClr val="FF0000"/>
                </a:solidFill>
              </a:rPr>
              <a:t> connectors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reduce overlap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4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Layer 5 radius reduced by 5 mm</a:t>
            </a:r>
          </a:p>
          <a:p>
            <a:r>
              <a:rPr lang="en-US" sz="2400" dirty="0" smtClean="0"/>
              <a:t>Layer 5 ladder count reduced</a:t>
            </a:r>
          </a:p>
          <a:p>
            <a:r>
              <a:rPr lang="en-US" sz="2400" dirty="0" smtClean="0"/>
              <a:t>Nice overlap in layer 5</a:t>
            </a:r>
          </a:p>
          <a:p>
            <a:r>
              <a:rPr lang="en-US" sz="2400" dirty="0" smtClean="0"/>
              <a:t>Design does not require</a:t>
            </a:r>
            <a:br>
              <a:rPr lang="en-US" sz="2400" dirty="0" smtClean="0"/>
            </a:br>
            <a:r>
              <a:rPr lang="en-US" sz="2400" dirty="0" err="1"/>
              <a:t>N</a:t>
            </a:r>
            <a:r>
              <a:rPr lang="en-US" sz="2400" dirty="0" err="1" smtClean="0"/>
              <a:t>anonics</a:t>
            </a:r>
            <a:r>
              <a:rPr lang="en-US" sz="2400" dirty="0" smtClean="0"/>
              <a:t> connectors</a:t>
            </a:r>
          </a:p>
          <a:p>
            <a:r>
              <a:rPr lang="en-US" sz="2400" dirty="0" smtClean="0"/>
              <a:t>Interferences in the forward</a:t>
            </a:r>
            <a:br>
              <a:rPr lang="en-US" sz="2400" dirty="0" smtClean="0"/>
            </a:br>
            <a:r>
              <a:rPr lang="en-US" sz="2400" dirty="0" smtClean="0"/>
              <a:t>region with layer 4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graphicFrame>
        <p:nvGraphicFramePr>
          <p:cNvPr id="8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016924"/>
              </p:ext>
            </p:extLst>
          </p:nvPr>
        </p:nvGraphicFramePr>
        <p:xfrm>
          <a:off x="863587" y="5373216"/>
          <a:ext cx="741682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274"/>
                <a:gridCol w="1737274"/>
                <a:gridCol w="1436917"/>
                <a:gridCol w="1584176"/>
                <a:gridCol w="1656184"/>
              </a:tblGrid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Layer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Radius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Ladder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Windmill 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Overlap %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15.2</a:t>
                      </a:r>
                      <a:endParaRPr lang="en-US" dirty="0"/>
                    </a:p>
                  </a:txBody>
                  <a:tcPr/>
                </a:tc>
              </a:tr>
              <a:tr h="29375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7.8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6" name="Picture 4" descr="D:\Dropbox\CAD-Files\SiliconTracker\BarrelASM\Export_Formats\Barrel_asmd_comp_10-02a_backw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960440" cy="280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911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4 Interferences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1152550"/>
          </a:xfrm>
        </p:spPr>
        <p:txBody>
          <a:bodyPr/>
          <a:lstStyle/>
          <a:p>
            <a:r>
              <a:rPr lang="en-US" dirty="0" smtClean="0"/>
              <a:t>Occurring interference between layer 4 and 5</a:t>
            </a:r>
          </a:p>
          <a:p>
            <a:r>
              <a:rPr lang="en-US" dirty="0" smtClean="0"/>
              <a:t>Solution is pending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Immanuel Gfall (HEPHY Vienna)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 smtClean="0"/>
              <a:t>06 February 2011</a:t>
            </a:r>
            <a:endParaRPr lang="de-AT"/>
          </a:p>
        </p:txBody>
      </p:sp>
      <p:pic>
        <p:nvPicPr>
          <p:cNvPr id="5122" name="Picture 2" descr="D:\Dropbox\CAD-Files\SiliconTracker\BarrelASM\Export_Formats\Barrel_asmd_comp_10-02a_interferen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09212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/>
          <p:cNvCxnSpPr>
            <a:stCxn id="12" idx="1"/>
            <a:endCxn id="8" idx="3"/>
          </p:cNvCxnSpPr>
          <p:nvPr/>
        </p:nvCxnSpPr>
        <p:spPr>
          <a:xfrm flipH="1" flipV="1">
            <a:off x="1907704" y="3611069"/>
            <a:ext cx="1348871" cy="539663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23992" y="3441792"/>
            <a:ext cx="13837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Interferences</a:t>
            </a:r>
          </a:p>
        </p:txBody>
      </p:sp>
      <p:sp>
        <p:nvSpPr>
          <p:cNvPr id="10" name="Ellipse 9"/>
          <p:cNvSpPr/>
          <p:nvPr/>
        </p:nvSpPr>
        <p:spPr>
          <a:xfrm>
            <a:off x="4417761" y="3580271"/>
            <a:ext cx="360040" cy="3602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3203848" y="4097982"/>
            <a:ext cx="360040" cy="3602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Gerade Verbindung mit Pfeil 14"/>
          <p:cNvCxnSpPr>
            <a:stCxn id="10" idx="2"/>
          </p:cNvCxnSpPr>
          <p:nvPr/>
        </p:nvCxnSpPr>
        <p:spPr>
          <a:xfrm flipH="1" flipV="1">
            <a:off x="1907704" y="3611069"/>
            <a:ext cx="2510057" cy="149303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068332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1010</Words>
  <Application>Microsoft Office PowerPoint</Application>
  <PresentationFormat>On-screen Show (4:3)</PresentationFormat>
  <Paragraphs>251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Standarddesign</vt:lpstr>
      <vt:lpstr>SVD Mechanical Status</vt:lpstr>
      <vt:lpstr>TDR Layout</vt:lpstr>
      <vt:lpstr>New Layout</vt:lpstr>
      <vt:lpstr>Restrictions</vt:lpstr>
      <vt:lpstr>Iteration 1</vt:lpstr>
      <vt:lpstr>Iteration 2</vt:lpstr>
      <vt:lpstr>Iteration 3</vt:lpstr>
      <vt:lpstr>Iteration 4 </vt:lpstr>
      <vt:lpstr>Iteration 4 Interferences</vt:lpstr>
      <vt:lpstr>Comparison of Iterations</vt:lpstr>
      <vt:lpstr>dr between layer 5 and 6</vt:lpstr>
      <vt:lpstr>Analytical Method to Calculate Overlap</vt:lpstr>
      <vt:lpstr>Backward Cone</vt:lpstr>
      <vt:lpstr>Forward Cone</vt:lpstr>
      <vt:lpstr>End Ring Separation/Positioning</vt:lpstr>
      <vt:lpstr>Closing Mechanism</vt:lpstr>
      <vt:lpstr>“Snap-hook” Disengaged View</vt:lpstr>
      <vt:lpstr>Wedge Design</vt:lpstr>
      <vt:lpstr>Rotation Lock</vt:lpstr>
      <vt:lpstr>Separating the Halve Shells</vt:lpstr>
      <vt:lpstr>PXD Integration</vt:lpstr>
      <vt:lpstr>Ladder and End Ring Positions</vt:lpstr>
      <vt:lpstr>Discussion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Immanuel Gfall</dc:creator>
  <cp:lastModifiedBy>Immanuel Gfall</cp:lastModifiedBy>
  <cp:revision>123</cp:revision>
  <dcterms:created xsi:type="dcterms:W3CDTF">2008-09-01T14:36:39Z</dcterms:created>
  <dcterms:modified xsi:type="dcterms:W3CDTF">2012-02-06T10:58:34Z</dcterms:modified>
</cp:coreProperties>
</file>