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39776-D2BC-7640-A5E9-E221F2C3C514}" type="datetimeFigureOut">
              <a:rPr lang="de-DE" smtClean="0"/>
              <a:t>06.02.2012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E2798-1B89-6B4D-8D3E-5113BEA594AD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671085"/>
            <a:ext cx="7772400" cy="1470025"/>
          </a:xfrm>
        </p:spPr>
        <p:txBody>
          <a:bodyPr/>
          <a:lstStyle/>
          <a:p>
            <a:r>
              <a:rPr lang="en-US" dirty="0" smtClean="0"/>
              <a:t>Physics considerations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197190"/>
            <a:ext cx="6400800" cy="1752600"/>
          </a:xfrm>
        </p:spPr>
        <p:txBody>
          <a:bodyPr/>
          <a:lstStyle/>
          <a:p>
            <a:r>
              <a:rPr lang="en-US" dirty="0" err="1" smtClean="0"/>
              <a:t>Christoph</a:t>
            </a:r>
            <a:r>
              <a:rPr lang="en-US" dirty="0" smtClean="0"/>
              <a:t> </a:t>
            </a:r>
            <a:r>
              <a:rPr lang="en-US" dirty="0" err="1" smtClean="0"/>
              <a:t>Schwanda</a:t>
            </a:r>
            <a:endParaRPr lang="en-US" dirty="0" smtClean="0"/>
          </a:p>
          <a:p>
            <a:r>
              <a:rPr lang="en-US" dirty="0" smtClean="0"/>
              <a:t>SVDPXD workshop, Vienna</a:t>
            </a:r>
          </a:p>
          <a:p>
            <a:r>
              <a:rPr lang="en-US" dirty="0" smtClean="0"/>
              <a:t>Feb 6, 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tried to quickly assess the impact on physics performance of a layer 6 radius reduction from 140 mm to 135 mm</a:t>
            </a:r>
          </a:p>
          <a:p>
            <a:r>
              <a:rPr lang="en-US" dirty="0" smtClean="0"/>
              <a:t>If it is possible to build layer 6 with 140 mm radius my talk is obsolete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design</a:t>
            </a:r>
            <a:endParaRPr lang="en-US" dirty="0"/>
          </a:p>
        </p:txBody>
      </p:sp>
      <p:graphicFrame>
        <p:nvGraphicFramePr>
          <p:cNvPr id="3" name="Inhaltsplatzhalter 3"/>
          <p:cNvGraphicFramePr>
            <a:graphicFrameLocks/>
          </p:cNvGraphicFramePr>
          <p:nvPr/>
        </p:nvGraphicFramePr>
        <p:xfrm>
          <a:off x="457200" y="2045565"/>
          <a:ext cx="8229600" cy="280409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43200"/>
                <a:gridCol w="2743200"/>
                <a:gridCol w="2743200"/>
              </a:tblGrid>
              <a:tr h="5608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Layer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Radius TDR (mm)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Radius new (mm)</a:t>
                      </a:r>
                      <a:endParaRPr lang="en-US" sz="2400" dirty="0"/>
                    </a:p>
                  </a:txBody>
                  <a:tcPr/>
                </a:tc>
              </a:tr>
              <a:tr h="5608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135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08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105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08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80</a:t>
                      </a:r>
                      <a:endParaRPr lang="en-US" sz="2400" dirty="0"/>
                    </a:p>
                  </a:txBody>
                  <a:tcPr/>
                </a:tc>
              </a:tr>
              <a:tr h="5608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38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6183"/>
            <a:ext cx="8229600" cy="863549"/>
          </a:xfrm>
        </p:spPr>
        <p:txBody>
          <a:bodyPr/>
          <a:lstStyle/>
          <a:p>
            <a:r>
              <a:rPr lang="en-US" dirty="0" smtClean="0"/>
              <a:t>Impact parameter performance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05350"/>
            <a:ext cx="8229600" cy="257315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important parameter for physics performance (</a:t>
            </a:r>
            <a:r>
              <a:rPr lang="en-US" dirty="0" err="1" smtClean="0"/>
              <a:t>vertexing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Reduction of SVD L6 radius only deteriorates </a:t>
            </a:r>
            <a:r>
              <a:rPr lang="en-US" dirty="0" err="1" smtClean="0"/>
              <a:t>vertexing</a:t>
            </a:r>
            <a:r>
              <a:rPr lang="en-US" dirty="0" smtClean="0"/>
              <a:t> performance but can be recovered by a reduction of L5 radius (simulation by Manfred </a:t>
            </a:r>
            <a:r>
              <a:rPr lang="en-US" dirty="0" err="1" smtClean="0"/>
              <a:t>Valentan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4" name="Bild 3" descr="valenta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3577454"/>
            <a:ext cx="9144000" cy="265422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216378" y="6216692"/>
            <a:ext cx="3084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Difference TDR-new ~1%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TCPV in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K</a:t>
            </a:r>
            <a:r>
              <a:rPr lang="en-US" baseline="30000" dirty="0" smtClean="0"/>
              <a:t>*0</a:t>
            </a:r>
            <a:r>
              <a:rPr lang="en-US" dirty="0" smtClean="0"/>
              <a:t>(K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)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Search for right-handed photons from </a:t>
            </a:r>
            <a:r>
              <a:rPr lang="en-US" dirty="0" err="1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dirty="0" err="1" smtClean="0"/>
              <a:t>s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 smtClean="0"/>
              <a:t>Studied in 2004 </a:t>
            </a:r>
            <a:r>
              <a:rPr lang="en-US" dirty="0" err="1" smtClean="0"/>
              <a:t>LoI</a:t>
            </a:r>
            <a:r>
              <a:rPr lang="en-US" dirty="0" smtClean="0"/>
              <a:t> (KEK report 2004-4) and in the </a:t>
            </a:r>
            <a:r>
              <a:rPr lang="en-US" dirty="0" err="1" smtClean="0"/>
              <a:t>sBelle</a:t>
            </a:r>
            <a:r>
              <a:rPr lang="en-US" dirty="0" smtClean="0"/>
              <a:t> design report (KEK report 2008-7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 charged tracks from CP-side vertex, only feasible if K</a:t>
            </a:r>
            <a:r>
              <a:rPr lang="en-US" baseline="-25000" dirty="0" smtClean="0"/>
              <a:t>S</a:t>
            </a:r>
            <a:r>
              <a:rPr lang="en-US" dirty="0" smtClean="0"/>
              <a:t> daughters have hits in the SVD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location of SVD layers important</a:t>
            </a:r>
          </a:p>
          <a:p>
            <a:r>
              <a:rPr lang="en-US" dirty="0" smtClean="0"/>
              <a:t>Hara</a:t>
            </a:r>
            <a:r>
              <a:rPr lang="en-US" dirty="0" smtClean="0"/>
              <a:t>-san </a:t>
            </a:r>
            <a:r>
              <a:rPr lang="en-US" dirty="0" smtClean="0"/>
              <a:t>studied the </a:t>
            </a:r>
            <a:r>
              <a:rPr lang="en-US" dirty="0" smtClean="0"/>
              <a:t>measurement of TCPV in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K</a:t>
            </a:r>
            <a:r>
              <a:rPr lang="en-US" baseline="30000" dirty="0" smtClean="0"/>
              <a:t>*0</a:t>
            </a:r>
            <a:r>
              <a:rPr lang="en-US" dirty="0" smtClean="0"/>
              <a:t>(K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)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as a </a:t>
            </a:r>
            <a:r>
              <a:rPr lang="en-US" dirty="0" smtClean="0"/>
              <a:t>function </a:t>
            </a:r>
            <a:r>
              <a:rPr lang="en-US" dirty="0" smtClean="0"/>
              <a:t>of layer 5 </a:t>
            </a:r>
            <a:r>
              <a:rPr lang="en-US" dirty="0" smtClean="0"/>
              <a:t>position</a:t>
            </a:r>
            <a:br>
              <a:rPr lang="en-US" dirty="0" smtClean="0"/>
            </a:br>
            <a:r>
              <a:rPr lang="en-US" dirty="0" smtClean="0"/>
              <a:t>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117" y="579326"/>
            <a:ext cx="6715125" cy="457914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527816" y="362901"/>
            <a:ext cx="3826666" cy="25568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857691" y="5394025"/>
            <a:ext cx="7660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z</a:t>
            </a:r>
            <a:r>
              <a:rPr lang="en-US" sz="2400" dirty="0" smtClean="0"/>
              <a:t> resolution improves as layer 5 radius decreases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1500978" y="810256"/>
            <a:ext cx="273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Plots from Hara-san’s simulation: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682" y="1324721"/>
            <a:ext cx="3200400" cy="225742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419573" y="2007330"/>
            <a:ext cx="273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 from Hara-san’s simulation: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375886" y="4216551"/>
            <a:ext cx="8541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 </a:t>
            </a:r>
            <a:r>
              <a:rPr lang="en-US" sz="2400" dirty="0" smtClean="0">
                <a:latin typeface="Symbol" charset="2"/>
                <a:cs typeface="Symbol" charset="2"/>
              </a:rPr>
              <a:t>®</a:t>
            </a:r>
            <a:r>
              <a:rPr lang="en-US" sz="2400" dirty="0" smtClean="0"/>
              <a:t> K</a:t>
            </a:r>
            <a:r>
              <a:rPr lang="en-US" sz="2400" baseline="30000" dirty="0" smtClean="0"/>
              <a:t>*0</a:t>
            </a:r>
            <a:r>
              <a:rPr lang="en-US" sz="2400" dirty="0" smtClean="0"/>
              <a:t>(K</a:t>
            </a:r>
            <a:r>
              <a:rPr lang="en-US" sz="2400" baseline="30000" dirty="0" smtClean="0"/>
              <a:t>0</a:t>
            </a:r>
            <a:r>
              <a:rPr lang="en-US" sz="2400" baseline="-25000" dirty="0" smtClean="0"/>
              <a:t>S</a:t>
            </a:r>
            <a:r>
              <a:rPr lang="en-US" sz="2400" dirty="0" smtClean="0">
                <a:latin typeface="Symbol" charset="2"/>
                <a:cs typeface="Symbol" charset="2"/>
              </a:rPr>
              <a:t>p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)</a:t>
            </a:r>
            <a:r>
              <a:rPr lang="en-US" sz="2400" dirty="0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 efficiency increases with increasing layer 5 </a:t>
            </a:r>
            <a:r>
              <a:rPr lang="en-US" sz="2400" dirty="0" smtClean="0"/>
              <a:t>radius as two SVD hits for each K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daughter are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995"/>
          </a:xfrm>
        </p:spPr>
        <p:txBody>
          <a:bodyPr/>
          <a:lstStyle/>
          <a:p>
            <a:r>
              <a:rPr lang="en-US" dirty="0" smtClean="0"/>
              <a:t>Figure-of-merit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67562"/>
            <a:ext cx="8229600" cy="1753580"/>
          </a:xfrm>
        </p:spPr>
        <p:txBody>
          <a:bodyPr>
            <a:normAutofit/>
          </a:bodyPr>
          <a:lstStyle/>
          <a:p>
            <a:r>
              <a:rPr lang="en-US" dirty="0" smtClean="0"/>
              <a:t>Shallow optimum</a:t>
            </a:r>
            <a:r>
              <a:rPr lang="en-US" dirty="0" smtClean="0"/>
              <a:t>, </a:t>
            </a:r>
            <a:r>
              <a:rPr lang="en-US" dirty="0" smtClean="0"/>
              <a:t>virtually </a:t>
            </a:r>
            <a:r>
              <a:rPr lang="en-US" dirty="0" smtClean="0"/>
              <a:t>no </a:t>
            </a:r>
            <a:r>
              <a:rPr lang="en-US" dirty="0" smtClean="0"/>
              <a:t>difference in performance between a layer 5-6 difference of 2.5 cm (TDR) and 3 cm (new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623" y="3872931"/>
            <a:ext cx="6463020" cy="224313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25785" y="4343331"/>
            <a:ext cx="143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 cm  (TDR)</a:t>
            </a:r>
            <a:endParaRPr lang="en-US" dirty="0"/>
          </a:p>
        </p:txBody>
      </p:sp>
      <p:cxnSp>
        <p:nvCxnSpPr>
          <p:cNvPr id="7" name="Gerade Verbindung 6"/>
          <p:cNvCxnSpPr/>
          <p:nvPr/>
        </p:nvCxnSpPr>
        <p:spPr>
          <a:xfrm rot="5400000">
            <a:off x="4579059" y="4883953"/>
            <a:ext cx="344167" cy="1588"/>
          </a:xfrm>
          <a:prstGeom prst="line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513496" y="6037668"/>
            <a:ext cx="128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cm  (new)</a:t>
            </a:r>
            <a:endParaRPr lang="en-US" dirty="0"/>
          </a:p>
        </p:txBody>
      </p:sp>
      <p:cxnSp>
        <p:nvCxnSpPr>
          <p:cNvPr id="10" name="Gerade Verbindung 9"/>
          <p:cNvCxnSpPr/>
          <p:nvPr/>
        </p:nvCxnSpPr>
        <p:spPr>
          <a:xfrm rot="5400000">
            <a:off x="3952907" y="5718370"/>
            <a:ext cx="344167" cy="1588"/>
          </a:xfrm>
          <a:prstGeom prst="line">
            <a:avLst/>
          </a:prstGeom>
          <a:ln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219487" y="4379932"/>
            <a:ext cx="175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 from Hara-san’s simulation: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Reduction of SVD L6 radius has an impact on the </a:t>
            </a:r>
            <a:r>
              <a:rPr lang="en-US" dirty="0" err="1" smtClean="0"/>
              <a:t>vertexing</a:t>
            </a:r>
            <a:r>
              <a:rPr lang="en-US" dirty="0" smtClean="0"/>
              <a:t> performance but can be recovered by reducing L5 radius</a:t>
            </a:r>
          </a:p>
          <a:p>
            <a:r>
              <a:rPr lang="en-US" dirty="0" smtClean="0"/>
              <a:t>According to the simulation done in 2008, </a:t>
            </a:r>
            <a:r>
              <a:rPr lang="en-US" dirty="0" smtClean="0"/>
              <a:t>TCPV in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K</a:t>
            </a:r>
            <a:r>
              <a:rPr lang="en-US" baseline="30000" dirty="0" smtClean="0"/>
              <a:t>*0</a:t>
            </a:r>
            <a:r>
              <a:rPr lang="en-US" dirty="0" smtClean="0"/>
              <a:t>(K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)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/>
              <a:t> </a:t>
            </a:r>
            <a:r>
              <a:rPr lang="en-US" dirty="0" smtClean="0"/>
              <a:t>performance is virtually identical for TDR and modified design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</Words>
  <Application>Microsoft Macintosh PowerPoint</Application>
  <PresentationFormat>Bildschirmpräsentation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Office-Design</vt:lpstr>
      <vt:lpstr>Physics considerations</vt:lpstr>
      <vt:lpstr>Introduction</vt:lpstr>
      <vt:lpstr>Proposed design</vt:lpstr>
      <vt:lpstr>Impact parameter performance</vt:lpstr>
      <vt:lpstr>TCPV in B ® K*0(K0Sp0)g</vt:lpstr>
      <vt:lpstr>Folie 6</vt:lpstr>
      <vt:lpstr>Folie 7</vt:lpstr>
      <vt:lpstr>Figure-of-merit</vt:lpstr>
      <vt:lpstr>Summary</vt:lpstr>
    </vt:vector>
  </TitlesOfParts>
  <Company>Hephy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considerations</dc:title>
  <dc:creator>Christoph Schwanda</dc:creator>
  <cp:lastModifiedBy>Christoph Schwanda</cp:lastModifiedBy>
  <cp:revision>1</cp:revision>
  <dcterms:created xsi:type="dcterms:W3CDTF">2012-02-06T10:31:39Z</dcterms:created>
  <dcterms:modified xsi:type="dcterms:W3CDTF">2012-02-06T11:19:54Z</dcterms:modified>
</cp:coreProperties>
</file>