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9"/>
  </p:notesMasterIdLst>
  <p:handoutMasterIdLst>
    <p:handoutMasterId r:id="rId10"/>
  </p:handoutMasterIdLst>
  <p:sldIdLst>
    <p:sldId id="257" r:id="rId2"/>
    <p:sldId id="258" r:id="rId3"/>
    <p:sldId id="259" r:id="rId4"/>
    <p:sldId id="262" r:id="rId5"/>
    <p:sldId id="261" r:id="rId6"/>
    <p:sldId id="263" r:id="rId7"/>
    <p:sldId id="264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6807" autoAdjust="0"/>
  </p:normalViewPr>
  <p:slideViewPr>
    <p:cSldViewPr snapToGrid="0">
      <p:cViewPr varScale="1">
        <p:scale>
          <a:sx n="121" d="100"/>
          <a:sy n="121" d="100"/>
        </p:scale>
        <p:origin x="336" y="91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7A4B50-109A-3648-AE83-7639CBD19B7B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31D3C3-14F5-7A41-A2BE-4916C253F1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86586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484256-49B4-4035-B8A5-FFAC5BCC5997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5DED32-3385-45A4-B053-FD11A8C233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90824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39738" y="1235075"/>
            <a:ext cx="5918200" cy="33305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 dirty="0"/>
          </a:p>
        </p:txBody>
      </p:sp>
      <p:sp>
        <p:nvSpPr>
          <p:cNvPr id="1331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F4EF424-F1F4-4777-86A2-DA5989A8E720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013502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75733" y="2121314"/>
            <a:ext cx="11021312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3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5733" y="4171952"/>
            <a:ext cx="11021312" cy="1066688"/>
          </a:xfrm>
        </p:spPr>
        <p:txBody>
          <a:bodyPr lIns="45720" tIns="0" rIns="45720" bIns="0"/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1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5" name="Picture 3">
            <a:extLst>
              <a:ext uri="{FF2B5EF4-FFF2-40B4-BE49-F238E27FC236}">
                <a16:creationId xmlns:a16="http://schemas.microsoft.com/office/drawing/2014/main" id="{8A14A89E-E408-45A9-982C-DB7387787EA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78457" y="5736921"/>
            <a:ext cx="1383266" cy="940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A picture containing venn diagram&#10;&#10;Description automatically generated">
            <a:extLst>
              <a:ext uri="{FF2B5EF4-FFF2-40B4-BE49-F238E27FC236}">
                <a16:creationId xmlns:a16="http://schemas.microsoft.com/office/drawing/2014/main" id="{0E600346-63C4-4AC1-BE0B-41ABA70E46A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45205" y="5823699"/>
            <a:ext cx="1433252" cy="853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0670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609617" y="1060449"/>
            <a:ext cx="10968567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09618" y="1245528"/>
            <a:ext cx="10968567" cy="5028279"/>
          </a:xfrm>
        </p:spPr>
        <p:txBody>
          <a:bodyPr/>
          <a:lstStyle>
            <a:lvl2pPr>
              <a:defRPr sz="1800" baseline="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 sz="1100"/>
            </a:lvl1pPr>
          </a:lstStyle>
          <a:p>
            <a:fld id="{B9FC9755-3F17-4A88-BC36-1FB3879279FF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2790776" y="6356372"/>
            <a:ext cx="3464949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fr-FR"/>
              <a:t>B. Raë 18.11.2025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353220" y="6356372"/>
            <a:ext cx="3255528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GB"/>
              <a:t>EATM : LS3 constraints and planning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0973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609617" y="1060449"/>
            <a:ext cx="10968567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24542"/>
            <a:ext cx="10969139" cy="833711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09618" y="1260001"/>
            <a:ext cx="10968567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E70421B4-580E-4317-84D1-ED4C3F55CB37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790775" y="6356372"/>
            <a:ext cx="3308164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fr-FR"/>
              <a:t>B. Raë 18.11.2025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353220" y="6356372"/>
            <a:ext cx="3255528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GB"/>
              <a:t>EATM : LS3 constraints and planning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48555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609617" y="1060449"/>
            <a:ext cx="10968567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24542"/>
            <a:ext cx="10969139" cy="833711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09601" y="1260001"/>
            <a:ext cx="5431603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6154222" y="1260001"/>
            <a:ext cx="5428180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18FE782C-61DB-49A1-9DB7-03288D73706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64742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 with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609617" y="1060449"/>
            <a:ext cx="10968567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1"/>
          <p:cNvSpPr txBox="1">
            <a:spLocks/>
          </p:cNvSpPr>
          <p:nvPr userDrawn="1"/>
        </p:nvSpPr>
        <p:spPr>
          <a:xfrm>
            <a:off x="556685" y="1438279"/>
            <a:ext cx="5484283" cy="833439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 dirty="0"/>
              <a:t>Slide Title</a:t>
            </a:r>
            <a:endParaRPr lang="en-US" sz="2700" dirty="0"/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6093884" y="1438279"/>
            <a:ext cx="5484283" cy="833439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 dirty="0"/>
              <a:t>Slide Title</a:t>
            </a:r>
            <a:endParaRPr lang="en-US" sz="27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24542"/>
            <a:ext cx="10969139" cy="833711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09601" y="2352795"/>
            <a:ext cx="5431603" cy="3923287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6154222" y="2352795"/>
            <a:ext cx="5428180" cy="3923287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Date Placeholder 2"/>
          <p:cNvSpPr>
            <a:spLocks noGrp="1"/>
          </p:cNvSpPr>
          <p:nvPr>
            <p:ph type="dt" sz="half" idx="15"/>
          </p:nvPr>
        </p:nvSpPr>
        <p:spPr>
          <a:xfrm>
            <a:off x="3060700" y="6356372"/>
            <a:ext cx="1828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B. Raë 18.11.2025</a:t>
            </a:r>
            <a:endParaRPr lang="en-US"/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16"/>
          </p:nvPr>
        </p:nvSpPr>
        <p:spPr>
          <a:xfrm>
            <a:off x="4889517" y="6356372"/>
            <a:ext cx="5719233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EATM : LS3 constraints and planning</a:t>
            </a:r>
            <a:endParaRPr lang="en-US"/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54A95BAA-57E0-43A6-9BEB-8F8A537BF45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332541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609617" y="1060449"/>
            <a:ext cx="10968567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>
          <a:xfrm>
            <a:off x="3060700" y="6356372"/>
            <a:ext cx="1828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B. Raë 18.11.2025</a:t>
            </a:r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889517" y="6356372"/>
            <a:ext cx="5719233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EATM : LS3 constraints and planning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9EEE8E-04E1-46DF-8F91-11A50BCA249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43974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3060700" y="6356372"/>
            <a:ext cx="1828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B. Raë 18.11.2025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889517" y="6356372"/>
            <a:ext cx="5719233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EATM : LS3 constraints and planning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ACD9C9-8FB1-4DB5-8443-88D9D5EF6F4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0499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17527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752600" y="4214837"/>
            <a:ext cx="8714317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3">
            <a:extLst>
              <a:ext uri="{FF2B5EF4-FFF2-40B4-BE49-F238E27FC236}">
                <a16:creationId xmlns:a16="http://schemas.microsoft.com/office/drawing/2014/main" id="{3205D8B7-2AE5-4970-9E3F-0C33AA53DA7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9759" y="2290502"/>
            <a:ext cx="1433148" cy="9744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A picture containing venn diagram&#10;&#10;Description automatically generated">
            <a:extLst>
              <a:ext uri="{FF2B5EF4-FFF2-40B4-BE49-F238E27FC236}">
                <a16:creationId xmlns:a16="http://schemas.microsoft.com/office/drawing/2014/main" id="{1EFD54A7-63CF-45DE-8FBA-10C98345D98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6611" y="2411252"/>
            <a:ext cx="1433148" cy="853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02428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608733" y="6356372"/>
            <a:ext cx="97366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900">
                <a:solidFill>
                  <a:srgbClr val="729FCF"/>
                </a:solidFill>
              </a:defRPr>
            </a:lvl1pPr>
          </a:lstStyle>
          <a:p>
            <a:fld id="{C8079559-D982-4BBB-B918-CE7B7CA1B2AF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30" name="Espace réservé du texte 29"/>
          <p:cNvSpPr>
            <a:spLocks noGrp="1"/>
          </p:cNvSpPr>
          <p:nvPr>
            <p:ph type="body" idx="1"/>
          </p:nvPr>
        </p:nvSpPr>
        <p:spPr bwMode="auto">
          <a:xfrm>
            <a:off x="609617" y="1131888"/>
            <a:ext cx="10968567" cy="515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H" altLang="en-US" dirty="0"/>
              <a:t>Slide text first level</a:t>
            </a:r>
          </a:p>
          <a:p>
            <a:pPr lvl="1"/>
            <a:r>
              <a:rPr lang="fr-CH" altLang="en-US" dirty="0"/>
              <a:t>Slide text second level</a:t>
            </a:r>
          </a:p>
          <a:p>
            <a:pPr lvl="2"/>
            <a:r>
              <a:rPr lang="fr-CH" altLang="en-US" dirty="0"/>
              <a:t>Slide text third level</a:t>
            </a:r>
          </a:p>
          <a:p>
            <a:pPr lvl="3"/>
            <a:r>
              <a:rPr lang="fr-CH" altLang="en-US" dirty="0"/>
              <a:t>Slide text fourth level</a:t>
            </a:r>
          </a:p>
          <a:p>
            <a:pPr lvl="4"/>
            <a:r>
              <a:rPr lang="fr-CH" altLang="en-US" dirty="0"/>
              <a:t>Slide text fifth level</a:t>
            </a:r>
            <a:endParaRPr lang="en-US" altLang="en-US" dirty="0"/>
          </a:p>
        </p:txBody>
      </p:sp>
      <p:sp>
        <p:nvSpPr>
          <p:cNvPr id="1031" name="Espace réservé du titre 8"/>
          <p:cNvSpPr>
            <a:spLocks noGrp="1"/>
          </p:cNvSpPr>
          <p:nvPr>
            <p:ph type="title"/>
          </p:nvPr>
        </p:nvSpPr>
        <p:spPr bwMode="auto">
          <a:xfrm>
            <a:off x="609617" y="233363"/>
            <a:ext cx="10968567" cy="81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Slide Title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2790777" y="6356372"/>
            <a:ext cx="2978915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fr-FR"/>
              <a:t>B. Raë 18.11.2025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353220" y="6356372"/>
            <a:ext cx="3255528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GB"/>
              <a:t>EATM : LS3 constraints and planning</a:t>
            </a:r>
            <a:endParaRPr lang="en-US" dirty="0"/>
          </a:p>
        </p:txBody>
      </p:sp>
      <p:pic>
        <p:nvPicPr>
          <p:cNvPr id="8" name="Picture 3">
            <a:extLst>
              <a:ext uri="{FF2B5EF4-FFF2-40B4-BE49-F238E27FC236}">
                <a16:creationId xmlns:a16="http://schemas.microsoft.com/office/drawing/2014/main" id="{A7C27FE4-686A-4D9C-B5D6-B65FBFA304FB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019" y="6321238"/>
            <a:ext cx="744384" cy="506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A picture containing venn diagram&#10;&#10;Description automatically generated">
            <a:extLst>
              <a:ext uri="{FF2B5EF4-FFF2-40B4-BE49-F238E27FC236}">
                <a16:creationId xmlns:a16="http://schemas.microsoft.com/office/drawing/2014/main" id="{F27656C0-12CE-4254-BBBF-B32C6B8C176D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9635" y="6352598"/>
            <a:ext cx="744384" cy="443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811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0C377B"/>
          </a:solidFill>
          <a:latin typeface="+mj-lt"/>
          <a:ea typeface="MS PGothic" panose="020B0600070205080204" pitchFamily="34" charset="-128"/>
          <a:cs typeface="Ubuntu Light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MS PGothic" panose="020B0600070205080204" pitchFamily="34" charset="-128"/>
          <a:cs typeface="Ubuntu Light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MS PGothic" panose="020B0600070205080204" pitchFamily="34" charset="-128"/>
          <a:cs typeface="Ubuntu Light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MS PGothic" panose="020B0600070205080204" pitchFamily="34" charset="-128"/>
          <a:cs typeface="Ubuntu Light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MS PGothic" panose="020B0600070205080204" pitchFamily="34" charset="-128"/>
          <a:cs typeface="Ubuntu Light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ＭＳ Ｐゴシック" charset="0"/>
          <a:cs typeface="Ubuntu Light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ＭＳ Ｐゴシック" charset="0"/>
          <a:cs typeface="Ubuntu Light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ＭＳ Ｐゴシック" charset="0"/>
          <a:cs typeface="Ubuntu Light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ＭＳ Ｐゴシック" charset="0"/>
          <a:cs typeface="Ubuntu Light" charset="0"/>
        </a:defRPr>
      </a:lvl9pPr>
    </p:titleStyle>
    <p:bodyStyle>
      <a:lvl1pPr marL="168275" indent="-168275" algn="l" rtl="0" eaLnBrk="0" fontAlgn="base" hangingPunct="0">
        <a:spcBef>
          <a:spcPts val="675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2200" kern="1200">
          <a:solidFill>
            <a:srgbClr val="0C377B"/>
          </a:solidFill>
          <a:latin typeface="+mn-lt"/>
          <a:ea typeface="MS PGothic" panose="020B0600070205080204" pitchFamily="34" charset="-128"/>
          <a:cs typeface="Ubuntu Light"/>
        </a:defRPr>
      </a:lvl1pPr>
      <a:lvl2pPr marL="344488" indent="-171450" algn="l" rtl="0" eaLnBrk="0" fontAlgn="base" hangingPunct="0">
        <a:spcBef>
          <a:spcPts val="675"/>
        </a:spcBef>
        <a:spcAft>
          <a:spcPct val="0"/>
        </a:spcAft>
        <a:buClr>
          <a:schemeClr val="bg2"/>
        </a:buClr>
        <a:buSzPct val="100000"/>
        <a:buFont typeface="Arial" panose="020B0604020202020204" pitchFamily="34" charset="0"/>
        <a:buChar char="•"/>
        <a:defRPr sz="2100" kern="1200">
          <a:solidFill>
            <a:srgbClr val="0C377B"/>
          </a:solidFill>
          <a:latin typeface="+mn-lt"/>
          <a:ea typeface="Ubuntu Light" charset="0"/>
          <a:cs typeface="Ubuntu Light"/>
        </a:defRPr>
      </a:lvl2pPr>
      <a:lvl3pPr marL="514350" indent="-168275" algn="l" rtl="0" eaLnBrk="0" fontAlgn="base" hangingPunct="0">
        <a:spcBef>
          <a:spcPts val="675"/>
        </a:spcBef>
        <a:spcAft>
          <a:spcPct val="0"/>
        </a:spcAft>
        <a:buClr>
          <a:schemeClr val="accent2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 charset="0"/>
          <a:cs typeface="Ubuntu Light"/>
        </a:defRPr>
      </a:lvl3pPr>
      <a:lvl4pPr marL="681038" indent="-166688" algn="l" rtl="0" eaLnBrk="0" fontAlgn="base" hangingPunct="0">
        <a:spcBef>
          <a:spcPts val="675"/>
        </a:spcBef>
        <a:spcAft>
          <a:spcPct val="0"/>
        </a:spcAft>
        <a:buClr>
          <a:srgbClr val="4F9A06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 charset="0"/>
          <a:cs typeface="Ubuntu Light"/>
        </a:defRPr>
      </a:lvl4pPr>
      <a:lvl5pPr marL="858838" indent="-176213" algn="l" rtl="0" eaLnBrk="0" fontAlgn="base" hangingPunct="0">
        <a:spcBef>
          <a:spcPts val="675"/>
        </a:spcBef>
        <a:spcAft>
          <a:spcPct val="0"/>
        </a:spcAft>
        <a:buClr>
          <a:srgbClr val="5197CC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 charset="0"/>
          <a:cs typeface="Ubuntu Light"/>
        </a:defRPr>
      </a:lvl5pPr>
      <a:lvl6pPr marL="1275588" indent="-13716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440180" indent="-13716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04772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itle 1"/>
          <p:cNvSpPr>
            <a:spLocks noGrp="1"/>
          </p:cNvSpPr>
          <p:nvPr>
            <p:ph type="title"/>
          </p:nvPr>
        </p:nvSpPr>
        <p:spPr>
          <a:xfrm>
            <a:off x="1819255" y="2351385"/>
            <a:ext cx="8376916" cy="1066688"/>
          </a:xfrm>
        </p:spPr>
        <p:txBody>
          <a:bodyPr>
            <a:normAutofit/>
          </a:bodyPr>
          <a:lstStyle/>
          <a:p>
            <a:pPr eaLnBrk="1" hangingPunct="1">
              <a:spcBef>
                <a:spcPct val="0"/>
              </a:spcBef>
            </a:pPr>
            <a:r>
              <a:rPr lang="en-GB" sz="4400" noProof="0" dirty="0"/>
              <a:t>LS3 constraints and planning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E7E7A03-6704-4FAB-8564-67E66F145A0E}"/>
              </a:ext>
            </a:extLst>
          </p:cNvPr>
          <p:cNvSpPr txBox="1">
            <a:spLocks/>
          </p:cNvSpPr>
          <p:nvPr/>
        </p:nvSpPr>
        <p:spPr bwMode="auto">
          <a:xfrm>
            <a:off x="1907545" y="3593009"/>
            <a:ext cx="6195931" cy="106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0" rIns="45720" bIns="0" numCol="1" anchor="t" anchorCtr="0" compatLnSpc="1">
            <a:prstTxWarp prst="textNoShape">
              <a:avLst/>
            </a:prstTxWarp>
            <a:normAutofit/>
          </a:bodyPr>
          <a:lstStyle>
            <a:lvl1pPr marL="0" indent="0" algn="l" rtl="0" eaLnBrk="0" fontAlgn="base" hangingPunct="0">
              <a:lnSpc>
                <a:spcPct val="90000"/>
              </a:lnSpc>
              <a:spcBef>
                <a:spcPts val="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2100" b="0" i="0" kern="1200">
                <a:solidFill>
                  <a:schemeClr val="accent4"/>
                </a:solidFill>
                <a:effectLst/>
                <a:latin typeface="+mn-lt"/>
                <a:ea typeface="MS PGothic" panose="020B0600070205080204" pitchFamily="34" charset="-128"/>
                <a:cs typeface="Ubuntu Light"/>
              </a:defRPr>
            </a:lvl1pPr>
            <a:lvl2pPr marL="344488" indent="-171450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Arial" panose="020B0604020202020204" pitchFamily="34" charset="0"/>
              <a:buNone/>
              <a:defRPr sz="1350" kern="1200">
                <a:solidFill>
                  <a:schemeClr val="tx1">
                    <a:tint val="75000"/>
                  </a:schemeClr>
                </a:solidFill>
                <a:latin typeface="+mn-lt"/>
                <a:ea typeface="Ubuntu Light" charset="0"/>
                <a:cs typeface="Ubuntu Light"/>
              </a:defRPr>
            </a:lvl2pPr>
            <a:lvl3pPr marL="514350" indent="-168275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Ubuntu Light" charset="0"/>
                <a:cs typeface="Ubuntu Light"/>
              </a:defRPr>
            </a:lvl3pPr>
            <a:lvl4pPr marL="681038" indent="-166688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4F9A06"/>
              </a:buClr>
              <a:buSzPct val="100000"/>
              <a:buFont typeface="Arial" panose="020B0604020202020204" pitchFamily="34" charset="0"/>
              <a:buNone/>
              <a:defRPr sz="1050" kern="1200">
                <a:solidFill>
                  <a:schemeClr val="tx1">
                    <a:tint val="75000"/>
                  </a:schemeClr>
                </a:solidFill>
                <a:latin typeface="+mn-lt"/>
                <a:ea typeface="Ubuntu Light" charset="0"/>
                <a:cs typeface="Ubuntu Light"/>
              </a:defRPr>
            </a:lvl4pPr>
            <a:lvl5pPr marL="858838" indent="-176213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5197CC"/>
              </a:buClr>
              <a:buSzPct val="100000"/>
              <a:buFont typeface="Arial" panose="020B0604020202020204" pitchFamily="34" charset="0"/>
              <a:buNone/>
              <a:defRPr sz="1050" kern="1200">
                <a:solidFill>
                  <a:schemeClr val="tx1">
                    <a:tint val="75000"/>
                  </a:schemeClr>
                </a:solidFill>
                <a:latin typeface="+mn-lt"/>
                <a:ea typeface="Ubuntu Light" charset="0"/>
                <a:cs typeface="Ubuntu Light"/>
              </a:defRPr>
            </a:lvl5pPr>
            <a:lvl6pPr marL="1275588" indent="-13716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018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3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04772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4879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lang="en-GB" noProof="0" dirty="0"/>
              <a:t>Bastien Rae on behalf of the BE-EA and NACONS Coordination Team</a:t>
            </a:r>
          </a:p>
          <a:p>
            <a:pPr defTabSz="914400"/>
            <a:endParaRPr lang="en-GB" b="1" noProof="0" dirty="0"/>
          </a:p>
        </p:txBody>
      </p:sp>
    </p:spTree>
    <p:extLst>
      <p:ext uri="{BB962C8B-B14F-4D97-AF65-F5344CB8AC3E}">
        <p14:creationId xmlns:p14="http://schemas.microsoft.com/office/powerpoint/2010/main" val="27123655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96C94B-56E4-5D79-55CD-9F58261B35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LS3 Master Schedule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C86D4F-916A-16C4-CAED-9BF452B6AD5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9FC9755-3F17-4A88-BC36-1FB3879279FF}" type="slidenum">
              <a:rPr lang="en-US" altLang="en-US" smtClean="0"/>
              <a:pPr/>
              <a:t>2</a:t>
            </a:fld>
            <a:endParaRPr lang="en-US" alt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1FF8F5-0395-9B1C-A94B-0B7D6127775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B. Raë 18.11.2025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A91359A-3538-5C12-43F2-532C84EC9E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EATM : LS3 constraints and planning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1BF4B18-C692-EF7E-1C92-9EDBC8743E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17" y="1215230"/>
            <a:ext cx="10968566" cy="290096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68BE6D8-4238-AAF2-70E0-9163F67AD117}"/>
              </a:ext>
            </a:extLst>
          </p:cNvPr>
          <p:cNvSpPr txBox="1"/>
          <p:nvPr/>
        </p:nvSpPr>
        <p:spPr>
          <a:xfrm>
            <a:off x="609617" y="4586514"/>
            <a:ext cx="110453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Lates version of the master schedule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Planning still under construction.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Restart phase (HWC, BC, ..) to be precisely define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dates in this presentation are still draft and have to be validate (beginning of 2026)</a:t>
            </a:r>
          </a:p>
        </p:txBody>
      </p:sp>
    </p:spTree>
    <p:extLst>
      <p:ext uri="{BB962C8B-B14F-4D97-AF65-F5344CB8AC3E}">
        <p14:creationId xmlns:p14="http://schemas.microsoft.com/office/powerpoint/2010/main" val="10374437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C2C4FB-2DBF-2BE1-9734-304E75FDD8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East Area constraints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4010C2-F550-AE0B-A51C-36B0E7E8348E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dirty="0"/>
              <a:t>CLOUD</a:t>
            </a:r>
          </a:p>
          <a:p>
            <a:pPr lvl="1"/>
            <a:r>
              <a:rPr lang="en-GB" dirty="0"/>
              <a:t>CV dismantling work for new ventilation	</a:t>
            </a:r>
          </a:p>
          <a:p>
            <a:pPr lvl="2"/>
            <a:r>
              <a:rPr lang="en-GB" dirty="0"/>
              <a:t>From 05.10.26 to 30.10.26</a:t>
            </a:r>
          </a:p>
          <a:p>
            <a:pPr lvl="2"/>
            <a:r>
              <a:rPr lang="en-GB" dirty="0"/>
              <a:t>Can be 1 month longer if the panels contain asbestos (to be check during YETS25-26)</a:t>
            </a:r>
          </a:p>
          <a:p>
            <a:pPr lvl="1"/>
            <a:r>
              <a:rPr lang="en-GB" dirty="0"/>
              <a:t>EN-EL + RP no constraints</a:t>
            </a:r>
          </a:p>
          <a:p>
            <a:pPr lvl="1"/>
            <a:endParaRPr lang="en-GB" dirty="0"/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79F958-A41C-2837-B33D-E62706D9874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9FC9755-3F17-4A88-BC36-1FB3879279FF}" type="slidenum">
              <a:rPr lang="en-US" altLang="en-US" smtClean="0"/>
              <a:pPr/>
              <a:t>3</a:t>
            </a:fld>
            <a:endParaRPr lang="en-US" alt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8A5F11-C596-C265-92C2-DCD86D68E30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B. Raë 18.11.2025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07811D-133F-2844-2E43-0590DAF0B3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EATM : LS3 constraints and planning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73744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226AC5-8E31-BD05-DF49-9A5FD49D41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9F4F71-F8DD-CF2D-02B9-3ECA663C4B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North Area Constraints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B8B572-43A7-CAD2-A33E-16155453FBE0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dirty="0"/>
              <a:t>MADMAX and RADES</a:t>
            </a:r>
          </a:p>
          <a:p>
            <a:pPr lvl="1"/>
            <a:r>
              <a:rPr lang="en-US" dirty="0"/>
              <a:t>EL : </a:t>
            </a:r>
            <a:endParaRPr lang="fr-CH" dirty="0"/>
          </a:p>
          <a:p>
            <a:pPr lvl="2"/>
            <a:r>
              <a:rPr lang="en-US" dirty="0"/>
              <a:t>Work on CRYO from February 2028 to beginning of August 2028</a:t>
            </a:r>
            <a:endParaRPr lang="fr-CH" dirty="0"/>
          </a:p>
          <a:p>
            <a:pPr lvl="2"/>
            <a:r>
              <a:rPr lang="en-US" dirty="0"/>
              <a:t>Work on BA81 false floor (no Power converter)</a:t>
            </a:r>
            <a:endParaRPr lang="fr-CH" dirty="0"/>
          </a:p>
          <a:p>
            <a:pPr lvl="3"/>
            <a:r>
              <a:rPr lang="en-US" sz="1600" dirty="0"/>
              <a:t>Oct 26 – Nov 26</a:t>
            </a:r>
            <a:endParaRPr lang="fr-CH" sz="1600" dirty="0"/>
          </a:p>
          <a:p>
            <a:pPr lvl="3"/>
            <a:r>
              <a:rPr lang="en-US" sz="1600" dirty="0"/>
              <a:t>March 27 – July 27</a:t>
            </a:r>
            <a:endParaRPr lang="fr-CH" sz="1600" dirty="0"/>
          </a:p>
          <a:p>
            <a:pPr lvl="1"/>
            <a:r>
              <a:rPr lang="en-US" dirty="0"/>
              <a:t>CV : not possible during CT2 work currently planned: </a:t>
            </a:r>
            <a:r>
              <a:rPr lang="en-US" strike="sngStrike" dirty="0"/>
              <a:t>Sept 26 – Oct 27 </a:t>
            </a:r>
            <a:r>
              <a:rPr lang="en-US" dirty="0">
                <a:solidFill>
                  <a:srgbClr val="FF0000"/>
                </a:solidFill>
              </a:rPr>
              <a:t>Sept 27 – June 28</a:t>
            </a:r>
            <a:endParaRPr lang="fr-CH" dirty="0">
              <a:solidFill>
                <a:srgbClr val="FF0000"/>
              </a:solidFill>
            </a:endParaRPr>
          </a:p>
          <a:p>
            <a:pPr lvl="1"/>
            <a:r>
              <a:rPr lang="en-US" dirty="0"/>
              <a:t>CRYO : depending on other services + resources</a:t>
            </a:r>
          </a:p>
          <a:p>
            <a:pPr lvl="0"/>
            <a:r>
              <a:rPr lang="en-US" sz="2000" dirty="0"/>
              <a:t>Neutrino Platform :</a:t>
            </a:r>
            <a:endParaRPr lang="fr-CH" sz="2000" dirty="0"/>
          </a:p>
          <a:p>
            <a:pPr lvl="1"/>
            <a:r>
              <a:rPr lang="en-US" dirty="0"/>
              <a:t>EL : TBC if the CRYO work of 2028 impact the Neutrino Platform</a:t>
            </a:r>
            <a:endParaRPr lang="fr-CH" dirty="0"/>
          </a:p>
          <a:p>
            <a:pPr lvl="1"/>
            <a:r>
              <a:rPr lang="en-US" dirty="0"/>
              <a:t>CV :  Ok with local chiller</a:t>
            </a:r>
            <a:endParaRPr lang="fr-CH" dirty="0"/>
          </a:p>
          <a:p>
            <a:pPr lvl="1"/>
            <a:r>
              <a:rPr lang="en-US" dirty="0"/>
              <a:t>CRYO : depending on other services + resources</a:t>
            </a:r>
          </a:p>
          <a:p>
            <a:pPr marL="346075" lvl="2" indent="0">
              <a:buNone/>
            </a:pPr>
            <a:endParaRPr lang="fr-CH" dirty="0"/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01ED5E-CA18-5AEE-75F5-FAF4BC33A14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9FC9755-3F17-4A88-BC36-1FB3879279FF}" type="slidenum">
              <a:rPr lang="en-US" altLang="en-US" smtClean="0"/>
              <a:pPr/>
              <a:t>4</a:t>
            </a:fld>
            <a:endParaRPr lang="en-US" alt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E07662B-AB15-2ED1-49B8-787D9AB35AD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B. Raë 18.11.2025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B9B335-4F35-3436-7836-EC1C38563A3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EATM : LS3 constraints and planning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44006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1CCDD8-9CA0-5D00-1972-9BF2F3F89A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North Area Constraints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B4298F-34CE-59FA-FC83-4D5D29DC2DEF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sz="2000" dirty="0"/>
              <a:t>CMS GEM Test.</a:t>
            </a:r>
          </a:p>
          <a:p>
            <a:pPr lvl="1"/>
            <a:r>
              <a:rPr lang="en-US" dirty="0"/>
              <a:t>EN-EL : Work on BA81 false floor (no Power converter)</a:t>
            </a:r>
            <a:endParaRPr lang="fr-CH" dirty="0"/>
          </a:p>
          <a:p>
            <a:pPr lvl="2"/>
            <a:r>
              <a:rPr lang="en-US" dirty="0"/>
              <a:t>Oct 26 – Nov 26</a:t>
            </a:r>
            <a:endParaRPr lang="fr-CH" dirty="0"/>
          </a:p>
          <a:p>
            <a:pPr lvl="2"/>
            <a:r>
              <a:rPr lang="en-US" dirty="0"/>
              <a:t>March 27 – July 27</a:t>
            </a:r>
            <a:endParaRPr lang="fr-CH" dirty="0"/>
          </a:p>
          <a:p>
            <a:pPr lvl="1"/>
            <a:r>
              <a:rPr lang="en-US" dirty="0"/>
              <a:t>CV : not possible during CT2 work currently planned : </a:t>
            </a:r>
            <a:r>
              <a:rPr lang="en-US" strike="sngStrike" dirty="0"/>
              <a:t>Sept 26 – Oct 27 </a:t>
            </a:r>
            <a:r>
              <a:rPr lang="en-US" dirty="0">
                <a:solidFill>
                  <a:srgbClr val="FF0000"/>
                </a:solidFill>
              </a:rPr>
              <a:t>Sept 27 – June 28</a:t>
            </a:r>
            <a:endParaRPr lang="fr-CH" dirty="0"/>
          </a:p>
          <a:p>
            <a:pPr lvl="0"/>
            <a:r>
              <a:rPr lang="en-US" sz="2000" dirty="0"/>
              <a:t>GIF++ :</a:t>
            </a:r>
            <a:endParaRPr lang="fr-CH" sz="2000" dirty="0"/>
          </a:p>
          <a:p>
            <a:pPr lvl="1"/>
            <a:r>
              <a:rPr lang="en-US" dirty="0"/>
              <a:t>EL : no long interruption foreseen</a:t>
            </a:r>
            <a:endParaRPr lang="fr-CH" dirty="0"/>
          </a:p>
          <a:p>
            <a:pPr lvl="1"/>
            <a:r>
              <a:rPr lang="en-US" dirty="0"/>
              <a:t>CV : ok with local chiller</a:t>
            </a:r>
          </a:p>
          <a:p>
            <a:pPr lvl="1"/>
            <a:endParaRPr lang="fr-CH" dirty="0"/>
          </a:p>
          <a:p>
            <a:pPr lvl="1"/>
            <a:endParaRPr lang="fr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97E1F1-85F8-4405-11ED-FD243952416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9FC9755-3F17-4A88-BC36-1FB3879279FF}" type="slidenum">
              <a:rPr lang="en-US" altLang="en-US" smtClean="0"/>
              <a:pPr/>
              <a:t>5</a:t>
            </a:fld>
            <a:endParaRPr lang="en-US" alt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05DAB20-2448-7570-13E3-3894805415A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B. Raë 18.11.2025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F92A39-D58E-5CE3-850E-5A60D2CC938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EATM : LS3 constraints and planning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31647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09C9FC-461E-C1A7-34B4-3585AC6E5A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04FB45-6822-8F1C-067A-EF9E128FA8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North Area Constraints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E37110-8BB9-70D5-DE11-CCAEBDB718D2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lvl="0"/>
            <a:r>
              <a:rPr lang="en-US" sz="2000" dirty="0"/>
              <a:t>AMBER</a:t>
            </a:r>
            <a:r>
              <a:rPr lang="en-US" sz="2400" dirty="0"/>
              <a:t> :</a:t>
            </a:r>
            <a:endParaRPr lang="fr-CH" sz="2400" dirty="0"/>
          </a:p>
          <a:p>
            <a:pPr lvl="1"/>
            <a:r>
              <a:rPr lang="en-US" dirty="0"/>
              <a:t>EN-EL :  Work under BA82 false floor (No power converter SM1/SM2)</a:t>
            </a:r>
            <a:endParaRPr lang="fr-CH" dirty="0"/>
          </a:p>
          <a:p>
            <a:pPr lvl="2"/>
            <a:r>
              <a:rPr lang="en-US" dirty="0"/>
              <a:t>Dec 26 – Jan 27</a:t>
            </a:r>
            <a:endParaRPr lang="fr-CH" dirty="0"/>
          </a:p>
          <a:p>
            <a:pPr lvl="2"/>
            <a:r>
              <a:rPr lang="en-US" dirty="0"/>
              <a:t>May 27 – Oct 27</a:t>
            </a:r>
            <a:endParaRPr lang="fr-CH" dirty="0"/>
          </a:p>
          <a:p>
            <a:pPr lvl="1"/>
            <a:r>
              <a:rPr lang="en-US" dirty="0"/>
              <a:t>CV : not possible during CT2 work currently planned : </a:t>
            </a:r>
            <a:r>
              <a:rPr lang="en-US" strike="sngStrike" dirty="0"/>
              <a:t>Sept 26 – Oct 27 </a:t>
            </a:r>
            <a:r>
              <a:rPr lang="en-US" dirty="0">
                <a:solidFill>
                  <a:srgbClr val="FF0000"/>
                </a:solidFill>
              </a:rPr>
              <a:t>Sept 27 – June 28</a:t>
            </a:r>
            <a:endParaRPr lang="en-US" dirty="0"/>
          </a:p>
          <a:p>
            <a:pPr lvl="1"/>
            <a:r>
              <a:rPr lang="en-US" dirty="0"/>
              <a:t>CRYO : depending on other services and resources</a:t>
            </a:r>
            <a:endParaRPr lang="fr-CH" dirty="0"/>
          </a:p>
          <a:p>
            <a:pPr lvl="1"/>
            <a:endParaRPr lang="fr-CH" dirty="0"/>
          </a:p>
          <a:p>
            <a:pPr lvl="1"/>
            <a:endParaRPr lang="fr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634B6B-1D1D-0688-BF02-CC14EA54452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9FC9755-3F17-4A88-BC36-1FB3879279FF}" type="slidenum">
              <a:rPr lang="en-US" altLang="en-US" smtClean="0"/>
              <a:pPr/>
              <a:t>6</a:t>
            </a:fld>
            <a:endParaRPr lang="en-US" alt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5A9BE96-0938-2154-B785-C41884A997C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B. Raë 18.11.2025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60DF9C-5464-F72D-44D0-6776AEF4C8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EATM : LS3 constraints and planning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62644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52668912"/>
      </p:ext>
    </p:extLst>
  </p:cSld>
  <p:clrMapOvr>
    <a:masterClrMapping/>
  </p:clrMapOvr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Corbel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N Department template" id="{5ECFE7AF-D9A1-4298-8928-D1955F309E82}" vid="{1273F9BD-111A-445A-9BB1-83C187A986B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1865</TotalTime>
  <Words>371</Words>
  <Application>Microsoft Office PowerPoint</Application>
  <PresentationFormat>Widescreen</PresentationFormat>
  <Paragraphs>58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Corbel</vt:lpstr>
      <vt:lpstr>CERN_ENdept_Presentation_ArialFont copy</vt:lpstr>
      <vt:lpstr>LS3 constraints and planning</vt:lpstr>
      <vt:lpstr>LS3 Master Schedule</vt:lpstr>
      <vt:lpstr>East Area constraints</vt:lpstr>
      <vt:lpstr>North Area Constraints</vt:lpstr>
      <vt:lpstr>North Area Constraints</vt:lpstr>
      <vt:lpstr>North Area Constraints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Experimental Areas Planning EATM 26 January 2021</dc:title>
  <dc:creator>Bastien Rae</dc:creator>
  <cp:lastModifiedBy>Bastien Rae</cp:lastModifiedBy>
  <cp:revision>100</cp:revision>
  <dcterms:created xsi:type="dcterms:W3CDTF">2021-01-26T09:56:08Z</dcterms:created>
  <dcterms:modified xsi:type="dcterms:W3CDTF">2025-12-09T08:39:25Z</dcterms:modified>
</cp:coreProperties>
</file>